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7" r:id="rId9"/>
    <p:sldId id="314" r:id="rId10"/>
    <p:sldId id="315" r:id="rId11"/>
    <p:sldId id="318" r:id="rId12"/>
    <p:sldId id="316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340">
          <p15:clr>
            <a:srgbClr val="00FF00"/>
          </p15:clr>
        </p15:guide>
        <p15:guide id="2" orient="horz" pos="2897">
          <p15:clr>
            <a:srgbClr val="00FF00"/>
          </p15:clr>
        </p15:guide>
        <p15:guide id="3" orient="horz" pos="1619">
          <p15:clr>
            <a:srgbClr val="666666"/>
          </p15:clr>
        </p15:guide>
        <p15:guide id="4">
          <p15:clr>
            <a:srgbClr val="9AA0A6"/>
          </p15:clr>
        </p15:guide>
        <p15:guide id="5" pos="5311">
          <p15:clr>
            <a:srgbClr val="00FF00"/>
          </p15:clr>
        </p15:guide>
        <p15:guide id="6" pos="449">
          <p15:clr>
            <a:srgbClr val="00FF00"/>
          </p15:clr>
        </p15:guide>
        <p15:guide id="7" pos="5760">
          <p15:clr>
            <a:srgbClr val="9AA0A6"/>
          </p15:clr>
        </p15:guide>
        <p15:guide id="8" pos="2880">
          <p15:clr>
            <a:srgbClr val="9AA0A6"/>
          </p15:clr>
        </p15:guide>
        <p15:guide id="9" orient="horz" pos="689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1C3"/>
    <a:srgbClr val="FFF7FE"/>
    <a:srgbClr val="D9564A"/>
    <a:srgbClr val="505846"/>
    <a:srgbClr val="914121"/>
    <a:srgbClr val="FDE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320848A-5538-4133-936F-FD89C676FC82}">
  <a:tblStyle styleId="{D320848A-5538-4133-936F-FD89C676FC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>
        <p:scale>
          <a:sx n="112" d="100"/>
          <a:sy n="112" d="100"/>
        </p:scale>
        <p:origin x="-1536" y="-416"/>
      </p:cViewPr>
      <p:guideLst>
        <p:guide orient="horz" pos="340"/>
        <p:guide orient="horz" pos="2897"/>
        <p:guide orient="horz" pos="1619"/>
        <p:guide orient="horz" pos="689"/>
        <p:guide/>
        <p:guide pos="5311"/>
        <p:guide pos="449"/>
        <p:guide pos="57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9794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89550" y="1399025"/>
            <a:ext cx="46887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89550" y="3036275"/>
            <a:ext cx="312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5292" y="1469775"/>
            <a:ext cx="739500" cy="35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/>
          <p:nvPr/>
        </p:nvSpPr>
        <p:spPr>
          <a:xfrm>
            <a:off x="539400" y="586125"/>
            <a:ext cx="8604600" cy="350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6"/>
          <p:cNvSpPr/>
          <p:nvPr/>
        </p:nvSpPr>
        <p:spPr>
          <a:xfrm>
            <a:off x="-5292" y="783975"/>
            <a:ext cx="739500" cy="35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/>
          <p:nvPr/>
        </p:nvSpPr>
        <p:spPr>
          <a:xfrm>
            <a:off x="353625" y="586125"/>
            <a:ext cx="4057500" cy="406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7"/>
          <p:cNvSpPr/>
          <p:nvPr/>
        </p:nvSpPr>
        <p:spPr>
          <a:xfrm>
            <a:off x="-5292" y="783975"/>
            <a:ext cx="739500" cy="35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4984250" y="4177425"/>
            <a:ext cx="739500" cy="595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8"/>
          <p:cNvSpPr/>
          <p:nvPr/>
        </p:nvSpPr>
        <p:spPr>
          <a:xfrm>
            <a:off x="-5292" y="783975"/>
            <a:ext cx="739500" cy="35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8"/>
          <p:cNvSpPr/>
          <p:nvPr/>
        </p:nvSpPr>
        <p:spPr>
          <a:xfrm>
            <a:off x="5097124" y="586125"/>
            <a:ext cx="3762000" cy="406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EFD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22F1C"/>
              </a:buClr>
              <a:buSzPts val="2800"/>
              <a:buFont typeface="Libre Baskerville"/>
              <a:buNone/>
              <a:defRPr sz="2800">
                <a:solidFill>
                  <a:srgbClr val="522F1C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Montserrat"/>
              <a:buChar char="●"/>
              <a:defRPr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Montserrat"/>
              <a:buChar char="■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93134716" TargetMode="External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etransfer.com/downloads/3c34addf3c82d5362ea810fd19a68c2020201015223140/7f5bf0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915248" y="1745270"/>
            <a:ext cx="2895033" cy="794395"/>
            <a:chOff x="915248" y="1864331"/>
            <a:chExt cx="3246903" cy="912183"/>
          </a:xfrm>
        </p:grpSpPr>
        <p:grpSp>
          <p:nvGrpSpPr>
            <p:cNvPr id="5" name="Grouper 4"/>
            <p:cNvGrpSpPr/>
            <p:nvPr/>
          </p:nvGrpSpPr>
          <p:grpSpPr>
            <a:xfrm>
              <a:off x="915248" y="1864331"/>
              <a:ext cx="3194436" cy="763925"/>
              <a:chOff x="926588" y="2113782"/>
              <a:chExt cx="3194436" cy="763925"/>
            </a:xfrm>
          </p:grpSpPr>
          <p:pic>
            <p:nvPicPr>
              <p:cNvPr id="9" name="Image 8" descr="184F11B3-7202-4916-8F19-67DC9034FAFA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80" r="34156" b="90145"/>
              <a:stretch/>
            </p:blipFill>
            <p:spPr>
              <a:xfrm>
                <a:off x="926588" y="2113782"/>
                <a:ext cx="1337650" cy="750097"/>
              </a:xfrm>
              <a:prstGeom prst="rect">
                <a:avLst/>
              </a:prstGeom>
            </p:spPr>
          </p:pic>
          <p:pic>
            <p:nvPicPr>
              <p:cNvPr id="10" name="Image 9" descr="184F11B3-7202-4916-8F19-67DC9034FAFA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94" t="9407" r="22473" b="83907"/>
              <a:stretch/>
            </p:blipFill>
            <p:spPr>
              <a:xfrm>
                <a:off x="2187933" y="2368782"/>
                <a:ext cx="1933091" cy="508925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 rot="808733">
              <a:off x="3046708" y="1998431"/>
              <a:ext cx="401889" cy="160766"/>
            </a:xfrm>
            <a:prstGeom prst="rect">
              <a:avLst/>
            </a:prstGeom>
            <a:solidFill>
              <a:srgbClr val="FDEFDE"/>
            </a:solidFill>
            <a:ln>
              <a:solidFill>
                <a:srgbClr val="FDEF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 rot="808733">
              <a:off x="1707005" y="2615748"/>
              <a:ext cx="401889" cy="160766"/>
            </a:xfrm>
            <a:prstGeom prst="rect">
              <a:avLst/>
            </a:prstGeom>
            <a:solidFill>
              <a:srgbClr val="FDEFDE"/>
            </a:solidFill>
            <a:ln>
              <a:solidFill>
                <a:srgbClr val="FDEF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/>
            <p:cNvSpPr/>
            <p:nvPr/>
          </p:nvSpPr>
          <p:spPr>
            <a:xfrm rot="808733">
              <a:off x="3760262" y="2012998"/>
              <a:ext cx="401889" cy="160766"/>
            </a:xfrm>
            <a:prstGeom prst="rect">
              <a:avLst/>
            </a:prstGeom>
            <a:solidFill>
              <a:srgbClr val="FDEFDE"/>
            </a:solidFill>
            <a:ln>
              <a:solidFill>
                <a:srgbClr val="FDEF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972838" y="1675100"/>
            <a:ext cx="5159511" cy="146289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Google Shape;187;p31"/>
          <p:cNvSpPr/>
          <p:nvPr/>
        </p:nvSpPr>
        <p:spPr>
          <a:xfrm>
            <a:off x="6417518" y="964087"/>
            <a:ext cx="666000" cy="857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859446" y="1042203"/>
            <a:ext cx="5542318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Quelques créations</a:t>
            </a: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2840" y="1675100"/>
            <a:ext cx="2032164" cy="150424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92684" y="1093509"/>
            <a:ext cx="5551756" cy="72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Vidéos</a:t>
            </a: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pic>
        <p:nvPicPr>
          <p:cNvPr id="8" name="Image 7" descr="Capture d’écran 2020-10-16 à 00.11.50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18" y="977319"/>
            <a:ext cx="5355375" cy="295719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502328" y="3992900"/>
            <a:ext cx="548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Film de recherche sur le phénomène de consommation des tatouages :</a:t>
            </a:r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 </a:t>
            </a:r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« Œuvre(s) de soi : évolution des perceptions et modes de consommation du tatouage », récompensé par le Grand Prix du Jury au Festival du </a:t>
            </a:r>
          </a:p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Film Etudiant sur la Consommation de Nancy (Edition 2020) </a:t>
            </a:r>
          </a:p>
          <a:p>
            <a:pPr algn="ctr"/>
            <a:endParaRPr lang="fr-FR" sz="800" dirty="0">
              <a:solidFill>
                <a:srgbClr val="F4B095"/>
              </a:solidFill>
              <a:latin typeface="Avenir Oblique"/>
              <a:cs typeface="Avenir Oblique"/>
            </a:endParaRPr>
          </a:p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Lien de la vidéo : </a:t>
            </a:r>
            <a:r>
              <a:rPr lang="pt-BR" sz="800" dirty="0">
                <a:solidFill>
                  <a:srgbClr val="914121"/>
                </a:solidFill>
                <a:latin typeface="Avenir Oblique"/>
                <a:cs typeface="Avenir Oblique"/>
                <a:hlinkClick r:id="rId3"/>
              </a:rPr>
              <a:t>https://vimeo.com/</a:t>
            </a:r>
            <a:r>
              <a:rPr lang="pt-BR" sz="800" dirty="0" smtClean="0">
                <a:solidFill>
                  <a:srgbClr val="914121"/>
                </a:solidFill>
                <a:latin typeface="Avenir Oblique"/>
                <a:cs typeface="Avenir Oblique"/>
                <a:hlinkClick r:id="rId3"/>
              </a:rPr>
              <a:t>393134716</a:t>
            </a:r>
            <a:endParaRPr lang="pt-BR" sz="800" dirty="0" smtClean="0">
              <a:solidFill>
                <a:srgbClr val="914121"/>
              </a:solidFill>
              <a:latin typeface="Avenir Oblique"/>
              <a:cs typeface="Avenir Oblique"/>
            </a:endParaRPr>
          </a:p>
          <a:p>
            <a:pPr algn="ctr"/>
            <a:endParaRPr lang="pt-BR" sz="800" dirty="0" smtClean="0">
              <a:solidFill>
                <a:srgbClr val="F4B095"/>
              </a:solidFill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62810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2840" y="1675100"/>
            <a:ext cx="2032164" cy="150424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92684" y="1093509"/>
            <a:ext cx="5551756" cy="72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Vidéos</a:t>
            </a: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pic>
        <p:nvPicPr>
          <p:cNvPr id="3" name="Image 2" descr="Capture d’écran 2020-10-16 à 00.32.41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82" y="933205"/>
            <a:ext cx="5094083" cy="283123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502328" y="3992900"/>
            <a:ext cx="5481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Réalisation et production d’une vidéo destinée à l’international, pour le rayonnement de l’usine Schneider Electric du Vaudreuil à travers le </a:t>
            </a:r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monde</a:t>
            </a:r>
          </a:p>
          <a:p>
            <a:pPr algn="ctr"/>
            <a:endParaRPr lang="fr-FR" sz="800" dirty="0">
              <a:solidFill>
                <a:srgbClr val="F4B095"/>
              </a:solidFill>
              <a:latin typeface="Avenir Oblique"/>
              <a:cs typeface="Avenir Oblique"/>
            </a:endParaRPr>
          </a:p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Lien de la vidéo : </a:t>
            </a:r>
            <a:r>
              <a:rPr lang="nl-NL" sz="800" dirty="0">
                <a:solidFill>
                  <a:srgbClr val="914121"/>
                </a:solidFill>
                <a:latin typeface="Avenir Oblique"/>
                <a:cs typeface="Avenir Oblique"/>
                <a:hlinkClick r:id="rId3"/>
              </a:rPr>
              <a:t>https://wetransfer.com/downloads/3c34addf3c82d5362ea810fd19a68c2020201015223140/</a:t>
            </a:r>
            <a:r>
              <a:rPr lang="nl-NL" sz="800" dirty="0" smtClean="0">
                <a:solidFill>
                  <a:srgbClr val="914121"/>
                </a:solidFill>
                <a:latin typeface="Avenir Oblique"/>
                <a:cs typeface="Avenir Oblique"/>
                <a:hlinkClick r:id="rId3"/>
              </a:rPr>
              <a:t>7f5bf0</a:t>
            </a:r>
            <a:endParaRPr lang="nl-NL" sz="800" dirty="0" smtClean="0">
              <a:solidFill>
                <a:srgbClr val="914121"/>
              </a:solidFill>
              <a:latin typeface="Avenir Oblique"/>
              <a:cs typeface="Avenir Oblique"/>
            </a:endParaRPr>
          </a:p>
          <a:p>
            <a:pPr algn="ctr"/>
            <a:endParaRPr lang="fr-FR" sz="800" dirty="0" smtClean="0">
              <a:solidFill>
                <a:srgbClr val="914121"/>
              </a:solidFill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61344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915248" y="1745270"/>
            <a:ext cx="2895033" cy="794395"/>
            <a:chOff x="915248" y="1864331"/>
            <a:chExt cx="3246903" cy="912183"/>
          </a:xfrm>
        </p:grpSpPr>
        <p:grpSp>
          <p:nvGrpSpPr>
            <p:cNvPr id="5" name="Grouper 4"/>
            <p:cNvGrpSpPr/>
            <p:nvPr/>
          </p:nvGrpSpPr>
          <p:grpSpPr>
            <a:xfrm>
              <a:off x="915248" y="1864331"/>
              <a:ext cx="3194436" cy="763925"/>
              <a:chOff x="926588" y="2113782"/>
              <a:chExt cx="3194436" cy="763925"/>
            </a:xfrm>
          </p:grpSpPr>
          <p:pic>
            <p:nvPicPr>
              <p:cNvPr id="9" name="Image 8" descr="184F11B3-7202-4916-8F19-67DC9034FAFA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80" r="34156" b="90145"/>
              <a:stretch/>
            </p:blipFill>
            <p:spPr>
              <a:xfrm>
                <a:off x="926588" y="2113782"/>
                <a:ext cx="1337650" cy="750097"/>
              </a:xfrm>
              <a:prstGeom prst="rect">
                <a:avLst/>
              </a:prstGeom>
            </p:spPr>
          </p:pic>
          <p:pic>
            <p:nvPicPr>
              <p:cNvPr id="10" name="Image 9" descr="184F11B3-7202-4916-8F19-67DC9034FAFA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94" t="9407" r="22473" b="83907"/>
              <a:stretch/>
            </p:blipFill>
            <p:spPr>
              <a:xfrm>
                <a:off x="2187933" y="2368782"/>
                <a:ext cx="1933091" cy="508925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 rot="808733">
              <a:off x="3046708" y="1998431"/>
              <a:ext cx="401889" cy="160766"/>
            </a:xfrm>
            <a:prstGeom prst="rect">
              <a:avLst/>
            </a:prstGeom>
            <a:solidFill>
              <a:srgbClr val="FDEFDE"/>
            </a:solidFill>
            <a:ln>
              <a:solidFill>
                <a:srgbClr val="FDEF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 rot="808733">
              <a:off x="1707005" y="2615748"/>
              <a:ext cx="401889" cy="160766"/>
            </a:xfrm>
            <a:prstGeom prst="rect">
              <a:avLst/>
            </a:prstGeom>
            <a:solidFill>
              <a:srgbClr val="FDEFDE"/>
            </a:solidFill>
            <a:ln>
              <a:solidFill>
                <a:srgbClr val="FDEF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/>
            <p:cNvSpPr/>
            <p:nvPr/>
          </p:nvSpPr>
          <p:spPr>
            <a:xfrm rot="808733">
              <a:off x="3760262" y="2012998"/>
              <a:ext cx="401889" cy="160766"/>
            </a:xfrm>
            <a:prstGeom prst="rect">
              <a:avLst/>
            </a:prstGeom>
            <a:solidFill>
              <a:srgbClr val="FDEFDE"/>
            </a:solidFill>
            <a:ln>
              <a:solidFill>
                <a:srgbClr val="FDEFD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972839" y="1675100"/>
            <a:ext cx="1975467" cy="150423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859446" y="1042203"/>
            <a:ext cx="5542318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Merci !</a:t>
            </a: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116285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79786" y="2016789"/>
            <a:ext cx="1669272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2839" y="1675100"/>
            <a:ext cx="2276463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62078" y="1093509"/>
            <a:ext cx="5551756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Affiches</a:t>
            </a:r>
            <a:b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</a:b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pic>
        <p:nvPicPr>
          <p:cNvPr id="2" name="Image 1" descr="Moroccan o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144" y="448935"/>
            <a:ext cx="2599792" cy="3694084"/>
          </a:xfrm>
          <a:prstGeom prst="rect">
            <a:avLst/>
          </a:prstGeom>
        </p:spPr>
      </p:pic>
      <p:pic>
        <p:nvPicPr>
          <p:cNvPr id="8" name="Image 7" descr="Flyer Neoma Business Schoo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12" y="448934"/>
            <a:ext cx="2612002" cy="3696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8398" y="1635434"/>
            <a:ext cx="1745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D9564A"/>
                </a:solidFill>
                <a:latin typeface="Britannic Bold"/>
                <a:cs typeface="Britannic Bold"/>
              </a:rPr>
              <a:t>&amp; flyers</a:t>
            </a:r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580788" y="4302452"/>
            <a:ext cx="246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Flyer promotionnel des offres BNP Paribas pour l’école NEOMA Business School </a:t>
            </a:r>
            <a:endParaRPr lang="fr-FR" sz="800" dirty="0">
              <a:solidFill>
                <a:srgbClr val="F4B095"/>
              </a:solidFill>
              <a:latin typeface="Avenir Oblique"/>
              <a:cs typeface="Avenir Oblique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394013" y="4305016"/>
            <a:ext cx="2468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venir Oblique"/>
                <a:cs typeface="Avenir Oblique"/>
              </a:rPr>
              <a:t>Affiche fictive dans le cadre d’un projet universitaire pour la marque </a:t>
            </a:r>
            <a:r>
              <a:rPr lang="fr-FR" sz="800" dirty="0" err="1" smtClean="0">
                <a:solidFill>
                  <a:schemeClr val="bg1">
                    <a:lumMod val="60000"/>
                    <a:lumOff val="40000"/>
                  </a:schemeClr>
                </a:solidFill>
                <a:latin typeface="Avenir Oblique"/>
                <a:cs typeface="Avenir Oblique"/>
              </a:rPr>
              <a:t>Moroccanoil</a:t>
            </a:r>
            <a:endParaRPr lang="fr-FR" sz="800" dirty="0">
              <a:solidFill>
                <a:schemeClr val="bg1">
                  <a:lumMod val="60000"/>
                  <a:lumOff val="40000"/>
                </a:schemeClr>
              </a:solidFill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3377956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354843" y="1999227"/>
            <a:ext cx="1669272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2840" y="1675100"/>
            <a:ext cx="3048900" cy="143852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28058" y="1161543"/>
            <a:ext cx="5551756" cy="767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 smtClean="0">
                <a:solidFill>
                  <a:srgbClr val="D9564A"/>
                </a:solidFill>
                <a:latin typeface="Britannic Bold"/>
                <a:cs typeface="Britannic Bold"/>
              </a:rPr>
              <a:t>Communiqué </a:t>
            </a:r>
            <a:endParaRPr sz="4000"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9303" y="1702720"/>
            <a:ext cx="1714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D9564A"/>
                </a:solidFill>
                <a:latin typeface="Britannic Bold"/>
                <a:cs typeface="Britannic Bold"/>
              </a:rPr>
              <a:t>d</a:t>
            </a:r>
            <a:r>
              <a:rPr lang="fr-FR" sz="2800" dirty="0" smtClean="0">
                <a:solidFill>
                  <a:srgbClr val="D9564A"/>
                </a:solidFill>
                <a:latin typeface="Britannic Bold"/>
                <a:cs typeface="Britannic Bold"/>
              </a:rPr>
              <a:t>e presse</a:t>
            </a:r>
            <a:endParaRPr lang="fr-FR" sz="2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983921" y="4860710"/>
            <a:ext cx="35505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Communiqué de presse pour la marque San Marco (groupe Segafredo)</a:t>
            </a:r>
            <a:endParaRPr lang="fr-FR" sz="800" dirty="0">
              <a:solidFill>
                <a:srgbClr val="F4B095"/>
              </a:solidFill>
              <a:latin typeface="Avenir Oblique"/>
              <a:cs typeface="Avenir Oblique"/>
            </a:endParaRPr>
          </a:p>
        </p:txBody>
      </p:sp>
      <p:pic>
        <p:nvPicPr>
          <p:cNvPr id="4" name="Image 3" descr="Communiqué de presse - San Marc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14" y="210934"/>
            <a:ext cx="3189487" cy="2208106"/>
          </a:xfrm>
          <a:prstGeom prst="rect">
            <a:avLst/>
          </a:prstGeom>
        </p:spPr>
      </p:pic>
      <p:pic>
        <p:nvPicPr>
          <p:cNvPr id="5" name="Image 4" descr="Communiqué de presse - San Marc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1" y="2577992"/>
            <a:ext cx="3190561" cy="22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0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79786" y="2016789"/>
            <a:ext cx="1669272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2839" y="1675100"/>
            <a:ext cx="2276463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62078" y="1093509"/>
            <a:ext cx="5551756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Réseaux</a:t>
            </a:r>
            <a:b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</a:b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40" y="1635434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D9564A"/>
                </a:solidFill>
                <a:latin typeface="Britannic Bold"/>
                <a:cs typeface="Britannic Bold"/>
              </a:rPr>
              <a:t>sociaux</a:t>
            </a:r>
            <a:endParaRPr lang="fr-FR" sz="3600" dirty="0"/>
          </a:p>
        </p:txBody>
      </p:sp>
      <p:pic>
        <p:nvPicPr>
          <p:cNvPr id="4" name="Publication Facebook - San Marco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9941" y="469338"/>
            <a:ext cx="2639848" cy="2639848"/>
          </a:xfrm>
          <a:prstGeom prst="rect">
            <a:avLst/>
          </a:prstGeom>
        </p:spPr>
      </p:pic>
      <p:pic>
        <p:nvPicPr>
          <p:cNvPr id="5" name="Publication Facebook - San Marc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6569" y="2116570"/>
            <a:ext cx="2693812" cy="269381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41480" y="3193471"/>
            <a:ext cx="43007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Publications interactives sous format vidéo </a:t>
            </a:r>
          </a:p>
          <a:p>
            <a:pPr algn="r"/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p</a:t>
            </a:r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our la page Facebook de San </a:t>
            </a:r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Marco </a:t>
            </a:r>
            <a:endParaRPr lang="fr-FR" sz="800" dirty="0" smtClean="0">
              <a:solidFill>
                <a:srgbClr val="F4B095"/>
              </a:solidFill>
              <a:latin typeface="Avenir Oblique"/>
              <a:cs typeface="Avenir Oblique"/>
            </a:endParaRPr>
          </a:p>
          <a:p>
            <a:pPr algn="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(groupe </a:t>
            </a:r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Segafredo</a:t>
            </a:r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)</a:t>
            </a:r>
          </a:p>
          <a:p>
            <a:pPr algn="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(cliquer sur l’image pour lire la vidéo)</a:t>
            </a:r>
            <a:endParaRPr lang="fr-FR" sz="800" dirty="0">
              <a:solidFill>
                <a:srgbClr val="F4B095"/>
              </a:solidFill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188028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79786" y="2016789"/>
            <a:ext cx="1669272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2839" y="1675100"/>
            <a:ext cx="2276463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62078" y="1093509"/>
            <a:ext cx="5551756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Réseaux</a:t>
            </a:r>
            <a:b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</a:b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40" y="1635434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D9564A"/>
                </a:solidFill>
                <a:latin typeface="Britannic Bold"/>
                <a:cs typeface="Britannic Bold"/>
              </a:rPr>
              <a:t>sociaux</a:t>
            </a:r>
            <a:endParaRPr lang="fr-FR" sz="3600" dirty="0"/>
          </a:p>
        </p:txBody>
      </p:sp>
      <p:pic>
        <p:nvPicPr>
          <p:cNvPr id="6" name="Image 5" descr="unnam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/>
          <a:stretch/>
        </p:blipFill>
        <p:spPr>
          <a:xfrm>
            <a:off x="6093815" y="1096766"/>
            <a:ext cx="2883010" cy="2767042"/>
          </a:xfrm>
          <a:prstGeom prst="rect">
            <a:avLst/>
          </a:prstGeom>
        </p:spPr>
      </p:pic>
      <p:pic>
        <p:nvPicPr>
          <p:cNvPr id="9" name="Image 8" descr="unnamed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13" y="2693814"/>
            <a:ext cx="1985030" cy="1985030"/>
          </a:xfrm>
          <a:prstGeom prst="rect">
            <a:avLst/>
          </a:prstGeom>
        </p:spPr>
      </p:pic>
      <p:pic>
        <p:nvPicPr>
          <p:cNvPr id="10" name="Image 9" descr="pasted image 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t="12532" r="14818" b="11340"/>
          <a:stretch/>
        </p:blipFill>
        <p:spPr>
          <a:xfrm>
            <a:off x="3733245" y="336726"/>
            <a:ext cx="2193575" cy="218269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12211" y="3963132"/>
            <a:ext cx="430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Publications pour la page Instagram de San </a:t>
            </a:r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Marco </a:t>
            </a:r>
            <a:endParaRPr lang="fr-FR" sz="800" dirty="0" smtClean="0">
              <a:solidFill>
                <a:srgbClr val="F4B095"/>
              </a:solidFill>
              <a:latin typeface="Avenir Oblique"/>
              <a:cs typeface="Avenir Oblique"/>
            </a:endParaRPr>
          </a:p>
          <a:p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(</a:t>
            </a:r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groupe Segafredo)</a:t>
            </a:r>
          </a:p>
        </p:txBody>
      </p:sp>
    </p:spTree>
    <p:extLst>
      <p:ext uri="{BB962C8B-B14F-4D97-AF65-F5344CB8AC3E}">
        <p14:creationId xmlns:p14="http://schemas.microsoft.com/office/powerpoint/2010/main" val="100727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79786" y="2016789"/>
            <a:ext cx="1669272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2839" y="1675100"/>
            <a:ext cx="2276463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62078" y="1093509"/>
            <a:ext cx="5551756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Réseaux</a:t>
            </a:r>
            <a:b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</a:b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40" y="1635434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D9564A"/>
                </a:solidFill>
                <a:latin typeface="Britannic Bold"/>
                <a:cs typeface="Britannic Bold"/>
              </a:rPr>
              <a:t>sociaux</a:t>
            </a:r>
            <a:endParaRPr lang="fr-FR" sz="3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502328" y="3992900"/>
            <a:ext cx="5481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Stories pour la page Instagram de San </a:t>
            </a:r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Marco </a:t>
            </a:r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(</a:t>
            </a:r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groupe Segafredo)</a:t>
            </a:r>
          </a:p>
        </p:txBody>
      </p:sp>
      <p:pic>
        <p:nvPicPr>
          <p:cNvPr id="2" name="Image 1" descr="unnamed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22" y="803710"/>
            <a:ext cx="1729830" cy="3096758"/>
          </a:xfrm>
          <a:prstGeom prst="rect">
            <a:avLst/>
          </a:prstGeom>
        </p:spPr>
      </p:pic>
      <p:pic>
        <p:nvPicPr>
          <p:cNvPr id="4" name="Image 3" descr="unnamed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08" y="803711"/>
            <a:ext cx="1728661" cy="3094666"/>
          </a:xfrm>
          <a:prstGeom prst="rect">
            <a:avLst/>
          </a:prstGeom>
        </p:spPr>
      </p:pic>
      <p:pic>
        <p:nvPicPr>
          <p:cNvPr id="5" name="Image 4" descr="unnamed (3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7" y="803711"/>
            <a:ext cx="1723233" cy="30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1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275135" y="2006589"/>
            <a:ext cx="1606683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2840" y="1675100"/>
            <a:ext cx="1908968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92684" y="1093509"/>
            <a:ext cx="5551756" cy="72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Autres</a:t>
            </a: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pic>
        <p:nvPicPr>
          <p:cNvPr id="6" name="Image 5" descr="Mur de commentaires clients (actualisé 2020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69" y="625107"/>
            <a:ext cx="2600544" cy="1796571"/>
          </a:xfrm>
          <a:prstGeom prst="rect">
            <a:avLst/>
          </a:prstGeom>
        </p:spPr>
      </p:pic>
      <p:pic>
        <p:nvPicPr>
          <p:cNvPr id="8" name="Image 7" descr="Mur de commentaires clients (actualisé 2020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50" y="2568509"/>
            <a:ext cx="2599462" cy="1817170"/>
          </a:xfrm>
          <a:prstGeom prst="rect">
            <a:avLst/>
          </a:prstGeom>
        </p:spPr>
      </p:pic>
      <p:pic>
        <p:nvPicPr>
          <p:cNvPr id="9" name="Image 8" descr="Mur de commentaires clients (actualisé 2020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88" y="625107"/>
            <a:ext cx="2599638" cy="1795945"/>
          </a:xfrm>
          <a:prstGeom prst="rect">
            <a:avLst/>
          </a:prstGeom>
        </p:spPr>
      </p:pic>
      <p:pic>
        <p:nvPicPr>
          <p:cNvPr id="10" name="Image 9" descr="Mur de commentaires clients (actualisé 2020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57" y="2589733"/>
            <a:ext cx="2599639" cy="17959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87489" y="1635434"/>
            <a:ext cx="1613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D9564A"/>
                </a:solidFill>
                <a:latin typeface="Britannic Bold"/>
                <a:cs typeface="Britannic Bold"/>
              </a:rPr>
              <a:t>projets</a:t>
            </a:r>
            <a:endParaRPr lang="fr-FR" sz="3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312765" y="4476214"/>
            <a:ext cx="54811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Création et mise en place d’un mur digital de commentaires clients pour Schneider Electric</a:t>
            </a:r>
            <a:endParaRPr lang="fr-FR" sz="800" dirty="0">
              <a:solidFill>
                <a:srgbClr val="F4B095"/>
              </a:solidFill>
              <a:latin typeface="Avenir Oblique"/>
              <a:cs typeface="Avenir Oblique"/>
            </a:endParaRPr>
          </a:p>
        </p:txBody>
      </p:sp>
    </p:spTree>
    <p:extLst>
      <p:ext uri="{BB962C8B-B14F-4D97-AF65-F5344CB8AC3E}">
        <p14:creationId xmlns:p14="http://schemas.microsoft.com/office/powerpoint/2010/main" val="91867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275135" y="2006589"/>
            <a:ext cx="1606683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972840" y="1675100"/>
            <a:ext cx="1908968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92684" y="1093509"/>
            <a:ext cx="5551756" cy="72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Autres</a:t>
            </a: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87489" y="1635434"/>
            <a:ext cx="1613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D9564A"/>
                </a:solidFill>
                <a:latin typeface="Britannic Bold"/>
                <a:cs typeface="Britannic Bold"/>
              </a:rPr>
              <a:t>projets</a:t>
            </a:r>
            <a:endParaRPr lang="fr-FR" sz="3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312765" y="4306129"/>
            <a:ext cx="5481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Page de garde d’un dossier universitaire de consulting </a:t>
            </a:r>
          </a:p>
          <a:p>
            <a:pPr algn="ctr"/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CRM adapté à la charte graphique de l’équipe de football </a:t>
            </a:r>
          </a:p>
          <a:p>
            <a:pPr algn="ctr"/>
            <a:r>
              <a:rPr lang="fr-FR" sz="800" dirty="0">
                <a:solidFill>
                  <a:srgbClr val="F4B095"/>
                </a:solidFill>
                <a:latin typeface="Avenir Oblique"/>
                <a:cs typeface="Avenir Oblique"/>
              </a:rPr>
              <a:t>a</a:t>
            </a:r>
            <a:r>
              <a:rPr lang="fr-FR" sz="800" dirty="0" smtClean="0">
                <a:solidFill>
                  <a:srgbClr val="F4B095"/>
                </a:solidFill>
                <a:latin typeface="Avenir Oblique"/>
                <a:cs typeface="Avenir Oblique"/>
              </a:rPr>
              <a:t>méricaine Forward Madison FC </a:t>
            </a:r>
            <a:endParaRPr lang="fr-FR" sz="800" dirty="0">
              <a:solidFill>
                <a:srgbClr val="F4B095"/>
              </a:solidFill>
              <a:latin typeface="Avenir Oblique"/>
              <a:cs typeface="Avenir Oblique"/>
            </a:endParaRPr>
          </a:p>
        </p:txBody>
      </p:sp>
      <p:pic>
        <p:nvPicPr>
          <p:cNvPr id="2" name="Image 1" descr="Consulting Forward Madison F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55" y="351499"/>
            <a:ext cx="2674614" cy="378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0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2840" y="1675100"/>
            <a:ext cx="2315072" cy="155598"/>
          </a:xfrm>
          <a:prstGeom prst="rect">
            <a:avLst/>
          </a:prstGeom>
          <a:solidFill>
            <a:srgbClr val="FFF7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Google Shape;189;p31"/>
          <p:cNvSpPr txBox="1">
            <a:spLocks noGrp="1"/>
          </p:cNvSpPr>
          <p:nvPr>
            <p:ph type="ctrTitle"/>
          </p:nvPr>
        </p:nvSpPr>
        <p:spPr>
          <a:xfrm>
            <a:off x="992684" y="1093509"/>
            <a:ext cx="5551756" cy="722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rgbClr val="D9564A"/>
                </a:solidFill>
                <a:latin typeface="Britannic Bold"/>
                <a:cs typeface="Britannic Bold"/>
              </a:rPr>
              <a:t>Dessins</a:t>
            </a:r>
            <a:endParaRPr dirty="0">
              <a:solidFill>
                <a:srgbClr val="D9564A"/>
              </a:solidFill>
              <a:latin typeface="Britannic Bold"/>
              <a:cs typeface="Britannic Bold"/>
            </a:endParaRPr>
          </a:p>
        </p:txBody>
      </p:sp>
      <p:pic>
        <p:nvPicPr>
          <p:cNvPr id="2" name="Image 1" descr="IMG_09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29" y="295013"/>
            <a:ext cx="1702742" cy="2270322"/>
          </a:xfrm>
          <a:prstGeom prst="rect">
            <a:avLst/>
          </a:prstGeom>
        </p:spPr>
      </p:pic>
      <p:pic>
        <p:nvPicPr>
          <p:cNvPr id="3" name="Image 2" descr="IMG_094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9" b="7780"/>
          <a:stretch/>
        </p:blipFill>
        <p:spPr>
          <a:xfrm>
            <a:off x="6042561" y="2552509"/>
            <a:ext cx="2105359" cy="2298269"/>
          </a:xfrm>
          <a:prstGeom prst="rect">
            <a:avLst/>
          </a:prstGeom>
        </p:spPr>
      </p:pic>
      <p:pic>
        <p:nvPicPr>
          <p:cNvPr id="4" name="Image 3" descr="IMG_094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3720"/>
          <a:stretch/>
        </p:blipFill>
        <p:spPr>
          <a:xfrm>
            <a:off x="6045382" y="295012"/>
            <a:ext cx="2106314" cy="2129230"/>
          </a:xfrm>
          <a:prstGeom prst="rect">
            <a:avLst/>
          </a:prstGeom>
        </p:spPr>
      </p:pic>
      <p:pic>
        <p:nvPicPr>
          <p:cNvPr id="5" name="Image 4" descr="IMG_094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2501" r="4047" b="7344"/>
          <a:stretch/>
        </p:blipFill>
        <p:spPr>
          <a:xfrm>
            <a:off x="4213045" y="2688682"/>
            <a:ext cx="1709233" cy="2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ll Updates Newsletter by Slidesgo">
  <a:themeElements>
    <a:clrScheme name="Simple Light">
      <a:dk1>
        <a:srgbClr val="505846"/>
      </a:dk1>
      <a:lt1>
        <a:srgbClr val="EC7C4F"/>
      </a:lt1>
      <a:dk2>
        <a:srgbClr val="F6F5E9"/>
      </a:dk2>
      <a:lt2>
        <a:srgbClr val="EEEEEE"/>
      </a:lt2>
      <a:accent1>
        <a:srgbClr val="522F1C"/>
      </a:accent1>
      <a:accent2>
        <a:srgbClr val="EC7C4F"/>
      </a:accent2>
      <a:accent3>
        <a:srgbClr val="F6F5E9"/>
      </a:accent3>
      <a:accent4>
        <a:srgbClr val="DCD5C8"/>
      </a:accent4>
      <a:accent5>
        <a:srgbClr val="505846"/>
      </a:accent5>
      <a:accent6>
        <a:srgbClr val="EC7C4F"/>
      </a:accent6>
      <a:hlink>
        <a:srgbClr val="522F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193</Words>
  <Application>Microsoft Macintosh PowerPoint</Application>
  <PresentationFormat>Présentation à l'écran (16:9)</PresentationFormat>
  <Paragraphs>40</Paragraphs>
  <Slides>12</Slides>
  <Notes>12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Fall Updates Newsletter by Slidesgo</vt:lpstr>
      <vt:lpstr>Quelques créations</vt:lpstr>
      <vt:lpstr>Affiches </vt:lpstr>
      <vt:lpstr>Communiqué </vt:lpstr>
      <vt:lpstr>Réseaux </vt:lpstr>
      <vt:lpstr>Réseaux </vt:lpstr>
      <vt:lpstr>Réseaux </vt:lpstr>
      <vt:lpstr>Autres</vt:lpstr>
      <vt:lpstr>Autres</vt:lpstr>
      <vt:lpstr>Dessins</vt:lpstr>
      <vt:lpstr>Vidéos</vt:lpstr>
      <vt:lpstr>Vidéos</vt:lpstr>
      <vt:lpstr>Merci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 créations</dc:title>
  <cp:lastModifiedBy>Vanengelandt theo Vanengelandt</cp:lastModifiedBy>
  <cp:revision>15</cp:revision>
  <dcterms:modified xsi:type="dcterms:W3CDTF">2020-10-15T22:44:56Z</dcterms:modified>
</cp:coreProperties>
</file>