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rlane berlaud" initials="ob" lastIdx="1" clrIdx="0">
    <p:extLst>
      <p:ext uri="{19B8F6BF-5375-455C-9EA6-DF929625EA0E}">
        <p15:presenceInfo xmlns:p15="http://schemas.microsoft.com/office/powerpoint/2012/main" userId="dc72dbc1cb0e0a9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F9F"/>
    <a:srgbClr val="000100"/>
    <a:srgbClr val="F60100"/>
    <a:srgbClr val="AE78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1" autoAdjust="0"/>
    <p:restoredTop sz="94660"/>
  </p:normalViewPr>
  <p:slideViewPr>
    <p:cSldViewPr snapToGrid="0">
      <p:cViewPr varScale="1">
        <p:scale>
          <a:sx n="86" d="100"/>
          <a:sy n="86" d="100"/>
        </p:scale>
        <p:origin x="54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spPr>
            <a:solidFill>
              <a:srgbClr val="FF9F9F"/>
            </a:solidFill>
          </c:spPr>
          <c:explosion val="8"/>
          <c:dPt>
            <c:idx val="0"/>
            <c:bubble3D val="0"/>
            <c:explosion val="26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2E1-4579-81E2-6ADA1A337F95}"/>
              </c:ext>
            </c:extLst>
          </c:dPt>
          <c:dPt>
            <c:idx val="1"/>
            <c:bubble3D val="0"/>
            <c:explosion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82E1-4579-81E2-6ADA1A337F95}"/>
              </c:ext>
            </c:extLst>
          </c:dPt>
          <c:dPt>
            <c:idx val="2"/>
            <c:bubble3D val="0"/>
            <c:explosion val="0"/>
            <c:spPr>
              <a:solidFill>
                <a:srgbClr val="FFC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2E1-4579-81E2-6ADA1A337F95}"/>
              </c:ext>
            </c:extLst>
          </c:dPt>
          <c:dPt>
            <c:idx val="3"/>
            <c:bubble3D val="0"/>
            <c:explosion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82E1-4579-81E2-6ADA1A337F9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Transport</c:v>
                </c:pt>
                <c:pt idx="1">
                  <c:v>Restauration</c:v>
                </c:pt>
                <c:pt idx="2">
                  <c:v>Hébergement</c:v>
                </c:pt>
                <c:pt idx="3">
                  <c:v>Visites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3730</c:v>
                </c:pt>
                <c:pt idx="1">
                  <c:v>2064</c:v>
                </c:pt>
                <c:pt idx="2">
                  <c:v>2767</c:v>
                </c:pt>
                <c:pt idx="3">
                  <c:v>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E1-4579-81E2-6ADA1A337F9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12"/>
      </c:doughnut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2.7165354330708211E-4"/>
          <c:y val="0.5835937140997961"/>
          <c:w val="0.14945669291338587"/>
          <c:h val="0.415931076775893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38E06D-E3E1-4EEE-99F1-672D935902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633720B-D752-434E-8F6D-7271689569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B89FDB-7267-4D45-AF05-2784DA1D7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C27C-7D66-4B96-8994-79EA77CEDE3D}" type="datetimeFigureOut">
              <a:rPr lang="fr-FR" smtClean="0"/>
              <a:t>14/11/2019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238CCD-EFFB-49AF-9985-EC0D98892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E7063F-DD01-40BB-81D9-067637343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6742-47BD-4A9D-9051-7033518484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9679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E79943-150A-4AD5-9F87-FB933B0E8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9AF64C6-E400-43F8-9ED8-3188011809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310621-AA34-420A-8934-AA93289B7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C27C-7D66-4B96-8994-79EA77CEDE3D}" type="datetimeFigureOut">
              <a:rPr lang="fr-FR" smtClean="0"/>
              <a:t>14/11/2019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4265B7-65B5-42F0-BDFE-C7688858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CF315B-834D-42A3-AAE2-86E888326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6742-47BD-4A9D-9051-7033518484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8101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A2110E8-BC4B-4427-A252-44BC79F10F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0660D83-1879-442B-9850-5CFCAE2AB3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ED93D9-DDA4-49D2-9530-E7A115F29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C27C-7D66-4B96-8994-79EA77CEDE3D}" type="datetimeFigureOut">
              <a:rPr lang="fr-FR" smtClean="0"/>
              <a:t>14/11/2019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8861FB-1126-4206-8B88-3F19982F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80C962-8637-4228-AB07-8B4F3687D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6742-47BD-4A9D-9051-7033518484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1105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61F527-2D40-4176-8906-61FD81A3B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B88B4F-A7CA-47A0-B104-9ECC0321D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F9DC87-2AA8-4BCE-8C8A-D348F7992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C27C-7D66-4B96-8994-79EA77CEDE3D}" type="datetimeFigureOut">
              <a:rPr lang="fr-FR" smtClean="0"/>
              <a:t>14/11/2019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06AB5F1-0C70-469E-8711-6E4E74034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A89D81-3DEC-4BA8-8802-34D51121C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6742-47BD-4A9D-9051-7033518484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0379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9FBFD6-1EFF-4F27-85DD-DCAFD6EF5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92CAC90-795D-4512-8B08-3F7DF742C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93B372-852A-4395-A1AA-B1889D835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C27C-7D66-4B96-8994-79EA77CEDE3D}" type="datetimeFigureOut">
              <a:rPr lang="fr-FR" smtClean="0"/>
              <a:t>14/11/2019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BD7877-888C-4857-91BF-4B1AF55F3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C88EDB-0EF2-4271-B7E9-98FF651B5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6742-47BD-4A9D-9051-7033518484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1133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C971FB-0BDB-4026-B0D5-C2A0E1BC4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D9C9A8-9AE2-4AA5-9EAC-7C062A4809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9B31B4D-9A71-4448-8284-1709868C2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04F9069-441F-42DB-A48B-F93C9C61D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C27C-7D66-4B96-8994-79EA77CEDE3D}" type="datetimeFigureOut">
              <a:rPr lang="fr-FR" smtClean="0"/>
              <a:t>14/11/2019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026BC85-DC9B-481D-AB58-CF49ABE95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B7D41E4-F5D9-4D45-BB21-2D9CC90CB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6742-47BD-4A9D-9051-7033518484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78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236B46-A6EE-45A6-B5E3-2C4EC162C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EEFBC4-6547-4036-9554-FA759EDE2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E6DC7A2-75A4-409D-81BC-5546BE5FBB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DF882D7-5FA8-4B1B-84F2-E6B4791F30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A68DEFF-7058-4EB6-9C3E-329C1C5A5A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CA86019-550C-4522-BB88-DBBD375A7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C27C-7D66-4B96-8994-79EA77CEDE3D}" type="datetimeFigureOut">
              <a:rPr lang="fr-FR" smtClean="0"/>
              <a:t>14/11/2019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977F32B-0021-44A3-8B60-EA32588FC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E6F6FDB-C6C2-4645-9E76-03043E870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6742-47BD-4A9D-9051-7033518484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6276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E9C0CA-E63F-49DB-BD32-D8DD51785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187C8B6-B7CE-49B6-875C-50F95C4C7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C27C-7D66-4B96-8994-79EA77CEDE3D}" type="datetimeFigureOut">
              <a:rPr lang="fr-FR" smtClean="0"/>
              <a:t>14/11/2019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CEBCE2-8823-479F-A66E-4D6D726A4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73555A5-8B90-4D45-98F4-8E0C5087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6742-47BD-4A9D-9051-7033518484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4348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513E6DF-4EA7-47C5-AC3D-20164B236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C27C-7D66-4B96-8994-79EA77CEDE3D}" type="datetimeFigureOut">
              <a:rPr lang="fr-FR" smtClean="0"/>
              <a:t>14/11/2019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EC41AF4-6CC4-41E1-8AC4-5286A0636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F1B53FE-6585-49ED-9EAF-BB6030615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6742-47BD-4A9D-9051-7033518484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4045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942803-92E3-44FB-9C08-BFEA15BFD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C5EBF4-80A0-4281-8F79-57C4D14E0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2EEEFA4-B76B-4E20-9518-84B8840002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0D72F6F-3B19-46C3-81FA-2B476288F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C27C-7D66-4B96-8994-79EA77CEDE3D}" type="datetimeFigureOut">
              <a:rPr lang="fr-FR" smtClean="0"/>
              <a:t>14/11/2019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C101C32-5917-49F9-9A92-EA08455C7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8C6C3B4-59E2-4231-B586-763ADD45A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6742-47BD-4A9D-9051-7033518484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2149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95BE63-7DD7-45D5-8409-874A6E754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591569B-5DFF-4BBE-8D36-D92799E9A7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F0BD792-B08C-48C7-92FE-5EB81F74B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61726CC-EE8E-434B-AEE0-3459BBC87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C27C-7D66-4B96-8994-79EA77CEDE3D}" type="datetimeFigureOut">
              <a:rPr lang="fr-FR" smtClean="0"/>
              <a:t>14/11/2019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885C97A-CB80-4AAC-B0C6-A5E9AA904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06AC6B9-4A2A-4877-A12D-40CB52866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6742-47BD-4A9D-9051-7033518484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890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0F18F66-9343-44E5-88D3-4A37D9C7B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0A41B34-5988-46F6-A70B-DF0E4A8F8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D59B78-89F4-4085-BCA8-0BC25F64EB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8C27C-7D66-4B96-8994-79EA77CEDE3D}" type="datetimeFigureOut">
              <a:rPr lang="fr-FR" smtClean="0"/>
              <a:t>14/11/2019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6ADB3C-9CBA-42E2-A811-202720CE13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CEA1BE-D269-42BB-B6BF-7FA55FB5C9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A6742-47BD-4A9D-9051-7033518484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8308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strasbourg-european-parliament-1166650/" TargetMode="External"/><Relationship Id="rId13" Type="http://schemas.openxmlformats.org/officeDocument/2006/relationships/image" Target="../media/image15.jpg"/><Relationship Id="rId3" Type="http://schemas.openxmlformats.org/officeDocument/2006/relationships/image" Target="../media/image2.png"/><Relationship Id="rId7" Type="http://schemas.openxmlformats.org/officeDocument/2006/relationships/image" Target="../media/image36.jpg"/><Relationship Id="rId12" Type="http://schemas.openxmlformats.org/officeDocument/2006/relationships/hyperlink" Target="https://commons.wikimedia.org/wiki/File:Pergola_du_Parc_de_l%27Orangerie,_Strasbourg.jpg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l.wikipedia.org/wiki/Mus%C3%A9e_d%27Art_moderne_et_contemporain" TargetMode="External"/><Relationship Id="rId11" Type="http://schemas.openxmlformats.org/officeDocument/2006/relationships/image" Target="../media/image38.jpeg"/><Relationship Id="rId5" Type="http://schemas.openxmlformats.org/officeDocument/2006/relationships/image" Target="../media/image35.jpg"/><Relationship Id="rId10" Type="http://schemas.openxmlformats.org/officeDocument/2006/relationships/hyperlink" Target="https://commons.wikimedia.org/wiki/File:Pergola_du_Parc_de_l'Orangerie,_Strasbourg.jpg" TargetMode="External"/><Relationship Id="rId4" Type="http://schemas.openxmlformats.org/officeDocument/2006/relationships/image" Target="../media/image3.svg"/><Relationship Id="rId9" Type="http://schemas.openxmlformats.org/officeDocument/2006/relationships/image" Target="../media/image37.jpg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Mus%C3%A9e_des_Beaux-Arts_de_Strasbourg" TargetMode="External"/><Relationship Id="rId13" Type="http://schemas.openxmlformats.org/officeDocument/2006/relationships/image" Target="../media/image15.jpg"/><Relationship Id="rId3" Type="http://schemas.openxmlformats.org/officeDocument/2006/relationships/image" Target="../media/image2.png"/><Relationship Id="rId7" Type="http://schemas.openxmlformats.org/officeDocument/2006/relationships/image" Target="../media/image41.jpg"/><Relationship Id="rId12" Type="http://schemas.openxmlformats.org/officeDocument/2006/relationships/hyperlink" Target="https://en.wikipedia.org/wiki/Mus%C3%A9e_alsacien_(Strasbourg)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Mus%C3%A9e_alsacien_de_Strasbourg_-_la_pharmacie.jpg" TargetMode="External"/><Relationship Id="rId11" Type="http://schemas.openxmlformats.org/officeDocument/2006/relationships/image" Target="../media/image42.jpg"/><Relationship Id="rId5" Type="http://schemas.openxmlformats.org/officeDocument/2006/relationships/image" Target="../media/image40.jpg"/><Relationship Id="rId10" Type="http://schemas.openxmlformats.org/officeDocument/2006/relationships/hyperlink" Target="https://commons.wikimedia.org/wiki/File:Pergola_du_Parc_de_l'Orangerie,_Strasbourg.jpg" TargetMode="External"/><Relationship Id="rId4" Type="http://schemas.openxmlformats.org/officeDocument/2006/relationships/image" Target="../media/image3.svg"/><Relationship Id="rId9" Type="http://schemas.openxmlformats.org/officeDocument/2006/relationships/image" Target="../media/image37.jpg"/><Relationship Id="rId1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4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fr.wikipedia.org/wiki/Fichier:Parlement_europ%C3%A9en_strasbourg_2.jpeg" TargetMode="External"/><Relationship Id="rId7" Type="http://schemas.openxmlformats.org/officeDocument/2006/relationships/hyperlink" Target="https://commons.wikimedia.org/wiki/File:Strasbourg_Eglise_St_Paul_Pont_d%27Auvergne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11" Type="http://schemas.openxmlformats.org/officeDocument/2006/relationships/image" Target="../media/image13.png"/><Relationship Id="rId5" Type="http://schemas.openxmlformats.org/officeDocument/2006/relationships/hyperlink" Target="http://www.lapetiterockette.org/soiree-choucroute/" TargetMode="External"/><Relationship Id="rId10" Type="http://schemas.openxmlformats.org/officeDocument/2006/relationships/image" Target="../media/image3.svg"/><Relationship Id="rId4" Type="http://schemas.openxmlformats.org/officeDocument/2006/relationships/image" Target="../media/image10.jp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fr.wikipedia.org/wiki/Fichier:Strasbourg_place_gutenberg.jpg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29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r.m.wikipedia.org/wiki/Anciennes_Glaci%C3%A8res_de_Strasbourg" TargetMode="External"/><Relationship Id="rId11" Type="http://schemas.openxmlformats.org/officeDocument/2006/relationships/image" Target="../media/image13.png"/><Relationship Id="rId5" Type="http://schemas.openxmlformats.org/officeDocument/2006/relationships/image" Target="../media/image28.jpg"/><Relationship Id="rId10" Type="http://schemas.openxmlformats.org/officeDocument/2006/relationships/hyperlink" Target="http://de.wikipedia.org/wiki/Datei:Strasbourg_Muenster.jpg" TargetMode="External"/><Relationship Id="rId4" Type="http://schemas.openxmlformats.org/officeDocument/2006/relationships/image" Target="../media/image3.svg"/><Relationship Id="rId9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D%C3%B4me_de_Notre-Dame_de_Strasbourg.jpg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r.m.wikipedia.org/wiki/Anciennes_Glaci%C3%A8res_de_Strasbourg" TargetMode="External"/><Relationship Id="rId11" Type="http://schemas.openxmlformats.org/officeDocument/2006/relationships/image" Target="../media/image13.png"/><Relationship Id="rId5" Type="http://schemas.openxmlformats.org/officeDocument/2006/relationships/image" Target="../media/image28.jpg"/><Relationship Id="rId10" Type="http://schemas.openxmlformats.org/officeDocument/2006/relationships/hyperlink" Target="https://fr.wikipedia.org/wiki/Fichier:Paris_boulevard_de_strasbourg.jpg" TargetMode="External"/><Relationship Id="rId4" Type="http://schemas.openxmlformats.org/officeDocument/2006/relationships/image" Target="../media/image3.svg"/><Relationship Id="rId9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DCBBC154-9803-4EE4-8ED8-970E7554FB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20" b="36157"/>
          <a:stretch/>
        </p:blipFill>
        <p:spPr>
          <a:xfrm>
            <a:off x="0" y="903878"/>
            <a:ext cx="11665258" cy="322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0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ZoneTexte 35">
            <a:extLst>
              <a:ext uri="{FF2B5EF4-FFF2-40B4-BE49-F238E27FC236}">
                <a16:creationId xmlns:a16="http://schemas.microsoft.com/office/drawing/2014/main" id="{AD3F3B2B-F43A-4624-AF6B-F1E627F61FB8}"/>
              </a:ext>
            </a:extLst>
          </p:cNvPr>
          <p:cNvSpPr txBox="1"/>
          <p:nvPr/>
        </p:nvSpPr>
        <p:spPr>
          <a:xfrm>
            <a:off x="991613" y="2413337"/>
            <a:ext cx="55836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AngsanaUPC" panose="02020603050405020304" pitchFamily="18" charset="-34"/>
                <a:cs typeface="AngsanaUPC" panose="02020603050405020304" pitchFamily="18" charset="-34"/>
              </a:rPr>
              <a:t>Jour </a:t>
            </a:r>
            <a:r>
              <a:rPr lang="fr-FR" sz="6000" dirty="0">
                <a:solidFill>
                  <a:srgbClr val="F601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2</a:t>
            </a:r>
          </a:p>
        </p:txBody>
      </p: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3800972D-0C0C-4D30-BC57-6CB82368570F}"/>
              </a:ext>
            </a:extLst>
          </p:cNvPr>
          <p:cNvCxnSpPr>
            <a:cxnSpLocks/>
          </p:cNvCxnSpPr>
          <p:nvPr/>
        </p:nvCxnSpPr>
        <p:spPr>
          <a:xfrm>
            <a:off x="500971" y="3274819"/>
            <a:ext cx="3584646" cy="0"/>
          </a:xfrm>
          <a:prstGeom prst="line">
            <a:avLst/>
          </a:prstGeom>
          <a:ln w="19050">
            <a:solidFill>
              <a:srgbClr val="F60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Flèche : droite 77">
            <a:extLst>
              <a:ext uri="{FF2B5EF4-FFF2-40B4-BE49-F238E27FC236}">
                <a16:creationId xmlns:a16="http://schemas.microsoft.com/office/drawing/2014/main" id="{37829D36-9E33-4C93-96BF-351D9410AFA4}"/>
              </a:ext>
            </a:extLst>
          </p:cNvPr>
          <p:cNvSpPr/>
          <p:nvPr/>
        </p:nvSpPr>
        <p:spPr>
          <a:xfrm>
            <a:off x="11488366" y="6381346"/>
            <a:ext cx="389106" cy="194507"/>
          </a:xfrm>
          <a:prstGeom prst="rightArrow">
            <a:avLst/>
          </a:prstGeom>
          <a:solidFill>
            <a:srgbClr val="F60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7E297D6-BF87-4706-8F0F-5EA5A95247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6" t="43618" r="556" b="22088"/>
          <a:stretch/>
        </p:blipFill>
        <p:spPr>
          <a:xfrm>
            <a:off x="1112193" y="555128"/>
            <a:ext cx="11079807" cy="1642161"/>
          </a:xfrm>
          <a:prstGeom prst="rect">
            <a:avLst/>
          </a:prstGeom>
        </p:spPr>
      </p:pic>
      <p:sp>
        <p:nvSpPr>
          <p:cNvPr id="81" name="ZoneTexte 80">
            <a:extLst>
              <a:ext uri="{FF2B5EF4-FFF2-40B4-BE49-F238E27FC236}">
                <a16:creationId xmlns:a16="http://schemas.microsoft.com/office/drawing/2014/main" id="{02C650C9-0FEB-458D-AE58-1954AB31FBCF}"/>
              </a:ext>
            </a:extLst>
          </p:cNvPr>
          <p:cNvSpPr txBox="1"/>
          <p:nvPr/>
        </p:nvSpPr>
        <p:spPr>
          <a:xfrm>
            <a:off x="10575895" y="6254546"/>
            <a:ext cx="1824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MS PMincho" panose="02020600040205080304" pitchFamily="18" charset="-128"/>
                <a:ea typeface="MS PMincho" panose="02020600040205080304" pitchFamily="18" charset="-128"/>
                <a:cs typeface="Angsana New" panose="02020603050405020304" pitchFamily="18" charset="-34"/>
              </a:rPr>
              <a:t>Jour 3</a:t>
            </a:r>
          </a:p>
        </p:txBody>
      </p:sp>
      <p:pic>
        <p:nvPicPr>
          <p:cNvPr id="83" name="Graphique 82" descr="Curseur">
            <a:extLst>
              <a:ext uri="{FF2B5EF4-FFF2-40B4-BE49-F238E27FC236}">
                <a16:creationId xmlns:a16="http://schemas.microsoft.com/office/drawing/2014/main" id="{89230ADD-07A2-479D-BA3B-66127CE2E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73412" y="6271793"/>
            <a:ext cx="304060" cy="30406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7242323B-9EFB-46B4-9DF3-11BB879EFE67}"/>
              </a:ext>
            </a:extLst>
          </p:cNvPr>
          <p:cNvSpPr txBox="1"/>
          <p:nvPr/>
        </p:nvSpPr>
        <p:spPr>
          <a:xfrm>
            <a:off x="6432656" y="2849610"/>
            <a:ext cx="3750567" cy="3531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u="sng" dirty="0">
                <a:latin typeface="Book Antiqua" panose="02040602050305030304" pitchFamily="18" charset="0"/>
              </a:rPr>
              <a:t>Matinée </a:t>
            </a:r>
          </a:p>
          <a:p>
            <a:pPr algn="just"/>
            <a:r>
              <a:rPr lang="fr-FR" sz="1600" dirty="0">
                <a:latin typeface="Book Antiqua" panose="02040602050305030304" pitchFamily="18" charset="0"/>
              </a:rPr>
              <a:t>10h : Visite du musée d’Art moderne et visite du quartier de la Petite France </a:t>
            </a:r>
          </a:p>
          <a:p>
            <a:pPr algn="just"/>
            <a:endParaRPr lang="fr-FR" sz="1050" dirty="0">
              <a:latin typeface="Book Antiqua" panose="02040602050305030304" pitchFamily="18" charset="0"/>
            </a:endParaRPr>
          </a:p>
          <a:p>
            <a:pPr algn="just"/>
            <a:r>
              <a:rPr lang="fr-FR" sz="1600" u="sng" dirty="0">
                <a:latin typeface="Book Antiqua" panose="02040602050305030304" pitchFamily="18" charset="0"/>
              </a:rPr>
              <a:t>Midi</a:t>
            </a:r>
          </a:p>
          <a:p>
            <a:pPr algn="just"/>
            <a:r>
              <a:rPr lang="fr-FR" sz="1600" dirty="0">
                <a:latin typeface="Book Antiqua" panose="02040602050305030304" pitchFamily="18" charset="0"/>
              </a:rPr>
              <a:t>Déjeuner au </a:t>
            </a:r>
            <a:r>
              <a:rPr lang="fr-FR" sz="1600" dirty="0" err="1">
                <a:latin typeface="Book Antiqua" panose="02040602050305030304" pitchFamily="18" charset="0"/>
              </a:rPr>
              <a:t>Flam’s</a:t>
            </a:r>
            <a:r>
              <a:rPr lang="fr-FR" sz="1600" dirty="0">
                <a:latin typeface="Book Antiqua" panose="02040602050305030304" pitchFamily="18" charset="0"/>
              </a:rPr>
              <a:t> Restaurant</a:t>
            </a:r>
          </a:p>
          <a:p>
            <a:pPr algn="just"/>
            <a:endParaRPr lang="fr-FR" sz="1050" dirty="0">
              <a:latin typeface="Book Antiqua" panose="02040602050305030304" pitchFamily="18" charset="0"/>
            </a:endParaRPr>
          </a:p>
          <a:p>
            <a:pPr algn="just"/>
            <a:r>
              <a:rPr lang="fr-FR" sz="1600" u="sng" dirty="0">
                <a:latin typeface="Book Antiqua" panose="02040602050305030304" pitchFamily="18" charset="0"/>
              </a:rPr>
              <a:t>Après midi </a:t>
            </a:r>
          </a:p>
          <a:p>
            <a:pPr algn="just"/>
            <a:r>
              <a:rPr lang="fr-FR" sz="1600" dirty="0">
                <a:latin typeface="Book Antiqua" panose="02040602050305030304" pitchFamily="18" charset="0"/>
              </a:rPr>
              <a:t>15h :Visite du Parlement européen + rencontre professionnelle</a:t>
            </a:r>
          </a:p>
          <a:p>
            <a:pPr algn="just"/>
            <a:r>
              <a:rPr lang="fr-FR" sz="1600" dirty="0">
                <a:latin typeface="Book Antiqua" panose="02040602050305030304" pitchFamily="18" charset="0"/>
              </a:rPr>
              <a:t>17h : Visite du parc de l’Orangerie</a:t>
            </a:r>
          </a:p>
          <a:p>
            <a:pPr algn="just"/>
            <a:endParaRPr lang="fr-FR" sz="1050" dirty="0">
              <a:latin typeface="Book Antiqua" panose="02040602050305030304" pitchFamily="18" charset="0"/>
            </a:endParaRPr>
          </a:p>
          <a:p>
            <a:pPr algn="just"/>
            <a:r>
              <a:rPr lang="fr-FR" sz="1600" u="sng" dirty="0">
                <a:latin typeface="Book Antiqua" panose="02040602050305030304" pitchFamily="18" charset="0"/>
              </a:rPr>
              <a:t>Soir</a:t>
            </a:r>
          </a:p>
          <a:p>
            <a:pPr algn="just"/>
            <a:r>
              <a:rPr lang="fr-FR" sz="1600" dirty="0">
                <a:latin typeface="Book Antiqua" panose="02040602050305030304" pitchFamily="18" charset="0"/>
              </a:rPr>
              <a:t>Dîner à l’Ancienne Douane</a:t>
            </a:r>
          </a:p>
          <a:p>
            <a:pPr algn="just"/>
            <a:r>
              <a:rPr lang="fr-FR" sz="1600" dirty="0">
                <a:latin typeface="Book Antiqua" panose="02040602050305030304" pitchFamily="18" charset="0"/>
              </a:rPr>
              <a:t>Soirée en Allemagne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D40D0BD3-694E-435C-A09A-37E44D0691A3}"/>
              </a:ext>
            </a:extLst>
          </p:cNvPr>
          <p:cNvSpPr/>
          <p:nvPr/>
        </p:nvSpPr>
        <p:spPr>
          <a:xfrm>
            <a:off x="3905390" y="3839212"/>
            <a:ext cx="1614795" cy="1620061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DDBDAFC4-52D4-4998-90FC-35ECCF4363BD}"/>
              </a:ext>
            </a:extLst>
          </p:cNvPr>
          <p:cNvSpPr/>
          <p:nvPr/>
        </p:nvSpPr>
        <p:spPr>
          <a:xfrm>
            <a:off x="1150629" y="4875133"/>
            <a:ext cx="1614795" cy="1603466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blipFill dpi="0"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D05FA90D-F80C-4CB0-AD92-2699FE13638F}"/>
              </a:ext>
            </a:extLst>
          </p:cNvPr>
          <p:cNvSpPr/>
          <p:nvPr/>
        </p:nvSpPr>
        <p:spPr>
          <a:xfrm>
            <a:off x="2131579" y="3380029"/>
            <a:ext cx="1378405" cy="1375746"/>
          </a:xfrm>
          <a:prstGeom prst="ellipse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blipFill dpi="0" rotWithShape="1"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4C8047C-DDCA-44A4-9FDD-ECE13773168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830" y="1842820"/>
            <a:ext cx="91440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4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78" grpId="0" animBg="1"/>
      <p:bldP spid="8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ZoneTexte 35">
            <a:extLst>
              <a:ext uri="{FF2B5EF4-FFF2-40B4-BE49-F238E27FC236}">
                <a16:creationId xmlns:a16="http://schemas.microsoft.com/office/drawing/2014/main" id="{AD3F3B2B-F43A-4624-AF6B-F1E627F61FB8}"/>
              </a:ext>
            </a:extLst>
          </p:cNvPr>
          <p:cNvSpPr txBox="1"/>
          <p:nvPr/>
        </p:nvSpPr>
        <p:spPr>
          <a:xfrm>
            <a:off x="991613" y="2413337"/>
            <a:ext cx="55836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AngsanaUPC" panose="02020603050405020304" pitchFamily="18" charset="-34"/>
                <a:cs typeface="AngsanaUPC" panose="02020603050405020304" pitchFamily="18" charset="-34"/>
              </a:rPr>
              <a:t>Jour </a:t>
            </a:r>
            <a:r>
              <a:rPr lang="fr-FR" sz="6000" dirty="0">
                <a:solidFill>
                  <a:srgbClr val="F601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3</a:t>
            </a:r>
          </a:p>
        </p:txBody>
      </p: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3800972D-0C0C-4D30-BC57-6CB82368570F}"/>
              </a:ext>
            </a:extLst>
          </p:cNvPr>
          <p:cNvCxnSpPr>
            <a:cxnSpLocks/>
          </p:cNvCxnSpPr>
          <p:nvPr/>
        </p:nvCxnSpPr>
        <p:spPr>
          <a:xfrm>
            <a:off x="500971" y="3274819"/>
            <a:ext cx="3584646" cy="0"/>
          </a:xfrm>
          <a:prstGeom prst="line">
            <a:avLst/>
          </a:prstGeom>
          <a:ln w="19050">
            <a:solidFill>
              <a:srgbClr val="F60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AC740553-3ED5-43DC-B960-42F24C4C47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" t="43266" r="-258" b="34336"/>
          <a:stretch/>
        </p:blipFill>
        <p:spPr>
          <a:xfrm>
            <a:off x="1112193" y="555128"/>
            <a:ext cx="11079807" cy="1642161"/>
          </a:xfrm>
          <a:prstGeom prst="rect">
            <a:avLst/>
          </a:prstGeom>
        </p:spPr>
      </p:pic>
      <p:sp>
        <p:nvSpPr>
          <p:cNvPr id="78" name="Flèche : droite 77">
            <a:extLst>
              <a:ext uri="{FF2B5EF4-FFF2-40B4-BE49-F238E27FC236}">
                <a16:creationId xmlns:a16="http://schemas.microsoft.com/office/drawing/2014/main" id="{37829D36-9E33-4C93-96BF-351D9410AFA4}"/>
              </a:ext>
            </a:extLst>
          </p:cNvPr>
          <p:cNvSpPr/>
          <p:nvPr/>
        </p:nvSpPr>
        <p:spPr>
          <a:xfrm>
            <a:off x="11488366" y="6381346"/>
            <a:ext cx="389106" cy="194507"/>
          </a:xfrm>
          <a:prstGeom prst="rightArrow">
            <a:avLst/>
          </a:prstGeom>
          <a:solidFill>
            <a:srgbClr val="F60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3" name="Graphique 82" descr="Curseur">
            <a:extLst>
              <a:ext uri="{FF2B5EF4-FFF2-40B4-BE49-F238E27FC236}">
                <a16:creationId xmlns:a16="http://schemas.microsoft.com/office/drawing/2014/main" id="{89230ADD-07A2-479D-BA3B-66127CE2E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73412" y="6271793"/>
            <a:ext cx="304060" cy="30406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7242323B-9EFB-46B4-9DF3-11BB879EFE67}"/>
              </a:ext>
            </a:extLst>
          </p:cNvPr>
          <p:cNvSpPr txBox="1"/>
          <p:nvPr/>
        </p:nvSpPr>
        <p:spPr>
          <a:xfrm>
            <a:off x="6671817" y="3429000"/>
            <a:ext cx="3750567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u="sng" dirty="0">
                <a:latin typeface="Book Antiqua" panose="02040602050305030304" pitchFamily="18" charset="0"/>
              </a:rPr>
              <a:t>Matinée </a:t>
            </a:r>
          </a:p>
          <a:p>
            <a:pPr algn="just"/>
            <a:r>
              <a:rPr lang="fr-FR" sz="1600" dirty="0">
                <a:latin typeface="Book Antiqua" panose="02040602050305030304" pitchFamily="18" charset="0"/>
              </a:rPr>
              <a:t>9h : Visite du musée alsacien</a:t>
            </a:r>
          </a:p>
          <a:p>
            <a:pPr algn="just"/>
            <a:r>
              <a:rPr lang="fr-FR" sz="1600" dirty="0">
                <a:latin typeface="Book Antiqua" panose="02040602050305030304" pitchFamily="18" charset="0"/>
              </a:rPr>
              <a:t>11h : Départ</a:t>
            </a:r>
          </a:p>
          <a:p>
            <a:pPr algn="just"/>
            <a:endParaRPr lang="fr-FR" sz="1050" dirty="0">
              <a:latin typeface="Book Antiqua" panose="02040602050305030304" pitchFamily="18" charset="0"/>
            </a:endParaRPr>
          </a:p>
          <a:p>
            <a:pPr algn="just"/>
            <a:r>
              <a:rPr lang="fr-FR" sz="1600" u="sng" dirty="0">
                <a:latin typeface="Book Antiqua" panose="02040602050305030304" pitchFamily="18" charset="0"/>
              </a:rPr>
              <a:t>Midi</a:t>
            </a:r>
          </a:p>
          <a:p>
            <a:pPr algn="just"/>
            <a:r>
              <a:rPr lang="fr-FR" sz="1600" dirty="0">
                <a:latin typeface="Book Antiqua" panose="02040602050305030304" pitchFamily="18" charset="0"/>
              </a:rPr>
              <a:t>Pique-nique sur une aire d’autoroute</a:t>
            </a:r>
          </a:p>
          <a:p>
            <a:pPr algn="just"/>
            <a:endParaRPr lang="fr-FR" sz="1050" dirty="0">
              <a:latin typeface="Book Antiqua" panose="02040602050305030304" pitchFamily="18" charset="0"/>
            </a:endParaRPr>
          </a:p>
          <a:p>
            <a:pPr algn="just"/>
            <a:r>
              <a:rPr lang="fr-FR" sz="1600" u="sng" dirty="0">
                <a:latin typeface="Book Antiqua" panose="02040602050305030304" pitchFamily="18" charset="0"/>
              </a:rPr>
              <a:t>Soir</a:t>
            </a:r>
          </a:p>
          <a:p>
            <a:pPr algn="just"/>
            <a:r>
              <a:rPr lang="fr-FR" sz="1600" dirty="0">
                <a:latin typeface="Book Antiqua" panose="02040602050305030304" pitchFamily="18" charset="0"/>
              </a:rPr>
              <a:t>19h30: Dîner sur une aire d’autoroute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D40D0BD3-694E-435C-A09A-37E44D0691A3}"/>
              </a:ext>
            </a:extLst>
          </p:cNvPr>
          <p:cNvSpPr/>
          <p:nvPr/>
        </p:nvSpPr>
        <p:spPr>
          <a:xfrm>
            <a:off x="3905390" y="3839212"/>
            <a:ext cx="1614795" cy="1620061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DDBDAFC4-52D4-4998-90FC-35ECCF4363BD}"/>
              </a:ext>
            </a:extLst>
          </p:cNvPr>
          <p:cNvSpPr/>
          <p:nvPr/>
        </p:nvSpPr>
        <p:spPr>
          <a:xfrm>
            <a:off x="1150629" y="4875133"/>
            <a:ext cx="1614795" cy="1603466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blipFill dpi="0"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D05FA90D-F80C-4CB0-AD92-2699FE13638F}"/>
              </a:ext>
            </a:extLst>
          </p:cNvPr>
          <p:cNvSpPr/>
          <p:nvPr/>
        </p:nvSpPr>
        <p:spPr>
          <a:xfrm>
            <a:off x="2131579" y="3380029"/>
            <a:ext cx="1378405" cy="1375746"/>
          </a:xfrm>
          <a:prstGeom prst="ellipse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blipFill dpi="0" rotWithShape="1"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2041E2D-CCB6-4E48-A590-C11001C0AB55}"/>
              </a:ext>
            </a:extLst>
          </p:cNvPr>
          <p:cNvSpPr txBox="1"/>
          <p:nvPr/>
        </p:nvSpPr>
        <p:spPr>
          <a:xfrm>
            <a:off x="9663425" y="6277474"/>
            <a:ext cx="1824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MS PMincho" panose="02020600040205080304" pitchFamily="18" charset="-128"/>
                <a:ea typeface="MS PMincho" panose="02020600040205080304" pitchFamily="18" charset="-128"/>
                <a:cs typeface="Angsana New" panose="02020603050405020304" pitchFamily="18" charset="-34"/>
              </a:rPr>
              <a:t>Notre budget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115D452-88F7-492F-B230-8F45057080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830" y="1842820"/>
            <a:ext cx="91440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8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78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ZoneTexte 35">
            <a:extLst>
              <a:ext uri="{FF2B5EF4-FFF2-40B4-BE49-F238E27FC236}">
                <a16:creationId xmlns:a16="http://schemas.microsoft.com/office/drawing/2014/main" id="{AD3F3B2B-F43A-4624-AF6B-F1E627F61FB8}"/>
              </a:ext>
            </a:extLst>
          </p:cNvPr>
          <p:cNvSpPr txBox="1"/>
          <p:nvPr/>
        </p:nvSpPr>
        <p:spPr>
          <a:xfrm>
            <a:off x="991613" y="2413337"/>
            <a:ext cx="55836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AngsanaUPC" panose="02020603050405020304" pitchFamily="18" charset="-34"/>
                <a:cs typeface="AngsanaUPC" panose="02020603050405020304" pitchFamily="18" charset="-34"/>
              </a:rPr>
              <a:t>Notre </a:t>
            </a:r>
            <a:r>
              <a:rPr lang="fr-FR" sz="6000" dirty="0">
                <a:solidFill>
                  <a:srgbClr val="F601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budget</a:t>
            </a:r>
          </a:p>
        </p:txBody>
      </p: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3800972D-0C0C-4D30-BC57-6CB82368570F}"/>
              </a:ext>
            </a:extLst>
          </p:cNvPr>
          <p:cNvCxnSpPr>
            <a:cxnSpLocks/>
          </p:cNvCxnSpPr>
          <p:nvPr/>
        </p:nvCxnSpPr>
        <p:spPr>
          <a:xfrm>
            <a:off x="500971" y="3274819"/>
            <a:ext cx="3584646" cy="0"/>
          </a:xfrm>
          <a:prstGeom prst="line">
            <a:avLst/>
          </a:prstGeom>
          <a:ln w="19050">
            <a:solidFill>
              <a:srgbClr val="F60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Graphique 82" descr="Curseur">
            <a:extLst>
              <a:ext uri="{FF2B5EF4-FFF2-40B4-BE49-F238E27FC236}">
                <a16:creationId xmlns:a16="http://schemas.microsoft.com/office/drawing/2014/main" id="{89230ADD-07A2-479D-BA3B-66127CE2E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73412" y="6271793"/>
            <a:ext cx="304060" cy="304060"/>
          </a:xfrm>
          <a:prstGeom prst="rect">
            <a:avLst/>
          </a:prstGeom>
        </p:spPr>
      </p:pic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B9217DC3-D04B-4F72-B7C6-E4B8D9C55E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2084914"/>
              </p:ext>
            </p:extLst>
          </p:nvPr>
        </p:nvGraphicFramePr>
        <p:xfrm>
          <a:off x="3660684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B154FE51-21C7-4ABD-8650-6B5EB6DC3B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30" y="1842820"/>
            <a:ext cx="91440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1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ZoneTexte 35">
            <a:extLst>
              <a:ext uri="{FF2B5EF4-FFF2-40B4-BE49-F238E27FC236}">
                <a16:creationId xmlns:a16="http://schemas.microsoft.com/office/drawing/2014/main" id="{AD3F3B2B-F43A-4624-AF6B-F1E627F61FB8}"/>
              </a:ext>
            </a:extLst>
          </p:cNvPr>
          <p:cNvSpPr txBox="1"/>
          <p:nvPr/>
        </p:nvSpPr>
        <p:spPr>
          <a:xfrm>
            <a:off x="991613" y="2413337"/>
            <a:ext cx="55836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AngsanaUPC" panose="02020603050405020304" pitchFamily="18" charset="-34"/>
                <a:cs typeface="AngsanaUPC" panose="02020603050405020304" pitchFamily="18" charset="-34"/>
              </a:rPr>
              <a:t>Notre </a:t>
            </a:r>
            <a:r>
              <a:rPr lang="fr-FR" sz="6000" dirty="0">
                <a:solidFill>
                  <a:srgbClr val="F601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cotation</a:t>
            </a:r>
          </a:p>
        </p:txBody>
      </p: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3800972D-0C0C-4D30-BC57-6CB82368570F}"/>
              </a:ext>
            </a:extLst>
          </p:cNvPr>
          <p:cNvCxnSpPr>
            <a:cxnSpLocks/>
          </p:cNvCxnSpPr>
          <p:nvPr/>
        </p:nvCxnSpPr>
        <p:spPr>
          <a:xfrm>
            <a:off x="500971" y="3274819"/>
            <a:ext cx="3584646" cy="0"/>
          </a:xfrm>
          <a:prstGeom prst="line">
            <a:avLst/>
          </a:prstGeom>
          <a:ln w="19050">
            <a:solidFill>
              <a:srgbClr val="F60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Graphique 82" descr="Curseur">
            <a:extLst>
              <a:ext uri="{FF2B5EF4-FFF2-40B4-BE49-F238E27FC236}">
                <a16:creationId xmlns:a16="http://schemas.microsoft.com/office/drawing/2014/main" id="{89230ADD-07A2-479D-BA3B-66127CE2E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73412" y="6271793"/>
            <a:ext cx="304060" cy="30406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35AE0AC-5A33-443D-9C66-A0E1474811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4401" y="1209391"/>
            <a:ext cx="6943258" cy="492984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167774F-5B54-4793-930E-675DED92D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30" y="1842820"/>
            <a:ext cx="91440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7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DCBBC154-9803-4EE4-8ED8-970E7554FB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39" b="36157"/>
          <a:stretch/>
        </p:blipFill>
        <p:spPr>
          <a:xfrm>
            <a:off x="0" y="903878"/>
            <a:ext cx="11638625" cy="322423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4C1A6EA-A574-4678-9202-813F334C3A07}"/>
              </a:ext>
            </a:extLst>
          </p:cNvPr>
          <p:cNvSpPr txBox="1"/>
          <p:nvPr/>
        </p:nvSpPr>
        <p:spPr>
          <a:xfrm>
            <a:off x="4030461" y="3090446"/>
            <a:ext cx="3994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+mj-lt"/>
              </a:rPr>
              <a:t>Séjour Strasbourg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B2364B-6409-4D05-819D-38569591ADE9}"/>
              </a:ext>
            </a:extLst>
          </p:cNvPr>
          <p:cNvSpPr/>
          <p:nvPr/>
        </p:nvSpPr>
        <p:spPr>
          <a:xfrm>
            <a:off x="6027936" y="3657600"/>
            <a:ext cx="1154099" cy="3040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Graphique 7" descr="Curseur">
            <a:extLst>
              <a:ext uri="{FF2B5EF4-FFF2-40B4-BE49-F238E27FC236}">
                <a16:creationId xmlns:a16="http://schemas.microsoft.com/office/drawing/2014/main" id="{64FFD548-F3CA-4E44-922C-0F1474420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192000" y="1197065"/>
            <a:ext cx="304060" cy="30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7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-0.00208 L 0.00781 -0.00185 C 0.00221 0.02338 0.00521 0.01458 0.00104 0.02569 C 0.00078 0.02801 0.00065 0.03032 0.00026 0.03241 C -0.00052 0.03634 -0.0026 0.04097 -0.00352 0.04444 C -0.00391 0.04583 -0.00404 0.04722 -0.0043 0.04838 C -0.00469 0.05069 -0.00508 0.05301 -0.00573 0.05509 C -0.01419 0.08356 -0.00794 0.06111 -0.01406 0.07917 C -0.01458 0.08079 -0.01497 0.08287 -0.01549 0.08449 C -0.01979 0.09676 -0.01992 0.09583 -0.02448 0.10718 C -0.03893 0.14259 -0.02461 0.10949 -0.03203 0.12454 C -0.03307 0.12662 -0.03385 0.12917 -0.03503 0.13125 C -0.03659 0.13403 -0.03841 0.13657 -0.04023 0.13912 C -0.04128 0.14051 -0.04232 0.14167 -0.04323 0.14305 C -0.05677 0.16713 -0.0375 0.13843 -0.05898 0.16991 C -0.0625 0.17477 -0.06602 0.17963 -0.06953 0.18449 C -0.07044 0.18588 -0.07148 0.18727 -0.07253 0.18843 C -0.07578 0.19259 -0.07917 0.19606 -0.08229 0.20046 C -0.08763 0.20833 -0.08685 0.20764 -0.09349 0.21505 C -0.09518 0.21713 -0.09701 0.21852 -0.0987 0.22037 C -0.10052 0.22245 -0.10221 0.225 -0.10404 0.22708 C -0.10495 0.22824 -0.10612 0.2287 -0.10703 0.22986 C -0.11055 0.23356 -0.11393 0.23796 -0.11745 0.2419 C -0.11875 0.24329 -0.11992 0.24468 -0.12122 0.24583 C -0.12227 0.24676 -0.12331 0.24745 -0.12422 0.24838 C -0.12786 0.25231 -0.13125 0.25625 -0.13477 0.26042 C -0.1362 0.26227 -0.13763 0.26435 -0.13932 0.26574 C -0.13997 0.26643 -0.14076 0.26643 -0.14154 0.26713 C -0.14232 0.26782 -0.14297 0.26898 -0.14375 0.26991 C -0.14544 0.27176 -0.14727 0.27338 -0.14896 0.27523 C -0.15143 0.27755 -0.1543 0.27893 -0.15651 0.28171 C -0.16146 0.28843 -0.15742 0.28333 -0.16328 0.28981 C -0.16406 0.29074 -0.16471 0.29167 -0.16549 0.29236 C -0.16745 0.29444 -0.16979 0.29537 -0.17148 0.29792 C -0.17279 0.29954 -0.17396 0.30162 -0.17526 0.30324 C -0.17591 0.30393 -0.17682 0.30393 -0.17747 0.3044 C -0.17839 0.30509 -0.17891 0.30648 -0.17982 0.30718 C -0.18047 0.30787 -0.18125 0.30787 -0.18203 0.30856 C -0.18333 0.30972 -0.18451 0.31134 -0.18581 0.3125 C -0.2043 0.33032 -0.18542 0.31227 -0.19401 0.31921 C -0.19557 0.32037 -0.19701 0.32199 -0.19857 0.32315 C -0.19974 0.32407 -0.20104 0.32477 -0.20221 0.32569 C -0.20326 0.32662 -0.2043 0.32755 -0.20521 0.32847 C -0.21016 0.33218 -0.2082 0.33032 -0.21354 0.3338 C -0.21602 0.33542 -0.21849 0.3375 -0.22096 0.33912 C -0.22344 0.34074 -0.22604 0.34167 -0.22852 0.34305 C -0.23268 0.34537 -0.22969 0.34421 -0.23607 0.34722 C -0.23828 0.34815 -0.24049 0.34884 -0.24271 0.34977 C -0.24948 0.35255 -0.24844 0.35255 -0.25547 0.35509 C -0.2582 0.35602 -0.26107 0.35671 -0.2638 0.35787 C -0.26484 0.3581 -0.26576 0.3588 -0.2668 0.35903 C -0.28008 0.36343 -0.30625 0.36273 -0.31107 0.36319 L -0.32682 0.36458 L -0.36133 0.36319 C -0.37669 0.36227 -0.38151 0.3618 -0.39583 0.36042 L -0.40859 0.35787 C -0.41536 0.35602 -0.41602 0.35579 -0.42122 0.3537 C -0.42305 0.35255 -0.42474 0.35069 -0.42656 0.34977 C -0.42799 0.34907 -0.42956 0.34907 -0.43099 0.34838 C -0.43203 0.34815 -0.43307 0.34745 -0.43398 0.34722 C -0.43685 0.34606 -0.43893 0.34606 -0.44154 0.34444 C -0.44206 0.34421 -0.44258 0.34352 -0.44297 0.34305 " pathEditMode="relative" rAng="0" ptsTypes="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9" y="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C6135AE-E807-4289-855B-0219C3420C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393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EE3F743-1F32-47BA-B857-576EDF8D21F0}"/>
              </a:ext>
            </a:extLst>
          </p:cNvPr>
          <p:cNvSpPr/>
          <p:nvPr/>
        </p:nvSpPr>
        <p:spPr>
          <a:xfrm>
            <a:off x="0" y="-8656"/>
            <a:ext cx="12192000" cy="6866656"/>
          </a:xfrm>
          <a:prstGeom prst="rect">
            <a:avLst/>
          </a:prstGeom>
          <a:solidFill>
            <a:schemeClr val="tx1">
              <a:lumMod val="95000"/>
              <a:lumOff val="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33E1053-28EA-4D0A-948F-FE08FA6E6CA1}"/>
              </a:ext>
            </a:extLst>
          </p:cNvPr>
          <p:cNvSpPr txBox="1"/>
          <p:nvPr/>
        </p:nvSpPr>
        <p:spPr>
          <a:xfrm>
            <a:off x="302110" y="314360"/>
            <a:ext cx="3419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spc="300" dirty="0" err="1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Isaac.</a:t>
            </a:r>
            <a:r>
              <a:rPr lang="fr-FR" sz="2800" spc="300" dirty="0" err="1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Strasbourg</a:t>
            </a:r>
            <a:endParaRPr lang="fr-FR" sz="2800" spc="300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CB427DD0-04F3-425D-A2A5-4643A60CFE00}"/>
              </a:ext>
            </a:extLst>
          </p:cNvPr>
          <p:cNvSpPr/>
          <p:nvPr/>
        </p:nvSpPr>
        <p:spPr>
          <a:xfrm>
            <a:off x="2940012" y="389729"/>
            <a:ext cx="6648451" cy="358528"/>
          </a:xfrm>
          <a:prstGeom prst="roundRect">
            <a:avLst/>
          </a:prstGeom>
          <a:solidFill>
            <a:schemeClr val="tx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Graphique 13" descr="Loupe">
            <a:extLst>
              <a:ext uri="{FF2B5EF4-FFF2-40B4-BE49-F238E27FC236}">
                <a16:creationId xmlns:a16="http://schemas.microsoft.com/office/drawing/2014/main" id="{773A51F0-C1F4-4B8D-8DDD-DA75B5FEF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18833" y="381074"/>
            <a:ext cx="369332" cy="36933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746E98A-70ED-49CA-90DC-C613C8ED3370}"/>
              </a:ext>
            </a:extLst>
          </p:cNvPr>
          <p:cNvSpPr txBox="1"/>
          <p:nvPr/>
        </p:nvSpPr>
        <p:spPr>
          <a:xfrm>
            <a:off x="3505118" y="378925"/>
            <a:ext cx="1323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Rechercher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DDA64C0-F41F-4B34-B699-E3C0FACDF9FD}"/>
              </a:ext>
            </a:extLst>
          </p:cNvPr>
          <p:cNvSpPr txBox="1"/>
          <p:nvPr/>
        </p:nvSpPr>
        <p:spPr>
          <a:xfrm>
            <a:off x="1261981" y="4285803"/>
            <a:ext cx="6648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Votre nouvelle expérience :</a:t>
            </a:r>
          </a:p>
          <a:p>
            <a:r>
              <a:rPr lang="fr-FR" sz="3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Strasbourg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DF4C3CE-9FEA-4139-BA06-400768F4489C}"/>
              </a:ext>
            </a:extLst>
          </p:cNvPr>
          <p:cNvCxnSpPr>
            <a:cxnSpLocks/>
          </p:cNvCxnSpPr>
          <p:nvPr/>
        </p:nvCxnSpPr>
        <p:spPr>
          <a:xfrm>
            <a:off x="1261981" y="5363021"/>
            <a:ext cx="5957969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que 7" descr="Curseur">
            <a:extLst>
              <a:ext uri="{FF2B5EF4-FFF2-40B4-BE49-F238E27FC236}">
                <a16:creationId xmlns:a16="http://schemas.microsoft.com/office/drawing/2014/main" id="{64FFD548-F3CA-4E44-922C-0F14744202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92000" y="5009816"/>
            <a:ext cx="304060" cy="304060"/>
          </a:xfrm>
          <a:prstGeom prst="rect">
            <a:avLst/>
          </a:prstGeom>
        </p:spPr>
      </p:pic>
      <p:pic>
        <p:nvPicPr>
          <p:cNvPr id="9" name="Graphique 8" descr="Ajouter">
            <a:extLst>
              <a:ext uri="{FF2B5EF4-FFF2-40B4-BE49-F238E27FC236}">
                <a16:creationId xmlns:a16="http://schemas.microsoft.com/office/drawing/2014/main" id="{C587377D-1772-4C6B-BD05-57257D7EB3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80450" y="314360"/>
            <a:ext cx="369332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4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24 L 0 0.00046 C -0.00299 -0.00394 -0.00534 -0.00741 -0.00807 -0.01065 C -0.00911 -0.01204 -0.01055 -0.01274 -0.01159 -0.01389 C -0.01224 -0.01459 -0.01302 -0.01574 -0.0138 -0.0169 C -0.01523 -0.01829 -0.01693 -0.01968 -0.01836 -0.0213 C -0.01836 -0.02107 -0.02617 -0.03195 -0.02747 -0.03357 L -0.02956 -0.03681 C -0.0319 -0.04236 -0.03242 -0.04468 -0.03529 -0.05024 C -0.03698 -0.05371 -0.03932 -0.05741 -0.04089 -0.06111 C -0.04753 -0.07709 -0.04245 -0.06899 -0.04987 -0.07894 L -0.05573 -0.09445 C -0.05638 -0.0963 -0.0569 -0.09838 -0.05781 -0.10024 C -0.05937 -0.10324 -0.06081 -0.10649 -0.0625 -0.10973 C -0.06341 -0.11158 -0.06484 -0.11366 -0.06576 -0.11551 C -0.0668 -0.1176 -0.06719 -0.11968 -0.06797 -0.12176 C -0.06888 -0.12408 -0.06914 -0.12686 -0.07031 -0.12917 C -0.07266 -0.13357 -0.07578 -0.13704 -0.07812 -0.14167 C -0.08073 -0.14607 -0.08099 -0.15139 -0.08268 -0.15649 C -0.08372 -0.15926 -0.0849 -0.16135 -0.08607 -0.16412 C -0.08841 -0.17662 -0.08529 -0.16343 -0.0918 -0.17778 C -0.09284 -0.1801 -0.0931 -0.18287 -0.09401 -0.18519 C -0.09492 -0.18797 -0.09622 -0.19074 -0.09753 -0.19306 C -0.10013 -0.20764 -0.09661 -0.19028 -0.10078 -0.2051 C -0.10221 -0.20949 -0.10299 -0.21412 -0.10417 -0.21899 C -0.10469 -0.22084 -0.10495 -0.22315 -0.10534 -0.225 C -0.10625 -0.22917 -0.10781 -0.23264 -0.10885 -0.23704 C -0.10911 -0.23959 -0.10937 -0.2419 -0.10977 -0.24445 C -0.11003 -0.2463 -0.11055 -0.24792 -0.11094 -0.24931 C -0.11133 -0.25139 -0.11172 -0.25324 -0.11211 -0.25533 C -0.1125 -0.25672 -0.11302 -0.25811 -0.11315 -0.25996 C -0.11367 -0.26227 -0.11393 -0.26482 -0.11432 -0.26736 C -0.11497 -0.27037 -0.11667 -0.27662 -0.11667 -0.27639 C -0.11706 -0.27963 -0.11706 -0.28264 -0.11784 -0.28565 C -0.1181 -0.28797 -0.11953 -0.28959 -0.12005 -0.29167 C -0.12083 -0.29561 -0.12148 -0.3 -0.12227 -0.30394 C -0.12474 -0.3176 -0.12187 -0.30116 -0.12578 -0.325 C -0.12591 -0.32709 -0.1263 -0.3294 -0.12682 -0.33125 C -0.12734 -0.33334 -0.12826 -0.33519 -0.12904 -0.33727 C -0.12982 -0.34329 -0.13021 -0.34954 -0.13125 -0.35556 C -0.13203 -0.35926 -0.13411 -0.3625 -0.13477 -0.36621 C -0.14284 -0.40718 -0.13255 -0.36459 -0.13802 -0.39792 C -0.1388 -0.40255 -0.14036 -0.40695 -0.14128 -0.41181 C -0.14115 -0.48149 -0.14115 -0.55162 -0.14036 -0.62107 C -0.14036 -0.62477 -0.13958 -0.62848 -0.13919 -0.63195 C -0.1388 -0.63843 -0.13828 -0.64491 -0.13802 -0.65139 C -0.13789 -0.66135 -0.13802 -0.67084 -0.13802 -0.6801 " pathEditMode="relative" rAng="0" ptsTypes="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-3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C6135AE-E807-4289-855B-0219C3420C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39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EE3F743-1F32-47BA-B857-576EDF8D21F0}"/>
              </a:ext>
            </a:extLst>
          </p:cNvPr>
          <p:cNvSpPr/>
          <p:nvPr/>
        </p:nvSpPr>
        <p:spPr>
          <a:xfrm>
            <a:off x="-27400" y="0"/>
            <a:ext cx="12192000" cy="6866656"/>
          </a:xfrm>
          <a:prstGeom prst="rect">
            <a:avLst/>
          </a:prstGeom>
          <a:solidFill>
            <a:schemeClr val="tx1">
              <a:lumMod val="95000"/>
              <a:lumOff val="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33E1053-28EA-4D0A-948F-FE08FA6E6CA1}"/>
              </a:ext>
            </a:extLst>
          </p:cNvPr>
          <p:cNvSpPr txBox="1"/>
          <p:nvPr/>
        </p:nvSpPr>
        <p:spPr>
          <a:xfrm>
            <a:off x="302110" y="314360"/>
            <a:ext cx="3419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spc="300" dirty="0" err="1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Isaac.</a:t>
            </a:r>
            <a:r>
              <a:rPr lang="fr-FR" sz="2800" spc="300" dirty="0" err="1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Strasbourg</a:t>
            </a:r>
            <a:endParaRPr lang="fr-FR" sz="2800" spc="300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CB427DD0-04F3-425D-A2A5-4643A60CFE00}"/>
              </a:ext>
            </a:extLst>
          </p:cNvPr>
          <p:cNvSpPr/>
          <p:nvPr/>
        </p:nvSpPr>
        <p:spPr>
          <a:xfrm>
            <a:off x="2940012" y="389729"/>
            <a:ext cx="6252285" cy="358528"/>
          </a:xfrm>
          <a:prstGeom prst="roundRect">
            <a:avLst/>
          </a:prstGeom>
          <a:solidFill>
            <a:schemeClr val="tx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Graphique 13" descr="Loupe">
            <a:extLst>
              <a:ext uri="{FF2B5EF4-FFF2-40B4-BE49-F238E27FC236}">
                <a16:creationId xmlns:a16="http://schemas.microsoft.com/office/drawing/2014/main" id="{773A51F0-C1F4-4B8D-8DDD-DA75B5FEF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18833" y="381074"/>
            <a:ext cx="369332" cy="36933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746E98A-70ED-49CA-90DC-C613C8ED3370}"/>
              </a:ext>
            </a:extLst>
          </p:cNvPr>
          <p:cNvSpPr txBox="1"/>
          <p:nvPr/>
        </p:nvSpPr>
        <p:spPr>
          <a:xfrm>
            <a:off x="3505118" y="378925"/>
            <a:ext cx="1323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Rechercher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DDA64C0-F41F-4B34-B699-E3C0FACDF9FD}"/>
              </a:ext>
            </a:extLst>
          </p:cNvPr>
          <p:cNvSpPr txBox="1"/>
          <p:nvPr/>
        </p:nvSpPr>
        <p:spPr>
          <a:xfrm>
            <a:off x="1261981" y="4285803"/>
            <a:ext cx="6648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Votre nouvelle expérience :</a:t>
            </a:r>
          </a:p>
          <a:p>
            <a:r>
              <a:rPr lang="fr-FR" sz="3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Strasbourg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DF4C3CE-9FEA-4139-BA06-400768F4489C}"/>
              </a:ext>
            </a:extLst>
          </p:cNvPr>
          <p:cNvCxnSpPr>
            <a:cxnSpLocks/>
          </p:cNvCxnSpPr>
          <p:nvPr/>
        </p:nvCxnSpPr>
        <p:spPr>
          <a:xfrm>
            <a:off x="1261981" y="5363021"/>
            <a:ext cx="5957969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51A1087-B929-4BC4-92A9-2FD49C0D88BC}"/>
              </a:ext>
            </a:extLst>
          </p:cNvPr>
          <p:cNvSpPr/>
          <p:nvPr/>
        </p:nvSpPr>
        <p:spPr>
          <a:xfrm>
            <a:off x="9709168" y="488990"/>
            <a:ext cx="1965963" cy="2522296"/>
          </a:xfrm>
          <a:prstGeom prst="roundRect">
            <a:avLst/>
          </a:prstGeom>
          <a:solidFill>
            <a:srgbClr val="F601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Graphique 7" descr="Curseur">
            <a:extLst>
              <a:ext uri="{FF2B5EF4-FFF2-40B4-BE49-F238E27FC236}">
                <a16:creationId xmlns:a16="http://schemas.microsoft.com/office/drawing/2014/main" id="{64FFD548-F3CA-4E44-922C-0F14744202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94806" y="423940"/>
            <a:ext cx="304060" cy="30406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6B291A7-3657-4566-89D8-FDF8A57CCE43}"/>
              </a:ext>
            </a:extLst>
          </p:cNvPr>
          <p:cNvSpPr txBox="1"/>
          <p:nvPr/>
        </p:nvSpPr>
        <p:spPr>
          <a:xfrm>
            <a:off x="9635218" y="656251"/>
            <a:ext cx="211386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fr-FR" dirty="0">
                <a:solidFill>
                  <a:schemeClr val="bg1"/>
                </a:solidFill>
                <a:latin typeface="Bodoni MT" panose="02070603080606020203" pitchFamily="18" charset="0"/>
              </a:rPr>
              <a:t>Découverte </a:t>
            </a:r>
          </a:p>
          <a:p>
            <a:pPr algn="ctr">
              <a:spcBef>
                <a:spcPts val="1200"/>
              </a:spcBef>
            </a:pPr>
            <a:r>
              <a:rPr lang="fr-FR" dirty="0">
                <a:solidFill>
                  <a:schemeClr val="bg1"/>
                </a:solidFill>
                <a:latin typeface="Bodoni MT" panose="02070603080606020203" pitchFamily="18" charset="0"/>
              </a:rPr>
              <a:t>Notre hébergement</a:t>
            </a:r>
          </a:p>
          <a:p>
            <a:pPr algn="ctr">
              <a:spcBef>
                <a:spcPts val="1200"/>
              </a:spcBef>
            </a:pPr>
            <a:r>
              <a:rPr lang="fr-FR" dirty="0">
                <a:solidFill>
                  <a:schemeClr val="bg1"/>
                </a:solidFill>
                <a:latin typeface="Bodoni MT" panose="02070603080606020203" pitchFamily="18" charset="0"/>
              </a:rPr>
              <a:t>Notre itinéraire</a:t>
            </a:r>
          </a:p>
          <a:p>
            <a:pPr algn="ctr">
              <a:spcBef>
                <a:spcPts val="1200"/>
              </a:spcBef>
            </a:pPr>
            <a:r>
              <a:rPr lang="fr-FR" dirty="0">
                <a:solidFill>
                  <a:schemeClr val="bg1"/>
                </a:solidFill>
                <a:latin typeface="Bodoni MT" panose="02070603080606020203" pitchFamily="18" charset="0"/>
              </a:rPr>
              <a:t>Notre programme</a:t>
            </a:r>
          </a:p>
          <a:p>
            <a:pPr algn="ctr">
              <a:spcBef>
                <a:spcPts val="1200"/>
              </a:spcBef>
            </a:pPr>
            <a:r>
              <a:rPr lang="fr-FR" dirty="0">
                <a:solidFill>
                  <a:schemeClr val="bg1"/>
                </a:solidFill>
                <a:latin typeface="Bodoni MT" panose="02070603080606020203" pitchFamily="18" charset="0"/>
              </a:rPr>
              <a:t>Notre budget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368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0.0125 L 0.00364 0.0125 C 0.00169 0.01528 -0.00013 0.01805 -0.00196 0.02083 C -0.00287 0.02222 -0.00352 0.02407 -0.00443 0.02523 C -0.00534 0.02639 -0.00651 0.02685 -0.00755 0.02801 C -0.00847 0.02893 -0.00912 0.02986 -0.01003 0.03078 C -0.01107 0.03194 -0.01211 0.03264 -0.01315 0.03356 C -0.01693 0.0375 -0.01433 0.03541 -0.01797 0.04074 C -0.02123 0.0456 -0.01966 0.0412 -0.0211 0.04653 " pathEditMode="relative" ptsTypes="AAAAAAA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ZoneTexte 35">
            <a:extLst>
              <a:ext uri="{FF2B5EF4-FFF2-40B4-BE49-F238E27FC236}">
                <a16:creationId xmlns:a16="http://schemas.microsoft.com/office/drawing/2014/main" id="{AD3F3B2B-F43A-4624-AF6B-F1E627F61FB8}"/>
              </a:ext>
            </a:extLst>
          </p:cNvPr>
          <p:cNvSpPr txBox="1"/>
          <p:nvPr/>
        </p:nvSpPr>
        <p:spPr>
          <a:xfrm>
            <a:off x="991613" y="2413337"/>
            <a:ext cx="55836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AngsanaUPC" panose="02020603050405020304" pitchFamily="18" charset="-34"/>
                <a:cs typeface="AngsanaUPC" panose="02020603050405020304" pitchFamily="18" charset="-34"/>
              </a:rPr>
              <a:t>Découverte de </a:t>
            </a:r>
            <a:r>
              <a:rPr lang="fr-FR" sz="6000" dirty="0">
                <a:solidFill>
                  <a:srgbClr val="F601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Strasbourg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C66F8E9F-3443-4278-8078-F55B18971424}"/>
              </a:ext>
            </a:extLst>
          </p:cNvPr>
          <p:cNvSpPr/>
          <p:nvPr/>
        </p:nvSpPr>
        <p:spPr>
          <a:xfrm>
            <a:off x="9149258" y="2618523"/>
            <a:ext cx="1614795" cy="1620061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AC7C478-3917-4635-8FAB-17A221E98D9E}"/>
              </a:ext>
            </a:extLst>
          </p:cNvPr>
          <p:cNvSpPr/>
          <p:nvPr/>
        </p:nvSpPr>
        <p:spPr>
          <a:xfrm>
            <a:off x="7885278" y="4446782"/>
            <a:ext cx="1614795" cy="1603466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5B5722E-05A8-4E0E-B531-24F3A0A06932}"/>
              </a:ext>
            </a:extLst>
          </p:cNvPr>
          <p:cNvSpPr/>
          <p:nvPr/>
        </p:nvSpPr>
        <p:spPr>
          <a:xfrm>
            <a:off x="6857687" y="3071036"/>
            <a:ext cx="1378405" cy="1375746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D0BDEBCD-0544-4EE0-AA98-814C2F466423}"/>
              </a:ext>
            </a:extLst>
          </p:cNvPr>
          <p:cNvSpPr txBox="1"/>
          <p:nvPr/>
        </p:nvSpPr>
        <p:spPr>
          <a:xfrm>
            <a:off x="1579438" y="3865945"/>
            <a:ext cx="37548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>
                <a:latin typeface="Book Antiqua" panose="02040602050305030304" pitchFamily="18" charset="0"/>
              </a:rPr>
              <a:t>La richesse de cette ville saura vous surprendre. Architecture, gastronomie, originalité sont une partie intégrante de Strasbourg. </a:t>
            </a:r>
          </a:p>
          <a:p>
            <a:pPr algn="just"/>
            <a:r>
              <a:rPr lang="fr-FR" sz="1600" dirty="0">
                <a:latin typeface="Book Antiqua" panose="02040602050305030304" pitchFamily="18" charset="0"/>
              </a:rPr>
              <a:t>Découvrez le parlement européen, la cathédrale notre dame de Strasbourg ainsi que la célèbre choucroute et les succulents bretzels.</a:t>
            </a:r>
          </a:p>
        </p:txBody>
      </p:sp>
      <p:pic>
        <p:nvPicPr>
          <p:cNvPr id="69" name="Image 68">
            <a:extLst>
              <a:ext uri="{FF2B5EF4-FFF2-40B4-BE49-F238E27FC236}">
                <a16:creationId xmlns:a16="http://schemas.microsoft.com/office/drawing/2014/main" id="{1B1B22FF-B7F9-43C2-B90F-36876F4167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9" t="24134" r="607" b="30304"/>
          <a:stretch/>
        </p:blipFill>
        <p:spPr>
          <a:xfrm>
            <a:off x="1112194" y="577229"/>
            <a:ext cx="11079805" cy="1620060"/>
          </a:xfrm>
          <a:prstGeom prst="rect">
            <a:avLst/>
          </a:prstGeom>
        </p:spPr>
      </p:pic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3800972D-0C0C-4D30-BC57-6CB82368570F}"/>
              </a:ext>
            </a:extLst>
          </p:cNvPr>
          <p:cNvCxnSpPr>
            <a:cxnSpLocks/>
          </p:cNvCxnSpPr>
          <p:nvPr/>
        </p:nvCxnSpPr>
        <p:spPr>
          <a:xfrm>
            <a:off x="500971" y="3274819"/>
            <a:ext cx="3584646" cy="0"/>
          </a:xfrm>
          <a:prstGeom prst="line">
            <a:avLst/>
          </a:prstGeom>
          <a:ln w="19050">
            <a:solidFill>
              <a:srgbClr val="F60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Flèche : droite 77">
            <a:extLst>
              <a:ext uri="{FF2B5EF4-FFF2-40B4-BE49-F238E27FC236}">
                <a16:creationId xmlns:a16="http://schemas.microsoft.com/office/drawing/2014/main" id="{37829D36-9E33-4C93-96BF-351D9410AFA4}"/>
              </a:ext>
            </a:extLst>
          </p:cNvPr>
          <p:cNvSpPr/>
          <p:nvPr/>
        </p:nvSpPr>
        <p:spPr>
          <a:xfrm>
            <a:off x="11488366" y="6381346"/>
            <a:ext cx="389106" cy="194507"/>
          </a:xfrm>
          <a:prstGeom prst="rightArrow">
            <a:avLst/>
          </a:prstGeom>
          <a:solidFill>
            <a:srgbClr val="F60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02C650C9-0FEB-458D-AE58-1954AB31FBCF}"/>
              </a:ext>
            </a:extLst>
          </p:cNvPr>
          <p:cNvSpPr txBox="1"/>
          <p:nvPr/>
        </p:nvSpPr>
        <p:spPr>
          <a:xfrm>
            <a:off x="9663425" y="6277474"/>
            <a:ext cx="1824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MS PMincho" panose="02020600040205080304" pitchFamily="18" charset="-128"/>
                <a:ea typeface="MS PMincho" panose="02020600040205080304" pitchFamily="18" charset="-128"/>
                <a:cs typeface="Angsana New" panose="02020603050405020304" pitchFamily="18" charset="-34"/>
              </a:rPr>
              <a:t>Notre hébergement</a:t>
            </a:r>
          </a:p>
        </p:txBody>
      </p:sp>
      <p:pic>
        <p:nvPicPr>
          <p:cNvPr id="83" name="Graphique 82" descr="Curseur">
            <a:extLst>
              <a:ext uri="{FF2B5EF4-FFF2-40B4-BE49-F238E27FC236}">
                <a16:creationId xmlns:a16="http://schemas.microsoft.com/office/drawing/2014/main" id="{89230ADD-07A2-479D-BA3B-66127CE2E3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94806" y="423940"/>
            <a:ext cx="304060" cy="30406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5E6C1C2-0AA4-451C-9701-E3A6E94633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830" y="1842820"/>
            <a:ext cx="91440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1111 L -0.00104 0.01111 C -0.00052 0.01713 2.91667E-6 0.02338 0.00052 0.0294 C 0.00078 0.03426 0.00065 0.03912 0.0013 0.04352 C 0.00195 0.04815 0.00338 0.05208 0.00442 0.05648 C 0.00495 0.06111 0.00573 0.06574 0.00612 0.0706 C 0.00651 0.07616 0.00638 0.08194 0.0069 0.0875 C 0.00742 0.09328 0.00846 0.09884 0.00924 0.10463 C 0.00989 0.10926 0.01015 0.11412 0.0108 0.11875 C 0.01146 0.12361 0.0125 0.12824 0.01328 0.13287 C 0.01953 0.17523 0.01054 0.11666 0.01562 0.15856 C 0.01562 0.15856 0.01966 0.18333 0.02044 0.18819 C 0.02044 0.18819 0.02356 0.2081 0.02356 0.2081 C 0.02409 0.21203 0.02448 0.21574 0.02513 0.21944 C 0.02578 0.22291 0.02695 0.22592 0.0276 0.2294 C 0.02825 0.23356 0.02864 0.23796 0.02916 0.24213 C 0.02942 0.24444 0.02955 0.24699 0.02995 0.2493 C 0.0306 0.25278 0.03151 0.25578 0.03242 0.25926 C 0.03398 0.27639 0.03177 0.25856 0.03711 0.28055 C 0.03789 0.28356 0.03802 0.28727 0.0388 0.29051 C 0.04036 0.29815 0.04284 0.30532 0.04427 0.31319 C 0.04843 0.33518 0.04544 0.3206 0.05312 0.35139 C 0.0539 0.35463 0.05495 0.35787 0.05547 0.36134 C 0.05599 0.36458 0.05664 0.36782 0.05703 0.37129 C 0.05768 0.37546 0.05781 0.37986 0.05859 0.38403 C 0.05937 0.3875 0.06093 0.39051 0.06185 0.39398 C 0.0625 0.39653 0.06536 0.41273 0.06588 0.41666 C 0.06627 0.41991 0.06614 0.42338 0.06666 0.42662 C 0.06718 0.43102 0.06823 0.43495 0.06901 0.43935 C 0.06953 0.44259 0.07005 0.44606 0.07057 0.4493 C 0.07135 0.45301 0.07226 0.45671 0.07304 0.46065 C 0.0737 0.46435 0.07396 0.46828 0.07461 0.47199 C 0.07578 0.47916 0.07773 0.48703 0.07864 0.49467 C 0.07903 0.49791 0.0789 0.50139 0.07942 0.50463 C 0.07981 0.50741 0.0806 0.51018 0.08099 0.51319 C 0.08229 0.52153 0.08281 0.53009 0.08411 0.53866 C 0.08463 0.5419 0.08528 0.54514 0.0858 0.54861 C 0.08737 0.55926 0.08554 0.5493 0.08815 0.56412 C 0.08867 0.5669 0.08932 0.56967 0.08971 0.57268 C 0.09075 0.57893 0.09075 0.58449 0.09127 0.59097 C 0.09192 0.59815 0.09218 0.59745 0.09297 0.60393 C 0.09323 0.60625 0.09336 0.60856 0.09375 0.61088 C 0.09388 0.6125 0.09427 0.61366 0.09453 0.61528 C 0.09479 0.61759 0.09505 0.61991 0.09531 0.62222 C 0.09557 0.6243 0.09583 0.62616 0.09609 0.62801 C 0.09648 0.63703 0.09687 0.64838 0.09765 0.65764 C 0.09791 0.65972 0.09817 0.66157 0.09856 0.66342 C 0.09791 0.69282 0.09765 0.72199 0.09687 0.75139 C 0.09674 0.75555 0.09661 0.75995 0.09609 0.76412 C 0.09583 0.76713 0.09505 0.76967 0.09453 0.77268 C 0.09414 0.77453 0.09401 0.77639 0.09375 0.77824 C 0.09349 0.78449 0.09336 0.79051 0.09297 0.79676 C 0.09284 0.79861 0.09231 0.80046 0.09218 0.80231 C 0.09023 0.81991 0.09245 0.80347 0.09049 0.81666 C 0.09023 0.82129 0.0901 0.82616 0.08971 0.83078 C 0.08958 0.83217 0.08906 0.83356 0.08893 0.83495 C 0.0888 0.83935 0.08893 0.84352 0.08893 0.84791 " pathEditMode="relative" ptsTypes="AAAAAAAAAAAAAAAAAAAAAAAAAAAAAAAAAAAAAAAAAAAAAAAAAAAAAAAAA">
                                      <p:cBhvr>
                                        <p:cTn id="2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78" grpId="0" animBg="1"/>
      <p:bldP spid="8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FFD2540-FF41-4A79-B577-F95D8275A2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1" t="8398" r="3931" b="67059"/>
          <a:stretch/>
        </p:blipFill>
        <p:spPr>
          <a:xfrm>
            <a:off x="1112194" y="575970"/>
            <a:ext cx="11079806" cy="1683187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AD3F3B2B-F43A-4624-AF6B-F1E627F61FB8}"/>
              </a:ext>
            </a:extLst>
          </p:cNvPr>
          <p:cNvSpPr txBox="1"/>
          <p:nvPr/>
        </p:nvSpPr>
        <p:spPr>
          <a:xfrm>
            <a:off x="991613" y="2413337"/>
            <a:ext cx="55836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AngsanaUPC" panose="02020603050405020304" pitchFamily="18" charset="-34"/>
                <a:cs typeface="AngsanaUPC" panose="02020603050405020304" pitchFamily="18" charset="-34"/>
              </a:rPr>
              <a:t>Notre </a:t>
            </a:r>
            <a:r>
              <a:rPr lang="fr-FR" sz="6000" dirty="0">
                <a:solidFill>
                  <a:srgbClr val="F601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hébergement</a:t>
            </a:r>
          </a:p>
        </p:txBody>
      </p: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3800972D-0C0C-4D30-BC57-6CB82368570F}"/>
              </a:ext>
            </a:extLst>
          </p:cNvPr>
          <p:cNvCxnSpPr>
            <a:cxnSpLocks/>
          </p:cNvCxnSpPr>
          <p:nvPr/>
        </p:nvCxnSpPr>
        <p:spPr>
          <a:xfrm>
            <a:off x="500971" y="3274819"/>
            <a:ext cx="3584646" cy="0"/>
          </a:xfrm>
          <a:prstGeom prst="line">
            <a:avLst/>
          </a:prstGeom>
          <a:ln w="19050">
            <a:solidFill>
              <a:srgbClr val="F60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Flèche : droite 77">
            <a:extLst>
              <a:ext uri="{FF2B5EF4-FFF2-40B4-BE49-F238E27FC236}">
                <a16:creationId xmlns:a16="http://schemas.microsoft.com/office/drawing/2014/main" id="{37829D36-9E33-4C93-96BF-351D9410AFA4}"/>
              </a:ext>
            </a:extLst>
          </p:cNvPr>
          <p:cNvSpPr/>
          <p:nvPr/>
        </p:nvSpPr>
        <p:spPr>
          <a:xfrm>
            <a:off x="11488366" y="6381346"/>
            <a:ext cx="389106" cy="194507"/>
          </a:xfrm>
          <a:prstGeom prst="rightArrow">
            <a:avLst/>
          </a:prstGeom>
          <a:solidFill>
            <a:srgbClr val="F60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02C650C9-0FEB-458D-AE58-1954AB31FBCF}"/>
              </a:ext>
            </a:extLst>
          </p:cNvPr>
          <p:cNvSpPr txBox="1"/>
          <p:nvPr/>
        </p:nvSpPr>
        <p:spPr>
          <a:xfrm>
            <a:off x="9663425" y="6277474"/>
            <a:ext cx="1824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MS PMincho" panose="02020600040205080304" pitchFamily="18" charset="-128"/>
                <a:ea typeface="MS PMincho" panose="02020600040205080304" pitchFamily="18" charset="-128"/>
                <a:cs typeface="Angsana New" panose="02020603050405020304" pitchFamily="18" charset="-34"/>
              </a:rPr>
              <a:t>Notre itinéraire</a:t>
            </a:r>
          </a:p>
        </p:txBody>
      </p:sp>
      <p:pic>
        <p:nvPicPr>
          <p:cNvPr id="83" name="Graphique 82" descr="Curseur">
            <a:extLst>
              <a:ext uri="{FF2B5EF4-FFF2-40B4-BE49-F238E27FC236}">
                <a16:creationId xmlns:a16="http://schemas.microsoft.com/office/drawing/2014/main" id="{89230ADD-07A2-479D-BA3B-66127CE2E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73412" y="6271793"/>
            <a:ext cx="304060" cy="304060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9A08AD0C-2914-4409-94DC-1EF141135268}"/>
              </a:ext>
            </a:extLst>
          </p:cNvPr>
          <p:cNvSpPr/>
          <p:nvPr/>
        </p:nvSpPr>
        <p:spPr>
          <a:xfrm>
            <a:off x="5911634" y="2496206"/>
            <a:ext cx="2308593" cy="2297683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6BE47BB-B94A-4D10-B0EC-9F1CC26D6FDC}"/>
              </a:ext>
            </a:extLst>
          </p:cNvPr>
          <p:cNvSpPr/>
          <p:nvPr/>
        </p:nvSpPr>
        <p:spPr>
          <a:xfrm>
            <a:off x="7885076" y="4442834"/>
            <a:ext cx="1824941" cy="1761149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32FE2AE-2E92-4DCA-82D6-FEFD8928D335}"/>
              </a:ext>
            </a:extLst>
          </p:cNvPr>
          <p:cNvSpPr/>
          <p:nvPr/>
        </p:nvSpPr>
        <p:spPr>
          <a:xfrm>
            <a:off x="9005638" y="2353648"/>
            <a:ext cx="2047061" cy="2006317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AC1B305-AFD4-4588-9EE6-FD3CC2AFB56E}"/>
              </a:ext>
            </a:extLst>
          </p:cNvPr>
          <p:cNvSpPr txBox="1"/>
          <p:nvPr/>
        </p:nvSpPr>
        <p:spPr>
          <a:xfrm>
            <a:off x="1579438" y="3865945"/>
            <a:ext cx="3754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>
                <a:latin typeface="Book Antiqua" panose="02040602050305030304" pitchFamily="18" charset="0"/>
              </a:rPr>
              <a:t>Profitez pleinement de l’auberge de jeunesse des Deux Rives et découvrez à quelques minutes à pied la célèbre passerelle qui relie la France à l’Allemagne pour une échappée culturelle en Allemagne.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0F57592-C1BF-4C1F-BA8D-434C951966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30" y="1842820"/>
            <a:ext cx="91440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1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78" grpId="0" animBg="1"/>
      <p:bldP spid="8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ZoneTexte 35">
            <a:extLst>
              <a:ext uri="{FF2B5EF4-FFF2-40B4-BE49-F238E27FC236}">
                <a16:creationId xmlns:a16="http://schemas.microsoft.com/office/drawing/2014/main" id="{AD3F3B2B-F43A-4624-AF6B-F1E627F61FB8}"/>
              </a:ext>
            </a:extLst>
          </p:cNvPr>
          <p:cNvSpPr txBox="1"/>
          <p:nvPr/>
        </p:nvSpPr>
        <p:spPr>
          <a:xfrm>
            <a:off x="991613" y="2413337"/>
            <a:ext cx="55836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AngsanaUPC" panose="02020603050405020304" pitchFamily="18" charset="-34"/>
                <a:cs typeface="AngsanaUPC" panose="02020603050405020304" pitchFamily="18" charset="-34"/>
              </a:rPr>
              <a:t>Notre </a:t>
            </a:r>
            <a:r>
              <a:rPr lang="fr-FR" sz="6000" dirty="0">
                <a:solidFill>
                  <a:srgbClr val="F601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itinéraire</a:t>
            </a:r>
          </a:p>
        </p:txBody>
      </p: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3800972D-0C0C-4D30-BC57-6CB82368570F}"/>
              </a:ext>
            </a:extLst>
          </p:cNvPr>
          <p:cNvCxnSpPr>
            <a:cxnSpLocks/>
          </p:cNvCxnSpPr>
          <p:nvPr/>
        </p:nvCxnSpPr>
        <p:spPr>
          <a:xfrm>
            <a:off x="500971" y="3274819"/>
            <a:ext cx="3584646" cy="0"/>
          </a:xfrm>
          <a:prstGeom prst="line">
            <a:avLst/>
          </a:prstGeom>
          <a:ln w="19050">
            <a:solidFill>
              <a:srgbClr val="F60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Flèche : droite 77">
            <a:extLst>
              <a:ext uri="{FF2B5EF4-FFF2-40B4-BE49-F238E27FC236}">
                <a16:creationId xmlns:a16="http://schemas.microsoft.com/office/drawing/2014/main" id="{37829D36-9E33-4C93-96BF-351D9410AFA4}"/>
              </a:ext>
            </a:extLst>
          </p:cNvPr>
          <p:cNvSpPr/>
          <p:nvPr/>
        </p:nvSpPr>
        <p:spPr>
          <a:xfrm>
            <a:off x="11488366" y="6381346"/>
            <a:ext cx="389106" cy="194507"/>
          </a:xfrm>
          <a:prstGeom prst="rightArrow">
            <a:avLst/>
          </a:prstGeom>
          <a:solidFill>
            <a:srgbClr val="F60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02C650C9-0FEB-458D-AE58-1954AB31FBCF}"/>
              </a:ext>
            </a:extLst>
          </p:cNvPr>
          <p:cNvSpPr txBox="1"/>
          <p:nvPr/>
        </p:nvSpPr>
        <p:spPr>
          <a:xfrm>
            <a:off x="9663425" y="6277474"/>
            <a:ext cx="1824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MS PMincho" panose="02020600040205080304" pitchFamily="18" charset="-128"/>
                <a:ea typeface="MS PMincho" panose="02020600040205080304" pitchFamily="18" charset="-128"/>
                <a:cs typeface="Angsana New" panose="02020603050405020304" pitchFamily="18" charset="-34"/>
              </a:rPr>
              <a:t>Notre programme</a:t>
            </a:r>
          </a:p>
        </p:txBody>
      </p:sp>
      <p:pic>
        <p:nvPicPr>
          <p:cNvPr id="83" name="Graphique 82" descr="Curseur">
            <a:extLst>
              <a:ext uri="{FF2B5EF4-FFF2-40B4-BE49-F238E27FC236}">
                <a16:creationId xmlns:a16="http://schemas.microsoft.com/office/drawing/2014/main" id="{89230ADD-07A2-479D-BA3B-66127CE2E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73412" y="6271793"/>
            <a:ext cx="304060" cy="304060"/>
          </a:xfrm>
          <a:prstGeom prst="rect">
            <a:avLst/>
          </a:prstGeom>
        </p:spPr>
      </p:pic>
      <p:pic>
        <p:nvPicPr>
          <p:cNvPr id="16" name="Image 15" descr="Résultat de recherche d'images pour &quot;carte de la france png&quot;">
            <a:extLst>
              <a:ext uri="{FF2B5EF4-FFF2-40B4-BE49-F238E27FC236}">
                <a16:creationId xmlns:a16="http://schemas.microsoft.com/office/drawing/2014/main" id="{98082041-6D7F-4570-8350-F824C328941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8646">
            <a:off x="5586205" y="640519"/>
            <a:ext cx="5914882" cy="5850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phique 6" descr="Marque">
            <a:extLst>
              <a:ext uri="{FF2B5EF4-FFF2-40B4-BE49-F238E27FC236}">
                <a16:creationId xmlns:a16="http://schemas.microsoft.com/office/drawing/2014/main" id="{87A1C15E-C103-40A6-BAF9-A394B56CA1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37432" y="1182410"/>
            <a:ext cx="1230927" cy="1230927"/>
          </a:xfrm>
          <a:prstGeom prst="rect">
            <a:avLst/>
          </a:prstGeom>
        </p:spPr>
      </p:pic>
      <p:pic>
        <p:nvPicPr>
          <p:cNvPr id="12" name="Graphique 11" descr="Flèche : courbe légère">
            <a:extLst>
              <a:ext uri="{FF2B5EF4-FFF2-40B4-BE49-F238E27FC236}">
                <a16:creationId xmlns:a16="http://schemas.microsoft.com/office/drawing/2014/main" id="{29697890-BEAE-4961-9DBF-1F918876A0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43360" y="3325036"/>
            <a:ext cx="914400" cy="914400"/>
          </a:xfrm>
          <a:prstGeom prst="rect">
            <a:avLst/>
          </a:prstGeom>
        </p:spPr>
      </p:pic>
      <p:pic>
        <p:nvPicPr>
          <p:cNvPr id="38" name="Graphique 37" descr="Flèche : pivoter à gauche">
            <a:extLst>
              <a:ext uri="{FF2B5EF4-FFF2-40B4-BE49-F238E27FC236}">
                <a16:creationId xmlns:a16="http://schemas.microsoft.com/office/drawing/2014/main" id="{9B9F9112-FE13-4913-828A-C65EC0A857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95695" y="480515"/>
            <a:ext cx="914400" cy="914400"/>
          </a:xfrm>
          <a:prstGeom prst="rect">
            <a:avLst/>
          </a:prstGeom>
        </p:spPr>
      </p:pic>
      <p:sp>
        <p:nvSpPr>
          <p:cNvPr id="39" name="Forme libre : forme 38">
            <a:extLst>
              <a:ext uri="{FF2B5EF4-FFF2-40B4-BE49-F238E27FC236}">
                <a16:creationId xmlns:a16="http://schemas.microsoft.com/office/drawing/2014/main" id="{8B3AD2A7-7DD8-475B-B3D3-48A372BD8ECD}"/>
              </a:ext>
            </a:extLst>
          </p:cNvPr>
          <p:cNvSpPr/>
          <p:nvPr/>
        </p:nvSpPr>
        <p:spPr>
          <a:xfrm>
            <a:off x="7652551" y="2281561"/>
            <a:ext cx="3488925" cy="1464816"/>
          </a:xfrm>
          <a:custGeom>
            <a:avLst/>
            <a:gdLst>
              <a:gd name="connsiteX0" fmla="*/ 0 w 3488925"/>
              <a:gd name="connsiteY0" fmla="*/ 1464816 h 1464816"/>
              <a:gd name="connsiteX1" fmla="*/ 17756 w 3488925"/>
              <a:gd name="connsiteY1" fmla="*/ 1402672 h 1464816"/>
              <a:gd name="connsiteX2" fmla="*/ 35511 w 3488925"/>
              <a:gd name="connsiteY2" fmla="*/ 1287262 h 1464816"/>
              <a:gd name="connsiteX3" fmla="*/ 44389 w 3488925"/>
              <a:gd name="connsiteY3" fmla="*/ 1260629 h 1464816"/>
              <a:gd name="connsiteX4" fmla="*/ 53266 w 3488925"/>
              <a:gd name="connsiteY4" fmla="*/ 1225119 h 1464816"/>
              <a:gd name="connsiteX5" fmla="*/ 62144 w 3488925"/>
              <a:gd name="connsiteY5" fmla="*/ 1180730 h 1464816"/>
              <a:gd name="connsiteX6" fmla="*/ 97655 w 3488925"/>
              <a:gd name="connsiteY6" fmla="*/ 1109709 h 1464816"/>
              <a:gd name="connsiteX7" fmla="*/ 106532 w 3488925"/>
              <a:gd name="connsiteY7" fmla="*/ 1083076 h 1464816"/>
              <a:gd name="connsiteX8" fmla="*/ 142043 w 3488925"/>
              <a:gd name="connsiteY8" fmla="*/ 1029810 h 1464816"/>
              <a:gd name="connsiteX9" fmla="*/ 150921 w 3488925"/>
              <a:gd name="connsiteY9" fmla="*/ 967666 h 1464816"/>
              <a:gd name="connsiteX10" fmla="*/ 230820 w 3488925"/>
              <a:gd name="connsiteY10" fmla="*/ 914400 h 1464816"/>
              <a:gd name="connsiteX11" fmla="*/ 266331 w 3488925"/>
              <a:gd name="connsiteY11" fmla="*/ 905522 h 1464816"/>
              <a:gd name="connsiteX12" fmla="*/ 328474 w 3488925"/>
              <a:gd name="connsiteY12" fmla="*/ 887767 h 1464816"/>
              <a:gd name="connsiteX13" fmla="*/ 399496 w 3488925"/>
              <a:gd name="connsiteY13" fmla="*/ 870012 h 1464816"/>
              <a:gd name="connsiteX14" fmla="*/ 435006 w 3488925"/>
              <a:gd name="connsiteY14" fmla="*/ 843379 h 1464816"/>
              <a:gd name="connsiteX15" fmla="*/ 461639 w 3488925"/>
              <a:gd name="connsiteY15" fmla="*/ 834501 h 1464816"/>
              <a:gd name="connsiteX16" fmla="*/ 497150 w 3488925"/>
              <a:gd name="connsiteY16" fmla="*/ 816746 h 1464816"/>
              <a:gd name="connsiteX17" fmla="*/ 541538 w 3488925"/>
              <a:gd name="connsiteY17" fmla="*/ 772357 h 1464816"/>
              <a:gd name="connsiteX18" fmla="*/ 559294 w 3488925"/>
              <a:gd name="connsiteY18" fmla="*/ 754602 h 1464816"/>
              <a:gd name="connsiteX19" fmla="*/ 594804 w 3488925"/>
              <a:gd name="connsiteY19" fmla="*/ 692458 h 1464816"/>
              <a:gd name="connsiteX20" fmla="*/ 621437 w 3488925"/>
              <a:gd name="connsiteY20" fmla="*/ 665825 h 1464816"/>
              <a:gd name="connsiteX21" fmla="*/ 656948 w 3488925"/>
              <a:gd name="connsiteY21" fmla="*/ 656948 h 1464816"/>
              <a:gd name="connsiteX22" fmla="*/ 949911 w 3488925"/>
              <a:gd name="connsiteY22" fmla="*/ 648070 h 1464816"/>
              <a:gd name="connsiteX23" fmla="*/ 976544 w 3488925"/>
              <a:gd name="connsiteY23" fmla="*/ 630315 h 1464816"/>
              <a:gd name="connsiteX24" fmla="*/ 1083076 w 3488925"/>
              <a:gd name="connsiteY24" fmla="*/ 594804 h 1464816"/>
              <a:gd name="connsiteX25" fmla="*/ 1154098 w 3488925"/>
              <a:gd name="connsiteY25" fmla="*/ 532660 h 1464816"/>
              <a:gd name="connsiteX26" fmla="*/ 1207364 w 3488925"/>
              <a:gd name="connsiteY26" fmla="*/ 488272 h 1464816"/>
              <a:gd name="connsiteX27" fmla="*/ 1269507 w 3488925"/>
              <a:gd name="connsiteY27" fmla="*/ 443884 h 1464816"/>
              <a:gd name="connsiteX28" fmla="*/ 1296140 w 3488925"/>
              <a:gd name="connsiteY28" fmla="*/ 435006 h 1464816"/>
              <a:gd name="connsiteX29" fmla="*/ 1429305 w 3488925"/>
              <a:gd name="connsiteY29" fmla="*/ 372862 h 1464816"/>
              <a:gd name="connsiteX30" fmla="*/ 1526960 w 3488925"/>
              <a:gd name="connsiteY30" fmla="*/ 408373 h 1464816"/>
              <a:gd name="connsiteX31" fmla="*/ 1553593 w 3488925"/>
              <a:gd name="connsiteY31" fmla="*/ 435006 h 1464816"/>
              <a:gd name="connsiteX32" fmla="*/ 1660125 w 3488925"/>
              <a:gd name="connsiteY32" fmla="*/ 443884 h 1464816"/>
              <a:gd name="connsiteX33" fmla="*/ 1713391 w 3488925"/>
              <a:gd name="connsiteY33" fmla="*/ 461639 h 1464816"/>
              <a:gd name="connsiteX34" fmla="*/ 1766657 w 3488925"/>
              <a:gd name="connsiteY34" fmla="*/ 497150 h 1464816"/>
              <a:gd name="connsiteX35" fmla="*/ 1793290 w 3488925"/>
              <a:gd name="connsiteY35" fmla="*/ 514905 h 1464816"/>
              <a:gd name="connsiteX36" fmla="*/ 1819923 w 3488925"/>
              <a:gd name="connsiteY36" fmla="*/ 541538 h 1464816"/>
              <a:gd name="connsiteX37" fmla="*/ 1926455 w 3488925"/>
              <a:gd name="connsiteY37" fmla="*/ 532660 h 1464816"/>
              <a:gd name="connsiteX38" fmla="*/ 1953088 w 3488925"/>
              <a:gd name="connsiteY38" fmla="*/ 523783 h 1464816"/>
              <a:gd name="connsiteX39" fmla="*/ 2015232 w 3488925"/>
              <a:gd name="connsiteY39" fmla="*/ 532660 h 1464816"/>
              <a:gd name="connsiteX40" fmla="*/ 2041865 w 3488925"/>
              <a:gd name="connsiteY40" fmla="*/ 541538 h 1464816"/>
              <a:gd name="connsiteX41" fmla="*/ 2139519 w 3488925"/>
              <a:gd name="connsiteY41" fmla="*/ 568171 h 1464816"/>
              <a:gd name="connsiteX42" fmla="*/ 2263806 w 3488925"/>
              <a:gd name="connsiteY42" fmla="*/ 577049 h 1464816"/>
              <a:gd name="connsiteX43" fmla="*/ 2361461 w 3488925"/>
              <a:gd name="connsiteY43" fmla="*/ 603682 h 1464816"/>
              <a:gd name="connsiteX44" fmla="*/ 2459115 w 3488925"/>
              <a:gd name="connsiteY44" fmla="*/ 550416 h 1464816"/>
              <a:gd name="connsiteX45" fmla="*/ 2485748 w 3488925"/>
              <a:gd name="connsiteY45" fmla="*/ 541538 h 1464816"/>
              <a:gd name="connsiteX46" fmla="*/ 2512381 w 3488925"/>
              <a:gd name="connsiteY46" fmla="*/ 523783 h 1464816"/>
              <a:gd name="connsiteX47" fmla="*/ 2539014 w 3488925"/>
              <a:gd name="connsiteY47" fmla="*/ 514905 h 1464816"/>
              <a:gd name="connsiteX48" fmla="*/ 2574525 w 3488925"/>
              <a:gd name="connsiteY48" fmla="*/ 497150 h 1464816"/>
              <a:gd name="connsiteX49" fmla="*/ 2583402 w 3488925"/>
              <a:gd name="connsiteY49" fmla="*/ 461639 h 1464816"/>
              <a:gd name="connsiteX50" fmla="*/ 2583402 w 3488925"/>
              <a:gd name="connsiteY50" fmla="*/ 381740 h 1464816"/>
              <a:gd name="connsiteX51" fmla="*/ 2610035 w 3488925"/>
              <a:gd name="connsiteY51" fmla="*/ 319596 h 1464816"/>
              <a:gd name="connsiteX52" fmla="*/ 2627791 w 3488925"/>
              <a:gd name="connsiteY52" fmla="*/ 239697 h 1464816"/>
              <a:gd name="connsiteX53" fmla="*/ 2654424 w 3488925"/>
              <a:gd name="connsiteY53" fmla="*/ 186431 h 1464816"/>
              <a:gd name="connsiteX54" fmla="*/ 2645546 w 3488925"/>
              <a:gd name="connsiteY54" fmla="*/ 159798 h 1464816"/>
              <a:gd name="connsiteX55" fmla="*/ 2627791 w 3488925"/>
              <a:gd name="connsiteY55" fmla="*/ 133165 h 1464816"/>
              <a:gd name="connsiteX56" fmla="*/ 2707690 w 3488925"/>
              <a:gd name="connsiteY56" fmla="*/ 88777 h 1464816"/>
              <a:gd name="connsiteX57" fmla="*/ 2760956 w 3488925"/>
              <a:gd name="connsiteY57" fmla="*/ 62144 h 1464816"/>
              <a:gd name="connsiteX58" fmla="*/ 2787589 w 3488925"/>
              <a:gd name="connsiteY58" fmla="*/ 71022 h 1464816"/>
              <a:gd name="connsiteX59" fmla="*/ 2840855 w 3488925"/>
              <a:gd name="connsiteY59" fmla="*/ 115410 h 1464816"/>
              <a:gd name="connsiteX60" fmla="*/ 2920754 w 3488925"/>
              <a:gd name="connsiteY60" fmla="*/ 97655 h 1464816"/>
              <a:gd name="connsiteX61" fmla="*/ 2956265 w 3488925"/>
              <a:gd name="connsiteY61" fmla="*/ 62144 h 1464816"/>
              <a:gd name="connsiteX62" fmla="*/ 2991775 w 3488925"/>
              <a:gd name="connsiteY62" fmla="*/ 53266 h 1464816"/>
              <a:gd name="connsiteX63" fmla="*/ 3045041 w 3488925"/>
              <a:gd name="connsiteY63" fmla="*/ 35511 h 1464816"/>
              <a:gd name="connsiteX64" fmla="*/ 3160451 w 3488925"/>
              <a:gd name="connsiteY64" fmla="*/ 8878 h 1464816"/>
              <a:gd name="connsiteX65" fmla="*/ 3204839 w 3488925"/>
              <a:gd name="connsiteY65" fmla="*/ 26633 h 1464816"/>
              <a:gd name="connsiteX66" fmla="*/ 3258105 w 3488925"/>
              <a:gd name="connsiteY66" fmla="*/ 53266 h 1464816"/>
              <a:gd name="connsiteX67" fmla="*/ 3311371 w 3488925"/>
              <a:gd name="connsiteY67" fmla="*/ 35511 h 1464816"/>
              <a:gd name="connsiteX68" fmla="*/ 3329127 w 3488925"/>
              <a:gd name="connsiteY68" fmla="*/ 17756 h 1464816"/>
              <a:gd name="connsiteX69" fmla="*/ 3382393 w 3488925"/>
              <a:gd name="connsiteY69" fmla="*/ 0 h 1464816"/>
              <a:gd name="connsiteX70" fmla="*/ 3444536 w 3488925"/>
              <a:gd name="connsiteY70" fmla="*/ 8878 h 1464816"/>
              <a:gd name="connsiteX71" fmla="*/ 3462292 w 3488925"/>
              <a:gd name="connsiteY71" fmla="*/ 26633 h 1464816"/>
              <a:gd name="connsiteX72" fmla="*/ 3488925 w 3488925"/>
              <a:gd name="connsiteY72" fmla="*/ 35511 h 146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3488925" h="1464816">
                <a:moveTo>
                  <a:pt x="0" y="1464816"/>
                </a:moveTo>
                <a:cubicBezTo>
                  <a:pt x="5919" y="1444101"/>
                  <a:pt x="12912" y="1423664"/>
                  <a:pt x="17756" y="1402672"/>
                </a:cubicBezTo>
                <a:cubicBezTo>
                  <a:pt x="28752" y="1355021"/>
                  <a:pt x="25622" y="1336704"/>
                  <a:pt x="35511" y="1287262"/>
                </a:cubicBezTo>
                <a:cubicBezTo>
                  <a:pt x="37346" y="1278086"/>
                  <a:pt x="41818" y="1269627"/>
                  <a:pt x="44389" y="1260629"/>
                </a:cubicBezTo>
                <a:cubicBezTo>
                  <a:pt x="47741" y="1248898"/>
                  <a:pt x="50619" y="1237029"/>
                  <a:pt x="53266" y="1225119"/>
                </a:cubicBezTo>
                <a:cubicBezTo>
                  <a:pt x="56539" y="1210389"/>
                  <a:pt x="56727" y="1194814"/>
                  <a:pt x="62144" y="1180730"/>
                </a:cubicBezTo>
                <a:cubicBezTo>
                  <a:pt x="71646" y="1156026"/>
                  <a:pt x="89286" y="1134819"/>
                  <a:pt x="97655" y="1109709"/>
                </a:cubicBezTo>
                <a:cubicBezTo>
                  <a:pt x="100614" y="1100831"/>
                  <a:pt x="101987" y="1091256"/>
                  <a:pt x="106532" y="1083076"/>
                </a:cubicBezTo>
                <a:cubicBezTo>
                  <a:pt x="116895" y="1064422"/>
                  <a:pt x="142043" y="1029810"/>
                  <a:pt x="142043" y="1029810"/>
                </a:cubicBezTo>
                <a:cubicBezTo>
                  <a:pt x="145002" y="1009095"/>
                  <a:pt x="143150" y="987094"/>
                  <a:pt x="150921" y="967666"/>
                </a:cubicBezTo>
                <a:cubicBezTo>
                  <a:pt x="160599" y="943472"/>
                  <a:pt x="215328" y="920597"/>
                  <a:pt x="230820" y="914400"/>
                </a:cubicBezTo>
                <a:cubicBezTo>
                  <a:pt x="242149" y="909869"/>
                  <a:pt x="254599" y="908874"/>
                  <a:pt x="266331" y="905522"/>
                </a:cubicBezTo>
                <a:cubicBezTo>
                  <a:pt x="318223" y="890696"/>
                  <a:pt x="266044" y="901641"/>
                  <a:pt x="328474" y="887767"/>
                </a:cubicBezTo>
                <a:cubicBezTo>
                  <a:pt x="392757" y="873481"/>
                  <a:pt x="351901" y="885876"/>
                  <a:pt x="399496" y="870012"/>
                </a:cubicBezTo>
                <a:cubicBezTo>
                  <a:pt x="411333" y="861134"/>
                  <a:pt x="422160" y="850720"/>
                  <a:pt x="435006" y="843379"/>
                </a:cubicBezTo>
                <a:cubicBezTo>
                  <a:pt x="443131" y="838736"/>
                  <a:pt x="453038" y="838187"/>
                  <a:pt x="461639" y="834501"/>
                </a:cubicBezTo>
                <a:cubicBezTo>
                  <a:pt x="473803" y="829288"/>
                  <a:pt x="485313" y="822664"/>
                  <a:pt x="497150" y="816746"/>
                </a:cubicBezTo>
                <a:lnTo>
                  <a:pt x="541538" y="772357"/>
                </a:lnTo>
                <a:lnTo>
                  <a:pt x="559294" y="754602"/>
                </a:lnTo>
                <a:cubicBezTo>
                  <a:pt x="570147" y="732894"/>
                  <a:pt x="579119" y="711280"/>
                  <a:pt x="594804" y="692458"/>
                </a:cubicBezTo>
                <a:cubicBezTo>
                  <a:pt x="602841" y="682813"/>
                  <a:pt x="610536" y="672054"/>
                  <a:pt x="621437" y="665825"/>
                </a:cubicBezTo>
                <a:cubicBezTo>
                  <a:pt x="632031" y="659772"/>
                  <a:pt x="644765" y="657607"/>
                  <a:pt x="656948" y="656948"/>
                </a:cubicBezTo>
                <a:cubicBezTo>
                  <a:pt x="754505" y="651675"/>
                  <a:pt x="852257" y="651029"/>
                  <a:pt x="949911" y="648070"/>
                </a:cubicBezTo>
                <a:cubicBezTo>
                  <a:pt x="958789" y="642152"/>
                  <a:pt x="966638" y="634278"/>
                  <a:pt x="976544" y="630315"/>
                </a:cubicBezTo>
                <a:cubicBezTo>
                  <a:pt x="1011298" y="616413"/>
                  <a:pt x="1083076" y="594804"/>
                  <a:pt x="1083076" y="594804"/>
                </a:cubicBezTo>
                <a:cubicBezTo>
                  <a:pt x="1144652" y="533228"/>
                  <a:pt x="1067390" y="608529"/>
                  <a:pt x="1154098" y="532660"/>
                </a:cubicBezTo>
                <a:cubicBezTo>
                  <a:pt x="1227792" y="468178"/>
                  <a:pt x="1136702" y="538745"/>
                  <a:pt x="1207364" y="488272"/>
                </a:cubicBezTo>
                <a:cubicBezTo>
                  <a:pt x="1216752" y="481566"/>
                  <a:pt x="1255555" y="450860"/>
                  <a:pt x="1269507" y="443884"/>
                </a:cubicBezTo>
                <a:cubicBezTo>
                  <a:pt x="1277877" y="439699"/>
                  <a:pt x="1288057" y="439721"/>
                  <a:pt x="1296140" y="435006"/>
                </a:cubicBezTo>
                <a:cubicBezTo>
                  <a:pt x="1409991" y="368593"/>
                  <a:pt x="1333795" y="388781"/>
                  <a:pt x="1429305" y="372862"/>
                </a:cubicBezTo>
                <a:cubicBezTo>
                  <a:pt x="1483543" y="381902"/>
                  <a:pt x="1482520" y="375043"/>
                  <a:pt x="1526960" y="408373"/>
                </a:cubicBezTo>
                <a:cubicBezTo>
                  <a:pt x="1537004" y="415906"/>
                  <a:pt x="1541462" y="431771"/>
                  <a:pt x="1553593" y="435006"/>
                </a:cubicBezTo>
                <a:cubicBezTo>
                  <a:pt x="1588024" y="444188"/>
                  <a:pt x="1624614" y="440925"/>
                  <a:pt x="1660125" y="443884"/>
                </a:cubicBezTo>
                <a:cubicBezTo>
                  <a:pt x="1677880" y="449802"/>
                  <a:pt x="1697819" y="451257"/>
                  <a:pt x="1713391" y="461639"/>
                </a:cubicBezTo>
                <a:lnTo>
                  <a:pt x="1766657" y="497150"/>
                </a:lnTo>
                <a:cubicBezTo>
                  <a:pt x="1775535" y="503068"/>
                  <a:pt x="1785745" y="507360"/>
                  <a:pt x="1793290" y="514905"/>
                </a:cubicBezTo>
                <a:lnTo>
                  <a:pt x="1819923" y="541538"/>
                </a:lnTo>
                <a:cubicBezTo>
                  <a:pt x="1855434" y="538579"/>
                  <a:pt x="1891134" y="537369"/>
                  <a:pt x="1926455" y="532660"/>
                </a:cubicBezTo>
                <a:cubicBezTo>
                  <a:pt x="1935731" y="531423"/>
                  <a:pt x="1943730" y="523783"/>
                  <a:pt x="1953088" y="523783"/>
                </a:cubicBezTo>
                <a:cubicBezTo>
                  <a:pt x="1974013" y="523783"/>
                  <a:pt x="1994517" y="529701"/>
                  <a:pt x="2015232" y="532660"/>
                </a:cubicBezTo>
                <a:cubicBezTo>
                  <a:pt x="2024110" y="535619"/>
                  <a:pt x="2032837" y="539076"/>
                  <a:pt x="2041865" y="541538"/>
                </a:cubicBezTo>
                <a:cubicBezTo>
                  <a:pt x="2152002" y="571575"/>
                  <a:pt x="2078217" y="547736"/>
                  <a:pt x="2139519" y="568171"/>
                </a:cubicBezTo>
                <a:cubicBezTo>
                  <a:pt x="2197136" y="625788"/>
                  <a:pt x="2133799" y="577049"/>
                  <a:pt x="2263806" y="577049"/>
                </a:cubicBezTo>
                <a:cubicBezTo>
                  <a:pt x="2283835" y="577049"/>
                  <a:pt x="2334714" y="594766"/>
                  <a:pt x="2361461" y="603682"/>
                </a:cubicBezTo>
                <a:cubicBezTo>
                  <a:pt x="2401546" y="579631"/>
                  <a:pt x="2414949" y="570045"/>
                  <a:pt x="2459115" y="550416"/>
                </a:cubicBezTo>
                <a:cubicBezTo>
                  <a:pt x="2467666" y="546615"/>
                  <a:pt x="2477378" y="545723"/>
                  <a:pt x="2485748" y="541538"/>
                </a:cubicBezTo>
                <a:cubicBezTo>
                  <a:pt x="2495291" y="536766"/>
                  <a:pt x="2502838" y="528555"/>
                  <a:pt x="2512381" y="523783"/>
                </a:cubicBezTo>
                <a:cubicBezTo>
                  <a:pt x="2520751" y="519598"/>
                  <a:pt x="2530413" y="518591"/>
                  <a:pt x="2539014" y="514905"/>
                </a:cubicBezTo>
                <a:cubicBezTo>
                  <a:pt x="2551178" y="509692"/>
                  <a:pt x="2562688" y="503068"/>
                  <a:pt x="2574525" y="497150"/>
                </a:cubicBezTo>
                <a:cubicBezTo>
                  <a:pt x="2577484" y="485313"/>
                  <a:pt x="2583402" y="473840"/>
                  <a:pt x="2583402" y="461639"/>
                </a:cubicBezTo>
                <a:cubicBezTo>
                  <a:pt x="2583402" y="383808"/>
                  <a:pt x="2544963" y="509871"/>
                  <a:pt x="2583402" y="381740"/>
                </a:cubicBezTo>
                <a:cubicBezTo>
                  <a:pt x="2606672" y="304175"/>
                  <a:pt x="2596034" y="382602"/>
                  <a:pt x="2610035" y="319596"/>
                </a:cubicBezTo>
                <a:cubicBezTo>
                  <a:pt x="2615491" y="295044"/>
                  <a:pt x="2615800" y="263680"/>
                  <a:pt x="2627791" y="239697"/>
                </a:cubicBezTo>
                <a:cubicBezTo>
                  <a:pt x="2662210" y="170858"/>
                  <a:pt x="2632109" y="253374"/>
                  <a:pt x="2654424" y="186431"/>
                </a:cubicBezTo>
                <a:cubicBezTo>
                  <a:pt x="2651465" y="177553"/>
                  <a:pt x="2649731" y="168168"/>
                  <a:pt x="2645546" y="159798"/>
                </a:cubicBezTo>
                <a:cubicBezTo>
                  <a:pt x="2640774" y="150255"/>
                  <a:pt x="2624860" y="143424"/>
                  <a:pt x="2627791" y="133165"/>
                </a:cubicBezTo>
                <a:cubicBezTo>
                  <a:pt x="2638986" y="93982"/>
                  <a:pt x="2678423" y="94631"/>
                  <a:pt x="2707690" y="88777"/>
                </a:cubicBezTo>
                <a:cubicBezTo>
                  <a:pt x="2725445" y="79899"/>
                  <a:pt x="2741578" y="66450"/>
                  <a:pt x="2760956" y="62144"/>
                </a:cubicBezTo>
                <a:cubicBezTo>
                  <a:pt x="2770091" y="60114"/>
                  <a:pt x="2779464" y="66379"/>
                  <a:pt x="2787589" y="71022"/>
                </a:cubicBezTo>
                <a:cubicBezTo>
                  <a:pt x="2812206" y="85089"/>
                  <a:pt x="2822586" y="97142"/>
                  <a:pt x="2840855" y="115410"/>
                </a:cubicBezTo>
                <a:cubicBezTo>
                  <a:pt x="2867488" y="109492"/>
                  <a:pt x="2895982" y="109088"/>
                  <a:pt x="2920754" y="97655"/>
                </a:cubicBezTo>
                <a:cubicBezTo>
                  <a:pt x="2935953" y="90640"/>
                  <a:pt x="2940025" y="66204"/>
                  <a:pt x="2956265" y="62144"/>
                </a:cubicBezTo>
                <a:cubicBezTo>
                  <a:pt x="2968102" y="59185"/>
                  <a:pt x="2980089" y="56772"/>
                  <a:pt x="2991775" y="53266"/>
                </a:cubicBezTo>
                <a:cubicBezTo>
                  <a:pt x="3009701" y="47888"/>
                  <a:pt x="3026805" y="39719"/>
                  <a:pt x="3045041" y="35511"/>
                </a:cubicBezTo>
                <a:lnTo>
                  <a:pt x="3160451" y="8878"/>
                </a:lnTo>
                <a:cubicBezTo>
                  <a:pt x="3175247" y="14796"/>
                  <a:pt x="3190586" y="19506"/>
                  <a:pt x="3204839" y="26633"/>
                </a:cubicBezTo>
                <a:cubicBezTo>
                  <a:pt x="3273674" y="61051"/>
                  <a:pt x="3191165" y="30954"/>
                  <a:pt x="3258105" y="53266"/>
                </a:cubicBezTo>
                <a:cubicBezTo>
                  <a:pt x="3275860" y="47348"/>
                  <a:pt x="3294631" y="43881"/>
                  <a:pt x="3311371" y="35511"/>
                </a:cubicBezTo>
                <a:cubicBezTo>
                  <a:pt x="3318857" y="31768"/>
                  <a:pt x="3321641" y="21499"/>
                  <a:pt x="3329127" y="17756"/>
                </a:cubicBezTo>
                <a:cubicBezTo>
                  <a:pt x="3345867" y="9386"/>
                  <a:pt x="3382393" y="0"/>
                  <a:pt x="3382393" y="0"/>
                </a:cubicBezTo>
                <a:cubicBezTo>
                  <a:pt x="3403107" y="2959"/>
                  <a:pt x="3424685" y="2261"/>
                  <a:pt x="3444536" y="8878"/>
                </a:cubicBezTo>
                <a:cubicBezTo>
                  <a:pt x="3452477" y="11525"/>
                  <a:pt x="3455115" y="22327"/>
                  <a:pt x="3462292" y="26633"/>
                </a:cubicBezTo>
                <a:cubicBezTo>
                  <a:pt x="3470316" y="31448"/>
                  <a:pt x="3488925" y="35511"/>
                  <a:pt x="3488925" y="35511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3596C3C0-21AB-47E0-8FA2-43670323ADD9}"/>
              </a:ext>
            </a:extLst>
          </p:cNvPr>
          <p:cNvSpPr/>
          <p:nvPr/>
        </p:nvSpPr>
        <p:spPr>
          <a:xfrm>
            <a:off x="7585968" y="3679794"/>
            <a:ext cx="133166" cy="1331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Graphique 4" descr="Bus">
            <a:extLst>
              <a:ext uri="{FF2B5EF4-FFF2-40B4-BE49-F238E27FC236}">
                <a16:creationId xmlns:a16="http://schemas.microsoft.com/office/drawing/2014/main" id="{B2F73979-8D94-4744-A33E-99DE849F3B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57760" y="3531412"/>
            <a:ext cx="429928" cy="429928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C9BD92B3-FAD3-4E5F-9A27-DAECA4324128}"/>
              </a:ext>
            </a:extLst>
          </p:cNvPr>
          <p:cNvSpPr txBox="1"/>
          <p:nvPr/>
        </p:nvSpPr>
        <p:spPr>
          <a:xfrm>
            <a:off x="4938353" y="3310919"/>
            <a:ext cx="1641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latin typeface="Comet Deer" pitchFamily="50" charset="0"/>
              </a:rPr>
              <a:t>Ensemble Scolaire Isaac de l’Etoile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D2D2DFD8-A956-4DC9-8F5B-DAE37CA7BB33}"/>
              </a:ext>
            </a:extLst>
          </p:cNvPr>
          <p:cNvSpPr txBox="1"/>
          <p:nvPr/>
        </p:nvSpPr>
        <p:spPr>
          <a:xfrm>
            <a:off x="10101741" y="163988"/>
            <a:ext cx="1854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omet Deer" pitchFamily="50" charset="0"/>
              </a:rPr>
              <a:t>Strasbourg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3EDDA66F-70C6-447C-A21A-F16A7E209EB4}"/>
              </a:ext>
            </a:extLst>
          </p:cNvPr>
          <p:cNvSpPr txBox="1"/>
          <p:nvPr/>
        </p:nvSpPr>
        <p:spPr>
          <a:xfrm>
            <a:off x="1579438" y="3865945"/>
            <a:ext cx="2202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>
                <a:latin typeface="Book Antiqua" panose="02040602050305030304" pitchFamily="18" charset="0"/>
              </a:rPr>
              <a:t>Total de Kilomètres parcourus : 853 km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4F54B03-8872-495A-8032-500BAEED08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830" y="1842820"/>
            <a:ext cx="91440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2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371 L -0.00052 -0.00348 C -0.00039 -0.00949 -0.00013 -0.01505 0.00013 -0.02061 C 0.00039 -0.02547 0.00052 -0.0301 0.00091 -0.03496 C 0.00104 -0.03704 0.00195 -0.04422 0.00234 -0.04653 C 0.00273 -0.04908 0.00299 -0.05209 0.00377 -0.0544 L 0.00521 -0.05811 C 0.00729 -0.06922 0.00442 -0.05579 0.00742 -0.06459 C 0.00781 -0.06574 0.00768 -0.06736 0.0082 -0.06852 C 0.01263 -0.08033 0.00807 -0.06343 0.0125 -0.07755 C 0.01315 -0.07963 0.01302 -0.08264 0.01393 -0.08403 C 0.0151 -0.08588 0.01692 -0.08588 0.01836 -0.08658 C 0.02213 -0.08843 0.02474 -0.08774 0.02851 -0.0919 C 0.02981 -0.09306 0.03099 -0.09422 0.03216 -0.09561 C 0.0332 -0.09699 0.03398 -0.09861 0.03515 -0.09954 C 0.03593 -0.10047 0.03711 -0.10047 0.03802 -0.10093 L 0.04453 -0.10857 C 0.04531 -0.10949 0.04609 -0.11019 0.04674 -0.11135 C 0.04778 -0.11297 0.0483 -0.11574 0.04961 -0.11644 C 0.05065 -0.1169 0.05169 -0.11713 0.0526 -0.11783 C 0.05325 -0.11829 0.05846 -0.12361 0.06054 -0.12431 C 0.06276 -0.12477 0.06497 -0.125 0.06718 -0.12547 C 0.07448 -0.12986 0.06315 -0.12315 0.07226 -0.12801 C 0.07369 -0.12894 0.07513 -0.12986 0.07656 -0.13056 C 0.07734 -0.13102 0.07799 -0.13172 0.07877 -0.13195 L 0.08242 -0.13334 C 0.0832 -0.13403 0.08385 -0.13519 0.08463 -0.13588 C 0.08606 -0.13704 0.08906 -0.13843 0.08906 -0.1382 C 0.09414 -0.14445 0.08776 -0.13681 0.09414 -0.14491 C 0.09479 -0.14584 0.09557 -0.14653 0.09622 -0.14746 C 0.09713 -0.14861 0.09765 -0.15024 0.09843 -0.15139 C 0.1 -0.15348 0.10182 -0.15417 0.10351 -0.15533 C 0.10807 -0.16343 0.10156 -0.15232 0.10716 -0.15903 C 0.11263 -0.16551 0.10638 -0.16135 0.11159 -0.16436 C 0.1138 -0.16389 0.11601 -0.16366 0.1181 -0.16297 C 0.12148 -0.16204 0.11927 -0.16158 0.12252 -0.15903 C 0.12343 -0.15834 0.12448 -0.15834 0.12539 -0.15787 C 0.12617 -0.15741 0.12695 -0.15718 0.1276 -0.15649 C 0.12864 -0.15579 0.12942 -0.15463 0.13047 -0.15394 C 0.13242 -0.15278 0.1345 -0.15255 0.13633 -0.15139 C 0.13984 -0.14931 0.14284 -0.14723 0.14648 -0.1463 L 0.15091 -0.14491 C 0.15599 -0.14051 0.15169 -0.14352 0.1582 -0.14098 C 0.16054 -0.14005 0.16067 -0.13889 0.16328 -0.13843 C 0.16771 -0.13774 0.172 -0.1375 0.17643 -0.13704 C 0.17812 -0.13681 0.17981 -0.13635 0.18151 -0.13588 C 0.18229 -0.13565 0.18294 -0.13496 0.18372 -0.13449 C 0.18489 -0.13403 0.18606 -0.1338 0.18737 -0.13334 C 0.18828 -0.13287 0.18932 -0.13241 0.19023 -0.13195 C 0.19101 -0.13241 0.19179 -0.13264 0.19244 -0.13334 C 0.19401 -0.13473 0.19505 -0.13797 0.19674 -0.13843 L 0.20117 -0.13982 C 0.20234 -0.14144 0.20351 -0.14329 0.20481 -0.14491 C 0.20924 -0.15024 0.20625 -0.14468 0.20989 -0.15 C 0.2151 -0.15741 0.20677 -0.14723 0.21354 -0.15533 C 0.21666 -0.17778 0.21067 -0.13334 0.21497 -0.2044 C 0.2151 -0.20625 0.21614 -0.20787 0.21718 -0.20834 C 0.21979 -0.20973 0.22252 -0.20949 0.22526 -0.20973 C 0.23489 -0.21019 0.24466 -0.21042 0.25429 -0.21088 C 0.2556 -0.21135 0.25677 -0.21181 0.25794 -0.21227 C 0.26185 -0.2132 0.26823 -0.21436 0.27187 -0.21482 C 0.28268 -0.21621 0.28047 -0.21598 0.28646 -0.21598 " pathEditMode="relative" rAng="0" ptsTypes="AAAAAAAAAAAAAAAAAAAAAAAAAAAAAAAAAAAAAAAAAAAAAAAAAAAAAAAAAAAAAA">
                                      <p:cBhvr>
                                        <p:cTn id="21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9" y="-1062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78" grpId="0" animBg="1"/>
      <p:bldP spid="8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ZoneTexte 35">
            <a:extLst>
              <a:ext uri="{FF2B5EF4-FFF2-40B4-BE49-F238E27FC236}">
                <a16:creationId xmlns:a16="http://schemas.microsoft.com/office/drawing/2014/main" id="{AD3F3B2B-F43A-4624-AF6B-F1E627F61FB8}"/>
              </a:ext>
            </a:extLst>
          </p:cNvPr>
          <p:cNvSpPr txBox="1"/>
          <p:nvPr/>
        </p:nvSpPr>
        <p:spPr>
          <a:xfrm>
            <a:off x="991613" y="2413337"/>
            <a:ext cx="55836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AngsanaUPC" panose="02020603050405020304" pitchFamily="18" charset="-34"/>
                <a:cs typeface="AngsanaUPC" panose="02020603050405020304" pitchFamily="18" charset="-34"/>
              </a:rPr>
              <a:t>Notre </a:t>
            </a:r>
            <a:r>
              <a:rPr lang="fr-FR" sz="6000" dirty="0">
                <a:solidFill>
                  <a:srgbClr val="F601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programme</a:t>
            </a:r>
          </a:p>
        </p:txBody>
      </p: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3800972D-0C0C-4D30-BC57-6CB82368570F}"/>
              </a:ext>
            </a:extLst>
          </p:cNvPr>
          <p:cNvCxnSpPr>
            <a:cxnSpLocks/>
          </p:cNvCxnSpPr>
          <p:nvPr/>
        </p:nvCxnSpPr>
        <p:spPr>
          <a:xfrm>
            <a:off x="500971" y="3274819"/>
            <a:ext cx="3584646" cy="0"/>
          </a:xfrm>
          <a:prstGeom prst="line">
            <a:avLst/>
          </a:prstGeom>
          <a:ln w="19050">
            <a:solidFill>
              <a:srgbClr val="F60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Flèche : droite 77">
            <a:extLst>
              <a:ext uri="{FF2B5EF4-FFF2-40B4-BE49-F238E27FC236}">
                <a16:creationId xmlns:a16="http://schemas.microsoft.com/office/drawing/2014/main" id="{37829D36-9E33-4C93-96BF-351D9410AFA4}"/>
              </a:ext>
            </a:extLst>
          </p:cNvPr>
          <p:cNvSpPr/>
          <p:nvPr/>
        </p:nvSpPr>
        <p:spPr>
          <a:xfrm>
            <a:off x="11488366" y="6381346"/>
            <a:ext cx="389106" cy="194507"/>
          </a:xfrm>
          <a:prstGeom prst="rightArrow">
            <a:avLst/>
          </a:prstGeom>
          <a:solidFill>
            <a:srgbClr val="F60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02C650C9-0FEB-458D-AE58-1954AB31FBCF}"/>
              </a:ext>
            </a:extLst>
          </p:cNvPr>
          <p:cNvSpPr txBox="1"/>
          <p:nvPr/>
        </p:nvSpPr>
        <p:spPr>
          <a:xfrm>
            <a:off x="10575895" y="6254546"/>
            <a:ext cx="1824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MS PMincho" panose="02020600040205080304" pitchFamily="18" charset="-128"/>
                <a:ea typeface="MS PMincho" panose="02020600040205080304" pitchFamily="18" charset="-128"/>
                <a:cs typeface="Angsana New" panose="02020603050405020304" pitchFamily="18" charset="-34"/>
              </a:rPr>
              <a:t>Jour 1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2F49D8E-5AD2-4E71-98DB-72141132C3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475" r="1438" b="23900"/>
          <a:stretch/>
        </p:blipFill>
        <p:spPr>
          <a:xfrm>
            <a:off x="1112194" y="577226"/>
            <a:ext cx="11079806" cy="1620054"/>
          </a:xfrm>
          <a:prstGeom prst="rect">
            <a:avLst/>
          </a:prstGeom>
        </p:spPr>
      </p:pic>
      <p:pic>
        <p:nvPicPr>
          <p:cNvPr id="83" name="Graphique 82" descr="Curseur">
            <a:extLst>
              <a:ext uri="{FF2B5EF4-FFF2-40B4-BE49-F238E27FC236}">
                <a16:creationId xmlns:a16="http://schemas.microsoft.com/office/drawing/2014/main" id="{89230ADD-07A2-479D-BA3B-66127CE2E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73412" y="6271793"/>
            <a:ext cx="304060" cy="30406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7242323B-9EFB-46B4-9DF3-11BB879EFE67}"/>
              </a:ext>
            </a:extLst>
          </p:cNvPr>
          <p:cNvSpPr txBox="1"/>
          <p:nvPr/>
        </p:nvSpPr>
        <p:spPr>
          <a:xfrm>
            <a:off x="1579438" y="3865945"/>
            <a:ext cx="3754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>
                <a:latin typeface="Book Antiqua" panose="02040602050305030304" pitchFamily="18" charset="0"/>
              </a:rPr>
              <a:t>Départ le Dimanche 9 février 2020 à 22h dans l’ensemble scolaire Isaac de l’Etoile. </a:t>
            </a:r>
          </a:p>
          <a:p>
            <a:pPr algn="just"/>
            <a:endParaRPr lang="fr-FR" sz="1600" dirty="0">
              <a:latin typeface="Book Antiqua" panose="02040602050305030304" pitchFamily="18" charset="0"/>
            </a:endParaRPr>
          </a:p>
          <a:p>
            <a:pPr algn="just"/>
            <a:r>
              <a:rPr lang="fr-FR" sz="1600" dirty="0">
                <a:latin typeface="Book Antiqua" panose="02040602050305030304" pitchFamily="18" charset="0"/>
              </a:rPr>
              <a:t>Retour le Mercredi 12 février à 22h40 à l’ensemble Isaac de l’Etoile.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D40D0BD3-694E-435C-A09A-37E44D0691A3}"/>
              </a:ext>
            </a:extLst>
          </p:cNvPr>
          <p:cNvSpPr/>
          <p:nvPr/>
        </p:nvSpPr>
        <p:spPr>
          <a:xfrm>
            <a:off x="9149258" y="2618523"/>
            <a:ext cx="1614795" cy="1620061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DDBDAFC4-52D4-4998-90FC-35ECCF4363BD}"/>
              </a:ext>
            </a:extLst>
          </p:cNvPr>
          <p:cNvSpPr/>
          <p:nvPr/>
        </p:nvSpPr>
        <p:spPr>
          <a:xfrm>
            <a:off x="7885278" y="4446782"/>
            <a:ext cx="1614795" cy="1603466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D05FA90D-F80C-4CB0-AD92-2699FE13638F}"/>
              </a:ext>
            </a:extLst>
          </p:cNvPr>
          <p:cNvSpPr/>
          <p:nvPr/>
        </p:nvSpPr>
        <p:spPr>
          <a:xfrm>
            <a:off x="6857687" y="3071036"/>
            <a:ext cx="1378405" cy="1375746"/>
          </a:xfrm>
          <a:prstGeom prst="ellips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CB4D2A1-D053-483B-884F-33E4E3392C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830" y="1842820"/>
            <a:ext cx="91440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4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78" grpId="0" animBg="1"/>
      <p:bldP spid="8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ZoneTexte 35">
            <a:extLst>
              <a:ext uri="{FF2B5EF4-FFF2-40B4-BE49-F238E27FC236}">
                <a16:creationId xmlns:a16="http://schemas.microsoft.com/office/drawing/2014/main" id="{AD3F3B2B-F43A-4624-AF6B-F1E627F61FB8}"/>
              </a:ext>
            </a:extLst>
          </p:cNvPr>
          <p:cNvSpPr txBox="1"/>
          <p:nvPr/>
        </p:nvSpPr>
        <p:spPr>
          <a:xfrm>
            <a:off x="991613" y="2413337"/>
            <a:ext cx="55836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AngsanaUPC" panose="02020603050405020304" pitchFamily="18" charset="-34"/>
                <a:cs typeface="AngsanaUPC" panose="02020603050405020304" pitchFamily="18" charset="-34"/>
              </a:rPr>
              <a:t>Jour </a:t>
            </a:r>
            <a:r>
              <a:rPr lang="fr-FR" sz="6000" dirty="0">
                <a:solidFill>
                  <a:srgbClr val="F601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</a:t>
            </a:r>
          </a:p>
        </p:txBody>
      </p: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3800972D-0C0C-4D30-BC57-6CB82368570F}"/>
              </a:ext>
            </a:extLst>
          </p:cNvPr>
          <p:cNvCxnSpPr>
            <a:cxnSpLocks/>
          </p:cNvCxnSpPr>
          <p:nvPr/>
        </p:nvCxnSpPr>
        <p:spPr>
          <a:xfrm>
            <a:off x="500971" y="3274819"/>
            <a:ext cx="3584646" cy="0"/>
          </a:xfrm>
          <a:prstGeom prst="line">
            <a:avLst/>
          </a:prstGeom>
          <a:ln w="19050">
            <a:solidFill>
              <a:srgbClr val="F60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Flèche : droite 77">
            <a:extLst>
              <a:ext uri="{FF2B5EF4-FFF2-40B4-BE49-F238E27FC236}">
                <a16:creationId xmlns:a16="http://schemas.microsoft.com/office/drawing/2014/main" id="{37829D36-9E33-4C93-96BF-351D9410AFA4}"/>
              </a:ext>
            </a:extLst>
          </p:cNvPr>
          <p:cNvSpPr/>
          <p:nvPr/>
        </p:nvSpPr>
        <p:spPr>
          <a:xfrm>
            <a:off x="11488366" y="6381346"/>
            <a:ext cx="389106" cy="194507"/>
          </a:xfrm>
          <a:prstGeom prst="rightArrow">
            <a:avLst/>
          </a:prstGeom>
          <a:solidFill>
            <a:srgbClr val="F60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02C650C9-0FEB-458D-AE58-1954AB31FBCF}"/>
              </a:ext>
            </a:extLst>
          </p:cNvPr>
          <p:cNvSpPr txBox="1"/>
          <p:nvPr/>
        </p:nvSpPr>
        <p:spPr>
          <a:xfrm>
            <a:off x="10575895" y="6254546"/>
            <a:ext cx="1824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MS PMincho" panose="02020600040205080304" pitchFamily="18" charset="-128"/>
                <a:ea typeface="MS PMincho" panose="02020600040205080304" pitchFamily="18" charset="-128"/>
                <a:cs typeface="Angsana New" panose="02020603050405020304" pitchFamily="18" charset="-34"/>
              </a:rPr>
              <a:t>Jour 2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4F8AF20-FB2F-43B1-8C95-7E7A1DFA1B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649" b="17419"/>
          <a:stretch/>
        </p:blipFill>
        <p:spPr>
          <a:xfrm>
            <a:off x="1112193" y="577229"/>
            <a:ext cx="11079805" cy="1620060"/>
          </a:xfrm>
          <a:prstGeom prst="rect">
            <a:avLst/>
          </a:prstGeom>
        </p:spPr>
      </p:pic>
      <p:pic>
        <p:nvPicPr>
          <p:cNvPr id="83" name="Graphique 82" descr="Curseur">
            <a:extLst>
              <a:ext uri="{FF2B5EF4-FFF2-40B4-BE49-F238E27FC236}">
                <a16:creationId xmlns:a16="http://schemas.microsoft.com/office/drawing/2014/main" id="{89230ADD-07A2-479D-BA3B-66127CE2E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73412" y="6271793"/>
            <a:ext cx="304060" cy="30406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7242323B-9EFB-46B4-9DF3-11BB879EFE67}"/>
              </a:ext>
            </a:extLst>
          </p:cNvPr>
          <p:cNvSpPr txBox="1"/>
          <p:nvPr/>
        </p:nvSpPr>
        <p:spPr>
          <a:xfrm>
            <a:off x="6652095" y="3095831"/>
            <a:ext cx="3750567" cy="3285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u="sng" dirty="0">
                <a:latin typeface="Book Antiqua" panose="02040602050305030304" pitchFamily="18" charset="0"/>
              </a:rPr>
              <a:t>Matinée </a:t>
            </a:r>
          </a:p>
          <a:p>
            <a:pPr algn="just"/>
            <a:r>
              <a:rPr lang="fr-FR" sz="1600" dirty="0">
                <a:latin typeface="Book Antiqua" panose="02040602050305030304" pitchFamily="18" charset="0"/>
              </a:rPr>
              <a:t>10h :</a:t>
            </a:r>
            <a:r>
              <a:rPr lang="fr-FR" sz="1600" dirty="0" err="1">
                <a:latin typeface="Book Antiqua" panose="02040602050305030304" pitchFamily="18" charset="0"/>
              </a:rPr>
              <a:t>Batorama</a:t>
            </a:r>
            <a:r>
              <a:rPr lang="fr-FR" sz="1600" dirty="0">
                <a:latin typeface="Book Antiqua" panose="02040602050305030304" pitchFamily="18" charset="0"/>
              </a:rPr>
              <a:t> (excursion à bateau)</a:t>
            </a:r>
          </a:p>
          <a:p>
            <a:pPr algn="just"/>
            <a:endParaRPr lang="fr-FR" sz="1050" dirty="0">
              <a:latin typeface="Book Antiqua" panose="02040602050305030304" pitchFamily="18" charset="0"/>
            </a:endParaRPr>
          </a:p>
          <a:p>
            <a:pPr algn="just"/>
            <a:r>
              <a:rPr lang="fr-FR" sz="1600" u="sng" dirty="0">
                <a:latin typeface="Book Antiqua" panose="02040602050305030304" pitchFamily="18" charset="0"/>
              </a:rPr>
              <a:t>Midi</a:t>
            </a:r>
          </a:p>
          <a:p>
            <a:pPr algn="just"/>
            <a:r>
              <a:rPr lang="fr-FR" sz="1600" dirty="0">
                <a:latin typeface="Book Antiqua" panose="02040602050305030304" pitchFamily="18" charset="0"/>
              </a:rPr>
              <a:t>Déjeuner au </a:t>
            </a:r>
            <a:r>
              <a:rPr lang="fr-FR" sz="1600" dirty="0" err="1">
                <a:latin typeface="Book Antiqua" panose="02040602050305030304" pitchFamily="18" charset="0"/>
              </a:rPr>
              <a:t>Grüber</a:t>
            </a:r>
            <a:endParaRPr lang="fr-FR" sz="1600" dirty="0">
              <a:latin typeface="Book Antiqua" panose="02040602050305030304" pitchFamily="18" charset="0"/>
            </a:endParaRPr>
          </a:p>
          <a:p>
            <a:pPr algn="just"/>
            <a:endParaRPr lang="fr-FR" sz="1050" dirty="0">
              <a:latin typeface="Book Antiqua" panose="02040602050305030304" pitchFamily="18" charset="0"/>
            </a:endParaRPr>
          </a:p>
          <a:p>
            <a:pPr algn="just"/>
            <a:r>
              <a:rPr lang="fr-FR" sz="1600" u="sng" dirty="0">
                <a:latin typeface="Book Antiqua" panose="02040602050305030304" pitchFamily="18" charset="0"/>
              </a:rPr>
              <a:t>Après midi </a:t>
            </a:r>
          </a:p>
          <a:p>
            <a:pPr algn="just"/>
            <a:r>
              <a:rPr lang="fr-FR" sz="1600" dirty="0">
                <a:latin typeface="Book Antiqua" panose="02040602050305030304" pitchFamily="18" charset="0"/>
              </a:rPr>
              <a:t>14h :Visite de la cathédrale Notre Dame et visite de l’église protestante </a:t>
            </a:r>
            <a:r>
              <a:rPr lang="fr-FR" sz="1600">
                <a:latin typeface="Book Antiqua" panose="02040602050305030304" pitchFamily="18" charset="0"/>
              </a:rPr>
              <a:t>du Temple </a:t>
            </a:r>
            <a:r>
              <a:rPr lang="fr-FR" sz="1600" dirty="0">
                <a:latin typeface="Book Antiqua" panose="02040602050305030304" pitchFamily="18" charset="0"/>
              </a:rPr>
              <a:t>N</a:t>
            </a:r>
            <a:r>
              <a:rPr lang="fr-FR" sz="1600">
                <a:latin typeface="Book Antiqua" panose="02040602050305030304" pitchFamily="18" charset="0"/>
              </a:rPr>
              <a:t>euf</a:t>
            </a:r>
            <a:endParaRPr lang="fr-FR" sz="1600" dirty="0">
              <a:latin typeface="Book Antiqua" panose="02040602050305030304" pitchFamily="18" charset="0"/>
            </a:endParaRPr>
          </a:p>
          <a:p>
            <a:pPr algn="just"/>
            <a:r>
              <a:rPr lang="fr-FR" sz="1600" dirty="0">
                <a:latin typeface="Book Antiqua" panose="02040602050305030304" pitchFamily="18" charset="0"/>
              </a:rPr>
              <a:t>15h :Quartier libre</a:t>
            </a:r>
          </a:p>
          <a:p>
            <a:pPr algn="just"/>
            <a:endParaRPr lang="fr-FR" sz="1050" dirty="0">
              <a:latin typeface="Book Antiqua" panose="02040602050305030304" pitchFamily="18" charset="0"/>
            </a:endParaRPr>
          </a:p>
          <a:p>
            <a:pPr algn="just"/>
            <a:r>
              <a:rPr lang="fr-FR" sz="1600" u="sng" dirty="0">
                <a:latin typeface="Book Antiqua" panose="02040602050305030304" pitchFamily="18" charset="0"/>
              </a:rPr>
              <a:t>Soir</a:t>
            </a:r>
          </a:p>
          <a:p>
            <a:pPr algn="just"/>
            <a:r>
              <a:rPr lang="fr-FR" sz="1600" dirty="0">
                <a:latin typeface="Book Antiqua" panose="02040602050305030304" pitchFamily="18" charset="0"/>
              </a:rPr>
              <a:t>Dîner à l’auberge de jeunesse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D40D0BD3-694E-435C-A09A-37E44D0691A3}"/>
              </a:ext>
            </a:extLst>
          </p:cNvPr>
          <p:cNvSpPr/>
          <p:nvPr/>
        </p:nvSpPr>
        <p:spPr>
          <a:xfrm>
            <a:off x="3905390" y="3839212"/>
            <a:ext cx="1614795" cy="1620061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DDBDAFC4-52D4-4998-90FC-35ECCF4363BD}"/>
              </a:ext>
            </a:extLst>
          </p:cNvPr>
          <p:cNvSpPr/>
          <p:nvPr/>
        </p:nvSpPr>
        <p:spPr>
          <a:xfrm>
            <a:off x="1150629" y="4875133"/>
            <a:ext cx="1614795" cy="1603466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D05FA90D-F80C-4CB0-AD92-2699FE13638F}"/>
              </a:ext>
            </a:extLst>
          </p:cNvPr>
          <p:cNvSpPr/>
          <p:nvPr/>
        </p:nvSpPr>
        <p:spPr>
          <a:xfrm>
            <a:off x="2131579" y="3380029"/>
            <a:ext cx="1378405" cy="1375746"/>
          </a:xfrm>
          <a:prstGeom prst="ellips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2B30D98-255A-48F7-A0E3-563F0F9B80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830" y="1842820"/>
            <a:ext cx="91440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8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78" grpId="0" animBg="1"/>
      <p:bldP spid="81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1581</TotalTime>
  <Words>289</Words>
  <Application>Microsoft Office PowerPoint</Application>
  <PresentationFormat>Grand écran</PresentationFormat>
  <Paragraphs>73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4" baseType="lpstr">
      <vt:lpstr>MS PMincho</vt:lpstr>
      <vt:lpstr>Angsana New</vt:lpstr>
      <vt:lpstr>AngsanaUPC</vt:lpstr>
      <vt:lpstr>Arial</vt:lpstr>
      <vt:lpstr>Bahnschrift SemiBold</vt:lpstr>
      <vt:lpstr>Bodoni MT</vt:lpstr>
      <vt:lpstr>Book Antiqua</vt:lpstr>
      <vt:lpstr>Calibri</vt:lpstr>
      <vt:lpstr>Calibri Light</vt:lpstr>
      <vt:lpstr>Comet Deer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orlane berlaud</dc:creator>
  <cp:lastModifiedBy>orlane berlaud</cp:lastModifiedBy>
  <cp:revision>65</cp:revision>
  <dcterms:created xsi:type="dcterms:W3CDTF">2019-11-10T19:29:11Z</dcterms:created>
  <dcterms:modified xsi:type="dcterms:W3CDTF">2019-11-14T09:18:09Z</dcterms:modified>
</cp:coreProperties>
</file>