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1714" r:id="rId2"/>
    <p:sldId id="379" r:id="rId3"/>
    <p:sldId id="1745" r:id="rId4"/>
    <p:sldId id="1746" r:id="rId5"/>
    <p:sldId id="1260" r:id="rId6"/>
  </p:sldIdLst>
  <p:sldSz cx="9144000" cy="6858000" type="screen4x3"/>
  <p:notesSz cx="6888163" cy="100187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rtrand joly" initials="bj" lastIdx="1" clrIdx="0">
    <p:extLst>
      <p:ext uri="{19B8F6BF-5375-455C-9EA6-DF929625EA0E}">
        <p15:presenceInfo xmlns:p15="http://schemas.microsoft.com/office/powerpoint/2012/main" userId="5e671092892bfa8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17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DA1C47-E9BD-42CA-9971-CA0502EB9CC7}" v="3" dt="2020-10-01T10:00:10.5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Style clair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38" autoAdjust="0"/>
    <p:restoredTop sz="93296" autoAdjust="0"/>
  </p:normalViewPr>
  <p:slideViewPr>
    <p:cSldViewPr>
      <p:cViewPr varScale="1">
        <p:scale>
          <a:sx n="67" d="100"/>
          <a:sy n="67" d="100"/>
        </p:scale>
        <p:origin x="1212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Relationship Id="rId14" Type="http://schemas.microsoft.com/office/2015/10/relationships/revisionInfo" Target="revisionInfo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0935"/>
          </a:xfrm>
          <a:prstGeom prst="rect">
            <a:avLst/>
          </a:prstGeom>
        </p:spPr>
        <p:txBody>
          <a:bodyPr vert="horz" lIns="96601" tIns="48301" rIns="96601" bIns="48301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901699" y="0"/>
            <a:ext cx="2984871" cy="500935"/>
          </a:xfrm>
          <a:prstGeom prst="rect">
            <a:avLst/>
          </a:prstGeom>
        </p:spPr>
        <p:txBody>
          <a:bodyPr vert="horz" lIns="96601" tIns="48301" rIns="96601" bIns="48301" rtlCol="0"/>
          <a:lstStyle>
            <a:lvl1pPr algn="r">
              <a:defRPr sz="1300"/>
            </a:lvl1pPr>
          </a:lstStyle>
          <a:p>
            <a:fld id="{1E199AB4-1171-4E71-BDDD-9B717F68F2C9}" type="datetimeFigureOut">
              <a:rPr lang="fr-FR" smtClean="0"/>
              <a:t>01/10/2020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516039"/>
            <a:ext cx="2984871" cy="500935"/>
          </a:xfrm>
          <a:prstGeom prst="rect">
            <a:avLst/>
          </a:prstGeom>
        </p:spPr>
        <p:txBody>
          <a:bodyPr vert="horz" lIns="96601" tIns="48301" rIns="96601" bIns="48301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901699" y="9516039"/>
            <a:ext cx="2984871" cy="500935"/>
          </a:xfrm>
          <a:prstGeom prst="rect">
            <a:avLst/>
          </a:prstGeom>
        </p:spPr>
        <p:txBody>
          <a:bodyPr vert="horz" lIns="96601" tIns="48301" rIns="96601" bIns="48301" rtlCol="0" anchor="b"/>
          <a:lstStyle>
            <a:lvl1pPr algn="r">
              <a:defRPr sz="1300"/>
            </a:lvl1pPr>
          </a:lstStyle>
          <a:p>
            <a:fld id="{376D7EE2-A970-434A-8A82-1798274BC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265241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0935"/>
          </a:xfrm>
          <a:prstGeom prst="rect">
            <a:avLst/>
          </a:prstGeom>
        </p:spPr>
        <p:txBody>
          <a:bodyPr vert="horz" lIns="96601" tIns="48301" rIns="96601" bIns="48301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01699" y="0"/>
            <a:ext cx="2984871" cy="500935"/>
          </a:xfrm>
          <a:prstGeom prst="rect">
            <a:avLst/>
          </a:prstGeom>
        </p:spPr>
        <p:txBody>
          <a:bodyPr vert="horz" lIns="96601" tIns="48301" rIns="96601" bIns="48301" rtlCol="0"/>
          <a:lstStyle>
            <a:lvl1pPr algn="r">
              <a:defRPr sz="1300"/>
            </a:lvl1pPr>
          </a:lstStyle>
          <a:p>
            <a:fld id="{D3D773E3-87FE-4034-A67C-E98E72D82C00}" type="datetimeFigureOut">
              <a:rPr lang="fr-FR" smtClean="0"/>
              <a:t>01/10/2020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38213" y="750888"/>
            <a:ext cx="5011737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1" tIns="48301" rIns="96601" bIns="48301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8817" y="4758889"/>
            <a:ext cx="5510530" cy="4508421"/>
          </a:xfrm>
          <a:prstGeom prst="rect">
            <a:avLst/>
          </a:prstGeom>
        </p:spPr>
        <p:txBody>
          <a:bodyPr vert="horz" lIns="96601" tIns="48301" rIns="96601" bIns="48301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4871" cy="500935"/>
          </a:xfrm>
          <a:prstGeom prst="rect">
            <a:avLst/>
          </a:prstGeom>
        </p:spPr>
        <p:txBody>
          <a:bodyPr vert="horz" lIns="96601" tIns="48301" rIns="96601" bIns="48301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01699" y="9516039"/>
            <a:ext cx="2984871" cy="500935"/>
          </a:xfrm>
          <a:prstGeom prst="rect">
            <a:avLst/>
          </a:prstGeom>
        </p:spPr>
        <p:txBody>
          <a:bodyPr vert="horz" lIns="96601" tIns="48301" rIns="96601" bIns="48301" rtlCol="0" anchor="b"/>
          <a:lstStyle>
            <a:lvl1pPr algn="r">
              <a:defRPr sz="1300"/>
            </a:lvl1pPr>
          </a:lstStyle>
          <a:p>
            <a:fld id="{E8522C8F-8B42-4AB6-B4BE-02EE53A677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70659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>
            <a:extLst>
              <a:ext uri="{FF2B5EF4-FFF2-40B4-BE49-F238E27FC236}">
                <a16:creationId xmlns:a16="http://schemas.microsoft.com/office/drawing/2014/main" id="{C748506A-1FA5-4906-9B3E-1B455FED4D2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5278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6548" indent="-286522" defTabSz="915278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7678" indent="-229217" defTabSz="915278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7704" indent="-229217" defTabSz="915278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67731" indent="-229217" defTabSz="915278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26165" indent="-229217" defTabSz="91527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84600" indent="-229217" defTabSz="91527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43034" indent="-229217" defTabSz="91527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901469" indent="-229217" defTabSz="91527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77EFBBC0-C51B-4093-B684-892529FA80AD}" type="slidenum">
              <a:rPr lang="fr-FR" altLang="fr-FR" sz="1200"/>
              <a:pPr/>
              <a:t>5</a:t>
            </a:fld>
            <a:endParaRPr lang="fr-FR" altLang="fr-FR" sz="1200"/>
          </a:p>
        </p:txBody>
      </p:sp>
      <p:sp>
        <p:nvSpPr>
          <p:cNvPr id="66563" name="Rectangle 2">
            <a:extLst>
              <a:ext uri="{FF2B5EF4-FFF2-40B4-BE49-F238E27FC236}">
                <a16:creationId xmlns:a16="http://schemas.microsoft.com/office/drawing/2014/main" id="{4763BE64-67F9-461D-8977-7A588E0873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>
            <a:extLst>
              <a:ext uri="{FF2B5EF4-FFF2-40B4-BE49-F238E27FC236}">
                <a16:creationId xmlns:a16="http://schemas.microsoft.com/office/drawing/2014/main" id="{77F771B6-68A2-460D-96E2-634903EA40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fr-FR">
              <a:latin typeface="Times" charset="0"/>
              <a:ea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E13E7-2592-4235-A7C4-C6B8931E8AE9}" type="datetime1">
              <a:rPr lang="fr-FR" smtClean="0"/>
              <a:t>01/10/2020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7C46-787A-4FDA-B7F4-B78466084E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5219005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3CC2B-A511-40FC-A89B-0082EED8161E}" type="datetime1">
              <a:rPr lang="fr-FR" smtClean="0"/>
              <a:t>01/10/2020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7C46-787A-4FDA-B7F4-B78466084E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6336356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D603-821C-4F51-9E87-B1A0AFF7A6ED}" type="datetime1">
              <a:rPr lang="fr-FR" smtClean="0"/>
              <a:t>01/10/2020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7C46-787A-4FDA-B7F4-B78466084E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13490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177E4-93EA-45C9-A941-B9E3BE32B989}" type="datetime1">
              <a:rPr lang="fr-FR" smtClean="0"/>
              <a:t>01/10/2020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7C46-787A-4FDA-B7F4-B78466084E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9094603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A2BEE-ED1F-4B79-9E34-E4064F1AAC4B}" type="datetime1">
              <a:rPr lang="fr-FR" smtClean="0"/>
              <a:t>01/10/2020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7C46-787A-4FDA-B7F4-B78466084E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747932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CC57E-6DB1-4C6E-A3E2-880BD28FABD5}" type="datetime1">
              <a:rPr lang="fr-FR" smtClean="0"/>
              <a:t>01/10/2020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7C46-787A-4FDA-B7F4-B78466084E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265493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71BCF-3AAC-4FEB-8B3E-16E51CCE2546}" type="datetime1">
              <a:rPr lang="fr-FR" smtClean="0"/>
              <a:t>01/10/2020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7C46-787A-4FDA-B7F4-B78466084E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5498327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F3134-F09C-4C27-9572-808F4412FE16}" type="datetime1">
              <a:rPr lang="fr-FR" smtClean="0"/>
              <a:t>01/10/2020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7C46-787A-4FDA-B7F4-B78466084E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040076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0D686-9296-4B19-A982-F1EE28149181}" type="datetime1">
              <a:rPr lang="fr-FR" smtClean="0"/>
              <a:t>01/10/2020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7C46-787A-4FDA-B7F4-B78466084E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675262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0CFF0-4051-4BAE-9E52-84AE7F38B2FC}" type="datetime1">
              <a:rPr lang="fr-FR" smtClean="0"/>
              <a:t>01/10/2020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7C46-787A-4FDA-B7F4-B78466084E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303042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77594-A6FD-477A-9FB8-1BDA167034BD}" type="datetime1">
              <a:rPr lang="fr-FR" smtClean="0"/>
              <a:t>01/10/2020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7C46-787A-4FDA-B7F4-B78466084E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690266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F82F6-1522-435C-870D-E272A003613A}" type="datetime1">
              <a:rPr lang="fr-FR" smtClean="0"/>
              <a:t>01/10/2020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2699792" y="637624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07C46-787A-4FDA-B7F4-B78466084E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0508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video" Target="../media/media2.mp4"/><Relationship Id="rId2" Type="http://schemas.microsoft.com/office/2007/relationships/media" Target="../media/media2.mp4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video" Target="../media/media3.mp4"/><Relationship Id="rId2" Type="http://schemas.microsoft.com/office/2007/relationships/media" Target="../media/media3.mp4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5.png"/><Relationship Id="rId5" Type="http://schemas.openxmlformats.org/officeDocument/2006/relationships/image" Target="../media/image1.png"/><Relationship Id="rId4" Type="http://schemas.openxmlformats.org/officeDocument/2006/relationships/hyperlink" Target="https://klaim.reservio.com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31500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sz="3300" dirty="0">
                <a:cs typeface="Arial" panose="020B0604020202020204" pitchFamily="34" charset="0"/>
              </a:rPr>
              <a:t>ENIL JPO 2021 : </a:t>
            </a:r>
            <a:br>
              <a:rPr lang="fr-FR" sz="3300" dirty="0">
                <a:cs typeface="Arial" panose="020B0604020202020204" pitchFamily="34" charset="0"/>
              </a:rPr>
            </a:br>
            <a:r>
              <a:rPr lang="fr-FR" sz="3300" dirty="0">
                <a:cs typeface="Arial" panose="020B0604020202020204" pitchFamily="34" charset="0"/>
              </a:rPr>
              <a:t>un dispositif souple et innovant </a:t>
            </a:r>
            <a:br>
              <a:rPr lang="fr-FR" sz="3300" dirty="0">
                <a:cs typeface="Arial" panose="020B0604020202020204" pitchFamily="34" charset="0"/>
              </a:rPr>
            </a:br>
            <a:r>
              <a:rPr lang="fr-FR" sz="3300" dirty="0">
                <a:cs typeface="Arial" panose="020B0604020202020204" pitchFamily="34" charset="0"/>
              </a:rPr>
              <a:t>pour s’adapter et convaincre  </a:t>
            </a:r>
            <a:br>
              <a:rPr lang="fr-FR" dirty="0">
                <a:cs typeface="Arial" panose="020B0604020202020204" pitchFamily="34" charset="0"/>
              </a:rPr>
            </a:br>
            <a:endParaRPr lang="fr-FR" sz="2300" b="1" dirty="0">
              <a:cs typeface="Arial" panose="020B0604020202020204" pitchFamily="34" charset="0"/>
            </a:endParaRPr>
          </a:p>
        </p:txBody>
      </p:sp>
      <p:cxnSp>
        <p:nvCxnSpPr>
          <p:cNvPr id="5" name="Connecteur droit 4"/>
          <p:cNvCxnSpPr/>
          <p:nvPr/>
        </p:nvCxnSpPr>
        <p:spPr>
          <a:xfrm>
            <a:off x="539552" y="2708920"/>
            <a:ext cx="7920880" cy="0"/>
          </a:xfrm>
          <a:prstGeom prst="line">
            <a:avLst/>
          </a:prstGeom>
          <a:effec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Connecteur droit 5"/>
          <p:cNvCxnSpPr/>
          <p:nvPr/>
        </p:nvCxnSpPr>
        <p:spPr>
          <a:xfrm>
            <a:off x="539552" y="4365104"/>
            <a:ext cx="7920880" cy="0"/>
          </a:xfrm>
          <a:prstGeom prst="line">
            <a:avLst/>
          </a:prstGeom>
          <a:effec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6456" y="6381328"/>
            <a:ext cx="338336" cy="338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7C46-787A-4FDA-B7F4-B78466084EB1}" type="slidenum">
              <a:rPr lang="fr-FR" smtClean="0"/>
              <a:t>1</a:t>
            </a:fld>
            <a:endParaRPr lang="fr-FR"/>
          </a:p>
        </p:txBody>
      </p:sp>
      <p:pic>
        <p:nvPicPr>
          <p:cNvPr id="8" name="Vidéo 7">
            <a:hlinkClick r:id="" action="ppaction://media"/>
            <a:extLst>
              <a:ext uri="{FF2B5EF4-FFF2-40B4-BE49-F238E27FC236}">
                <a16:creationId xmlns:a16="http://schemas.microsoft.com/office/drawing/2014/main" id="{15651465-CEB1-4EF1-9669-32CA10BC78D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58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580699"/>
      </p:ext>
    </p:extLst>
  </p:cSld>
  <p:clrMapOvr>
    <a:masterClrMapping/>
  </p:clrMapOvr>
  <p:transition spd="slow" advTm="8954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192" y="18864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fr-FR" sz="2400" b="1" i="1" dirty="0">
                <a:cs typeface="Arial" panose="020B0604020202020204" pitchFamily="34" charset="0"/>
              </a:rPr>
              <a:t>Préambule</a:t>
            </a:r>
          </a:p>
        </p:txBody>
      </p:sp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6456" y="6381328"/>
            <a:ext cx="338336" cy="338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7C46-787A-4FDA-B7F4-B78466084EB1}" type="slidenum">
              <a:rPr lang="fr-FR" smtClean="0"/>
              <a:t>2</a:t>
            </a:fld>
            <a:endParaRPr lang="fr-FR"/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DED95A86-B6CF-411A-8E7E-6858E4C7C49E}"/>
              </a:ext>
            </a:extLst>
          </p:cNvPr>
          <p:cNvSpPr txBox="1">
            <a:spLocks/>
          </p:cNvSpPr>
          <p:nvPr/>
        </p:nvSpPr>
        <p:spPr>
          <a:xfrm>
            <a:off x="395536" y="2636912"/>
            <a:ext cx="8928992" cy="1647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1800" dirty="0">
                <a:cs typeface="Arial" panose="020B0604020202020204" pitchFamily="34" charset="0"/>
              </a:rPr>
              <a:t>L’</a:t>
            </a:r>
            <a:r>
              <a:rPr lang="fr-FR" sz="1800" dirty="0" err="1">
                <a:cs typeface="Arial" panose="020B0604020202020204" pitchFamily="34" charset="0"/>
              </a:rPr>
              <a:t>Enil</a:t>
            </a:r>
            <a:r>
              <a:rPr lang="fr-FR" sz="1800" dirty="0">
                <a:cs typeface="Arial" panose="020B0604020202020204" pitchFamily="34" charset="0"/>
              </a:rPr>
              <a:t>, dans son plan de communication relatif aux JPO 2021, doit </a:t>
            </a:r>
            <a:r>
              <a:rPr lang="fr-FR" sz="1800" b="1" dirty="0">
                <a:cs typeface="Arial" panose="020B0604020202020204" pitchFamily="34" charset="0"/>
              </a:rPr>
              <a:t>intégrer l’hypothèse </a:t>
            </a:r>
            <a:br>
              <a:rPr lang="fr-FR" sz="1800" b="1" dirty="0">
                <a:cs typeface="Arial" panose="020B0604020202020204" pitchFamily="34" charset="0"/>
              </a:rPr>
            </a:br>
            <a:r>
              <a:rPr lang="fr-FR" sz="1800" b="1" dirty="0">
                <a:cs typeface="Arial" panose="020B0604020202020204" pitchFamily="34" charset="0"/>
              </a:rPr>
              <a:t>qui conduirait l’établissement à ne pas pouvoir accueillir « physiquement » les visiteurs.  </a:t>
            </a: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29021E56-BC70-4057-892C-94684A81583E}"/>
              </a:ext>
            </a:extLst>
          </p:cNvPr>
          <p:cNvSpPr txBox="1">
            <a:spLocks/>
          </p:cNvSpPr>
          <p:nvPr/>
        </p:nvSpPr>
        <p:spPr>
          <a:xfrm>
            <a:off x="395536" y="1925960"/>
            <a:ext cx="892899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2000" b="1" dirty="0">
                <a:cs typeface="Arial" panose="020B0604020202020204" pitchFamily="34" charset="0"/>
              </a:rPr>
              <a:t>Un dispositif souple, pour s’adapter, si besoin, à la situation sanitaire du moment</a:t>
            </a:r>
          </a:p>
        </p:txBody>
      </p:sp>
      <p:pic>
        <p:nvPicPr>
          <p:cNvPr id="5" name="Vidéo 4">
            <a:hlinkClick r:id="" action="ppaction://media"/>
            <a:extLst>
              <a:ext uri="{FF2B5EF4-FFF2-40B4-BE49-F238E27FC236}">
                <a16:creationId xmlns:a16="http://schemas.microsoft.com/office/drawing/2014/main" id="{52F6B228-5777-4E42-ADA5-0F4961856BF4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58000" y="5143500"/>
            <a:ext cx="2285999" cy="17145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5782792"/>
      </p:ext>
    </p:extLst>
  </p:cSld>
  <p:clrMapOvr>
    <a:masterClrMapping/>
  </p:clrMapOvr>
  <p:transition spd="slow" advTm="254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192" y="18864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fr-FR" sz="2400" b="1" i="1" dirty="0">
                <a:cs typeface="Arial" panose="020B0604020202020204" pitchFamily="34" charset="0"/>
              </a:rPr>
              <a:t>Préambule</a:t>
            </a:r>
          </a:p>
        </p:txBody>
      </p:sp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6456" y="6381328"/>
            <a:ext cx="338336" cy="338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7C46-787A-4FDA-B7F4-B78466084EB1}" type="slidenum">
              <a:rPr lang="fr-FR" smtClean="0"/>
              <a:t>3</a:t>
            </a:fld>
            <a:endParaRPr lang="fr-FR"/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DED95A86-B6CF-411A-8E7E-6858E4C7C49E}"/>
              </a:ext>
            </a:extLst>
          </p:cNvPr>
          <p:cNvSpPr txBox="1">
            <a:spLocks/>
          </p:cNvSpPr>
          <p:nvPr/>
        </p:nvSpPr>
        <p:spPr>
          <a:xfrm>
            <a:off x="413842" y="1772816"/>
            <a:ext cx="8928992" cy="797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1800" dirty="0">
                <a:cs typeface="Arial" panose="020B0604020202020204" pitchFamily="34" charset="0"/>
              </a:rPr>
              <a:t>- difficulté de convaincre les apprenants vivant à proximité de pôles agro-alimentaires</a:t>
            </a:r>
          </a:p>
          <a:p>
            <a:pPr algn="l"/>
            <a:r>
              <a:rPr lang="fr-FR" sz="1800" dirty="0">
                <a:cs typeface="Arial" panose="020B0604020202020204" pitchFamily="34" charset="0"/>
              </a:rPr>
              <a:t>   (hors Franche-Comté)</a:t>
            </a: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29021E56-BC70-4057-892C-94684A81583E}"/>
              </a:ext>
            </a:extLst>
          </p:cNvPr>
          <p:cNvSpPr txBox="1">
            <a:spLocks/>
          </p:cNvSpPr>
          <p:nvPr/>
        </p:nvSpPr>
        <p:spPr>
          <a:xfrm>
            <a:off x="395536" y="1205880"/>
            <a:ext cx="892899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2000" b="1" dirty="0">
                <a:cs typeface="Arial" panose="020B0604020202020204" pitchFamily="34" charset="0"/>
              </a:rPr>
              <a:t>Une stratégie de moyens pour sensibiliser un maximum de profils « utiles » </a:t>
            </a:r>
            <a:br>
              <a:rPr lang="fr-FR" sz="2000" b="1" dirty="0">
                <a:cs typeface="Arial" panose="020B0604020202020204" pitchFamily="34" charset="0"/>
              </a:rPr>
            </a:br>
            <a:r>
              <a:rPr lang="fr-FR" sz="2000" b="1" dirty="0">
                <a:cs typeface="Arial" panose="020B0604020202020204" pitchFamily="34" charset="0"/>
              </a:rPr>
              <a:t>et répondre concrètement à certaines faiblesses constatées : </a:t>
            </a:r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6E4CE2B4-4826-4B69-9FDD-9E61ECA16D03}"/>
              </a:ext>
            </a:extLst>
          </p:cNvPr>
          <p:cNvSpPr txBox="1">
            <a:spLocks/>
          </p:cNvSpPr>
          <p:nvPr/>
        </p:nvSpPr>
        <p:spPr>
          <a:xfrm>
            <a:off x="683568" y="4590256"/>
            <a:ext cx="8928992" cy="2151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1800" i="1" dirty="0">
                <a:cs typeface="Arial" panose="020B0604020202020204" pitchFamily="34" charset="0"/>
              </a:rPr>
              <a:t>Pour information, selon l’Institut </a:t>
            </a:r>
            <a:r>
              <a:rPr lang="fr-FR" sz="1800" i="1" dirty="0" err="1">
                <a:cs typeface="Arial" panose="020B0604020202020204" pitchFamily="34" charset="0"/>
              </a:rPr>
              <a:t>Elabe</a:t>
            </a:r>
            <a:r>
              <a:rPr lang="fr-FR" sz="1800" i="1" dirty="0">
                <a:cs typeface="Arial" panose="020B0604020202020204" pitchFamily="34" charset="0"/>
              </a:rPr>
              <a:t> : </a:t>
            </a:r>
            <a:br>
              <a:rPr lang="fr-FR" sz="2100" dirty="0">
                <a:cs typeface="Arial" panose="020B0604020202020204" pitchFamily="34" charset="0"/>
              </a:rPr>
            </a:br>
            <a:br>
              <a:rPr lang="fr-FR" sz="2100" b="1" dirty="0"/>
            </a:br>
            <a:r>
              <a:rPr lang="fr-FR" sz="1800" dirty="0"/>
              <a:t>- 46% des 18-24 ans déclarent avoir renoncé à un entretien et avoir refusé un travail </a:t>
            </a:r>
            <a:br>
              <a:rPr lang="fr-FR" sz="1800" dirty="0"/>
            </a:br>
            <a:r>
              <a:rPr lang="fr-FR" sz="1800" dirty="0"/>
              <a:t>  ou une formation, faute de pouvoir s’y rendre</a:t>
            </a:r>
            <a:r>
              <a:rPr lang="fr-FR" sz="2100" dirty="0">
                <a:cs typeface="Arial" panose="020B0604020202020204" pitchFamily="34" charset="0"/>
              </a:rPr>
              <a:t> </a:t>
            </a:r>
            <a:r>
              <a:rPr lang="fr-FR" sz="1800" dirty="0">
                <a:cs typeface="Arial" panose="020B0604020202020204" pitchFamily="34" charset="0"/>
              </a:rPr>
              <a:t>    </a:t>
            </a:r>
          </a:p>
        </p:txBody>
      </p:sp>
      <p:sp>
        <p:nvSpPr>
          <p:cNvPr id="3" name="Flèche : bas 2">
            <a:extLst>
              <a:ext uri="{FF2B5EF4-FFF2-40B4-BE49-F238E27FC236}">
                <a16:creationId xmlns:a16="http://schemas.microsoft.com/office/drawing/2014/main" id="{55F4AA2C-17B4-4CF9-81DE-1DB5554080DA}"/>
              </a:ext>
            </a:extLst>
          </p:cNvPr>
          <p:cNvSpPr/>
          <p:nvPr/>
        </p:nvSpPr>
        <p:spPr>
          <a:xfrm>
            <a:off x="4427984" y="3284984"/>
            <a:ext cx="360040" cy="360040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Titre 1">
            <a:extLst>
              <a:ext uri="{FF2B5EF4-FFF2-40B4-BE49-F238E27FC236}">
                <a16:creationId xmlns:a16="http://schemas.microsoft.com/office/drawing/2014/main" id="{1FCA9704-6ED8-4ECC-95A6-E65115D0345D}"/>
              </a:ext>
            </a:extLst>
          </p:cNvPr>
          <p:cNvSpPr txBox="1">
            <a:spLocks/>
          </p:cNvSpPr>
          <p:nvPr/>
        </p:nvSpPr>
        <p:spPr>
          <a:xfrm>
            <a:off x="179512" y="3429000"/>
            <a:ext cx="8928992" cy="7246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1800" dirty="0">
                <a:cs typeface="Arial" panose="020B0604020202020204" pitchFamily="34" charset="0"/>
              </a:rPr>
              <a:t>Dans les 3 cas de figure, le frein principal identifié : </a:t>
            </a:r>
            <a:r>
              <a:rPr lang="fr-FR" sz="1800" b="1" dirty="0">
                <a:cs typeface="Arial" panose="020B0604020202020204" pitchFamily="34" charset="0"/>
              </a:rPr>
              <a:t>l’éloignement.</a:t>
            </a:r>
            <a:endParaRPr lang="fr-FR" sz="1800" dirty="0">
              <a:cs typeface="Arial" panose="020B0604020202020204" pitchFamily="34" charset="0"/>
            </a:endParaRPr>
          </a:p>
        </p:txBody>
      </p:sp>
      <p:sp>
        <p:nvSpPr>
          <p:cNvPr id="11" name="Titre 1">
            <a:extLst>
              <a:ext uri="{FF2B5EF4-FFF2-40B4-BE49-F238E27FC236}">
                <a16:creationId xmlns:a16="http://schemas.microsoft.com/office/drawing/2014/main" id="{3CF591C9-D3A2-4156-82B5-2A78903A131E}"/>
              </a:ext>
            </a:extLst>
          </p:cNvPr>
          <p:cNvSpPr txBox="1">
            <a:spLocks/>
          </p:cNvSpPr>
          <p:nvPr/>
        </p:nvSpPr>
        <p:spPr>
          <a:xfrm>
            <a:off x="395536" y="2069976"/>
            <a:ext cx="8928992" cy="8549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fr-FR" sz="1800" dirty="0">
                <a:cs typeface="Arial" panose="020B0604020202020204" pitchFamily="34" charset="0"/>
              </a:rPr>
            </a:br>
            <a:r>
              <a:rPr lang="fr-FR" sz="1800" dirty="0">
                <a:cs typeface="Arial" panose="020B0604020202020204" pitchFamily="34" charset="0"/>
              </a:rPr>
              <a:t>- déficit de « candidatures » dans les régions Grand Est, sud Franche-Comté et Rhône-Alpes</a:t>
            </a:r>
          </a:p>
        </p:txBody>
      </p:sp>
      <p:sp>
        <p:nvSpPr>
          <p:cNvPr id="13" name="Titre 1">
            <a:extLst>
              <a:ext uri="{FF2B5EF4-FFF2-40B4-BE49-F238E27FC236}">
                <a16:creationId xmlns:a16="http://schemas.microsoft.com/office/drawing/2014/main" id="{63D96033-9210-4B41-AAAE-CDE5766BF4E7}"/>
              </a:ext>
            </a:extLst>
          </p:cNvPr>
          <p:cNvSpPr txBox="1">
            <a:spLocks/>
          </p:cNvSpPr>
          <p:nvPr/>
        </p:nvSpPr>
        <p:spPr>
          <a:xfrm>
            <a:off x="432148" y="2276872"/>
            <a:ext cx="8928992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1800" dirty="0">
                <a:cs typeface="Arial" panose="020B0604020202020204" pitchFamily="34" charset="0"/>
              </a:rPr>
              <a:t>- manque d’attractivité auprès des visiteurs lors de salons et forum hors Franche-Comté    </a:t>
            </a:r>
          </a:p>
        </p:txBody>
      </p:sp>
      <p:sp>
        <p:nvSpPr>
          <p:cNvPr id="14" name="Titre 1">
            <a:extLst>
              <a:ext uri="{FF2B5EF4-FFF2-40B4-BE49-F238E27FC236}">
                <a16:creationId xmlns:a16="http://schemas.microsoft.com/office/drawing/2014/main" id="{C5B66F68-E44C-4501-808A-CE8EDE2979DE}"/>
              </a:ext>
            </a:extLst>
          </p:cNvPr>
          <p:cNvSpPr txBox="1">
            <a:spLocks/>
          </p:cNvSpPr>
          <p:nvPr/>
        </p:nvSpPr>
        <p:spPr>
          <a:xfrm>
            <a:off x="179512" y="3784478"/>
            <a:ext cx="8928992" cy="7246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1800" dirty="0">
                <a:cs typeface="Arial" panose="020B0604020202020204" pitchFamily="34" charset="0"/>
              </a:rPr>
              <a:t>Ce qu’il faut sans doute entendre : </a:t>
            </a:r>
            <a:r>
              <a:rPr lang="fr-FR" sz="1800" b="1" dirty="0">
                <a:cs typeface="Arial" panose="020B0604020202020204" pitchFamily="34" charset="0"/>
              </a:rPr>
              <a:t>coûts associés à l’éloignement </a:t>
            </a:r>
            <a:r>
              <a:rPr lang="fr-FR" sz="1800" dirty="0">
                <a:cs typeface="Arial" panose="020B0604020202020204" pitchFamily="34" charset="0"/>
              </a:rPr>
              <a:t>(déplacement, logement…) </a:t>
            </a:r>
          </a:p>
        </p:txBody>
      </p:sp>
      <p:pic>
        <p:nvPicPr>
          <p:cNvPr id="5" name="Vidéo 4">
            <a:hlinkClick r:id="" action="ppaction://media"/>
            <a:extLst>
              <a:ext uri="{FF2B5EF4-FFF2-40B4-BE49-F238E27FC236}">
                <a16:creationId xmlns:a16="http://schemas.microsoft.com/office/drawing/2014/main" id="{522C74FD-F388-45EA-B1E8-33948E33AC3F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58000" y="5143500"/>
            <a:ext cx="2285999" cy="17145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55851213"/>
      </p:ext>
    </p:extLst>
  </p:cSld>
  <p:clrMapOvr>
    <a:masterClrMapping/>
  </p:clrMapOvr>
  <p:transition spd="slow" advTm="5698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49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4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9" grpId="0"/>
      <p:bldP spid="3" grpId="0" animBg="1"/>
      <p:bldP spid="12" grpId="0"/>
      <p:bldP spid="11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3078088"/>
            <a:ext cx="8424936" cy="1143000"/>
          </a:xfrm>
        </p:spPr>
        <p:txBody>
          <a:bodyPr>
            <a:normAutofit fontScale="90000"/>
          </a:bodyPr>
          <a:lstStyle/>
          <a:p>
            <a:r>
              <a:rPr lang="fr-FR" sz="3300" dirty="0">
                <a:cs typeface="Arial" panose="020B0604020202020204" pitchFamily="34" charset="0"/>
                <a:hlinkClick r:id="rId4"/>
              </a:rPr>
              <a:t>ENIL JPO : </a:t>
            </a:r>
            <a:br>
              <a:rPr lang="fr-FR" sz="3300" dirty="0">
                <a:cs typeface="Arial" panose="020B0604020202020204" pitchFamily="34" charset="0"/>
              </a:rPr>
            </a:br>
            <a:r>
              <a:rPr lang="fr-FR" sz="3300" dirty="0">
                <a:cs typeface="Arial" panose="020B0604020202020204" pitchFamily="34" charset="0"/>
              </a:rPr>
              <a:t>quelle stratégie de moyens pour la campagne 2021 ?</a:t>
            </a:r>
            <a:br>
              <a:rPr lang="fr-FR" dirty="0">
                <a:cs typeface="Arial" panose="020B0604020202020204" pitchFamily="34" charset="0"/>
              </a:rPr>
            </a:br>
            <a:endParaRPr lang="fr-FR" sz="2300" b="1" dirty="0">
              <a:cs typeface="Arial" panose="020B0604020202020204" pitchFamily="34" charset="0"/>
            </a:endParaRPr>
          </a:p>
        </p:txBody>
      </p:sp>
      <p:cxnSp>
        <p:nvCxnSpPr>
          <p:cNvPr id="5" name="Connecteur droit 4"/>
          <p:cNvCxnSpPr/>
          <p:nvPr/>
        </p:nvCxnSpPr>
        <p:spPr>
          <a:xfrm>
            <a:off x="539552" y="2708920"/>
            <a:ext cx="7920880" cy="0"/>
          </a:xfrm>
          <a:prstGeom prst="line">
            <a:avLst/>
          </a:prstGeom>
          <a:effec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Connecteur droit 5"/>
          <p:cNvCxnSpPr/>
          <p:nvPr/>
        </p:nvCxnSpPr>
        <p:spPr>
          <a:xfrm>
            <a:off x="539552" y="4365104"/>
            <a:ext cx="7920880" cy="0"/>
          </a:xfrm>
          <a:prstGeom prst="line">
            <a:avLst/>
          </a:prstGeom>
          <a:effec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6456" y="6381328"/>
            <a:ext cx="338336" cy="338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7C46-787A-4FDA-B7F4-B78466084EB1}" type="slidenum">
              <a:rPr lang="fr-FR" smtClean="0"/>
              <a:t>4</a:t>
            </a:fld>
            <a:endParaRPr lang="fr-FR"/>
          </a:p>
        </p:txBody>
      </p:sp>
      <p:pic>
        <p:nvPicPr>
          <p:cNvPr id="3" name="Vidéo 2">
            <a:hlinkClick r:id="" action="ppaction://media"/>
            <a:extLst>
              <a:ext uri="{FF2B5EF4-FFF2-40B4-BE49-F238E27FC236}">
                <a16:creationId xmlns:a16="http://schemas.microsoft.com/office/drawing/2014/main" id="{35E86E75-AF9C-4D18-AAA7-903424FBE7C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58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082673"/>
      </p:ext>
    </p:extLst>
  </p:cSld>
  <p:clrMapOvr>
    <a:masterClrMapping/>
  </p:clrMapOvr>
  <p:transition spd="slow" advTm="15311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8A39DDA3-019B-483A-A2F8-FE417BAC1D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00113" y="2097088"/>
            <a:ext cx="7710487" cy="2062162"/>
          </a:xfrm>
        </p:spPr>
        <p:txBody>
          <a:bodyPr>
            <a:normAutofit fontScale="90000"/>
          </a:bodyPr>
          <a:lstStyle/>
          <a:p>
            <a:pPr algn="ctr" eaLnBrk="1" hangingPunct="1"/>
            <a:br>
              <a:rPr lang="fr-FR" altLang="fr-FR"/>
            </a:br>
            <a:r>
              <a:rPr lang="fr-FR" altLang="fr-FR" sz="4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Merci,</a:t>
            </a:r>
            <a:br>
              <a:rPr lang="fr-FR" altLang="fr-FR" sz="4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altLang="fr-FR" sz="4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à bientôt !</a:t>
            </a:r>
            <a:br>
              <a:rPr lang="fr-FR" altLang="fr-FR">
                <a:solidFill>
                  <a:schemeClr val="tx1"/>
                </a:solidFill>
              </a:rPr>
            </a:br>
            <a:endParaRPr lang="fr-FR" altLang="fr-FR"/>
          </a:p>
        </p:txBody>
      </p:sp>
      <p:pic>
        <p:nvPicPr>
          <p:cNvPr id="3" name="Picture 11">
            <a:extLst>
              <a:ext uri="{FF2B5EF4-FFF2-40B4-BE49-F238E27FC236}">
                <a16:creationId xmlns:a16="http://schemas.microsoft.com/office/drawing/2014/main" id="{3CA9B5CB-ABDF-46A9-A520-FB3FD81D8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688" y="6381750"/>
            <a:ext cx="3397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2|0.3|0.4|1.5|0.5|0.3|0.2|0.2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4090</TotalTime>
  <Words>227</Words>
  <Application>Microsoft Office PowerPoint</Application>
  <PresentationFormat>Affichage à l'écran (4:3)</PresentationFormat>
  <Paragraphs>20</Paragraphs>
  <Slides>5</Slides>
  <Notes>1</Notes>
  <HiddenSlides>0</HiddenSlides>
  <MMClips>4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</vt:lpstr>
      <vt:lpstr>Thème Office</vt:lpstr>
      <vt:lpstr>ENIL JPO 2021 :  un dispositif souple et innovant  pour s’adapter et convaincre   </vt:lpstr>
      <vt:lpstr>Préambule</vt:lpstr>
      <vt:lpstr>Préambule</vt:lpstr>
      <vt:lpstr>ENIL JPO :  quelle stratégie de moyens pour la campagne 2021 ? </vt:lpstr>
      <vt:lpstr> Merci, à bientôt ! 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bertrand</dc:creator>
  <cp:lastModifiedBy>bertrand joly</cp:lastModifiedBy>
  <cp:revision>379</cp:revision>
  <cp:lastPrinted>2019-11-12T14:20:41Z</cp:lastPrinted>
  <dcterms:created xsi:type="dcterms:W3CDTF">2016-06-06T14:19:02Z</dcterms:created>
  <dcterms:modified xsi:type="dcterms:W3CDTF">2020-10-01T10:59:55Z</dcterms:modified>
</cp:coreProperties>
</file>