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notesMasterIdLst>
    <p:notesMasterId r:id="rId27"/>
  </p:notesMasterIdLst>
  <p:sldIdLst>
    <p:sldId id="679" r:id="rId2"/>
    <p:sldId id="681" r:id="rId3"/>
    <p:sldId id="991" r:id="rId4"/>
    <p:sldId id="992" r:id="rId5"/>
    <p:sldId id="993" r:id="rId6"/>
    <p:sldId id="683" r:id="rId7"/>
    <p:sldId id="994" r:id="rId8"/>
    <p:sldId id="995" r:id="rId9"/>
    <p:sldId id="1007" r:id="rId10"/>
    <p:sldId id="996" r:id="rId11"/>
    <p:sldId id="690" r:id="rId12"/>
    <p:sldId id="1009" r:id="rId13"/>
    <p:sldId id="687" r:id="rId14"/>
    <p:sldId id="688" r:id="rId15"/>
    <p:sldId id="689" r:id="rId16"/>
    <p:sldId id="997" r:id="rId17"/>
    <p:sldId id="1001" r:id="rId18"/>
    <p:sldId id="1005" r:id="rId19"/>
    <p:sldId id="998" r:id="rId20"/>
    <p:sldId id="999" r:id="rId21"/>
    <p:sldId id="1000" r:id="rId22"/>
    <p:sldId id="1002" r:id="rId23"/>
    <p:sldId id="1003" r:id="rId24"/>
    <p:sldId id="1004" r:id="rId25"/>
    <p:sldId id="281" r:id="rId26"/>
  </p:sldIdLst>
  <p:sldSz cx="9906000" cy="6858000" type="A4"/>
  <p:notesSz cx="6735763" cy="9866313"/>
  <p:defaultTextStyle>
    <a:defPPr>
      <a:defRPr lang="fr-FR"/>
    </a:defPPr>
    <a:lvl1pPr marL="0" algn="l" defTabSz="914347" rtl="0" eaLnBrk="1" latinLnBrk="0" hangingPunct="1">
      <a:defRPr sz="1800" kern="1200">
        <a:solidFill>
          <a:schemeClr val="tx1"/>
        </a:solidFill>
        <a:latin typeface="+mn-lt"/>
        <a:ea typeface="+mn-ea"/>
        <a:cs typeface="+mn-cs"/>
      </a:defRPr>
    </a:lvl1pPr>
    <a:lvl2pPr marL="457173"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0" algn="l" defTabSz="914347" rtl="0" eaLnBrk="1" latinLnBrk="0" hangingPunct="1">
      <a:defRPr sz="1800" kern="1200">
        <a:solidFill>
          <a:schemeClr val="tx1"/>
        </a:solidFill>
        <a:latin typeface="+mn-lt"/>
        <a:ea typeface="+mn-ea"/>
        <a:cs typeface="+mn-cs"/>
      </a:defRPr>
    </a:lvl4pPr>
    <a:lvl5pPr marL="1828694" algn="l" defTabSz="914347" rtl="0" eaLnBrk="1" latinLnBrk="0" hangingPunct="1">
      <a:defRPr sz="1800" kern="1200">
        <a:solidFill>
          <a:schemeClr val="tx1"/>
        </a:solidFill>
        <a:latin typeface="+mn-lt"/>
        <a:ea typeface="+mn-ea"/>
        <a:cs typeface="+mn-cs"/>
      </a:defRPr>
    </a:lvl5pPr>
    <a:lvl6pPr marL="2285866" algn="l" defTabSz="914347" rtl="0" eaLnBrk="1" latinLnBrk="0" hangingPunct="1">
      <a:defRPr sz="1800" kern="1200">
        <a:solidFill>
          <a:schemeClr val="tx1"/>
        </a:solidFill>
        <a:latin typeface="+mn-lt"/>
        <a:ea typeface="+mn-ea"/>
        <a:cs typeface="+mn-cs"/>
      </a:defRPr>
    </a:lvl6pPr>
    <a:lvl7pPr marL="2743041" algn="l" defTabSz="914347" rtl="0" eaLnBrk="1" latinLnBrk="0" hangingPunct="1">
      <a:defRPr sz="1800" kern="1200">
        <a:solidFill>
          <a:schemeClr val="tx1"/>
        </a:solidFill>
        <a:latin typeface="+mn-lt"/>
        <a:ea typeface="+mn-ea"/>
        <a:cs typeface="+mn-cs"/>
      </a:defRPr>
    </a:lvl7pPr>
    <a:lvl8pPr marL="3200214" algn="l" defTabSz="914347" rtl="0" eaLnBrk="1" latinLnBrk="0" hangingPunct="1">
      <a:defRPr sz="1800" kern="1200">
        <a:solidFill>
          <a:schemeClr val="tx1"/>
        </a:solidFill>
        <a:latin typeface="+mn-lt"/>
        <a:ea typeface="+mn-ea"/>
        <a:cs typeface="+mn-cs"/>
      </a:defRPr>
    </a:lvl8pPr>
    <a:lvl9pPr marL="3657388" algn="l" defTabSz="91434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6000" userDrawn="1">
          <p15:clr>
            <a:srgbClr val="A4A3A4"/>
          </p15:clr>
        </p15:guide>
        <p15:guide id="3" pos="5184" userDrawn="1">
          <p15:clr>
            <a:srgbClr val="A4A3A4"/>
          </p15:clr>
        </p15:guide>
        <p15:guide id="4" orient="horz" pos="436" userDrawn="1">
          <p15:clr>
            <a:srgbClr val="A4A3A4"/>
          </p15:clr>
        </p15:guide>
        <p15:guide id="5" pos="5070" userDrawn="1">
          <p15:clr>
            <a:srgbClr val="A4A3A4"/>
          </p15:clr>
        </p15:guide>
        <p15:guide id="7" pos="2077" userDrawn="1">
          <p15:clr>
            <a:srgbClr val="A4A3A4"/>
          </p15:clr>
        </p15:guide>
        <p15:guide id="8" pos="3097" userDrawn="1">
          <p15:clr>
            <a:srgbClr val="A4A3A4"/>
          </p15:clr>
        </p15:guide>
        <p15:guide id="9" orient="horz" pos="2160" userDrawn="1">
          <p15:clr>
            <a:srgbClr val="A4A3A4"/>
          </p15:clr>
        </p15:guide>
        <p15:guide id="12" pos="2485" userDrawn="1">
          <p15:clr>
            <a:srgbClr val="A4A3A4"/>
          </p15:clr>
        </p15:guide>
        <p15:guide id="13" pos="988" userDrawn="1">
          <p15:clr>
            <a:srgbClr val="A4A3A4"/>
          </p15:clr>
        </p15:guide>
        <p15:guide id="14" orient="horz" pos="890" userDrawn="1">
          <p15:clr>
            <a:srgbClr val="A4A3A4"/>
          </p15:clr>
        </p15:guide>
        <p15:guide id="15" orient="horz" pos="39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300"/>
    <a:srgbClr val="FFE000"/>
    <a:srgbClr val="099484"/>
    <a:srgbClr val="F8D44A"/>
    <a:srgbClr val="252B5D"/>
    <a:srgbClr val="91C12E"/>
    <a:srgbClr val="000000"/>
    <a:srgbClr val="0137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6" autoAdjust="0"/>
    <p:restoredTop sz="95501" autoAdjust="0"/>
  </p:normalViewPr>
  <p:slideViewPr>
    <p:cSldViewPr snapToGrid="0" showGuides="1">
      <p:cViewPr varScale="1">
        <p:scale>
          <a:sx n="100" d="100"/>
          <a:sy n="100" d="100"/>
        </p:scale>
        <p:origin x="773" y="72"/>
      </p:cViewPr>
      <p:guideLst>
        <p:guide orient="horz" pos="4088"/>
        <p:guide pos="6000"/>
        <p:guide pos="5184"/>
        <p:guide orient="horz" pos="436"/>
        <p:guide pos="5070"/>
        <p:guide pos="2077"/>
        <p:guide pos="3097"/>
        <p:guide orient="horz" pos="2160"/>
        <p:guide pos="2485"/>
        <p:guide pos="988"/>
        <p:guide orient="horz" pos="890"/>
        <p:guide orient="horz" pos="3952"/>
      </p:guideLst>
    </p:cSldViewPr>
  </p:slideViewPr>
  <p:notesTextViewPr>
    <p:cViewPr>
      <p:scale>
        <a:sx n="1" d="1"/>
        <a:sy n="1" d="1"/>
      </p:scale>
      <p:origin x="0" y="0"/>
    </p:cViewPr>
  </p:notesTextViewPr>
  <p:notesViewPr>
    <p:cSldViewPr snapToGrid="0" showGuides="1">
      <p:cViewPr varScale="1">
        <p:scale>
          <a:sx n="60" d="100"/>
          <a:sy n="60"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5"/>
            <a:ext cx="2919031" cy="494311"/>
          </a:xfrm>
          <a:prstGeom prst="rect">
            <a:avLst/>
          </a:prstGeom>
        </p:spPr>
        <p:txBody>
          <a:bodyPr vert="horz" lIns="91381" tIns="45691" rIns="91381" bIns="45691" rtlCol="0"/>
          <a:lstStyle>
            <a:lvl1pPr algn="l">
              <a:defRPr sz="1100"/>
            </a:lvl1pPr>
          </a:lstStyle>
          <a:p>
            <a:endParaRPr lang="fr-FR" dirty="0"/>
          </a:p>
        </p:txBody>
      </p:sp>
      <p:sp>
        <p:nvSpPr>
          <p:cNvPr id="3" name="Espace réservé de la date 2"/>
          <p:cNvSpPr>
            <a:spLocks noGrp="1"/>
          </p:cNvSpPr>
          <p:nvPr>
            <p:ph type="dt" idx="1"/>
          </p:nvPr>
        </p:nvSpPr>
        <p:spPr>
          <a:xfrm>
            <a:off x="3815232" y="5"/>
            <a:ext cx="2919031" cy="494311"/>
          </a:xfrm>
          <a:prstGeom prst="rect">
            <a:avLst/>
          </a:prstGeom>
        </p:spPr>
        <p:txBody>
          <a:bodyPr vert="horz" lIns="91381" tIns="45691" rIns="91381" bIns="45691" rtlCol="0"/>
          <a:lstStyle>
            <a:lvl1pPr algn="r">
              <a:defRPr sz="1100"/>
            </a:lvl1pPr>
          </a:lstStyle>
          <a:p>
            <a:fld id="{E24DEE34-A644-4366-A292-0777190BD582}" type="datetimeFigureOut">
              <a:rPr lang="fr-FR" smtClean="0"/>
              <a:t>03/09/2020</a:t>
            </a:fld>
            <a:endParaRPr lang="fr-FR" dirty="0"/>
          </a:p>
        </p:txBody>
      </p:sp>
      <p:sp>
        <p:nvSpPr>
          <p:cNvPr id="4" name="Espace réservé de l'image des diapositives 3"/>
          <p:cNvSpPr>
            <a:spLocks noGrp="1" noRot="1" noChangeAspect="1"/>
          </p:cNvSpPr>
          <p:nvPr>
            <p:ph type="sldImg" idx="2"/>
          </p:nvPr>
        </p:nvSpPr>
        <p:spPr>
          <a:xfrm>
            <a:off x="963613" y="1233488"/>
            <a:ext cx="4808537" cy="3330575"/>
          </a:xfrm>
          <a:prstGeom prst="rect">
            <a:avLst/>
          </a:prstGeom>
          <a:noFill/>
          <a:ln w="12700">
            <a:solidFill>
              <a:prstClr val="black"/>
            </a:solidFill>
          </a:ln>
        </p:spPr>
        <p:txBody>
          <a:bodyPr vert="horz" lIns="91381" tIns="45691" rIns="91381" bIns="45691" rtlCol="0" anchor="ctr"/>
          <a:lstStyle/>
          <a:p>
            <a:endParaRPr lang="fr-FR" dirty="0"/>
          </a:p>
        </p:txBody>
      </p:sp>
      <p:sp>
        <p:nvSpPr>
          <p:cNvPr id="5" name="Espace réservé des commentaires 4"/>
          <p:cNvSpPr>
            <a:spLocks noGrp="1"/>
          </p:cNvSpPr>
          <p:nvPr>
            <p:ph type="body" sz="quarter" idx="3"/>
          </p:nvPr>
        </p:nvSpPr>
        <p:spPr>
          <a:xfrm>
            <a:off x="673280" y="4748753"/>
            <a:ext cx="5389213" cy="3884085"/>
          </a:xfrm>
          <a:prstGeom prst="rect">
            <a:avLst/>
          </a:prstGeom>
        </p:spPr>
        <p:txBody>
          <a:bodyPr vert="horz" lIns="91381" tIns="45691" rIns="91381" bIns="4569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7" y="9372006"/>
            <a:ext cx="2919031" cy="494311"/>
          </a:xfrm>
          <a:prstGeom prst="rect">
            <a:avLst/>
          </a:prstGeom>
        </p:spPr>
        <p:txBody>
          <a:bodyPr vert="horz" lIns="91381" tIns="45691" rIns="91381" bIns="45691" rtlCol="0" anchor="b"/>
          <a:lstStyle>
            <a:lvl1pPr algn="l">
              <a:defRPr sz="1100"/>
            </a:lvl1pPr>
          </a:lstStyle>
          <a:p>
            <a:endParaRPr lang="fr-FR" dirty="0"/>
          </a:p>
        </p:txBody>
      </p:sp>
      <p:sp>
        <p:nvSpPr>
          <p:cNvPr id="7" name="Espace réservé du numéro de diapositive 6"/>
          <p:cNvSpPr>
            <a:spLocks noGrp="1"/>
          </p:cNvSpPr>
          <p:nvPr>
            <p:ph type="sldNum" sz="quarter" idx="5"/>
          </p:nvPr>
        </p:nvSpPr>
        <p:spPr>
          <a:xfrm>
            <a:off x="3815232" y="9372006"/>
            <a:ext cx="2919031" cy="494311"/>
          </a:xfrm>
          <a:prstGeom prst="rect">
            <a:avLst/>
          </a:prstGeom>
        </p:spPr>
        <p:txBody>
          <a:bodyPr vert="horz" lIns="91381" tIns="45691" rIns="91381" bIns="45691" rtlCol="0" anchor="b"/>
          <a:lstStyle>
            <a:lvl1pPr algn="r">
              <a:defRPr sz="1100"/>
            </a:lvl1pPr>
          </a:lstStyle>
          <a:p>
            <a:fld id="{7A5AFBF0-7D9E-4EEC-B4DC-28B6F4A79911}" type="slidenum">
              <a:rPr lang="fr-FR" smtClean="0"/>
              <a:t>‹N°›</a:t>
            </a:fld>
            <a:endParaRPr lang="fr-FR" dirty="0"/>
          </a:p>
        </p:txBody>
      </p:sp>
    </p:spTree>
    <p:extLst>
      <p:ext uri="{BB962C8B-B14F-4D97-AF65-F5344CB8AC3E}">
        <p14:creationId xmlns:p14="http://schemas.microsoft.com/office/powerpoint/2010/main" val="423745432"/>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2025" y="1233488"/>
            <a:ext cx="4811713" cy="333057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1</a:t>
            </a:fld>
            <a:endParaRPr lang="fr-FR" dirty="0"/>
          </a:p>
        </p:txBody>
      </p:sp>
    </p:spTree>
    <p:extLst>
      <p:ext uri="{BB962C8B-B14F-4D97-AF65-F5344CB8AC3E}">
        <p14:creationId xmlns:p14="http://schemas.microsoft.com/office/powerpoint/2010/main" val="158203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2025" y="1233488"/>
            <a:ext cx="4811713" cy="333057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2</a:t>
            </a:fld>
            <a:endParaRPr lang="fr-FR" dirty="0"/>
          </a:p>
        </p:txBody>
      </p:sp>
    </p:spTree>
    <p:extLst>
      <p:ext uri="{BB962C8B-B14F-4D97-AF65-F5344CB8AC3E}">
        <p14:creationId xmlns:p14="http://schemas.microsoft.com/office/powerpoint/2010/main" val="323765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2025" y="1233488"/>
            <a:ext cx="4811713" cy="333057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3</a:t>
            </a:fld>
            <a:endParaRPr lang="fr-FR" dirty="0"/>
          </a:p>
        </p:txBody>
      </p:sp>
    </p:spTree>
    <p:extLst>
      <p:ext uri="{BB962C8B-B14F-4D97-AF65-F5344CB8AC3E}">
        <p14:creationId xmlns:p14="http://schemas.microsoft.com/office/powerpoint/2010/main" val="208477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2025" y="1233488"/>
            <a:ext cx="4811713" cy="333057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4</a:t>
            </a:fld>
            <a:endParaRPr lang="fr-FR" dirty="0"/>
          </a:p>
        </p:txBody>
      </p:sp>
    </p:spTree>
    <p:extLst>
      <p:ext uri="{BB962C8B-B14F-4D97-AF65-F5344CB8AC3E}">
        <p14:creationId xmlns:p14="http://schemas.microsoft.com/office/powerpoint/2010/main" val="114946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2025" y="1233488"/>
            <a:ext cx="4811713" cy="333057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5</a:t>
            </a:fld>
            <a:endParaRPr lang="fr-FR" dirty="0"/>
          </a:p>
        </p:txBody>
      </p:sp>
    </p:spTree>
    <p:extLst>
      <p:ext uri="{BB962C8B-B14F-4D97-AF65-F5344CB8AC3E}">
        <p14:creationId xmlns:p14="http://schemas.microsoft.com/office/powerpoint/2010/main" val="175041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13</a:t>
            </a:fld>
            <a:endParaRPr lang="fr-FR" dirty="0"/>
          </a:p>
        </p:txBody>
      </p:sp>
    </p:spTree>
    <p:extLst>
      <p:ext uri="{BB962C8B-B14F-4D97-AF65-F5344CB8AC3E}">
        <p14:creationId xmlns:p14="http://schemas.microsoft.com/office/powerpoint/2010/main" val="129458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14</a:t>
            </a:fld>
            <a:endParaRPr lang="fr-FR" dirty="0"/>
          </a:p>
        </p:txBody>
      </p:sp>
    </p:spTree>
    <p:extLst>
      <p:ext uri="{BB962C8B-B14F-4D97-AF65-F5344CB8AC3E}">
        <p14:creationId xmlns:p14="http://schemas.microsoft.com/office/powerpoint/2010/main" val="411302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A5AFBF0-7D9E-4EEC-B4DC-28B6F4A79911}" type="slidenum">
              <a:rPr lang="fr-FR" smtClean="0"/>
              <a:t>15</a:t>
            </a:fld>
            <a:endParaRPr lang="fr-FR" dirty="0"/>
          </a:p>
        </p:txBody>
      </p:sp>
    </p:spTree>
    <p:extLst>
      <p:ext uri="{BB962C8B-B14F-4D97-AF65-F5344CB8AC3E}">
        <p14:creationId xmlns:p14="http://schemas.microsoft.com/office/powerpoint/2010/main" val="24783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1038" y="6356354"/>
            <a:ext cx="2228850" cy="365125"/>
          </a:xfrm>
          <a:prstGeom prst="rect">
            <a:avLst/>
          </a:prstGeom>
        </p:spPr>
        <p:txBody>
          <a:bodyPr/>
          <a:lstStyle/>
          <a:p>
            <a:endParaRPr lang="fr-FR" dirty="0"/>
          </a:p>
        </p:txBody>
      </p:sp>
      <p:sp>
        <p:nvSpPr>
          <p:cNvPr id="6" name="Slide Number Placeholder 5"/>
          <p:cNvSpPr>
            <a:spLocks noGrp="1"/>
          </p:cNvSpPr>
          <p:nvPr>
            <p:ph type="sldNum" sz="quarter" idx="12"/>
          </p:nvPr>
        </p:nvSpPr>
        <p:spPr>
          <a:xfrm>
            <a:off x="8756725" y="6495500"/>
            <a:ext cx="468238" cy="365125"/>
          </a:xfrm>
        </p:spPr>
        <p:txBody>
          <a:bodyPr/>
          <a:lstStyle/>
          <a:p>
            <a:fld id="{FE4E6886-C363-434E-8DE7-41EAA891013C}" type="slidenum">
              <a:rPr lang="fr-FR" smtClean="0"/>
              <a:t>‹N°›</a:t>
            </a:fld>
            <a:endParaRPr lang="fr-FR" dirty="0"/>
          </a:p>
        </p:txBody>
      </p:sp>
      <p:sp>
        <p:nvSpPr>
          <p:cNvPr id="7" name="Footer Placeholder 4"/>
          <p:cNvSpPr>
            <a:spLocks noGrp="1"/>
          </p:cNvSpPr>
          <p:nvPr>
            <p:ph type="ftr" sz="quarter" idx="3"/>
          </p:nvPr>
        </p:nvSpPr>
        <p:spPr>
          <a:xfrm>
            <a:off x="4690334" y="6495500"/>
            <a:ext cx="4066391" cy="365125"/>
          </a:xfrm>
          <a:prstGeom prst="rect">
            <a:avLst/>
          </a:prstGeom>
        </p:spPr>
        <p:txBody>
          <a:bodyPr vert="horz" lIns="91440" tIns="45720" rIns="91440" bIns="45720" rtlCol="0" anchor="ctr"/>
          <a:lstStyle>
            <a:lvl1pPr algn="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
        <p:nvSpPr>
          <p:cNvPr id="9" name="Espace réservé du texte 8"/>
          <p:cNvSpPr>
            <a:spLocks noGrp="1"/>
          </p:cNvSpPr>
          <p:nvPr>
            <p:ph type="body" sz="quarter" idx="13"/>
          </p:nvPr>
        </p:nvSpPr>
        <p:spPr>
          <a:xfrm>
            <a:off x="681038" y="1604572"/>
            <a:ext cx="8543925" cy="4003675"/>
          </a:xfrm>
        </p:spPr>
        <p:txBody>
          <a:bodyPr/>
          <a:lstStyle>
            <a:lvl1pPr marL="0" indent="0">
              <a:buNone/>
              <a:defRPr sz="2400">
                <a:latin typeface="Gadugi" panose="020B0502040204020203" pitchFamily="34" charset="0"/>
                <a:ea typeface="Gadugi" panose="020B0502040204020203" pitchFamily="34" charset="0"/>
              </a:defRPr>
            </a:lvl1pPr>
            <a:lvl2pPr marL="266700" indent="0">
              <a:buNone/>
              <a:defRPr lang="fr-FR" sz="1400" b="1" kern="1200" dirty="0" smtClean="0">
                <a:solidFill>
                  <a:srgbClr val="FF8300"/>
                </a:solidFill>
                <a:latin typeface="Gadugi" panose="020B0502040204020203" pitchFamily="34" charset="0"/>
                <a:ea typeface="+mn-ea"/>
                <a:cs typeface="Arial"/>
              </a:defRPr>
            </a:lvl2pPr>
            <a:lvl3pPr marL="630238" indent="0" algn="just">
              <a:buNone/>
              <a:defRPr lang="fr-FR" sz="1000" kern="1200" dirty="0" smtClean="0">
                <a:solidFill>
                  <a:srgbClr val="000000"/>
                </a:solidFill>
                <a:latin typeface="Gadugi" panose="020B0502040204020203" pitchFamily="34" charset="0"/>
                <a:ea typeface="+mn-ea"/>
                <a:cs typeface="Arial"/>
              </a:defRPr>
            </a:lvl3pPr>
            <a:lvl4pPr marL="1074738" indent="-266700" algn="just">
              <a:buFont typeface="Arial" panose="020B0604020202020204" pitchFamily="34" charset="0"/>
              <a:buChar char="•"/>
              <a:tabLst>
                <a:tab pos="1074738" algn="l"/>
              </a:tabLst>
              <a:defRPr lang="fr-FR" sz="1000" kern="1200" dirty="0" smtClean="0">
                <a:solidFill>
                  <a:srgbClr val="000000"/>
                </a:solidFill>
                <a:latin typeface="Gadugi" panose="020B0502040204020203" pitchFamily="34" charset="0"/>
                <a:ea typeface="+mn-ea"/>
                <a:cs typeface="Arial"/>
              </a:defRPr>
            </a:lvl4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2" name="Espace réservé du contenu 11"/>
          <p:cNvSpPr>
            <a:spLocks noGrp="1"/>
          </p:cNvSpPr>
          <p:nvPr>
            <p:ph sz="quarter" idx="14"/>
          </p:nvPr>
        </p:nvSpPr>
        <p:spPr>
          <a:xfrm>
            <a:off x="681038" y="452438"/>
            <a:ext cx="8543925" cy="932479"/>
          </a:xfrm>
        </p:spPr>
        <p:txBody>
          <a:bodyPr>
            <a:normAutofit/>
          </a:bodyPr>
          <a:lstStyle>
            <a:lvl1pPr marL="0" indent="0" algn="l" defTabSz="914347" rtl="0" eaLnBrk="1" latinLnBrk="0" hangingPunct="1">
              <a:buNone/>
              <a:defRPr lang="fr-FR" sz="2400" b="1" kern="1200" dirty="0">
                <a:solidFill>
                  <a:prstClr val="black"/>
                </a:solidFill>
                <a:latin typeface="Gadugi" panose="020B0502040204020203" pitchFamily="34" charset="0"/>
                <a:ea typeface="+mn-ea"/>
                <a:cs typeface="+mn-cs"/>
              </a:defRPr>
            </a:lvl1pPr>
          </a:lstStyle>
          <a:p>
            <a:pPr lvl="0"/>
            <a:r>
              <a:rPr lang="fr-FR" dirty="0" smtClean="0"/>
              <a:t>Modifiez les styles du texte du masque</a:t>
            </a:r>
            <a:endParaRPr lang="fr-FR" dirty="0"/>
          </a:p>
        </p:txBody>
      </p:sp>
    </p:spTree>
    <p:extLst>
      <p:ext uri="{BB962C8B-B14F-4D97-AF65-F5344CB8AC3E}">
        <p14:creationId xmlns:p14="http://schemas.microsoft.com/office/powerpoint/2010/main" val="32631744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81038" y="6356354"/>
            <a:ext cx="2228850" cy="365125"/>
          </a:xfrm>
          <a:prstGeom prst="rect">
            <a:avLst/>
          </a:prstGeom>
        </p:spPr>
        <p:txBody>
          <a:bodyPr/>
          <a:lstStyle/>
          <a:p>
            <a:endParaRPr lang="fr-FR" dirty="0"/>
          </a:p>
        </p:txBody>
      </p:sp>
      <p:sp>
        <p:nvSpPr>
          <p:cNvPr id="6" name="Slide Number Placeholder 5"/>
          <p:cNvSpPr>
            <a:spLocks noGrp="1"/>
          </p:cNvSpPr>
          <p:nvPr>
            <p:ph type="sldNum" sz="quarter" idx="12"/>
          </p:nvPr>
        </p:nvSpPr>
        <p:spPr>
          <a:xfrm>
            <a:off x="9208550" y="6485561"/>
            <a:ext cx="468238" cy="365125"/>
          </a:xfrm>
        </p:spPr>
        <p:txBody>
          <a:bodyPr/>
          <a:lstStyle/>
          <a:p>
            <a:fld id="{FE4E6886-C363-434E-8DE7-41EAA891013C}" type="slidenum">
              <a:rPr lang="fr-FR" smtClean="0"/>
              <a:t>‹N°›</a:t>
            </a:fld>
            <a:endParaRPr lang="fr-FR" dirty="0"/>
          </a:p>
        </p:txBody>
      </p:sp>
      <p:sp>
        <p:nvSpPr>
          <p:cNvPr id="7" name="Footer Placeholder 4"/>
          <p:cNvSpPr>
            <a:spLocks noGrp="1"/>
          </p:cNvSpPr>
          <p:nvPr>
            <p:ph type="ftr" sz="quarter" idx="3"/>
          </p:nvPr>
        </p:nvSpPr>
        <p:spPr>
          <a:xfrm>
            <a:off x="4055634" y="6485561"/>
            <a:ext cx="4701092" cy="365125"/>
          </a:xfrm>
          <a:prstGeom prst="rect">
            <a:avLst/>
          </a:prstGeom>
        </p:spPr>
        <p:txBody>
          <a:bodyPr vert="horz" lIns="91440" tIns="45720" rIns="91440" bIns="45720" rtlCol="0" anchor="ctr"/>
          <a:lstStyle>
            <a:lvl1pPr algn="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Tree>
    <p:extLst>
      <p:ext uri="{BB962C8B-B14F-4D97-AF65-F5344CB8AC3E}">
        <p14:creationId xmlns:p14="http://schemas.microsoft.com/office/powerpoint/2010/main" val="408602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490965" y="6482456"/>
            <a:ext cx="2228850" cy="365125"/>
          </a:xfrm>
        </p:spPr>
        <p:txBody>
          <a:bodyPr/>
          <a:lstStyle>
            <a:lvl1pPr>
              <a:defRPr sz="1050">
                <a:latin typeface="Gadugi" panose="020B0502040204020203" pitchFamily="34" charset="0"/>
              </a:defRPr>
            </a:lvl1pPr>
          </a:lstStyle>
          <a:p>
            <a:fld id="{FE4E6886-C363-434E-8DE7-41EAA891013C}" type="slidenum">
              <a:rPr lang="fr-FR" smtClean="0"/>
              <a:pPr/>
              <a:t>‹N°›</a:t>
            </a:fld>
            <a:endParaRPr lang="fr-FR" dirty="0"/>
          </a:p>
        </p:txBody>
      </p:sp>
      <p:sp>
        <p:nvSpPr>
          <p:cNvPr id="5" name="Footer Placeholder 4"/>
          <p:cNvSpPr>
            <a:spLocks noGrp="1"/>
          </p:cNvSpPr>
          <p:nvPr>
            <p:ph type="ftr" sz="quarter" idx="3"/>
          </p:nvPr>
        </p:nvSpPr>
        <p:spPr>
          <a:xfrm>
            <a:off x="4432151" y="6465683"/>
            <a:ext cx="4685527" cy="365125"/>
          </a:xfrm>
          <a:prstGeom prst="rect">
            <a:avLst/>
          </a:prstGeom>
        </p:spPr>
        <p:txBody>
          <a:bodyPr vert="horz" lIns="91440" tIns="45720" rIns="91440" bIns="45720" rtlCol="0" anchor="ctr"/>
          <a:lstStyle>
            <a:lvl1pPr algn="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Tree>
    <p:extLst>
      <p:ext uri="{BB962C8B-B14F-4D97-AF65-F5344CB8AC3E}">
        <p14:creationId xmlns:p14="http://schemas.microsoft.com/office/powerpoint/2010/main" val="119423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4087906" y="6505439"/>
            <a:ext cx="4668819" cy="365125"/>
          </a:xfrm>
          <a:prstGeom prst="rect">
            <a:avLst/>
          </a:prstGeom>
        </p:spPr>
        <p:txBody>
          <a:bodyPr vert="horz" lIns="91440" tIns="45720" rIns="91440" bIns="45720" rtlCol="0" anchor="ctr"/>
          <a:lstStyle>
            <a:lvl1pPr algn="ct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
        <p:nvSpPr>
          <p:cNvPr id="4" name="Slide Number Placeholder 5"/>
          <p:cNvSpPr>
            <a:spLocks noGrp="1"/>
          </p:cNvSpPr>
          <p:nvPr>
            <p:ph type="sldNum" sz="quarter" idx="12"/>
          </p:nvPr>
        </p:nvSpPr>
        <p:spPr>
          <a:xfrm>
            <a:off x="9208550" y="6485561"/>
            <a:ext cx="468238" cy="365125"/>
          </a:xfrm>
        </p:spPr>
        <p:txBody>
          <a:bodyPr/>
          <a:lstStyle/>
          <a:p>
            <a:fld id="{FE4E6886-C363-434E-8DE7-41EAA891013C}" type="slidenum">
              <a:rPr lang="fr-FR" smtClean="0"/>
              <a:t>‹N°›</a:t>
            </a:fld>
            <a:endParaRPr lang="fr-FR" dirty="0"/>
          </a:p>
        </p:txBody>
      </p:sp>
    </p:spTree>
    <p:extLst>
      <p:ext uri="{BB962C8B-B14F-4D97-AF65-F5344CB8AC3E}">
        <p14:creationId xmlns:p14="http://schemas.microsoft.com/office/powerpoint/2010/main" val="32075366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8" name="Espace réservé du texte 7"/>
          <p:cNvSpPr>
            <a:spLocks noGrp="1"/>
          </p:cNvSpPr>
          <p:nvPr>
            <p:ph type="body" sz="quarter" idx="11"/>
          </p:nvPr>
        </p:nvSpPr>
        <p:spPr>
          <a:xfrm>
            <a:off x="719454" y="1125614"/>
            <a:ext cx="8469173" cy="4592711"/>
          </a:xfrm>
          <a:prstGeom prst="rect">
            <a:avLst/>
          </a:prstGeom>
        </p:spPr>
        <p:txBody>
          <a:bodyPr/>
          <a:lstStyle>
            <a:lvl1pPr marL="0" indent="0">
              <a:spcBef>
                <a:spcPts val="0"/>
              </a:spcBef>
              <a:spcAft>
                <a:spcPts val="385"/>
              </a:spcAft>
              <a:buNone/>
              <a:defRPr sz="1412" b="0">
                <a:solidFill>
                  <a:schemeClr val="tx1">
                    <a:lumMod val="95000"/>
                    <a:lumOff val="5000"/>
                  </a:schemeClr>
                </a:solidFill>
                <a:latin typeface="Gadugi" panose="020B0502040204020203" pitchFamily="34" charset="0"/>
              </a:defRPr>
            </a:lvl1pPr>
            <a:lvl2pPr marL="0" indent="0">
              <a:spcAft>
                <a:spcPts val="513"/>
              </a:spcAft>
              <a:buFont typeface="Wingdings 2" panose="05020102010507070707" pitchFamily="18" charset="2"/>
              <a:buNone/>
              <a:defRPr lang="fr-FR" sz="1283" kern="1200" dirty="0" smtClean="0">
                <a:solidFill>
                  <a:srgbClr val="99CC00"/>
                </a:solidFill>
                <a:latin typeface="Gadugi" panose="020B0502040204020203" pitchFamily="34" charset="0"/>
                <a:ea typeface="+mn-ea"/>
                <a:cs typeface="+mn-cs"/>
              </a:defRPr>
            </a:lvl2pPr>
            <a:lvl3pPr marL="176208" indent="0">
              <a:spcAft>
                <a:spcPts val="385"/>
              </a:spcAft>
              <a:buNone/>
              <a:defRPr lang="fr-FR" sz="1027" b="1" kern="1200" dirty="0" smtClean="0">
                <a:solidFill>
                  <a:schemeClr val="tx1">
                    <a:lumMod val="95000"/>
                    <a:lumOff val="5000"/>
                  </a:schemeClr>
                </a:solidFill>
                <a:latin typeface="Gadugi" panose="020B0502040204020203" pitchFamily="34" charset="0"/>
                <a:ea typeface="+mn-ea"/>
                <a:cs typeface="+mn-cs"/>
              </a:defRPr>
            </a:lvl3pPr>
            <a:lvl4pPr marL="176208" indent="0" algn="just">
              <a:lnSpc>
                <a:spcPct val="100000"/>
              </a:lnSpc>
              <a:spcBef>
                <a:spcPts val="192"/>
              </a:spcBef>
              <a:spcAft>
                <a:spcPts val="192"/>
              </a:spcAft>
              <a:buNone/>
              <a:defRPr sz="770">
                <a:solidFill>
                  <a:schemeClr val="tx1">
                    <a:lumMod val="95000"/>
                    <a:lumOff val="5000"/>
                  </a:schemeClr>
                </a:solidFill>
                <a:latin typeface="Gadugi" panose="020B0502040204020203" pitchFamily="34" charset="0"/>
              </a:defRPr>
            </a:lvl4pPr>
            <a:lvl5pPr marL="346304" indent="-114076" algn="l">
              <a:spcBef>
                <a:spcPts val="0"/>
              </a:spcBef>
              <a:spcAft>
                <a:spcPts val="128"/>
              </a:spcAft>
              <a:buClr>
                <a:schemeClr val="tx1"/>
              </a:buClr>
              <a:buSzPct val="80000"/>
              <a:buFont typeface="Arial" panose="020B0604020202020204" pitchFamily="34" charset="0"/>
              <a:buChar char="•"/>
              <a:tabLst>
                <a:tab pos="346304" algn="l"/>
              </a:tabLst>
              <a:defRPr sz="770">
                <a:solidFill>
                  <a:schemeClr val="tx1">
                    <a:lumMod val="95000"/>
                    <a:lumOff val="5000"/>
                  </a:schemeClr>
                </a:solidFill>
                <a:latin typeface="Gadugi" panose="020B0502040204020203" pitchFamily="34" charset="0"/>
              </a:defRPr>
            </a:lvl5pPr>
          </a:lstStyle>
          <a:p>
            <a:pPr lvl="0"/>
            <a:r>
              <a:rPr lang="fr-FR" dirty="0" smtClean="0"/>
              <a:t>Modifiez les styles du texte du masque</a:t>
            </a:r>
          </a:p>
          <a:p>
            <a:pPr marL="176208" lvl="1" indent="0" algn="l" defTabSz="293340" rtl="0" eaLnBrk="1" latinLnBrk="0" hangingPunct="1">
              <a:spcBef>
                <a:spcPct val="20000"/>
              </a:spcBef>
              <a:spcAft>
                <a:spcPts val="385"/>
              </a:spcAft>
              <a:buFont typeface="Wingdings 2" panose="05020102010507070707" pitchFamily="18" charset="2"/>
              <a:buNone/>
            </a:pPr>
            <a:r>
              <a:rPr lang="fr-FR" dirty="0" smtClean="0"/>
              <a:t>Deuxième niveau</a:t>
            </a:r>
          </a:p>
          <a:p>
            <a:pPr marL="176208" lvl="2" indent="0" algn="l" defTabSz="293340" rtl="0" eaLnBrk="1" latinLnBrk="0" hangingPunct="1">
              <a:spcBef>
                <a:spcPts val="192"/>
              </a:spcBef>
              <a:spcAft>
                <a:spcPts val="192"/>
              </a:spcAft>
              <a:buFont typeface="Arial"/>
              <a:buNone/>
            </a:pPr>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texte 9"/>
          <p:cNvSpPr>
            <a:spLocks noGrp="1"/>
          </p:cNvSpPr>
          <p:nvPr>
            <p:ph type="body" sz="quarter" idx="12"/>
          </p:nvPr>
        </p:nvSpPr>
        <p:spPr>
          <a:xfrm>
            <a:off x="726731" y="428675"/>
            <a:ext cx="8461896" cy="673455"/>
          </a:xfrm>
          <a:prstGeom prst="rect">
            <a:avLst/>
          </a:prstGeom>
          <a:noFill/>
          <a:ln>
            <a:noFill/>
          </a:ln>
        </p:spPr>
        <p:txBody>
          <a:bodyPr anchor="ctr"/>
          <a:lstStyle>
            <a:lvl1pPr marL="0" indent="0" algn="l">
              <a:buFontTx/>
              <a:buNone/>
              <a:defRPr sz="1796" b="0">
                <a:solidFill>
                  <a:srgbClr val="99CC00"/>
                </a:solidFill>
                <a:latin typeface="Gadugi" panose="020B0502040204020203" pitchFamily="34" charset="0"/>
              </a:defRPr>
            </a:lvl1pPr>
          </a:lstStyle>
          <a:p>
            <a:pPr lvl="0"/>
            <a:r>
              <a:rPr lang="fr-FR" dirty="0" smtClean="0"/>
              <a:t>Modifiez les styles du texte du masque</a:t>
            </a:r>
            <a:endParaRPr lang="fr-FR" dirty="0"/>
          </a:p>
        </p:txBody>
      </p:sp>
      <p:sp>
        <p:nvSpPr>
          <p:cNvPr id="5" name="Footer Placeholder 4"/>
          <p:cNvSpPr>
            <a:spLocks noGrp="1"/>
          </p:cNvSpPr>
          <p:nvPr>
            <p:ph type="ftr" sz="quarter" idx="3"/>
          </p:nvPr>
        </p:nvSpPr>
        <p:spPr>
          <a:xfrm>
            <a:off x="4098664" y="6505216"/>
            <a:ext cx="4658061" cy="365125"/>
          </a:xfrm>
          <a:prstGeom prst="rect">
            <a:avLst/>
          </a:prstGeom>
        </p:spPr>
        <p:txBody>
          <a:bodyPr vert="horz" lIns="91440" tIns="45720" rIns="91440" bIns="45720" rtlCol="0" anchor="ctr"/>
          <a:lstStyle>
            <a:lvl1pPr algn="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
        <p:nvSpPr>
          <p:cNvPr id="6" name="Slide Number Placeholder 5"/>
          <p:cNvSpPr txBox="1">
            <a:spLocks/>
          </p:cNvSpPr>
          <p:nvPr userDrawn="1"/>
        </p:nvSpPr>
        <p:spPr>
          <a:xfrm>
            <a:off x="9208550" y="6485561"/>
            <a:ext cx="468238" cy="365125"/>
          </a:xfrm>
          <a:prstGeom prst="rect">
            <a:avLst/>
          </a:prstGeom>
        </p:spPr>
        <p:txBody>
          <a:bodyPr vert="horz" lIns="91440" tIns="45720" rIns="91440" bIns="45720" rtlCol="0" anchor="ctr"/>
          <a:lstStyle>
            <a:defPPr>
              <a:defRPr lang="fr-FR"/>
            </a:defPPr>
            <a:lvl1pPr marL="0" algn="r" defTabSz="914347" rtl="0" eaLnBrk="1" latinLnBrk="0" hangingPunct="1">
              <a:defRPr sz="1200" kern="1200">
                <a:solidFill>
                  <a:schemeClr val="tx1">
                    <a:tint val="75000"/>
                  </a:schemeClr>
                </a:solidFill>
                <a:latin typeface="+mn-lt"/>
                <a:ea typeface="+mn-ea"/>
                <a:cs typeface="+mn-cs"/>
              </a:defRPr>
            </a:lvl1pPr>
            <a:lvl2pPr marL="457173" algn="l" defTabSz="914347" rtl="0" eaLnBrk="1" latinLnBrk="0" hangingPunct="1">
              <a:defRPr sz="1800" kern="1200">
                <a:solidFill>
                  <a:schemeClr val="tx1"/>
                </a:solidFill>
                <a:latin typeface="+mn-lt"/>
                <a:ea typeface="+mn-ea"/>
                <a:cs typeface="+mn-cs"/>
              </a:defRPr>
            </a:lvl2pPr>
            <a:lvl3pPr marL="914347" algn="l" defTabSz="914347" rtl="0" eaLnBrk="1" latinLnBrk="0" hangingPunct="1">
              <a:defRPr sz="1800" kern="1200">
                <a:solidFill>
                  <a:schemeClr val="tx1"/>
                </a:solidFill>
                <a:latin typeface="+mn-lt"/>
                <a:ea typeface="+mn-ea"/>
                <a:cs typeface="+mn-cs"/>
              </a:defRPr>
            </a:lvl3pPr>
            <a:lvl4pPr marL="1371520" algn="l" defTabSz="914347" rtl="0" eaLnBrk="1" latinLnBrk="0" hangingPunct="1">
              <a:defRPr sz="1800" kern="1200">
                <a:solidFill>
                  <a:schemeClr val="tx1"/>
                </a:solidFill>
                <a:latin typeface="+mn-lt"/>
                <a:ea typeface="+mn-ea"/>
                <a:cs typeface="+mn-cs"/>
              </a:defRPr>
            </a:lvl4pPr>
            <a:lvl5pPr marL="1828694" algn="l" defTabSz="914347" rtl="0" eaLnBrk="1" latinLnBrk="0" hangingPunct="1">
              <a:defRPr sz="1800" kern="1200">
                <a:solidFill>
                  <a:schemeClr val="tx1"/>
                </a:solidFill>
                <a:latin typeface="+mn-lt"/>
                <a:ea typeface="+mn-ea"/>
                <a:cs typeface="+mn-cs"/>
              </a:defRPr>
            </a:lvl5pPr>
            <a:lvl6pPr marL="2285866" algn="l" defTabSz="914347" rtl="0" eaLnBrk="1" latinLnBrk="0" hangingPunct="1">
              <a:defRPr sz="1800" kern="1200">
                <a:solidFill>
                  <a:schemeClr val="tx1"/>
                </a:solidFill>
                <a:latin typeface="+mn-lt"/>
                <a:ea typeface="+mn-ea"/>
                <a:cs typeface="+mn-cs"/>
              </a:defRPr>
            </a:lvl6pPr>
            <a:lvl7pPr marL="2743041" algn="l" defTabSz="914347" rtl="0" eaLnBrk="1" latinLnBrk="0" hangingPunct="1">
              <a:defRPr sz="1800" kern="1200">
                <a:solidFill>
                  <a:schemeClr val="tx1"/>
                </a:solidFill>
                <a:latin typeface="+mn-lt"/>
                <a:ea typeface="+mn-ea"/>
                <a:cs typeface="+mn-cs"/>
              </a:defRPr>
            </a:lvl7pPr>
            <a:lvl8pPr marL="3200214" algn="l" defTabSz="914347" rtl="0" eaLnBrk="1" latinLnBrk="0" hangingPunct="1">
              <a:defRPr sz="1800" kern="1200">
                <a:solidFill>
                  <a:schemeClr val="tx1"/>
                </a:solidFill>
                <a:latin typeface="+mn-lt"/>
                <a:ea typeface="+mn-ea"/>
                <a:cs typeface="+mn-cs"/>
              </a:defRPr>
            </a:lvl8pPr>
            <a:lvl9pPr marL="3657388" algn="l" defTabSz="914347" rtl="0" eaLnBrk="1" latinLnBrk="0" hangingPunct="1">
              <a:defRPr sz="1800" kern="1200">
                <a:solidFill>
                  <a:schemeClr val="tx1"/>
                </a:solidFill>
                <a:latin typeface="+mn-lt"/>
                <a:ea typeface="+mn-ea"/>
                <a:cs typeface="+mn-cs"/>
              </a:defRPr>
            </a:lvl9pPr>
          </a:lstStyle>
          <a:p>
            <a:fld id="{FE4E6886-C363-434E-8DE7-41EAA891013C}" type="slidenum">
              <a:rPr lang="fr-FR" smtClean="0"/>
              <a:pPr/>
              <a:t>‹N°›</a:t>
            </a:fld>
            <a:endParaRPr lang="fr-FR" dirty="0"/>
          </a:p>
        </p:txBody>
      </p:sp>
    </p:spTree>
    <p:extLst>
      <p:ext uri="{BB962C8B-B14F-4D97-AF65-F5344CB8AC3E}">
        <p14:creationId xmlns:p14="http://schemas.microsoft.com/office/powerpoint/2010/main" val="24471440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0" y="365127"/>
            <a:ext cx="8543925"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1040" y="1825625"/>
            <a:ext cx="8543925" cy="435133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3"/>
          </p:nvPr>
        </p:nvSpPr>
        <p:spPr>
          <a:xfrm>
            <a:off x="4690334" y="6505216"/>
            <a:ext cx="4066391" cy="365125"/>
          </a:xfrm>
          <a:prstGeom prst="rect">
            <a:avLst/>
          </a:prstGeom>
        </p:spPr>
        <p:txBody>
          <a:bodyPr vert="horz" lIns="91440" tIns="45720" rIns="91440" bIns="45720" rtlCol="0" anchor="ctr"/>
          <a:lstStyle>
            <a:lvl1pPr algn="r">
              <a:defRPr sz="800">
                <a:solidFill>
                  <a:schemeClr val="tx1">
                    <a:tint val="75000"/>
                  </a:schemeClr>
                </a:solidFill>
                <a:latin typeface="Gadugi" panose="020B0502040204020203" pitchFamily="34" charset="0"/>
              </a:defRPr>
            </a:lvl1pPr>
          </a:lstStyle>
          <a:p>
            <a:r>
              <a:rPr lang="fr-FR" dirty="0" smtClean="0"/>
              <a:t>052020 - Aménagement, exploitation et gestion d’espaces boutiques cafétéria, presse et distributeurs automatiques au CHR METZ T</a:t>
            </a:r>
            <a:endParaRPr lang="fr-FR" dirty="0"/>
          </a:p>
        </p:txBody>
      </p:sp>
      <p:sp>
        <p:nvSpPr>
          <p:cNvPr id="6" name="Slide Number Placeholder 5"/>
          <p:cNvSpPr>
            <a:spLocks noGrp="1"/>
          </p:cNvSpPr>
          <p:nvPr>
            <p:ph type="sldNum" sz="quarter" idx="4"/>
          </p:nvPr>
        </p:nvSpPr>
        <p:spPr>
          <a:xfrm>
            <a:off x="8756725" y="6505216"/>
            <a:ext cx="4682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E6886-C363-434E-8DE7-41EAA891013C}" type="slidenum">
              <a:rPr lang="fr-FR" smtClean="0"/>
              <a:t>‹N°›</a:t>
            </a:fld>
            <a:endParaRPr lang="fr-FR" dirty="0"/>
          </a:p>
        </p:txBody>
      </p:sp>
    </p:spTree>
    <p:extLst>
      <p:ext uri="{BB962C8B-B14F-4D97-AF65-F5344CB8AC3E}">
        <p14:creationId xmlns:p14="http://schemas.microsoft.com/office/powerpoint/2010/main" val="816866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96" r:id="rId4"/>
    <p:sldLayoutId id="2147483697" r:id="rId5"/>
  </p:sldLayoutIdLst>
  <p:timing>
    <p:tnLst>
      <p:par>
        <p:cTn id="1" dur="indefinite" restart="never" nodeType="tmRoot"/>
      </p:par>
    </p:tnLst>
  </p:timing>
  <p:hf hdr="0" dt="0"/>
  <p:txStyles>
    <p:titleStyle>
      <a:lvl1pPr algn="l" defTabSz="91437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0" indent="-228593" algn="l" defTabSz="9143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7" indent="-228593" algn="l" defTabSz="9143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54"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1"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4" rtl="0" eaLnBrk="1" latinLnBrk="0" hangingPunct="1">
        <a:defRPr sz="1800" kern="1200">
          <a:solidFill>
            <a:schemeClr val="tx1"/>
          </a:solidFill>
          <a:latin typeface="+mn-lt"/>
          <a:ea typeface="+mn-ea"/>
          <a:cs typeface="+mn-cs"/>
        </a:defRPr>
      </a:lvl1pPr>
      <a:lvl2pPr marL="457187" algn="l" defTabSz="914374" rtl="0" eaLnBrk="1" latinLnBrk="0" hangingPunct="1">
        <a:defRPr sz="1800" kern="1200">
          <a:solidFill>
            <a:schemeClr val="tx1"/>
          </a:solidFill>
          <a:latin typeface="+mn-lt"/>
          <a:ea typeface="+mn-ea"/>
          <a:cs typeface="+mn-cs"/>
        </a:defRPr>
      </a:lvl2pPr>
      <a:lvl3pPr marL="914374" algn="l" defTabSz="914374" rtl="0" eaLnBrk="1" latinLnBrk="0" hangingPunct="1">
        <a:defRPr sz="1800" kern="1200">
          <a:solidFill>
            <a:schemeClr val="tx1"/>
          </a:solidFill>
          <a:latin typeface="+mn-lt"/>
          <a:ea typeface="+mn-ea"/>
          <a:cs typeface="+mn-cs"/>
        </a:defRPr>
      </a:lvl3pPr>
      <a:lvl4pPr marL="1371561" algn="l" defTabSz="914374" rtl="0" eaLnBrk="1" latinLnBrk="0" hangingPunct="1">
        <a:defRPr sz="1800" kern="1200">
          <a:solidFill>
            <a:schemeClr val="tx1"/>
          </a:solidFill>
          <a:latin typeface="+mn-lt"/>
          <a:ea typeface="+mn-ea"/>
          <a:cs typeface="+mn-cs"/>
        </a:defRPr>
      </a:lvl4pPr>
      <a:lvl5pPr marL="1828748" algn="l" defTabSz="914374" rtl="0" eaLnBrk="1" latinLnBrk="0" hangingPunct="1">
        <a:defRPr sz="1800" kern="1200">
          <a:solidFill>
            <a:schemeClr val="tx1"/>
          </a:solidFill>
          <a:latin typeface="+mn-lt"/>
          <a:ea typeface="+mn-ea"/>
          <a:cs typeface="+mn-cs"/>
        </a:defRPr>
      </a:lvl5pPr>
      <a:lvl6pPr marL="2285935" algn="l" defTabSz="914374" rtl="0" eaLnBrk="1" latinLnBrk="0" hangingPunct="1">
        <a:defRPr sz="1800" kern="1200">
          <a:solidFill>
            <a:schemeClr val="tx1"/>
          </a:solidFill>
          <a:latin typeface="+mn-lt"/>
          <a:ea typeface="+mn-ea"/>
          <a:cs typeface="+mn-cs"/>
        </a:defRPr>
      </a:lvl6pPr>
      <a:lvl7pPr marL="2743122" algn="l" defTabSz="914374" rtl="0" eaLnBrk="1" latinLnBrk="0" hangingPunct="1">
        <a:defRPr sz="1800" kern="1200">
          <a:solidFill>
            <a:schemeClr val="tx1"/>
          </a:solidFill>
          <a:latin typeface="+mn-lt"/>
          <a:ea typeface="+mn-ea"/>
          <a:cs typeface="+mn-cs"/>
        </a:defRPr>
      </a:lvl7pPr>
      <a:lvl8pPr marL="3200309" algn="l" defTabSz="914374" rtl="0" eaLnBrk="1" latinLnBrk="0" hangingPunct="1">
        <a:defRPr sz="1800" kern="1200">
          <a:solidFill>
            <a:schemeClr val="tx1"/>
          </a:solidFill>
          <a:latin typeface="+mn-lt"/>
          <a:ea typeface="+mn-ea"/>
          <a:cs typeface="+mn-cs"/>
        </a:defRPr>
      </a:lvl8pPr>
      <a:lvl9pPr marL="3657496" algn="l" defTabSz="9143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8.jp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jp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g"/><Relationship Id="rId4" Type="http://schemas.openxmlformats.org/officeDocument/2006/relationships/image" Target="../media/image49.png"/><Relationship Id="rId9"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4.jpeg"/><Relationship Id="rId7" Type="http://schemas.openxmlformats.org/officeDocument/2006/relationships/image" Target="../media/image17.png"/><Relationship Id="rId12" Type="http://schemas.microsoft.com/office/2007/relationships/hdphoto" Target="../media/hdphoto3.wdp"/><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3.png"/><Relationship Id="rId10" Type="http://schemas.microsoft.com/office/2007/relationships/hdphoto" Target="../media/hdphoto2.wdp"/><Relationship Id="rId19"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31.jpeg"/><Relationship Id="rId12" Type="http://schemas.openxmlformats.org/officeDocument/2006/relationships/image" Target="../media/image34.png"/><Relationship Id="rId17" Type="http://schemas.openxmlformats.org/officeDocument/2006/relationships/image" Target="../media/image19.png"/><Relationship Id="rId2" Type="http://schemas.openxmlformats.org/officeDocument/2006/relationships/image" Target="../media/image21.png"/><Relationship Id="rId16" Type="http://schemas.openxmlformats.org/officeDocument/2006/relationships/image" Target="../media/image25.png"/><Relationship Id="rId20" Type="http://schemas.microsoft.com/office/2007/relationships/hdphoto" Target="../media/hdphoto3.wdp"/><Relationship Id="rId1" Type="http://schemas.openxmlformats.org/officeDocument/2006/relationships/slideLayout" Target="../slideLayouts/slideLayout3.xml"/><Relationship Id="rId6" Type="http://schemas.openxmlformats.org/officeDocument/2006/relationships/image" Target="../media/image27.png"/><Relationship Id="rId11" Type="http://schemas.microsoft.com/office/2007/relationships/hdphoto" Target="../media/hdphoto5.wdp"/><Relationship Id="rId5" Type="http://schemas.openxmlformats.org/officeDocument/2006/relationships/image" Target="../media/image24.png"/><Relationship Id="rId15" Type="http://schemas.openxmlformats.org/officeDocument/2006/relationships/image" Target="../media/image23.png"/><Relationship Id="rId10" Type="http://schemas.openxmlformats.org/officeDocument/2006/relationships/image" Target="../media/image33.png"/><Relationship Id="rId19" Type="http://schemas.openxmlformats.org/officeDocument/2006/relationships/image" Target="../media/image20.png"/><Relationship Id="rId4" Type="http://schemas.openxmlformats.org/officeDocument/2006/relationships/image" Target="../media/image30.png"/><Relationship Id="rId9" Type="http://schemas.microsoft.com/office/2007/relationships/hdphoto" Target="../media/hdphoto4.wdp"/><Relationship Id="rId1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2839" y="626768"/>
            <a:ext cx="7811294" cy="5545133"/>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20328" t="21787" r="35264" b="29187"/>
          <a:stretch/>
        </p:blipFill>
        <p:spPr>
          <a:xfrm>
            <a:off x="5127171" y="2392778"/>
            <a:ext cx="4799467" cy="4478457"/>
          </a:xfrm>
          <a:prstGeom prst="rect">
            <a:avLst/>
          </a:prstGeom>
        </p:spPr>
      </p:pic>
      <p:sp>
        <p:nvSpPr>
          <p:cNvPr id="5" name="ZoneTexte 4"/>
          <p:cNvSpPr txBox="1"/>
          <p:nvPr/>
        </p:nvSpPr>
        <p:spPr>
          <a:xfrm>
            <a:off x="882633" y="393689"/>
            <a:ext cx="8763391" cy="692497"/>
          </a:xfrm>
          <a:prstGeom prst="rect">
            <a:avLst/>
          </a:prstGeom>
          <a:noFill/>
        </p:spPr>
        <p:txBody>
          <a:bodyPr wrap="square" rtlCol="0">
            <a:spAutoFit/>
          </a:bodyPr>
          <a:lstStyle/>
          <a:p>
            <a:r>
              <a:rPr lang="fr-FR" sz="1950" b="1" dirty="0">
                <a:latin typeface="Gadugi" panose="020B0502040204020203" pitchFamily="34" charset="0"/>
              </a:rPr>
              <a:t>Design d’espaces de restauration et </a:t>
            </a:r>
            <a:r>
              <a:rPr lang="fr-FR" sz="1950" b="1" dirty="0" smtClean="0">
                <a:latin typeface="Gadugi" panose="020B0502040204020203" pitchFamily="34" charset="0"/>
              </a:rPr>
              <a:t>boutiques </a:t>
            </a:r>
            <a:r>
              <a:rPr lang="fr-FR" sz="1950" b="1" dirty="0">
                <a:latin typeface="Gadugi" panose="020B0502040204020203" pitchFamily="34" charset="0"/>
              </a:rPr>
              <a:t>pour Le </a:t>
            </a:r>
            <a:r>
              <a:rPr lang="fr-FR" sz="1950" b="1" dirty="0" smtClean="0">
                <a:latin typeface="Gadugi" panose="020B0502040204020203" pitchFamily="34" charset="0"/>
              </a:rPr>
              <a:t>Centre Hospitalier Régional Metz-Thionville</a:t>
            </a:r>
            <a:endParaRPr lang="fr-FR" sz="1950" b="1" dirty="0">
              <a:latin typeface="Gadugi" panose="020B0502040204020203" pitchFamily="34" charset="0"/>
            </a:endParaRPr>
          </a:p>
        </p:txBody>
      </p:sp>
      <p:sp>
        <p:nvSpPr>
          <p:cNvPr id="4" name="Rectangle 3"/>
          <p:cNvSpPr/>
          <p:nvPr/>
        </p:nvSpPr>
        <p:spPr>
          <a:xfrm>
            <a:off x="1556657" y="1431573"/>
            <a:ext cx="7896610" cy="4093428"/>
          </a:xfrm>
          <a:prstGeom prst="rect">
            <a:avLst/>
          </a:prstGeom>
        </p:spPr>
        <p:txBody>
          <a:bodyPr wrap="square">
            <a:spAutoFit/>
          </a:bodyPr>
          <a:lstStyle/>
          <a:p>
            <a:pPr>
              <a:lnSpc>
                <a:spcPts val="1365"/>
              </a:lnSpc>
              <a:spcAft>
                <a:spcPts val="488"/>
              </a:spcAft>
            </a:pPr>
            <a:r>
              <a:rPr lang="fr-FR" sz="1000" b="1" dirty="0">
                <a:solidFill>
                  <a:srgbClr val="FF8300"/>
                </a:solidFill>
                <a:latin typeface="Gadugi" panose="020B0502040204020203" pitchFamily="34" charset="0"/>
                <a:cs typeface="Arial"/>
              </a:rPr>
              <a:t>Votre Projet de Demain</a:t>
            </a:r>
          </a:p>
          <a:p>
            <a:pPr>
              <a:lnSpc>
                <a:spcPts val="1365"/>
              </a:lnSpc>
              <a:spcAft>
                <a:spcPts val="488"/>
              </a:spcAft>
            </a:pPr>
            <a:r>
              <a:rPr lang="fr-FR" sz="1000" dirty="0">
                <a:latin typeface="Gadugi" panose="020B0502040204020203" pitchFamily="34" charset="0"/>
                <a:ea typeface="Gadugi" panose="020B0502040204020203" pitchFamily="34" charset="0"/>
              </a:rPr>
              <a:t>L’espace est pensé comme un vrai lieu de vie a la pointe de la tendance capable d’offrir aux clients un cadre </a:t>
            </a:r>
            <a:r>
              <a:rPr lang="fr-FR" sz="1000" dirty="0" smtClean="0">
                <a:latin typeface="Gadugi" panose="020B0502040204020203" pitchFamily="34" charset="0"/>
                <a:ea typeface="Gadugi" panose="020B0502040204020203" pitchFamily="34" charset="0"/>
              </a:rPr>
              <a:t>chaleureux </a:t>
            </a:r>
            <a:r>
              <a:rPr lang="fr-FR" sz="1000" dirty="0">
                <a:latin typeface="Gadugi" panose="020B0502040204020203" pitchFamily="34" charset="0"/>
                <a:ea typeface="Gadugi" panose="020B0502040204020203" pitchFamily="34" charset="0"/>
              </a:rPr>
              <a:t>et agréable pour leur faire oublier le cadre hospitalier</a:t>
            </a:r>
            <a:r>
              <a:rPr lang="fr-FR" sz="1000" dirty="0" smtClean="0">
                <a:latin typeface="Gadugi" panose="020B0502040204020203" pitchFamily="34" charset="0"/>
                <a:ea typeface="Gadugi" panose="020B0502040204020203" pitchFamily="34" charset="0"/>
              </a:rPr>
              <a:t>.</a:t>
            </a:r>
          </a:p>
          <a:p>
            <a:pPr>
              <a:lnSpc>
                <a:spcPts val="1365"/>
              </a:lnSpc>
              <a:spcAft>
                <a:spcPts val="488"/>
              </a:spcAft>
            </a:pPr>
            <a:r>
              <a:rPr lang="fr-FR" sz="1000" dirty="0" smtClean="0">
                <a:latin typeface="Gadugi" panose="020B0502040204020203" pitchFamily="34" charset="0"/>
                <a:ea typeface="Gadugi" panose="020B0502040204020203" pitchFamily="34" charset="0"/>
              </a:rPr>
              <a:t>Nous avons conçu deux projet cohérents entre eux mais répondant aux besoins et contrainte de chaque hôpital.</a:t>
            </a:r>
          </a:p>
          <a:p>
            <a:pPr>
              <a:lnSpc>
                <a:spcPts val="1365"/>
              </a:lnSpc>
              <a:spcAft>
                <a:spcPts val="488"/>
              </a:spcAft>
            </a:pPr>
            <a:endParaRPr lang="fr-FR" sz="1000" dirty="0">
              <a:latin typeface="Gadugi" panose="020B0502040204020203" pitchFamily="34" charset="0"/>
              <a:ea typeface="Gadugi" panose="020B0502040204020203" pitchFamily="34" charset="0"/>
            </a:endParaRPr>
          </a:p>
          <a:p>
            <a:pPr>
              <a:lnSpc>
                <a:spcPts val="1365"/>
              </a:lnSpc>
              <a:spcAft>
                <a:spcPts val="488"/>
              </a:spcAft>
            </a:pPr>
            <a:r>
              <a:rPr lang="fr-FR" sz="1000" dirty="0" smtClean="0">
                <a:latin typeface="Gadugi" panose="020B0502040204020203" pitchFamily="34" charset="0"/>
                <a:ea typeface="Gadugi" panose="020B0502040204020203" pitchFamily="34" charset="0"/>
              </a:rPr>
              <a:t>Pour l’Hôpital Mercy :</a:t>
            </a:r>
            <a:endParaRPr lang="fr-FR" sz="1000" dirty="0">
              <a:latin typeface="Gadugi" panose="020B0502040204020203" pitchFamily="34" charset="0"/>
              <a:ea typeface="Gadugi" panose="020B0502040204020203" pitchFamily="34" charset="0"/>
            </a:endParaRPr>
          </a:p>
          <a:p>
            <a:pPr marL="510756" lvl="1" indent="-139303">
              <a:lnSpc>
                <a:spcPts val="1365"/>
              </a:lnSpc>
              <a:spcAft>
                <a:spcPts val="488"/>
              </a:spcAft>
              <a:buFont typeface="Arial" panose="020B0604020202020204" pitchFamily="34" charset="0"/>
              <a:buChar char="•"/>
            </a:pPr>
            <a:r>
              <a:rPr lang="fr-FR" sz="1000" dirty="0" smtClean="0">
                <a:latin typeface="Gadugi" panose="020B0502040204020203" pitchFamily="34" charset="0"/>
                <a:ea typeface="Gadugi" panose="020B0502040204020203" pitchFamily="34" charset="0"/>
              </a:rPr>
              <a:t>Le confort des clients : Nous avons fait le choix d’un mobilier plus confortable permettant ainsi de rendre l’espace plus accueillant et ainsi valoriser l’esthétique du hall de l’hôpital, </a:t>
            </a:r>
          </a:p>
          <a:p>
            <a:pPr marL="510756" lvl="1" indent="-139303">
              <a:lnSpc>
                <a:spcPts val="1365"/>
              </a:lnSpc>
              <a:spcAft>
                <a:spcPts val="488"/>
              </a:spcAft>
              <a:buFont typeface="Arial" panose="020B0604020202020204" pitchFamily="34" charset="0"/>
              <a:buChar char="•"/>
            </a:pPr>
            <a:r>
              <a:rPr lang="fr-FR" sz="1000" dirty="0" smtClean="0">
                <a:latin typeface="Gadugi" panose="020B0502040204020203" pitchFamily="34" charset="0"/>
                <a:ea typeface="Gadugi" panose="020B0502040204020203" pitchFamily="34" charset="0"/>
              </a:rPr>
              <a:t>La réfection complète des espaces, préparation, vente, presse et boutique, afin de proposer plus d’agrément et d’ergonomie.</a:t>
            </a:r>
          </a:p>
          <a:p>
            <a:pPr marL="510756" lvl="1" indent="-139303">
              <a:lnSpc>
                <a:spcPts val="1365"/>
              </a:lnSpc>
              <a:spcAft>
                <a:spcPts val="488"/>
              </a:spcAft>
              <a:buFont typeface="Arial" panose="020B0604020202020204" pitchFamily="34" charset="0"/>
              <a:buChar char="•"/>
            </a:pPr>
            <a:endParaRPr lang="fr-FR" sz="1000" dirty="0">
              <a:latin typeface="Gadugi" panose="020B0502040204020203" pitchFamily="34" charset="0"/>
              <a:ea typeface="Gadugi" panose="020B0502040204020203" pitchFamily="34" charset="0"/>
            </a:endParaRPr>
          </a:p>
          <a:p>
            <a:pPr indent="-85720">
              <a:lnSpc>
                <a:spcPts val="1365"/>
              </a:lnSpc>
              <a:spcAft>
                <a:spcPts val="488"/>
              </a:spcAft>
            </a:pPr>
            <a:r>
              <a:rPr lang="fr-FR" sz="1000" dirty="0" smtClean="0">
                <a:latin typeface="Gadugi" panose="020B0502040204020203" pitchFamily="34" charset="0"/>
                <a:ea typeface="Gadugi" panose="020B0502040204020203" pitchFamily="34" charset="0"/>
              </a:rPr>
              <a:t>Pour l’Hôpital Maillot :</a:t>
            </a:r>
          </a:p>
          <a:p>
            <a:pPr marL="510756" lvl="1" indent="-139303">
              <a:lnSpc>
                <a:spcPts val="1365"/>
              </a:lnSpc>
              <a:spcAft>
                <a:spcPts val="488"/>
              </a:spcAft>
              <a:buFont typeface="Arial" panose="020B0604020202020204" pitchFamily="34" charset="0"/>
              <a:buChar char="•"/>
            </a:pPr>
            <a:r>
              <a:rPr lang="fr-FR" sz="1000" dirty="0" smtClean="0">
                <a:latin typeface="Gadugi" panose="020B0502040204020203" pitchFamily="34" charset="0"/>
                <a:ea typeface="Gadugi" panose="020B0502040204020203" pitchFamily="34" charset="0"/>
              </a:rPr>
              <a:t>La création d’un espace polyvalent par le regroupement de l’ensemble des activité boutique te distribution automatique dans le même espace. Cela permettant notamment de libérer de la place de la hall.</a:t>
            </a:r>
          </a:p>
          <a:p>
            <a:pPr marL="510756" lvl="1" indent="-139303">
              <a:lnSpc>
                <a:spcPts val="1365"/>
              </a:lnSpc>
              <a:spcAft>
                <a:spcPts val="488"/>
              </a:spcAft>
              <a:buFont typeface="Arial" panose="020B0604020202020204" pitchFamily="34" charset="0"/>
              <a:buChar char="•"/>
            </a:pPr>
            <a:r>
              <a:rPr lang="fr-FR" sz="1000" dirty="0" smtClean="0">
                <a:latin typeface="Gadugi" panose="020B0502040204020203" pitchFamily="34" charset="0"/>
                <a:ea typeface="Gadugi" panose="020B0502040204020203" pitchFamily="34" charset="0"/>
              </a:rPr>
              <a:t>L’accessibilité à tout moment par la mise en place d’un mécanisme de fermeture intermédiaire entre la partie boutique et la partie distribution automatique.</a:t>
            </a:r>
          </a:p>
          <a:p>
            <a:pPr marL="510756" lvl="1" indent="-139303">
              <a:lnSpc>
                <a:spcPts val="1365"/>
              </a:lnSpc>
              <a:spcAft>
                <a:spcPts val="488"/>
              </a:spcAft>
              <a:buFont typeface="Arial" panose="020B0604020202020204" pitchFamily="34" charset="0"/>
              <a:buChar char="•"/>
            </a:pPr>
            <a:endParaRPr lang="fr-FR" sz="1000" dirty="0">
              <a:latin typeface="Gadugi" panose="020B0502040204020203" pitchFamily="34" charset="0"/>
              <a:ea typeface="Gadugi" panose="020B0502040204020203" pitchFamily="34" charset="0"/>
            </a:endParaRPr>
          </a:p>
          <a:p>
            <a:pPr indent="-85720">
              <a:lnSpc>
                <a:spcPts val="1365"/>
              </a:lnSpc>
              <a:spcAft>
                <a:spcPts val="488"/>
              </a:spcAft>
            </a:pPr>
            <a:r>
              <a:rPr lang="fr-FR" sz="1000" dirty="0" smtClean="0">
                <a:latin typeface="Gadugi" panose="020B0502040204020203" pitchFamily="34" charset="0"/>
                <a:ea typeface="Gadugi" panose="020B0502040204020203" pitchFamily="34" charset="0"/>
              </a:rPr>
              <a:t>L’ensemble du projet met l’accent sur les couleurs douces et les véritables matériaux nobles assurant une durée de vie cohérente avec la durée du marché.</a:t>
            </a:r>
            <a:endParaRPr lang="fr-FR" sz="1000" dirty="0">
              <a:latin typeface="Gadugi" panose="020B0502040204020203" pitchFamily="34" charset="0"/>
              <a:ea typeface="Gadugi" panose="020B0502040204020203" pitchFamily="34" charset="0"/>
            </a:endParaRPr>
          </a:p>
        </p:txBody>
      </p:sp>
      <p:sp>
        <p:nvSpPr>
          <p:cNvPr id="7" name="Espace réservé du numéro de diapositive 6"/>
          <p:cNvSpPr>
            <a:spLocks noGrp="1"/>
          </p:cNvSpPr>
          <p:nvPr>
            <p:ph type="sldNum" sz="quarter" idx="12"/>
          </p:nvPr>
        </p:nvSpPr>
        <p:spPr>
          <a:xfrm>
            <a:off x="7500999" y="6471153"/>
            <a:ext cx="2228850" cy="296664"/>
          </a:xfrm>
        </p:spPr>
        <p:txBody>
          <a:bodyPr/>
          <a:lstStyle/>
          <a:p>
            <a:fld id="{FE4E6886-C363-434E-8DE7-41EAA891013C}" type="slidenum">
              <a:rPr lang="fr-FR" smtClean="0"/>
              <a:pPr/>
              <a:t>1</a:t>
            </a:fld>
            <a:endParaRPr lang="fr-FR" dirty="0"/>
          </a:p>
        </p:txBody>
      </p:sp>
      <p:sp>
        <p:nvSpPr>
          <p:cNvPr id="2" name="Rectangle 1"/>
          <p:cNvSpPr/>
          <p:nvPr/>
        </p:nvSpPr>
        <p:spPr>
          <a:xfrm>
            <a:off x="-9617" y="5617712"/>
            <a:ext cx="9906000" cy="778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38750" rIns="292500" rtlCol="0" anchor="ctr" anchorCtr="1">
            <a:noAutofit/>
          </a:bodyPr>
          <a:lstStyle/>
          <a:p>
            <a:pPr lvl="1" algn="ctr"/>
            <a:r>
              <a:rPr lang="fr-FR" sz="1600" b="1" dirty="0">
                <a:solidFill>
                  <a:srgbClr val="FF8300"/>
                </a:solidFill>
                <a:latin typeface="Gadugi" panose="020B0502040204020203" pitchFamily="34" charset="0"/>
                <a:ea typeface="Gadugi" panose="020B0502040204020203" pitchFamily="34" charset="0"/>
              </a:rPr>
              <a:t>L’ambition de ce projet est de vous plaire et vous donner envie, aussi sommes nous ouverts à vos suggestions pour y apporter des ajustements de couleurs ou matériaux</a:t>
            </a:r>
            <a:endParaRPr lang="fr-FR" sz="1600" dirty="0">
              <a:solidFill>
                <a:srgbClr val="FF8300"/>
              </a:solidFill>
              <a:latin typeface="Gadugi" panose="020B0502040204020203" pitchFamily="34" charset="0"/>
              <a:ea typeface="Gadugi" panose="020B0502040204020203" pitchFamily="34" charset="0"/>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1910" y="942181"/>
            <a:ext cx="3077939" cy="897731"/>
          </a:xfrm>
          <a:prstGeom prst="rect">
            <a:avLst/>
          </a:prstGeom>
        </p:spPr>
      </p:pic>
      <p:sp>
        <p:nvSpPr>
          <p:cNvPr id="11"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spTree>
    <p:extLst>
      <p:ext uri="{BB962C8B-B14F-4D97-AF65-F5344CB8AC3E}">
        <p14:creationId xmlns:p14="http://schemas.microsoft.com/office/powerpoint/2010/main" val="1834289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sp>
        <p:nvSpPr>
          <p:cNvPr id="4" name="Rectangle 3"/>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660" y="286871"/>
            <a:ext cx="7753536" cy="6202829"/>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08401" y="5662497"/>
            <a:ext cx="2520446" cy="862554"/>
          </a:xfrm>
          <a:prstGeom prst="rect">
            <a:avLst/>
          </a:prstGeom>
        </p:spPr>
      </p:pic>
      <p:sp>
        <p:nvSpPr>
          <p:cNvPr id="7" name="Espace réservé du numéro de diapositive 6"/>
          <p:cNvSpPr>
            <a:spLocks noGrp="1"/>
          </p:cNvSpPr>
          <p:nvPr>
            <p:ph type="sldNum" sz="quarter" idx="12"/>
          </p:nvPr>
        </p:nvSpPr>
        <p:spPr>
          <a:xfrm>
            <a:off x="7500999" y="6471153"/>
            <a:ext cx="2228850" cy="296664"/>
          </a:xfrm>
        </p:spPr>
        <p:txBody>
          <a:bodyPr/>
          <a:lstStyle/>
          <a:p>
            <a:r>
              <a:rPr lang="fr-FR" dirty="0" smtClean="0"/>
              <a:t>31</a:t>
            </a:r>
            <a:endParaRPr lang="fr-FR" dirty="0"/>
          </a:p>
        </p:txBody>
      </p:sp>
    </p:spTree>
    <p:extLst>
      <p:ext uri="{BB962C8B-B14F-4D97-AF65-F5344CB8AC3E}">
        <p14:creationId xmlns:p14="http://schemas.microsoft.com/office/powerpoint/2010/main" val="2416575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11</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177" y="229484"/>
            <a:ext cx="7812244" cy="6249795"/>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3200243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44938" y="404813"/>
            <a:ext cx="8571816" cy="461665"/>
          </a:xfrm>
          <a:prstGeom prst="rect">
            <a:avLst/>
          </a:prstGeom>
          <a:noFill/>
        </p:spPr>
        <p:txBody>
          <a:bodyPr wrap="square" rtlCol="0">
            <a:spAutoFit/>
          </a:bodyPr>
          <a:lstStyle/>
          <a:p>
            <a:r>
              <a:rPr lang="fr-FR" sz="2400" b="1" dirty="0" smtClean="0">
                <a:latin typeface="Gadugi" panose="020B0502040204020203" pitchFamily="34" charset="0"/>
              </a:rPr>
              <a:t>Kiosque Hôpital Mère Enfant</a:t>
            </a:r>
            <a:endParaRPr lang="fr-FR" sz="2400" b="1" dirty="0">
              <a:latin typeface="Gadugi" panose="020B0502040204020203" pitchFamily="34" charset="0"/>
            </a:endParaRPr>
          </a:p>
        </p:txBody>
      </p:sp>
      <p:sp>
        <p:nvSpPr>
          <p:cNvPr id="4" name="Espace réservé du numéro de diapositive 3"/>
          <p:cNvSpPr>
            <a:spLocks noGrp="1"/>
          </p:cNvSpPr>
          <p:nvPr>
            <p:ph type="sldNum" sz="quarter" idx="12"/>
          </p:nvPr>
        </p:nvSpPr>
        <p:spPr/>
        <p:txBody>
          <a:bodyPr/>
          <a:lstStyle/>
          <a:p>
            <a:fld id="{FE4E6886-C363-434E-8DE7-41EAA891013C}" type="slidenum">
              <a:rPr lang="fr-FR" smtClean="0"/>
              <a:pPr/>
              <a:t>12</a:t>
            </a:fld>
            <a:endParaRPr lang="fr-FR" dirty="0"/>
          </a:p>
        </p:txBody>
      </p:sp>
      <p:sp>
        <p:nvSpPr>
          <p:cNvPr id="7"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2" name="Image 1"/>
          <p:cNvPicPr>
            <a:picLocks noChangeAspect="1"/>
          </p:cNvPicPr>
          <p:nvPr/>
        </p:nvPicPr>
        <p:blipFill>
          <a:blip r:embed="rId2"/>
          <a:stretch>
            <a:fillRect/>
          </a:stretch>
        </p:blipFill>
        <p:spPr>
          <a:xfrm>
            <a:off x="4270002" y="4172220"/>
            <a:ext cx="4983301" cy="2238500"/>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1569" r="24989"/>
          <a:stretch/>
        </p:blipFill>
        <p:spPr>
          <a:xfrm>
            <a:off x="26894" y="-14901"/>
            <a:ext cx="3263153" cy="6858000"/>
          </a:xfrm>
          <a:prstGeom prst="rect">
            <a:avLst/>
          </a:prstGeom>
        </p:spPr>
      </p:pic>
      <p:sp>
        <p:nvSpPr>
          <p:cNvPr id="5" name="Rectangle 4"/>
          <p:cNvSpPr/>
          <p:nvPr/>
        </p:nvSpPr>
        <p:spPr>
          <a:xfrm>
            <a:off x="4255550" y="1151941"/>
            <a:ext cx="4953000" cy="2492990"/>
          </a:xfrm>
          <a:prstGeom prst="rect">
            <a:avLst/>
          </a:prstGeom>
        </p:spPr>
        <p:txBody>
          <a:bodyPr>
            <a:spAutoFit/>
          </a:bodyPr>
          <a:lstStyle/>
          <a:p>
            <a:pPr marL="0" lvl="1">
              <a:lnSpc>
                <a:spcPct val="150000"/>
              </a:lnSpc>
            </a:pPr>
            <a:r>
              <a:rPr lang="fr-FR" sz="1400" b="1" dirty="0" smtClean="0">
                <a:solidFill>
                  <a:srgbClr val="FF8300"/>
                </a:solidFill>
                <a:latin typeface="Gadugi" panose="020B0502040204020203" pitchFamily="34" charset="0"/>
                <a:cs typeface="Arial"/>
              </a:rPr>
              <a:t>Notre alternative</a:t>
            </a:r>
            <a:endParaRPr lang="fr-FR" sz="1400" b="1" dirty="0">
              <a:solidFill>
                <a:srgbClr val="FF8300"/>
              </a:solidFill>
              <a:latin typeface="Gadugi" panose="020B0502040204020203" pitchFamily="34" charset="0"/>
              <a:cs typeface="Arial"/>
            </a:endParaRPr>
          </a:p>
          <a:p>
            <a:pPr marL="0" lvl="1">
              <a:lnSpc>
                <a:spcPct val="150000"/>
              </a:lnSpc>
            </a:pPr>
            <a:endParaRPr lang="fr-FR" sz="1000" b="1" dirty="0">
              <a:solidFill>
                <a:prstClr val="black"/>
              </a:solidFill>
              <a:latin typeface="Gadugi" panose="020B0502040204020203" pitchFamily="34" charset="0"/>
            </a:endParaRPr>
          </a:p>
          <a:p>
            <a:pPr marL="0" lvl="1">
              <a:lnSpc>
                <a:spcPct val="150000"/>
              </a:lnSpc>
            </a:pPr>
            <a:r>
              <a:rPr lang="fr-FR" sz="1000" dirty="0" smtClean="0">
                <a:solidFill>
                  <a:prstClr val="black"/>
                </a:solidFill>
                <a:latin typeface="Gadugi" panose="020B0502040204020203" pitchFamily="34" charset="0"/>
              </a:rPr>
              <a:t>Nous avons mis en place en octobre 2019, le kiosque sur l’hôpital Mère Enfant.</a:t>
            </a:r>
          </a:p>
          <a:p>
            <a:pPr marL="0" lvl="1">
              <a:lnSpc>
                <a:spcPct val="150000"/>
              </a:lnSpc>
            </a:pPr>
            <a:r>
              <a:rPr lang="fr-FR" sz="1000" dirty="0" smtClean="0">
                <a:solidFill>
                  <a:prstClr val="black"/>
                </a:solidFill>
                <a:latin typeface="Gadugi" panose="020B0502040204020203" pitchFamily="34" charset="0"/>
              </a:rPr>
              <a:t>Cet espace a pour vocation de répondre aux besoins des patientes, mais surtout du personnel et des accompagnants de la maternité. En effet, la cafétéria étant très éloignée de ce point du Centre Hospitalier, les usagers sont coupés de ces prestations. Aussi, avons-nous convenu avec vous de proposer une alternative.</a:t>
            </a:r>
          </a:p>
          <a:p>
            <a:pPr marL="0" lvl="1">
              <a:lnSpc>
                <a:spcPct val="150000"/>
              </a:lnSpc>
            </a:pPr>
            <a:r>
              <a:rPr lang="fr-FR" sz="1000" dirty="0" smtClean="0">
                <a:solidFill>
                  <a:prstClr val="black"/>
                </a:solidFill>
                <a:latin typeface="Gadugi" panose="020B0502040204020203" pitchFamily="34" charset="0"/>
              </a:rPr>
              <a:t>Le kiosque est ouvert en demi journée et propose un échantillon représentatif des prestations de la cafétéria du hall principal.</a:t>
            </a:r>
          </a:p>
          <a:p>
            <a:pPr marL="0" lvl="1">
              <a:lnSpc>
                <a:spcPct val="150000"/>
              </a:lnSpc>
            </a:pPr>
            <a:r>
              <a:rPr lang="fr-FR" sz="1000" dirty="0" smtClean="0">
                <a:solidFill>
                  <a:prstClr val="black"/>
                </a:solidFill>
                <a:latin typeface="Gadugi" panose="020B0502040204020203" pitchFamily="34" charset="0"/>
              </a:rPr>
              <a:t>En fonction de son activité, les amplitudes d’ouverture seront amenées à évoluer.</a:t>
            </a:r>
            <a:endParaRPr lang="fr-FR" dirty="0"/>
          </a:p>
        </p:txBody>
      </p:sp>
    </p:spTree>
    <p:extLst>
      <p:ext uri="{BB962C8B-B14F-4D97-AF65-F5344CB8AC3E}">
        <p14:creationId xmlns:p14="http://schemas.microsoft.com/office/powerpoint/2010/main" val="2376678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9906000" cy="6858000"/>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 xmlns:a16="http://schemas.microsoft.com/office/drawing/2014/main" xmlns:lc="http://schemas.openxmlformats.org/drawingml/2006/lockedCanvas" id="{05950264-8223-4FA5-AA67-2DCF07C86449}"/>
              </a:ext>
            </a:extLst>
          </p:cNvPr>
          <p:cNvSpPr/>
          <p:nvPr/>
        </p:nvSpPr>
        <p:spPr>
          <a:xfrm>
            <a:off x="834754" y="862648"/>
            <a:ext cx="6802687" cy="5119429"/>
          </a:xfrm>
          <a:prstGeom prst="rect">
            <a:avLst/>
          </a:prstGeom>
          <a:solidFill>
            <a:schemeClr val="bg1"/>
          </a:solidFill>
          <a:ln w="28575">
            <a:solidFill>
              <a:srgbClr val="98ADB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3" name="Espace réservé du numéro de diapositive 2"/>
          <p:cNvSpPr>
            <a:spLocks noGrp="1"/>
          </p:cNvSpPr>
          <p:nvPr>
            <p:ph type="sldNum" sz="quarter" idx="12"/>
          </p:nvPr>
        </p:nvSpPr>
        <p:spPr/>
        <p:txBody>
          <a:bodyPr/>
          <a:lstStyle/>
          <a:p>
            <a:fld id="{FE4E6886-C363-434E-8DE7-41EAA891013C}" type="slidenum">
              <a:rPr lang="fr-FR" smtClean="0"/>
              <a:pPr/>
              <a:t>13</a:t>
            </a:fld>
            <a:endParaRPr lang="fr-FR" dirty="0"/>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sp>
        <p:nvSpPr>
          <p:cNvPr id="4" name="ZoneTexte 3"/>
          <p:cNvSpPr txBox="1"/>
          <p:nvPr/>
        </p:nvSpPr>
        <p:spPr>
          <a:xfrm>
            <a:off x="721526" y="139585"/>
            <a:ext cx="5591835"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Maillot - Zoning</a:t>
            </a:r>
            <a:endParaRPr lang="fr-FR" sz="1950" b="1" dirty="0">
              <a:latin typeface="Gadugi" panose="020B0502040204020203" pitchFamily="34" charset="0"/>
            </a:endParaRPr>
          </a:p>
        </p:txBody>
      </p:sp>
      <p:pic>
        <p:nvPicPr>
          <p:cNvPr id="6" name="Image 5" descr="zonning.jpg"/>
          <p:cNvPicPr>
            <a:picLocks noChangeAspect="1"/>
          </p:cNvPicPr>
          <p:nvPr/>
        </p:nvPicPr>
        <p:blipFill rotWithShape="1">
          <a:blip r:embed="rId4" cstate="print">
            <a:alphaModFix amt="70000"/>
            <a:clrChange>
              <a:clrFrom>
                <a:srgbClr val="FFFFFF"/>
              </a:clrFrom>
              <a:clrTo>
                <a:srgbClr val="FFFFFF">
                  <a:alpha val="0"/>
                </a:srgbClr>
              </a:clrTo>
            </a:clrChange>
            <a:extLst>
              <a:ext uri="{28A0092B-C50C-407E-A947-70E740481C1C}">
                <a14:useLocalDpi xmlns:a14="http://schemas.microsoft.com/office/drawing/2010/main" val="0"/>
              </a:ext>
            </a:extLst>
          </a:blip>
          <a:srcRect l="5658"/>
          <a:stretch/>
        </p:blipFill>
        <p:spPr>
          <a:xfrm>
            <a:off x="825191" y="856559"/>
            <a:ext cx="6829671" cy="5125518"/>
          </a:xfrm>
          <a:prstGeom prst="rect">
            <a:avLst/>
          </a:prstGeom>
        </p:spPr>
      </p:pic>
      <p:sp>
        <p:nvSpPr>
          <p:cNvPr id="7" name="Snip Single Corner Rectangle 3"/>
          <p:cNvSpPr/>
          <p:nvPr/>
        </p:nvSpPr>
        <p:spPr>
          <a:xfrm>
            <a:off x="4673234" y="1551763"/>
            <a:ext cx="1920897" cy="1948718"/>
          </a:xfrm>
          <a:prstGeom prst="snip1Rect">
            <a:avLst/>
          </a:prstGeom>
          <a:solidFill>
            <a:srgbClr val="C5AFAE">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x-none">
              <a:latin typeface="Gadugi" panose="020B0502040204020203" pitchFamily="34" charset="0"/>
              <a:ea typeface="Gadugi" panose="020B0502040204020203" pitchFamily="34" charset="0"/>
            </a:endParaRPr>
          </a:p>
        </p:txBody>
      </p:sp>
      <p:sp>
        <p:nvSpPr>
          <p:cNvPr id="8" name="Rectangle 7">
            <a:extLst>
              <a:ext uri="{FF2B5EF4-FFF2-40B4-BE49-F238E27FC236}">
                <a16:creationId xmlns="" xmlns:a16="http://schemas.microsoft.com/office/drawing/2014/main" xmlns:lc="http://schemas.openxmlformats.org/drawingml/2006/lockedCanvas" id="{016C7823-DDB2-4AF8-9DD1-D5FCACC5EC9D}"/>
              </a:ext>
            </a:extLst>
          </p:cNvPr>
          <p:cNvSpPr/>
          <p:nvPr/>
        </p:nvSpPr>
        <p:spPr>
          <a:xfrm>
            <a:off x="3359253" y="3500481"/>
            <a:ext cx="677279" cy="343820"/>
          </a:xfrm>
          <a:prstGeom prst="rect">
            <a:avLst/>
          </a:prstGeom>
          <a:solidFill>
            <a:srgbClr val="434346">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9" name="Rectangle 8"/>
          <p:cNvSpPr/>
          <p:nvPr/>
        </p:nvSpPr>
        <p:spPr>
          <a:xfrm>
            <a:off x="7671480" y="4736612"/>
            <a:ext cx="2013135" cy="1264829"/>
          </a:xfrm>
          <a:prstGeom prst="rect">
            <a:avLst/>
          </a:prstGeom>
          <a:solidFill>
            <a:srgbClr val="AABCBD">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0" name="ZoneTexte 13"/>
          <p:cNvSpPr txBox="1"/>
          <p:nvPr/>
        </p:nvSpPr>
        <p:spPr>
          <a:xfrm>
            <a:off x="7654059" y="4797098"/>
            <a:ext cx="2013135" cy="1107996"/>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100" dirty="0" smtClean="0">
                <a:latin typeface="Gadugi" panose="020B0502040204020203" pitchFamily="34" charset="0"/>
                <a:ea typeface="Gadugi" panose="020B0502040204020203" pitchFamily="34" charset="0"/>
                <a:cs typeface="Comic Sans MS"/>
              </a:rPr>
              <a:t>Organisation du flux des  différentes zone d’interventions: </a:t>
            </a:r>
          </a:p>
          <a:p>
            <a:pPr algn="ctr"/>
            <a:r>
              <a:rPr lang="fr-FR" sz="1100" dirty="0" smtClean="0">
                <a:latin typeface="Gadugi" panose="020B0502040204020203" pitchFamily="34" charset="0"/>
                <a:ea typeface="Gadugi" panose="020B0502040204020203" pitchFamily="34" charset="0"/>
                <a:cs typeface="Comic Sans MS"/>
              </a:rPr>
              <a:t>*Circulation des clients au niveaux de la salle</a:t>
            </a:r>
          </a:p>
          <a:p>
            <a:pPr algn="ctr"/>
            <a:r>
              <a:rPr lang="fr-FR" sz="1100" dirty="0" smtClean="0">
                <a:latin typeface="Gadugi" panose="020B0502040204020203" pitchFamily="34" charset="0"/>
                <a:ea typeface="Gadugi" panose="020B0502040204020203" pitchFamily="34" charset="0"/>
                <a:cs typeface="Comic Sans MS"/>
              </a:rPr>
              <a:t>*Accès terrasse.</a:t>
            </a:r>
          </a:p>
        </p:txBody>
      </p:sp>
      <p:sp>
        <p:nvSpPr>
          <p:cNvPr id="11" name="Rectangle 10"/>
          <p:cNvSpPr/>
          <p:nvPr/>
        </p:nvSpPr>
        <p:spPr>
          <a:xfrm>
            <a:off x="1221574" y="1201513"/>
            <a:ext cx="3388471" cy="2108045"/>
          </a:xfrm>
          <a:custGeom>
            <a:avLst/>
            <a:gdLst>
              <a:gd name="connsiteX0" fmla="*/ 0 w 3649357"/>
              <a:gd name="connsiteY0" fmla="*/ 0 h 1594722"/>
              <a:gd name="connsiteX1" fmla="*/ 3649357 w 3649357"/>
              <a:gd name="connsiteY1" fmla="*/ 0 h 1594722"/>
              <a:gd name="connsiteX2" fmla="*/ 3649357 w 3649357"/>
              <a:gd name="connsiteY2" fmla="*/ 1594722 h 1594722"/>
              <a:gd name="connsiteX3" fmla="*/ 0 w 3649357"/>
              <a:gd name="connsiteY3" fmla="*/ 1594722 h 1594722"/>
              <a:gd name="connsiteX4" fmla="*/ 0 w 3649357"/>
              <a:gd name="connsiteY4" fmla="*/ 0 h 1594722"/>
              <a:gd name="connsiteX0" fmla="*/ 25659 w 3675016"/>
              <a:gd name="connsiteY0" fmla="*/ 0 h 2236106"/>
              <a:gd name="connsiteX1" fmla="*/ 3675016 w 3675016"/>
              <a:gd name="connsiteY1" fmla="*/ 0 h 2236106"/>
              <a:gd name="connsiteX2" fmla="*/ 3675016 w 3675016"/>
              <a:gd name="connsiteY2" fmla="*/ 1594722 h 2236106"/>
              <a:gd name="connsiteX3" fmla="*/ 0 w 3675016"/>
              <a:gd name="connsiteY3" fmla="*/ 2236106 h 2236106"/>
              <a:gd name="connsiteX4" fmla="*/ 25659 w 3675016"/>
              <a:gd name="connsiteY4" fmla="*/ 0 h 2236106"/>
              <a:gd name="connsiteX0" fmla="*/ 25659 w 3675016"/>
              <a:gd name="connsiteY0" fmla="*/ 0 h 2236106"/>
              <a:gd name="connsiteX1" fmla="*/ 3675016 w 3675016"/>
              <a:gd name="connsiteY1" fmla="*/ 0 h 2236106"/>
              <a:gd name="connsiteX2" fmla="*/ 3675016 w 3675016"/>
              <a:gd name="connsiteY2" fmla="*/ 1594722 h 2236106"/>
              <a:gd name="connsiteX3" fmla="*/ 0 w 3675016"/>
              <a:gd name="connsiteY3" fmla="*/ 2236106 h 2236106"/>
              <a:gd name="connsiteX4" fmla="*/ 25659 w 3675016"/>
              <a:gd name="connsiteY4" fmla="*/ 0 h 2236106"/>
              <a:gd name="connsiteX0" fmla="*/ 51317 w 3700674"/>
              <a:gd name="connsiteY0" fmla="*/ 0 h 2159139"/>
              <a:gd name="connsiteX1" fmla="*/ 3700674 w 3700674"/>
              <a:gd name="connsiteY1" fmla="*/ 0 h 2159139"/>
              <a:gd name="connsiteX2" fmla="*/ 3700674 w 3700674"/>
              <a:gd name="connsiteY2" fmla="*/ 1594722 h 2159139"/>
              <a:gd name="connsiteX3" fmla="*/ 0 w 3700674"/>
              <a:gd name="connsiteY3" fmla="*/ 2159139 h 2159139"/>
              <a:gd name="connsiteX4" fmla="*/ 51317 w 3700674"/>
              <a:gd name="connsiteY4" fmla="*/ 0 h 2159139"/>
              <a:gd name="connsiteX0" fmla="*/ 51317 w 3700674"/>
              <a:gd name="connsiteY0" fmla="*/ 0 h 2159139"/>
              <a:gd name="connsiteX1" fmla="*/ 3700674 w 3700674"/>
              <a:gd name="connsiteY1" fmla="*/ 0 h 2159139"/>
              <a:gd name="connsiteX2" fmla="*/ 3700674 w 3700674"/>
              <a:gd name="connsiteY2" fmla="*/ 1594722 h 2159139"/>
              <a:gd name="connsiteX3" fmla="*/ 0 w 3700674"/>
              <a:gd name="connsiteY3" fmla="*/ 2159139 h 2159139"/>
              <a:gd name="connsiteX4" fmla="*/ 51317 w 3700674"/>
              <a:gd name="connsiteY4" fmla="*/ 0 h 2159139"/>
              <a:gd name="connsiteX0" fmla="*/ 51317 w 3700674"/>
              <a:gd name="connsiteY0" fmla="*/ 0 h 2159139"/>
              <a:gd name="connsiteX1" fmla="*/ 3700674 w 3700674"/>
              <a:gd name="connsiteY1" fmla="*/ 0 h 2159139"/>
              <a:gd name="connsiteX2" fmla="*/ 3700674 w 3700674"/>
              <a:gd name="connsiteY2" fmla="*/ 1594722 h 2159139"/>
              <a:gd name="connsiteX3" fmla="*/ 0 w 3700674"/>
              <a:gd name="connsiteY3" fmla="*/ 2159139 h 2159139"/>
              <a:gd name="connsiteX4" fmla="*/ 51317 w 3700674"/>
              <a:gd name="connsiteY4" fmla="*/ 0 h 2159139"/>
              <a:gd name="connsiteX0" fmla="*/ 51317 w 3700674"/>
              <a:gd name="connsiteY0" fmla="*/ 0 h 2223278"/>
              <a:gd name="connsiteX1" fmla="*/ 3700674 w 3700674"/>
              <a:gd name="connsiteY1" fmla="*/ 0 h 2223278"/>
              <a:gd name="connsiteX2" fmla="*/ 3700674 w 3700674"/>
              <a:gd name="connsiteY2" fmla="*/ 1594722 h 2223278"/>
              <a:gd name="connsiteX3" fmla="*/ 0 w 3700674"/>
              <a:gd name="connsiteY3" fmla="*/ 2223278 h 2223278"/>
              <a:gd name="connsiteX4" fmla="*/ 51317 w 3700674"/>
              <a:gd name="connsiteY4" fmla="*/ 0 h 2223278"/>
              <a:gd name="connsiteX0" fmla="*/ 51317 w 3700674"/>
              <a:gd name="connsiteY0" fmla="*/ 0 h 2133484"/>
              <a:gd name="connsiteX1" fmla="*/ 3700674 w 3700674"/>
              <a:gd name="connsiteY1" fmla="*/ 0 h 2133484"/>
              <a:gd name="connsiteX2" fmla="*/ 3700674 w 3700674"/>
              <a:gd name="connsiteY2" fmla="*/ 1594722 h 2133484"/>
              <a:gd name="connsiteX3" fmla="*/ 0 w 3700674"/>
              <a:gd name="connsiteY3" fmla="*/ 2133484 h 2133484"/>
              <a:gd name="connsiteX4" fmla="*/ 51317 w 3700674"/>
              <a:gd name="connsiteY4" fmla="*/ 0 h 2133484"/>
              <a:gd name="connsiteX0" fmla="*/ 51317 w 3700674"/>
              <a:gd name="connsiteY0" fmla="*/ 0 h 2133484"/>
              <a:gd name="connsiteX1" fmla="*/ 3700674 w 3700674"/>
              <a:gd name="connsiteY1" fmla="*/ 0 h 2133484"/>
              <a:gd name="connsiteX2" fmla="*/ 3700674 w 3700674"/>
              <a:gd name="connsiteY2" fmla="*/ 1594722 h 2133484"/>
              <a:gd name="connsiteX3" fmla="*/ 0 w 3700674"/>
              <a:gd name="connsiteY3" fmla="*/ 2133484 h 2133484"/>
              <a:gd name="connsiteX4" fmla="*/ 51317 w 3700674"/>
              <a:gd name="connsiteY4" fmla="*/ 0 h 2133484"/>
              <a:gd name="connsiteX0" fmla="*/ 51317 w 3700674"/>
              <a:gd name="connsiteY0" fmla="*/ 0 h 2133484"/>
              <a:gd name="connsiteX1" fmla="*/ 3700674 w 3700674"/>
              <a:gd name="connsiteY1" fmla="*/ 0 h 2133484"/>
              <a:gd name="connsiteX2" fmla="*/ 3700674 w 3700674"/>
              <a:gd name="connsiteY2" fmla="*/ 1517756 h 2133484"/>
              <a:gd name="connsiteX3" fmla="*/ 0 w 3700674"/>
              <a:gd name="connsiteY3" fmla="*/ 2133484 h 2133484"/>
              <a:gd name="connsiteX4" fmla="*/ 51317 w 3700674"/>
              <a:gd name="connsiteY4" fmla="*/ 0 h 21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674" h="2133484">
                <a:moveTo>
                  <a:pt x="51317" y="0"/>
                </a:moveTo>
                <a:lnTo>
                  <a:pt x="3700674" y="0"/>
                </a:lnTo>
                <a:lnTo>
                  <a:pt x="3700674" y="1517756"/>
                </a:lnTo>
                <a:cubicBezTo>
                  <a:pt x="2467116" y="1697343"/>
                  <a:pt x="1708238" y="1184236"/>
                  <a:pt x="0" y="2133484"/>
                </a:cubicBezTo>
                <a:lnTo>
                  <a:pt x="51317" y="0"/>
                </a:lnTo>
                <a:close/>
              </a:path>
            </a:pathLst>
          </a:custGeom>
          <a:solidFill>
            <a:schemeClr val="bg1">
              <a:lumMod val="85000"/>
              <a:alpha val="37000"/>
            </a:schemeClr>
          </a:solidFill>
          <a:ln>
            <a:noFill/>
          </a:ln>
          <a:effectLst>
            <a:outerShdw blurRad="193675" dist="254000" dir="5400000" sx="98000" sy="98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2" name="Rectangle 11"/>
          <p:cNvSpPr/>
          <p:nvPr/>
        </p:nvSpPr>
        <p:spPr>
          <a:xfrm>
            <a:off x="4643967" y="1087647"/>
            <a:ext cx="1600712" cy="421362"/>
          </a:xfrm>
          <a:prstGeom prst="rect">
            <a:avLst/>
          </a:prstGeom>
          <a:solidFill>
            <a:srgbClr val="D3C9BB">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3" name="Rectangle 12"/>
          <p:cNvSpPr/>
          <p:nvPr/>
        </p:nvSpPr>
        <p:spPr>
          <a:xfrm>
            <a:off x="6570958" y="1955684"/>
            <a:ext cx="369646" cy="1544797"/>
          </a:xfrm>
          <a:prstGeom prst="rect">
            <a:avLst/>
          </a:prstGeom>
          <a:solidFill>
            <a:srgbClr val="AABCBD">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4" name="Triangle rectangle 13"/>
          <p:cNvSpPr/>
          <p:nvPr/>
        </p:nvSpPr>
        <p:spPr>
          <a:xfrm rot="5400000">
            <a:off x="4741993" y="4581293"/>
            <a:ext cx="1203719" cy="1286035"/>
          </a:xfrm>
          <a:prstGeom prst="rtTriangle">
            <a:avLst/>
          </a:prstGeom>
          <a:solidFill>
            <a:srgbClr val="434346">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5" name="Rectangle 14"/>
          <p:cNvSpPr/>
          <p:nvPr/>
        </p:nvSpPr>
        <p:spPr>
          <a:xfrm>
            <a:off x="3359253" y="4397920"/>
            <a:ext cx="677279" cy="373595"/>
          </a:xfrm>
          <a:prstGeom prst="rect">
            <a:avLst/>
          </a:prstGeom>
          <a:solidFill>
            <a:srgbClr val="BDAD9D"/>
          </a:solidFill>
          <a:ln>
            <a:noFill/>
          </a:ln>
          <a:effectLst>
            <a:outerShdw blurRad="193675" dist="254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6" name="Rectangle 15"/>
          <p:cNvSpPr/>
          <p:nvPr/>
        </p:nvSpPr>
        <p:spPr>
          <a:xfrm>
            <a:off x="3359253" y="3939776"/>
            <a:ext cx="677279" cy="327541"/>
          </a:xfrm>
          <a:prstGeom prst="rect">
            <a:avLst/>
          </a:prstGeom>
          <a:solidFill>
            <a:srgbClr val="D3C9BB">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17" name="ZoneTexte 21"/>
          <p:cNvSpPr txBox="1"/>
          <p:nvPr/>
        </p:nvSpPr>
        <p:spPr>
          <a:xfrm>
            <a:off x="1738632" y="3549573"/>
            <a:ext cx="1534331"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RESERVE</a:t>
            </a:r>
          </a:p>
        </p:txBody>
      </p:sp>
      <p:sp>
        <p:nvSpPr>
          <p:cNvPr id="18" name="ZoneTexte 22"/>
          <p:cNvSpPr txBox="1"/>
          <p:nvPr/>
        </p:nvSpPr>
        <p:spPr>
          <a:xfrm>
            <a:off x="818136" y="4043040"/>
            <a:ext cx="2454828"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RESTAURATION RAPIDE</a:t>
            </a:r>
          </a:p>
        </p:txBody>
      </p:sp>
      <p:sp>
        <p:nvSpPr>
          <p:cNvPr id="19" name="ZoneTexte 23"/>
          <p:cNvSpPr txBox="1"/>
          <p:nvPr/>
        </p:nvSpPr>
        <p:spPr>
          <a:xfrm>
            <a:off x="904425" y="4457584"/>
            <a:ext cx="2454828"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TERRASSE</a:t>
            </a:r>
          </a:p>
        </p:txBody>
      </p:sp>
      <p:sp>
        <p:nvSpPr>
          <p:cNvPr id="20" name="Rectangle 19"/>
          <p:cNvSpPr/>
          <p:nvPr/>
        </p:nvSpPr>
        <p:spPr>
          <a:xfrm>
            <a:off x="3358556" y="5337978"/>
            <a:ext cx="677279" cy="373595"/>
          </a:xfrm>
          <a:prstGeom prst="rect">
            <a:avLst/>
          </a:prstGeom>
          <a:solidFill>
            <a:schemeClr val="accent2">
              <a:lumMod val="50000"/>
              <a:alpha val="37000"/>
            </a:schemeClr>
          </a:solidFill>
          <a:ln>
            <a:noFill/>
          </a:ln>
          <a:effectLst>
            <a:outerShdw blurRad="193675" dist="254000" dir="5400000" sx="0" sy="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21" name="Rectangle 20"/>
          <p:cNvSpPr/>
          <p:nvPr/>
        </p:nvSpPr>
        <p:spPr>
          <a:xfrm>
            <a:off x="3358556" y="4894415"/>
            <a:ext cx="677279" cy="327541"/>
          </a:xfrm>
          <a:prstGeom prst="rect">
            <a:avLst/>
          </a:prstGeom>
          <a:solidFill>
            <a:srgbClr val="AABCBD">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latin typeface="Gadugi" panose="020B0502040204020203" pitchFamily="34" charset="0"/>
              <a:ea typeface="Gadugi" panose="020B0502040204020203" pitchFamily="34" charset="0"/>
            </a:endParaRPr>
          </a:p>
        </p:txBody>
      </p:sp>
      <p:sp>
        <p:nvSpPr>
          <p:cNvPr id="22" name="ZoneTexte 27"/>
          <p:cNvSpPr txBox="1"/>
          <p:nvPr/>
        </p:nvSpPr>
        <p:spPr>
          <a:xfrm>
            <a:off x="221385" y="4942005"/>
            <a:ext cx="3137171"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VENTE MAGAZINES ET CADEAUX </a:t>
            </a:r>
          </a:p>
        </p:txBody>
      </p:sp>
      <p:sp>
        <p:nvSpPr>
          <p:cNvPr id="23" name="ZoneTexte 28"/>
          <p:cNvSpPr txBox="1"/>
          <p:nvPr/>
        </p:nvSpPr>
        <p:spPr>
          <a:xfrm>
            <a:off x="2758492" y="5392325"/>
            <a:ext cx="595684"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SAS</a:t>
            </a:r>
          </a:p>
        </p:txBody>
      </p:sp>
      <p:cxnSp>
        <p:nvCxnSpPr>
          <p:cNvPr id="24" name="Connecteur droit avec flèche 23"/>
          <p:cNvCxnSpPr/>
          <p:nvPr/>
        </p:nvCxnSpPr>
        <p:spPr>
          <a:xfrm flipH="1">
            <a:off x="6558543" y="1087647"/>
            <a:ext cx="369646" cy="510329"/>
          </a:xfrm>
          <a:prstGeom prst="straightConnector1">
            <a:avLst/>
          </a:prstGeom>
          <a:ln w="3810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4889723" y="3797052"/>
            <a:ext cx="1" cy="759362"/>
          </a:xfrm>
          <a:prstGeom prst="straightConnector1">
            <a:avLst/>
          </a:prstGeom>
          <a:ln w="38100"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H="1">
            <a:off x="4186739" y="2228982"/>
            <a:ext cx="624170" cy="0"/>
          </a:xfrm>
          <a:prstGeom prst="straightConnector1">
            <a:avLst/>
          </a:prstGeom>
          <a:ln w="38100" cmpd="sng">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ZoneTexte 35"/>
          <p:cNvSpPr txBox="1"/>
          <p:nvPr/>
        </p:nvSpPr>
        <p:spPr>
          <a:xfrm>
            <a:off x="4643967" y="4849275"/>
            <a:ext cx="857226"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RESERVE</a:t>
            </a:r>
          </a:p>
        </p:txBody>
      </p:sp>
      <p:sp>
        <p:nvSpPr>
          <p:cNvPr id="28" name="ZoneTexte 38"/>
          <p:cNvSpPr txBox="1"/>
          <p:nvPr/>
        </p:nvSpPr>
        <p:spPr>
          <a:xfrm>
            <a:off x="4620229" y="1228224"/>
            <a:ext cx="1621307" cy="23083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900" dirty="0" smtClean="0">
                <a:latin typeface="Gadugi" panose="020B0502040204020203" pitchFamily="34" charset="0"/>
                <a:ea typeface="Gadugi" panose="020B0502040204020203" pitchFamily="34" charset="0"/>
                <a:cs typeface="Comic Sans MS"/>
              </a:rPr>
              <a:t>Distribution automatique</a:t>
            </a:r>
          </a:p>
        </p:txBody>
      </p:sp>
      <p:sp>
        <p:nvSpPr>
          <p:cNvPr id="29" name="ZoneTexte 39"/>
          <p:cNvSpPr txBox="1"/>
          <p:nvPr/>
        </p:nvSpPr>
        <p:spPr>
          <a:xfrm>
            <a:off x="1513842" y="2050091"/>
            <a:ext cx="2454828"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TERRASSE</a:t>
            </a:r>
          </a:p>
        </p:txBody>
      </p:sp>
      <p:sp>
        <p:nvSpPr>
          <p:cNvPr id="30" name="ZoneTexte 40"/>
          <p:cNvSpPr txBox="1"/>
          <p:nvPr/>
        </p:nvSpPr>
        <p:spPr>
          <a:xfrm>
            <a:off x="5163719" y="1799234"/>
            <a:ext cx="674947"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100" dirty="0" smtClean="0">
                <a:latin typeface="Gadugi" panose="020B0502040204020203" pitchFamily="34" charset="0"/>
                <a:ea typeface="Gadugi" panose="020B0502040204020203" pitchFamily="34" charset="0"/>
                <a:cs typeface="Comic Sans MS"/>
              </a:rPr>
              <a:t>SAS</a:t>
            </a:r>
          </a:p>
        </p:txBody>
      </p:sp>
      <p:sp>
        <p:nvSpPr>
          <p:cNvPr id="31" name="ZoneTexte 41"/>
          <p:cNvSpPr txBox="1"/>
          <p:nvPr/>
        </p:nvSpPr>
        <p:spPr>
          <a:xfrm rot="5400000">
            <a:off x="5971758" y="2567965"/>
            <a:ext cx="1593889" cy="36933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900" dirty="0" smtClean="0">
                <a:latin typeface="Gadugi" panose="020B0502040204020203" pitchFamily="34" charset="0"/>
                <a:ea typeface="Gadugi" panose="020B0502040204020203" pitchFamily="34" charset="0"/>
                <a:cs typeface="Comic Sans MS"/>
              </a:rPr>
              <a:t>VENTE MAGAZINES ET</a:t>
            </a:r>
          </a:p>
          <a:p>
            <a:pPr algn="ctr"/>
            <a:r>
              <a:rPr lang="fr-FR" sz="900" dirty="0" smtClean="0">
                <a:latin typeface="Gadugi" panose="020B0502040204020203" pitchFamily="34" charset="0"/>
                <a:ea typeface="Gadugi" panose="020B0502040204020203" pitchFamily="34" charset="0"/>
                <a:cs typeface="Comic Sans MS"/>
              </a:rPr>
              <a:t> CADEAUX </a:t>
            </a:r>
          </a:p>
        </p:txBody>
      </p:sp>
      <p:sp>
        <p:nvSpPr>
          <p:cNvPr id="32" name="ZoneTexte 42"/>
          <p:cNvSpPr txBox="1"/>
          <p:nvPr/>
        </p:nvSpPr>
        <p:spPr>
          <a:xfrm>
            <a:off x="7783398" y="2297195"/>
            <a:ext cx="1416914" cy="430887"/>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100" dirty="0" smtClean="0">
                <a:latin typeface="Gadugi" panose="020B0502040204020203" pitchFamily="34" charset="0"/>
                <a:ea typeface="Gadugi" panose="020B0502040204020203" pitchFamily="34" charset="0"/>
                <a:cs typeface="Comic Sans MS"/>
              </a:rPr>
              <a:t>Rideau de fermeture partielle</a:t>
            </a:r>
          </a:p>
        </p:txBody>
      </p:sp>
      <p:cxnSp>
        <p:nvCxnSpPr>
          <p:cNvPr id="34" name="Connecteur droit 33"/>
          <p:cNvCxnSpPr/>
          <p:nvPr/>
        </p:nvCxnSpPr>
        <p:spPr>
          <a:xfrm>
            <a:off x="4643967" y="2418552"/>
            <a:ext cx="2254955" cy="179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a:off x="7118608" y="2471384"/>
            <a:ext cx="603938" cy="7249"/>
          </a:xfrm>
          <a:prstGeom prst="straightConnector1">
            <a:avLst/>
          </a:prstGeom>
          <a:ln w="3810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702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FE4E6886-C363-434E-8DE7-41EAA891013C}" type="slidenum">
              <a:rPr lang="fr-FR" smtClean="0"/>
              <a:pPr/>
              <a:t>14</a:t>
            </a:fld>
            <a:endParaRPr lang="fr-FR" dirty="0"/>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sp>
        <p:nvSpPr>
          <p:cNvPr id="4" name="ZoneTexte 3"/>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Maillot – Plan d’aménagement</a:t>
            </a:r>
            <a:endParaRPr lang="fr-FR" sz="1950" b="1" dirty="0">
              <a:latin typeface="Gadugi" panose="020B0502040204020203" pitchFamily="34" charset="0"/>
            </a:endParaRPr>
          </a:p>
        </p:txBody>
      </p:sp>
      <p:pic>
        <p:nvPicPr>
          <p:cNvPr id="6" name="Image 5" descr="plan traité 2.jpg"/>
          <p:cNvPicPr>
            <a:picLocks noChangeAspect="1"/>
          </p:cNvPicPr>
          <p:nvPr/>
        </p:nvPicPr>
        <p:blipFill rotWithShape="1">
          <a:blip r:embed="rId3" cstate="print">
            <a:extLst>
              <a:ext uri="{28A0092B-C50C-407E-A947-70E740481C1C}">
                <a14:useLocalDpi xmlns:a14="http://schemas.microsoft.com/office/drawing/2010/main" val="0"/>
              </a:ext>
            </a:extLst>
          </a:blip>
          <a:srcRect l="7458" r="2001"/>
          <a:stretch/>
        </p:blipFill>
        <p:spPr>
          <a:xfrm>
            <a:off x="532067" y="930525"/>
            <a:ext cx="6726147" cy="5253090"/>
          </a:xfrm>
          <a:prstGeom prst="rect">
            <a:avLst/>
          </a:prstGeom>
        </p:spPr>
      </p:pic>
      <p:pic>
        <p:nvPicPr>
          <p:cNvPr id="7"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9334" t="57535" r="33089" b="35136"/>
          <a:stretch/>
        </p:blipFill>
        <p:spPr>
          <a:xfrm>
            <a:off x="7387826" y="5248133"/>
            <a:ext cx="330370" cy="321264"/>
          </a:xfrm>
          <a:prstGeom prst="ellipse">
            <a:avLst/>
          </a:prstGeom>
          <a:ln w="3175" cap="rnd">
            <a:solidFill>
              <a:schemeClr val="accent2">
                <a:lumMod val="60000"/>
                <a:lumOff val="40000"/>
                <a:alpha val="46000"/>
              </a:schemeClr>
            </a:solidFill>
            <a:prstDash val="sysDot"/>
          </a:ln>
          <a:effectLst>
            <a:outerShdw blurRad="114300" dist="304800" dir="5400000" sx="76000" sy="76000" rotWithShape="0">
              <a:schemeClr val="bg1">
                <a:lumMod val="85000"/>
                <a:alpha val="6000"/>
              </a:schemeClr>
            </a:outerShdw>
          </a:effectLst>
          <a:scene3d>
            <a:camera prst="orthographicFront"/>
            <a:lightRig rig="contrasting" dir="t">
              <a:rot lat="0" lon="0" rev="3000000"/>
            </a:lightRig>
          </a:scene3d>
          <a:sp3d contourW="7620">
            <a:bevelT w="95250" h="31750"/>
            <a:contourClr>
              <a:srgbClr val="333333"/>
            </a:contourClr>
          </a:sp3d>
        </p:spPr>
      </p:pic>
      <p:grpSp>
        <p:nvGrpSpPr>
          <p:cNvPr id="8" name="Group 10"/>
          <p:cNvGrpSpPr/>
          <p:nvPr/>
        </p:nvGrpSpPr>
        <p:grpSpPr>
          <a:xfrm>
            <a:off x="7325150" y="1077710"/>
            <a:ext cx="255585" cy="276999"/>
            <a:chOff x="7537210" y="1865036"/>
            <a:chExt cx="255585" cy="276999"/>
          </a:xfrm>
        </p:grpSpPr>
        <p:sp>
          <p:nvSpPr>
            <p:cNvPr id="61" name="Ellipse 60"/>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62" name="ZoneTexte 58"/>
            <p:cNvSpPr txBox="1"/>
            <p:nvPr/>
          </p:nvSpPr>
          <p:spPr>
            <a:xfrm>
              <a:off x="7537210" y="1865036"/>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1</a:t>
              </a:r>
            </a:p>
          </p:txBody>
        </p:sp>
      </p:grpSp>
      <p:grpSp>
        <p:nvGrpSpPr>
          <p:cNvPr id="9" name="Group 13"/>
          <p:cNvGrpSpPr/>
          <p:nvPr/>
        </p:nvGrpSpPr>
        <p:grpSpPr>
          <a:xfrm>
            <a:off x="7350122" y="1725847"/>
            <a:ext cx="241909" cy="276999"/>
            <a:chOff x="7550886" y="1887752"/>
            <a:chExt cx="241909" cy="276999"/>
          </a:xfrm>
        </p:grpSpPr>
        <p:sp>
          <p:nvSpPr>
            <p:cNvPr id="59" name="Ellipse 58"/>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60" name="ZoneTexte 58"/>
            <p:cNvSpPr txBox="1"/>
            <p:nvPr/>
          </p:nvSpPr>
          <p:spPr>
            <a:xfrm>
              <a:off x="7550886" y="1887752"/>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2</a:t>
              </a:r>
            </a:p>
          </p:txBody>
        </p:sp>
      </p:grpSp>
      <p:grpSp>
        <p:nvGrpSpPr>
          <p:cNvPr id="10" name="Group 16"/>
          <p:cNvGrpSpPr/>
          <p:nvPr/>
        </p:nvGrpSpPr>
        <p:grpSpPr>
          <a:xfrm>
            <a:off x="7338529" y="2460724"/>
            <a:ext cx="241202" cy="276999"/>
            <a:chOff x="7551593" y="1896543"/>
            <a:chExt cx="241202" cy="276999"/>
          </a:xfrm>
        </p:grpSpPr>
        <p:sp>
          <p:nvSpPr>
            <p:cNvPr id="57" name="Ellipse 5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58" name="ZoneTexte 58"/>
            <p:cNvSpPr txBox="1"/>
            <p:nvPr/>
          </p:nvSpPr>
          <p:spPr>
            <a:xfrm>
              <a:off x="7551593" y="1896543"/>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3</a:t>
              </a:r>
            </a:p>
          </p:txBody>
        </p:sp>
      </p:grpSp>
      <p:grpSp>
        <p:nvGrpSpPr>
          <p:cNvPr id="11" name="Group 30"/>
          <p:cNvGrpSpPr/>
          <p:nvPr/>
        </p:nvGrpSpPr>
        <p:grpSpPr>
          <a:xfrm>
            <a:off x="7344481" y="3347667"/>
            <a:ext cx="248583" cy="276999"/>
            <a:chOff x="7544212" y="1877314"/>
            <a:chExt cx="248583" cy="276999"/>
          </a:xfrm>
        </p:grpSpPr>
        <p:sp>
          <p:nvSpPr>
            <p:cNvPr id="55" name="Ellipse 54"/>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56" name="ZoneTexte 58"/>
            <p:cNvSpPr txBox="1"/>
            <p:nvPr/>
          </p:nvSpPr>
          <p:spPr>
            <a:xfrm>
              <a:off x="7544212" y="187731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4</a:t>
              </a:r>
            </a:p>
          </p:txBody>
        </p:sp>
      </p:grpSp>
      <p:sp>
        <p:nvSpPr>
          <p:cNvPr id="12" name="ZoneTexte 28"/>
          <p:cNvSpPr txBox="1"/>
          <p:nvPr/>
        </p:nvSpPr>
        <p:spPr>
          <a:xfrm>
            <a:off x="7479582" y="4709892"/>
            <a:ext cx="1783920"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t>VITRINE </a:t>
            </a:r>
            <a:r>
              <a:rPr lang="fr-FR" sz="1200" dirty="0" smtClean="0"/>
              <a:t>HORIZONTALE </a:t>
            </a:r>
            <a:endParaRPr lang="fr-FR" sz="1200" dirty="0"/>
          </a:p>
        </p:txBody>
      </p:sp>
      <p:grpSp>
        <p:nvGrpSpPr>
          <p:cNvPr id="13" name="Group 34"/>
          <p:cNvGrpSpPr/>
          <p:nvPr/>
        </p:nvGrpSpPr>
        <p:grpSpPr>
          <a:xfrm>
            <a:off x="7364099" y="4046867"/>
            <a:ext cx="238572" cy="276999"/>
            <a:chOff x="7554223" y="1890925"/>
            <a:chExt cx="238572" cy="276999"/>
          </a:xfrm>
        </p:grpSpPr>
        <p:sp>
          <p:nvSpPr>
            <p:cNvPr id="53" name="Ellipse 52"/>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54" name="ZoneTexte 58"/>
            <p:cNvSpPr txBox="1"/>
            <p:nvPr/>
          </p:nvSpPr>
          <p:spPr>
            <a:xfrm>
              <a:off x="7554223" y="1890925"/>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5</a:t>
              </a:r>
            </a:p>
          </p:txBody>
        </p:sp>
      </p:grpSp>
      <p:grpSp>
        <p:nvGrpSpPr>
          <p:cNvPr id="14" name="Group 51"/>
          <p:cNvGrpSpPr/>
          <p:nvPr/>
        </p:nvGrpSpPr>
        <p:grpSpPr>
          <a:xfrm>
            <a:off x="1075177" y="1378433"/>
            <a:ext cx="239953" cy="276999"/>
            <a:chOff x="7552842" y="1888484"/>
            <a:chExt cx="239953" cy="276999"/>
          </a:xfrm>
        </p:grpSpPr>
        <p:sp>
          <p:nvSpPr>
            <p:cNvPr id="51" name="Ellipse 50"/>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52" name="ZoneTexte 58"/>
            <p:cNvSpPr txBox="1"/>
            <p:nvPr/>
          </p:nvSpPr>
          <p:spPr>
            <a:xfrm>
              <a:off x="7552842" y="188848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1</a:t>
              </a:r>
            </a:p>
          </p:txBody>
        </p:sp>
      </p:grpSp>
      <p:grpSp>
        <p:nvGrpSpPr>
          <p:cNvPr id="15" name="Group 54"/>
          <p:cNvGrpSpPr/>
          <p:nvPr/>
        </p:nvGrpSpPr>
        <p:grpSpPr>
          <a:xfrm>
            <a:off x="3092762" y="2420595"/>
            <a:ext cx="239953" cy="276999"/>
            <a:chOff x="7552842" y="1888484"/>
            <a:chExt cx="239953" cy="276999"/>
          </a:xfrm>
        </p:grpSpPr>
        <p:sp>
          <p:nvSpPr>
            <p:cNvPr id="49" name="Ellipse 48"/>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50" name="ZoneTexte 58"/>
            <p:cNvSpPr txBox="1"/>
            <p:nvPr/>
          </p:nvSpPr>
          <p:spPr>
            <a:xfrm>
              <a:off x="7552842" y="188848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2</a:t>
              </a:r>
            </a:p>
          </p:txBody>
        </p:sp>
      </p:grpSp>
      <p:grpSp>
        <p:nvGrpSpPr>
          <p:cNvPr id="16" name="Group 63"/>
          <p:cNvGrpSpPr/>
          <p:nvPr/>
        </p:nvGrpSpPr>
        <p:grpSpPr>
          <a:xfrm>
            <a:off x="4180386" y="1810804"/>
            <a:ext cx="243017" cy="276999"/>
            <a:chOff x="7549778" y="1890174"/>
            <a:chExt cx="243017" cy="276999"/>
          </a:xfrm>
        </p:grpSpPr>
        <p:sp>
          <p:nvSpPr>
            <p:cNvPr id="47" name="Ellipse 4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48" name="ZoneTexte 58"/>
            <p:cNvSpPr txBox="1"/>
            <p:nvPr/>
          </p:nvSpPr>
          <p:spPr>
            <a:xfrm>
              <a:off x="7549778" y="189017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3</a:t>
              </a:r>
            </a:p>
          </p:txBody>
        </p:sp>
      </p:grpSp>
      <p:grpSp>
        <p:nvGrpSpPr>
          <p:cNvPr id="17" name="Group 70"/>
          <p:cNvGrpSpPr/>
          <p:nvPr/>
        </p:nvGrpSpPr>
        <p:grpSpPr>
          <a:xfrm>
            <a:off x="4782968" y="2835703"/>
            <a:ext cx="239953" cy="276999"/>
            <a:chOff x="7552842" y="1884576"/>
            <a:chExt cx="239953" cy="276999"/>
          </a:xfrm>
        </p:grpSpPr>
        <p:sp>
          <p:nvSpPr>
            <p:cNvPr id="45" name="Ellipse 44"/>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46" name="ZoneTexte 58"/>
            <p:cNvSpPr txBox="1"/>
            <p:nvPr/>
          </p:nvSpPr>
          <p:spPr>
            <a:xfrm>
              <a:off x="7552842" y="1884576"/>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5</a:t>
              </a:r>
            </a:p>
          </p:txBody>
        </p:sp>
      </p:grpSp>
      <p:sp>
        <p:nvSpPr>
          <p:cNvPr id="18" name="Rectangle 17">
            <a:extLst>
              <a:ext uri="{FF2B5EF4-FFF2-40B4-BE49-F238E27FC236}">
                <a16:creationId xmlns="" xmlns:a16="http://schemas.microsoft.com/office/drawing/2014/main" xmlns:lc="http://schemas.openxmlformats.org/drawingml/2006/lockedCanvas" id="{05950264-8223-4FA5-AA67-2DCF07C86449}"/>
              </a:ext>
            </a:extLst>
          </p:cNvPr>
          <p:cNvSpPr/>
          <p:nvPr/>
        </p:nvSpPr>
        <p:spPr>
          <a:xfrm>
            <a:off x="524162" y="923508"/>
            <a:ext cx="6734052" cy="5260108"/>
          </a:xfrm>
          <a:prstGeom prst="rect">
            <a:avLst/>
          </a:prstGeom>
          <a:noFill/>
          <a:ln w="28575">
            <a:solidFill>
              <a:srgbClr val="98ADB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9" name="ZoneTexte 28"/>
          <p:cNvSpPr txBox="1"/>
          <p:nvPr/>
        </p:nvSpPr>
        <p:spPr>
          <a:xfrm>
            <a:off x="7448561" y="1709952"/>
            <a:ext cx="1245238"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CHAISE MILA</a:t>
            </a:r>
            <a:endParaRPr lang="fr-FR" sz="1200" dirty="0"/>
          </a:p>
        </p:txBody>
      </p:sp>
      <p:grpSp>
        <p:nvGrpSpPr>
          <p:cNvPr id="20" name="Group 66"/>
          <p:cNvGrpSpPr/>
          <p:nvPr/>
        </p:nvGrpSpPr>
        <p:grpSpPr>
          <a:xfrm>
            <a:off x="1933503" y="1426406"/>
            <a:ext cx="251677" cy="276999"/>
            <a:chOff x="7541118" y="1888484"/>
            <a:chExt cx="251677" cy="276999"/>
          </a:xfrm>
        </p:grpSpPr>
        <p:sp>
          <p:nvSpPr>
            <p:cNvPr id="43" name="Ellipse 42"/>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44" name="ZoneTexte 58"/>
            <p:cNvSpPr txBox="1"/>
            <p:nvPr/>
          </p:nvSpPr>
          <p:spPr>
            <a:xfrm>
              <a:off x="7541118" y="188848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4</a:t>
              </a:r>
            </a:p>
          </p:txBody>
        </p:sp>
      </p:grpSp>
      <p:pic>
        <p:nvPicPr>
          <p:cNvPr id="21"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18141" r="16988"/>
          <a:stretch/>
        </p:blipFill>
        <p:spPr>
          <a:xfrm flipH="1">
            <a:off x="8496837" y="3845242"/>
            <a:ext cx="636514" cy="735524"/>
          </a:xfrm>
          <a:prstGeom prst="rect">
            <a:avLst/>
          </a:prstGeom>
        </p:spPr>
      </p:pic>
      <p:pic>
        <p:nvPicPr>
          <p:cNvPr id="22"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l="62400" t="40018" r="29713" b="49937"/>
          <a:stretch/>
        </p:blipFill>
        <p:spPr>
          <a:xfrm>
            <a:off x="8298804" y="3211273"/>
            <a:ext cx="220414" cy="167514"/>
          </a:xfrm>
          <a:prstGeom prst="rect">
            <a:avLst/>
          </a:prstGeom>
        </p:spPr>
      </p:pic>
      <p:grpSp>
        <p:nvGrpSpPr>
          <p:cNvPr id="23" name="Group 88"/>
          <p:cNvGrpSpPr/>
          <p:nvPr/>
        </p:nvGrpSpPr>
        <p:grpSpPr>
          <a:xfrm>
            <a:off x="844677" y="2455913"/>
            <a:ext cx="243017" cy="276999"/>
            <a:chOff x="7549778" y="1890174"/>
            <a:chExt cx="243017" cy="276999"/>
          </a:xfrm>
        </p:grpSpPr>
        <p:sp>
          <p:nvSpPr>
            <p:cNvPr id="41" name="Ellipse 40"/>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42" name="ZoneTexte 58"/>
            <p:cNvSpPr txBox="1"/>
            <p:nvPr/>
          </p:nvSpPr>
          <p:spPr>
            <a:xfrm>
              <a:off x="7549778" y="1890174"/>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solidFill>
                    <a:srgbClr val="FFFFFF"/>
                  </a:solidFill>
                </a:rPr>
                <a:t>3</a:t>
              </a:r>
            </a:p>
          </p:txBody>
        </p:sp>
      </p:grpSp>
      <p:pic>
        <p:nvPicPr>
          <p:cNvPr id="24" name="Image 23"/>
          <p:cNvPicPr>
            <a:picLocks noChangeAspect="1"/>
          </p:cNvPicPr>
          <p:nvPr/>
        </p:nvPicPr>
        <p:blipFill>
          <a:blip r:embed="rId7"/>
          <a:stretch>
            <a:fillRect/>
          </a:stretch>
        </p:blipFill>
        <p:spPr>
          <a:xfrm>
            <a:off x="8617814" y="1566773"/>
            <a:ext cx="492328" cy="697550"/>
          </a:xfrm>
          <a:prstGeom prst="rect">
            <a:avLst/>
          </a:prstGeom>
        </p:spPr>
      </p:pic>
      <p:pic>
        <p:nvPicPr>
          <p:cNvPr id="25" name="Image 24"/>
          <p:cNvPicPr>
            <a:picLocks noChangeAspect="1"/>
          </p:cNvPicPr>
          <p:nvPr/>
        </p:nvPicPr>
        <p:blipFill>
          <a:blip r:embed="rId8"/>
          <a:stretch>
            <a:fillRect/>
          </a:stretch>
        </p:blipFill>
        <p:spPr>
          <a:xfrm>
            <a:off x="8580468" y="674384"/>
            <a:ext cx="592873" cy="770735"/>
          </a:xfrm>
          <a:prstGeom prst="rect">
            <a:avLst/>
          </a:prstGeom>
        </p:spPr>
      </p:pic>
      <p:sp>
        <p:nvSpPr>
          <p:cNvPr id="26" name="ZoneTexte 18"/>
          <p:cNvSpPr txBox="1"/>
          <p:nvPr/>
        </p:nvSpPr>
        <p:spPr>
          <a:xfrm>
            <a:off x="7593064" y="1082171"/>
            <a:ext cx="1037808"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a:t>CHAIR-ONE</a:t>
            </a:r>
          </a:p>
        </p:txBody>
      </p:sp>
      <p:pic>
        <p:nvPicPr>
          <p:cNvPr id="27" name="Image 26"/>
          <p:cNvPicPr>
            <a:picLocks noChangeAspect="1"/>
          </p:cNvPicPr>
          <p:nvPr/>
        </p:nvPicPr>
        <p:blipFill rotWithShape="1">
          <a:blip r:embed="rId9"/>
          <a:srcRect b="7839"/>
          <a:stretch/>
        </p:blipFill>
        <p:spPr>
          <a:xfrm>
            <a:off x="8647228" y="2413753"/>
            <a:ext cx="385010" cy="675967"/>
          </a:xfrm>
          <a:prstGeom prst="rect">
            <a:avLst/>
          </a:prstGeom>
        </p:spPr>
      </p:pic>
      <p:sp>
        <p:nvSpPr>
          <p:cNvPr id="28" name="ZoneTexte 28"/>
          <p:cNvSpPr txBox="1"/>
          <p:nvPr/>
        </p:nvSpPr>
        <p:spPr>
          <a:xfrm>
            <a:off x="7401990" y="2400897"/>
            <a:ext cx="1245238" cy="461665"/>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 TABOURET BROOKLYN </a:t>
            </a:r>
            <a:endParaRPr lang="fr-FR" sz="1200" dirty="0"/>
          </a:p>
        </p:txBody>
      </p:sp>
      <p:sp>
        <p:nvSpPr>
          <p:cNvPr id="29" name="ZoneTexte 42"/>
          <p:cNvSpPr txBox="1"/>
          <p:nvPr/>
        </p:nvSpPr>
        <p:spPr>
          <a:xfrm>
            <a:off x="7517750" y="4042176"/>
            <a:ext cx="1037808"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TABLE MILA</a:t>
            </a:r>
            <a:endParaRPr lang="fr-FR" sz="1200" dirty="0"/>
          </a:p>
        </p:txBody>
      </p:sp>
      <p:pic>
        <p:nvPicPr>
          <p:cNvPr id="30" name="Image 29"/>
          <p:cNvPicPr>
            <a:picLocks noChangeAspect="1"/>
          </p:cNvPicPr>
          <p:nvPr/>
        </p:nvPicPr>
        <p:blipFill>
          <a:blip r:embed="rId10"/>
          <a:stretch>
            <a:fillRect/>
          </a:stretch>
        </p:blipFill>
        <p:spPr>
          <a:xfrm>
            <a:off x="8537654" y="3229983"/>
            <a:ext cx="494584" cy="500507"/>
          </a:xfrm>
          <a:prstGeom prst="rect">
            <a:avLst/>
          </a:prstGeom>
        </p:spPr>
      </p:pic>
      <p:sp>
        <p:nvSpPr>
          <p:cNvPr id="31" name="ZoneTexte 98"/>
          <p:cNvSpPr txBox="1"/>
          <p:nvPr/>
        </p:nvSpPr>
        <p:spPr>
          <a:xfrm>
            <a:off x="7479582" y="3393573"/>
            <a:ext cx="1183195"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ONE- BISTRO</a:t>
            </a:r>
          </a:p>
        </p:txBody>
      </p:sp>
      <p:grpSp>
        <p:nvGrpSpPr>
          <p:cNvPr id="32" name="Group 84"/>
          <p:cNvGrpSpPr/>
          <p:nvPr/>
        </p:nvGrpSpPr>
        <p:grpSpPr>
          <a:xfrm>
            <a:off x="7353743" y="4702722"/>
            <a:ext cx="238572" cy="276999"/>
            <a:chOff x="7554223" y="1890925"/>
            <a:chExt cx="238572" cy="276999"/>
          </a:xfrm>
        </p:grpSpPr>
        <p:sp>
          <p:nvSpPr>
            <p:cNvPr id="39" name="Ellipse 38"/>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40" name="ZoneTexte 58"/>
            <p:cNvSpPr txBox="1"/>
            <p:nvPr/>
          </p:nvSpPr>
          <p:spPr>
            <a:xfrm>
              <a:off x="7554223" y="1890925"/>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smtClean="0">
                  <a:solidFill>
                    <a:srgbClr val="FFFFFF"/>
                  </a:solidFill>
                </a:rPr>
                <a:t>6</a:t>
              </a:r>
              <a:endParaRPr lang="fr-FR" sz="1200" dirty="0">
                <a:solidFill>
                  <a:srgbClr val="FFFFFF"/>
                </a:solidFill>
              </a:endParaRPr>
            </a:p>
          </p:txBody>
        </p:sp>
      </p:grpSp>
      <p:grpSp>
        <p:nvGrpSpPr>
          <p:cNvPr id="33" name="Group 87"/>
          <p:cNvGrpSpPr/>
          <p:nvPr/>
        </p:nvGrpSpPr>
        <p:grpSpPr>
          <a:xfrm>
            <a:off x="5753801" y="3577664"/>
            <a:ext cx="238572" cy="276999"/>
            <a:chOff x="7554223" y="1890925"/>
            <a:chExt cx="238572" cy="276999"/>
          </a:xfrm>
        </p:grpSpPr>
        <p:sp>
          <p:nvSpPr>
            <p:cNvPr id="3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4000" dirty="0"/>
            </a:p>
          </p:txBody>
        </p:sp>
        <p:sp>
          <p:nvSpPr>
            <p:cNvPr id="38" name="ZoneTexte 58"/>
            <p:cNvSpPr txBox="1"/>
            <p:nvPr/>
          </p:nvSpPr>
          <p:spPr>
            <a:xfrm>
              <a:off x="7554223" y="1890925"/>
              <a:ext cx="234906" cy="276999"/>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dirty="0" smtClean="0">
                  <a:solidFill>
                    <a:srgbClr val="FFFFFF"/>
                  </a:solidFill>
                </a:rPr>
                <a:t>6</a:t>
              </a:r>
              <a:endParaRPr lang="fr-FR" sz="1200" dirty="0">
                <a:solidFill>
                  <a:srgbClr val="FFFFFF"/>
                </a:solidFill>
              </a:endParaRPr>
            </a:p>
          </p:txBody>
        </p:sp>
      </p:grpSp>
      <p:pic>
        <p:nvPicPr>
          <p:cNvPr id="34" name="Image 33"/>
          <p:cNvPicPr>
            <a:picLocks noChangeAspect="1"/>
          </p:cNvPicPr>
          <p:nvPr/>
        </p:nvPicPr>
        <p:blipFill rotWithShape="1">
          <a:blip r:embed="rId11" cstate="print">
            <a:extLst>
              <a:ext uri="{28A0092B-C50C-407E-A947-70E740481C1C}">
                <a14:useLocalDpi xmlns:a14="http://schemas.microsoft.com/office/drawing/2010/main" val="0"/>
              </a:ext>
            </a:extLst>
          </a:blip>
          <a:srcRect l="61830" t="34693" r="34836" b="59895"/>
          <a:stretch/>
        </p:blipFill>
        <p:spPr>
          <a:xfrm>
            <a:off x="7399165" y="5764019"/>
            <a:ext cx="324668" cy="329651"/>
          </a:xfrm>
          <a:prstGeom prst="ellipse">
            <a:avLst/>
          </a:prstGeom>
          <a:ln w="3175" cap="rnd">
            <a:solidFill>
              <a:schemeClr val="accent2">
                <a:lumMod val="60000"/>
                <a:lumOff val="40000"/>
                <a:alpha val="46000"/>
              </a:schemeClr>
            </a:solidFill>
            <a:prstDash val="sysDot"/>
          </a:ln>
          <a:effectLst>
            <a:outerShdw blurRad="114300" dist="304800" dir="5400000" sx="76000" sy="76000" rotWithShape="0">
              <a:schemeClr val="bg1">
                <a:lumMod val="85000"/>
                <a:alpha val="6000"/>
              </a:schemeClr>
            </a:outerShdw>
          </a:effectLst>
          <a:scene3d>
            <a:camera prst="orthographicFront"/>
            <a:lightRig rig="contrasting" dir="t">
              <a:rot lat="0" lon="0" rev="3000000"/>
            </a:lightRig>
          </a:scene3d>
          <a:sp3d contourW="7620">
            <a:bevelT w="95250" h="31750"/>
            <a:contourClr>
              <a:srgbClr val="333333"/>
            </a:contourClr>
          </a:sp3d>
        </p:spPr>
      </p:pic>
      <p:sp>
        <p:nvSpPr>
          <p:cNvPr id="35" name="ZoneTexte 3"/>
          <p:cNvSpPr txBox="1"/>
          <p:nvPr/>
        </p:nvSpPr>
        <p:spPr>
          <a:xfrm>
            <a:off x="7624331" y="5815209"/>
            <a:ext cx="1757507"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 </a:t>
            </a:r>
            <a:r>
              <a:rPr lang="fr-FR" sz="1200" dirty="0"/>
              <a:t>PARQUET EN CHENE</a:t>
            </a:r>
          </a:p>
        </p:txBody>
      </p:sp>
      <p:sp>
        <p:nvSpPr>
          <p:cNvPr id="36" name="ZoneTexte 11"/>
          <p:cNvSpPr txBox="1"/>
          <p:nvPr/>
        </p:nvSpPr>
        <p:spPr>
          <a:xfrm>
            <a:off x="7674591" y="5270265"/>
            <a:ext cx="1615805"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smtClean="0"/>
              <a:t>GRÈS AVEC MOTIFS </a:t>
            </a:r>
            <a:endParaRPr lang="fr-FR" sz="1050" dirty="0"/>
          </a:p>
        </p:txBody>
      </p:sp>
    </p:spTree>
    <p:extLst>
      <p:ext uri="{BB962C8B-B14F-4D97-AF65-F5344CB8AC3E}">
        <p14:creationId xmlns:p14="http://schemas.microsoft.com/office/powerpoint/2010/main" val="3007961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FE4E6886-C363-434E-8DE7-41EAA891013C}" type="slidenum">
              <a:rPr lang="fr-FR" smtClean="0"/>
              <a:pPr/>
              <a:t>15</a:t>
            </a:fld>
            <a:endParaRPr lang="fr-FR" dirty="0"/>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3" descr="Capture d’écran 2020-04-15 à 19.14.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21" y="791411"/>
            <a:ext cx="7567749" cy="5579989"/>
          </a:xfrm>
          <a:prstGeom prst="rect">
            <a:avLst/>
          </a:prstGeom>
        </p:spPr>
      </p:pic>
      <p:cxnSp>
        <p:nvCxnSpPr>
          <p:cNvPr id="6" name="Straight Arrow Connector 7"/>
          <p:cNvCxnSpPr/>
          <p:nvPr/>
        </p:nvCxnSpPr>
        <p:spPr>
          <a:xfrm>
            <a:off x="6903011" y="4226329"/>
            <a:ext cx="115824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7" name="Rectangle 6"/>
          <p:cNvSpPr/>
          <p:nvPr/>
        </p:nvSpPr>
        <p:spPr>
          <a:xfrm>
            <a:off x="8079957" y="4044478"/>
            <a:ext cx="1244582" cy="310141"/>
          </a:xfrm>
          <a:prstGeom prst="rect">
            <a:avLst/>
          </a:prstGeom>
          <a:solidFill>
            <a:srgbClr val="CEA558">
              <a:alpha val="7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8" name="ZoneTexte 43">
            <a:extLst>
              <a:ext uri="{FF2B5EF4-FFF2-40B4-BE49-F238E27FC236}">
                <a16:creationId xmlns="" xmlns:a16="http://schemas.microsoft.com/office/drawing/2014/main" xmlns:lc="http://schemas.openxmlformats.org/drawingml/2006/lockedCanvas" id="{9D9DA8D6-BCBB-449C-A25E-BD2351B64318}"/>
              </a:ext>
            </a:extLst>
          </p:cNvPr>
          <p:cNvSpPr txBox="1"/>
          <p:nvPr/>
        </p:nvSpPr>
        <p:spPr>
          <a:xfrm>
            <a:off x="8137885" y="4057306"/>
            <a:ext cx="1173212"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b="1" cap="all" dirty="0" smtClean="0">
                <a:solidFill>
                  <a:schemeClr val="tx1">
                    <a:lumMod val="75000"/>
                    <a:lumOff val="25000"/>
                  </a:schemeClr>
                </a:solidFill>
              </a:rPr>
              <a:t>Papier peint</a:t>
            </a:r>
            <a:endParaRPr lang="fr-FR" sz="1200" b="1" cap="all" dirty="0">
              <a:solidFill>
                <a:schemeClr val="tx1">
                  <a:lumMod val="75000"/>
                  <a:lumOff val="25000"/>
                </a:schemeClr>
              </a:solidFill>
            </a:endParaRPr>
          </a:p>
        </p:txBody>
      </p:sp>
      <p:cxnSp>
        <p:nvCxnSpPr>
          <p:cNvPr id="9" name="Straight Arrow Connector 24"/>
          <p:cNvCxnSpPr/>
          <p:nvPr/>
        </p:nvCxnSpPr>
        <p:spPr>
          <a:xfrm>
            <a:off x="6903011" y="5072091"/>
            <a:ext cx="1122101"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Rectangle 9"/>
          <p:cNvSpPr/>
          <p:nvPr/>
        </p:nvSpPr>
        <p:spPr>
          <a:xfrm>
            <a:off x="8137885" y="4907038"/>
            <a:ext cx="1115284" cy="330105"/>
          </a:xfrm>
          <a:prstGeom prst="rect">
            <a:avLst/>
          </a:prstGeom>
          <a:solidFill>
            <a:srgbClr val="83835F"/>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1" name="ZoneTexte 43">
            <a:extLst>
              <a:ext uri="{FF2B5EF4-FFF2-40B4-BE49-F238E27FC236}">
                <a16:creationId xmlns="" xmlns:a16="http://schemas.microsoft.com/office/drawing/2014/main" xmlns:lc="http://schemas.openxmlformats.org/drawingml/2006/lockedCanvas" id="{9D9DA8D6-BCBB-449C-A25E-BD2351B64318}"/>
              </a:ext>
            </a:extLst>
          </p:cNvPr>
          <p:cNvSpPr txBox="1"/>
          <p:nvPr/>
        </p:nvSpPr>
        <p:spPr>
          <a:xfrm>
            <a:off x="8079957" y="4933591"/>
            <a:ext cx="1173212" cy="27699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b="1" cap="all" dirty="0" smtClean="0">
                <a:solidFill>
                  <a:schemeClr val="tx1">
                    <a:lumMod val="75000"/>
                    <a:lumOff val="25000"/>
                  </a:schemeClr>
                </a:solidFill>
              </a:rPr>
              <a:t>bardage</a:t>
            </a:r>
            <a:endParaRPr lang="fr-FR" sz="1200" b="1" cap="all" dirty="0">
              <a:solidFill>
                <a:schemeClr val="tx1">
                  <a:lumMod val="75000"/>
                  <a:lumOff val="25000"/>
                </a:schemeClr>
              </a:solidFill>
            </a:endParaRPr>
          </a:p>
        </p:txBody>
      </p:sp>
      <p:sp>
        <p:nvSpPr>
          <p:cNvPr id="12" name="ZoneTexte 11"/>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Mercy – Elévation</a:t>
            </a:r>
            <a:endParaRPr lang="fr-FR" sz="1950" b="1" dirty="0">
              <a:latin typeface="Gadugi" panose="020B0502040204020203" pitchFamily="34" charset="0"/>
            </a:endParaRPr>
          </a:p>
        </p:txBody>
      </p:sp>
    </p:spTree>
    <p:extLst>
      <p:ext uri="{BB962C8B-B14F-4D97-AF65-F5344CB8AC3E}">
        <p14:creationId xmlns:p14="http://schemas.microsoft.com/office/powerpoint/2010/main" val="2223713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FE4E6886-C363-434E-8DE7-41EAA891013C}" type="slidenum">
              <a:rPr lang="fr-FR" smtClean="0"/>
              <a:pPr/>
              <a:t>16</a:t>
            </a:fld>
            <a:endParaRPr lang="fr-FR" dirty="0"/>
          </a:p>
        </p:txBody>
      </p:sp>
      <p:sp>
        <p:nvSpPr>
          <p:cNvPr id="7"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sp>
        <p:nvSpPr>
          <p:cNvPr id="8" name="ZoneTexte 7"/>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Maillot – Mobilier</a:t>
            </a:r>
            <a:endParaRPr lang="fr-FR" sz="1950" b="1" dirty="0">
              <a:latin typeface="Gadugi" panose="020B0502040204020203" pitchFamily="34" charset="0"/>
            </a:endParaRPr>
          </a:p>
        </p:txBody>
      </p:sp>
      <p:pic>
        <p:nvPicPr>
          <p:cNvPr id="9" name="Image 8"/>
          <p:cNvPicPr>
            <a:picLocks noChangeAspect="1"/>
          </p:cNvPicPr>
          <p:nvPr/>
        </p:nvPicPr>
        <p:blipFill rotWithShape="1">
          <a:blip r:embed="rId2"/>
          <a:srcRect r="9067"/>
          <a:stretch/>
        </p:blipFill>
        <p:spPr>
          <a:xfrm>
            <a:off x="3462182" y="807749"/>
            <a:ext cx="1470790" cy="2102678"/>
          </a:xfrm>
          <a:prstGeom prst="rect">
            <a:avLst/>
          </a:prstGeom>
        </p:spPr>
      </p:pic>
      <p:sp>
        <p:nvSpPr>
          <p:cNvPr id="10" name="Rectangle 9"/>
          <p:cNvSpPr/>
          <p:nvPr/>
        </p:nvSpPr>
        <p:spPr>
          <a:xfrm>
            <a:off x="3468240" y="2954091"/>
            <a:ext cx="1401504" cy="361384"/>
          </a:xfrm>
          <a:prstGeom prst="rect">
            <a:avLst/>
          </a:prstGeom>
          <a:solidFill>
            <a:srgbClr val="C0CAA2">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11" name="Image 10"/>
          <p:cNvPicPr>
            <a:picLocks noChangeAspect="1"/>
          </p:cNvPicPr>
          <p:nvPr/>
        </p:nvPicPr>
        <p:blipFill>
          <a:blip r:embed="rId3"/>
          <a:stretch>
            <a:fillRect/>
          </a:stretch>
        </p:blipFill>
        <p:spPr>
          <a:xfrm>
            <a:off x="5007329" y="2435334"/>
            <a:ext cx="1719107" cy="1739694"/>
          </a:xfrm>
          <a:prstGeom prst="rect">
            <a:avLst/>
          </a:prstGeom>
        </p:spPr>
      </p:pic>
      <p:sp>
        <p:nvSpPr>
          <p:cNvPr id="12" name="Rectangle 11"/>
          <p:cNvSpPr/>
          <p:nvPr/>
        </p:nvSpPr>
        <p:spPr>
          <a:xfrm>
            <a:off x="7504801" y="3500091"/>
            <a:ext cx="1352054" cy="425757"/>
          </a:xfrm>
          <a:prstGeom prst="rect">
            <a:avLst/>
          </a:prstGeom>
          <a:solidFill>
            <a:srgbClr val="AABCBD">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pic>
        <p:nvPicPr>
          <p:cNvPr id="13" name="Image 12"/>
          <p:cNvPicPr>
            <a:picLocks noChangeAspect="1"/>
          </p:cNvPicPr>
          <p:nvPr/>
        </p:nvPicPr>
        <p:blipFill>
          <a:blip r:embed="rId4"/>
          <a:stretch>
            <a:fillRect/>
          </a:stretch>
        </p:blipFill>
        <p:spPr>
          <a:xfrm>
            <a:off x="2050747" y="4486098"/>
            <a:ext cx="1382373" cy="1958604"/>
          </a:xfrm>
          <a:prstGeom prst="rect">
            <a:avLst/>
          </a:prstGeom>
        </p:spPr>
      </p:pic>
      <p:pic>
        <p:nvPicPr>
          <p:cNvPr id="14" name="Image 13" descr="c99420bd747511b4805092e9088d9b32.jp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68240" y="3421319"/>
            <a:ext cx="819151" cy="1064779"/>
          </a:xfrm>
          <a:prstGeom prst="rect">
            <a:avLst/>
          </a:prstGeom>
        </p:spPr>
      </p:pic>
      <p:pic>
        <p:nvPicPr>
          <p:cNvPr id="15" name="Image 14" descr="35bc4ede44a477a5f058cf42ba9f684a.jpg"/>
          <p:cNvPicPr>
            <a:picLocks noChangeAspect="1"/>
          </p:cNvPicPr>
          <p:nvPr/>
        </p:nvPicPr>
        <p:blipFill rotWithShape="1">
          <a:blip r:embed="rId6" cstate="print">
            <a:extLst>
              <a:ext uri="{28A0092B-C50C-407E-A947-70E740481C1C}">
                <a14:useLocalDpi xmlns:a14="http://schemas.microsoft.com/office/drawing/2010/main" val="0"/>
              </a:ext>
            </a:extLst>
          </a:blip>
          <a:srcRect t="6575" b="7341"/>
          <a:stretch/>
        </p:blipFill>
        <p:spPr>
          <a:xfrm>
            <a:off x="4209933" y="4286873"/>
            <a:ext cx="929776" cy="1200582"/>
          </a:xfrm>
          <a:prstGeom prst="rect">
            <a:avLst/>
          </a:prstGeom>
        </p:spPr>
      </p:pic>
      <p:pic>
        <p:nvPicPr>
          <p:cNvPr id="16" name="Image 15" descr="WDFR160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4124" y="922005"/>
            <a:ext cx="2806729" cy="2917822"/>
          </a:xfrm>
          <a:prstGeom prst="rect">
            <a:avLst/>
          </a:prstGeom>
        </p:spPr>
      </p:pic>
      <p:sp>
        <p:nvSpPr>
          <p:cNvPr id="17" name="Rectangle 16"/>
          <p:cNvSpPr/>
          <p:nvPr/>
        </p:nvSpPr>
        <p:spPr>
          <a:xfrm>
            <a:off x="5093442" y="1633905"/>
            <a:ext cx="1501543" cy="374796"/>
          </a:xfrm>
          <a:prstGeom prst="rect">
            <a:avLst/>
          </a:prstGeom>
          <a:solidFill>
            <a:srgbClr val="823C3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400" dirty="0">
              <a:solidFill>
                <a:schemeClr val="tx1"/>
              </a:solidFill>
              <a:latin typeface="Comic Sans MS"/>
              <a:cs typeface="Comic Sans MS"/>
            </a:endParaRPr>
          </a:p>
        </p:txBody>
      </p:sp>
      <p:sp>
        <p:nvSpPr>
          <p:cNvPr id="18" name="Rectangle 17"/>
          <p:cNvSpPr/>
          <p:nvPr/>
        </p:nvSpPr>
        <p:spPr>
          <a:xfrm>
            <a:off x="3738205" y="5883198"/>
            <a:ext cx="1401504" cy="361384"/>
          </a:xfrm>
          <a:prstGeom prst="rect">
            <a:avLst/>
          </a:prstGeom>
          <a:solidFill>
            <a:srgbClr val="C0CAA2">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9" name="ZoneTexte 27"/>
          <p:cNvSpPr txBox="1"/>
          <p:nvPr/>
        </p:nvSpPr>
        <p:spPr>
          <a:xfrm>
            <a:off x="3904524" y="5933085"/>
            <a:ext cx="1065259"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100" b="1" dirty="0" smtClean="0"/>
              <a:t>Mila</a:t>
            </a:r>
            <a:endParaRPr lang="fr-FR" sz="1100" b="1" dirty="0"/>
          </a:p>
        </p:txBody>
      </p:sp>
      <p:pic>
        <p:nvPicPr>
          <p:cNvPr id="20" name="Image 19"/>
          <p:cNvPicPr>
            <a:picLocks noChangeAspect="1"/>
          </p:cNvPicPr>
          <p:nvPr/>
        </p:nvPicPr>
        <p:blipFill rotWithShape="1">
          <a:blip r:embed="rId8"/>
          <a:srcRect t="9152"/>
          <a:stretch/>
        </p:blipFill>
        <p:spPr>
          <a:xfrm>
            <a:off x="6999778" y="4317835"/>
            <a:ext cx="2362097" cy="2095722"/>
          </a:xfrm>
          <a:prstGeom prst="rect">
            <a:avLst/>
          </a:prstGeom>
        </p:spPr>
      </p:pic>
      <p:sp>
        <p:nvSpPr>
          <p:cNvPr id="21" name="ZoneTexte 16"/>
          <p:cNvSpPr txBox="1"/>
          <p:nvPr/>
        </p:nvSpPr>
        <p:spPr>
          <a:xfrm>
            <a:off x="3588147" y="2991310"/>
            <a:ext cx="1161689"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100" b="1" dirty="0" smtClean="0"/>
              <a:t>CHAIR-ONE</a:t>
            </a:r>
            <a:endParaRPr lang="fr-FR" sz="1100" b="1" dirty="0" smtClean="0">
              <a:latin typeface="Comic Sans MS"/>
              <a:cs typeface="Comic Sans MS"/>
            </a:endParaRPr>
          </a:p>
        </p:txBody>
      </p:sp>
      <p:sp>
        <p:nvSpPr>
          <p:cNvPr id="22" name="ZoneTexte 43"/>
          <p:cNvSpPr txBox="1"/>
          <p:nvPr/>
        </p:nvSpPr>
        <p:spPr>
          <a:xfrm>
            <a:off x="7648198" y="3593894"/>
            <a:ext cx="1065259"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100" b="1" cap="all" dirty="0" smtClean="0"/>
              <a:t>BROOKLYN</a:t>
            </a:r>
            <a:endParaRPr lang="fr-FR" sz="1100" b="1" cap="all" dirty="0"/>
          </a:p>
        </p:txBody>
      </p:sp>
      <p:sp>
        <p:nvSpPr>
          <p:cNvPr id="23" name="ZoneTexte 34"/>
          <p:cNvSpPr txBox="1"/>
          <p:nvPr/>
        </p:nvSpPr>
        <p:spPr>
          <a:xfrm>
            <a:off x="5276604" y="1696023"/>
            <a:ext cx="1161689" cy="26161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100" b="1" dirty="0" smtClean="0"/>
              <a:t>ONE</a:t>
            </a:r>
            <a:r>
              <a:rPr lang="fr-FR" sz="1100" b="1" dirty="0"/>
              <a:t>-</a:t>
            </a:r>
            <a:r>
              <a:rPr lang="fr-FR" sz="1100" b="1" dirty="0" smtClean="0"/>
              <a:t>BISTRO</a:t>
            </a:r>
            <a:endParaRPr lang="fr-FR" sz="1100" b="1" dirty="0" smtClean="0">
              <a:latin typeface="Comic Sans MS"/>
              <a:cs typeface="Comic Sans MS"/>
            </a:endParaRPr>
          </a:p>
        </p:txBody>
      </p:sp>
      <p:pic>
        <p:nvPicPr>
          <p:cNvPr id="24" name="Picture 47"/>
          <p:cNvPicPr>
            <a:picLocks noChangeAspect="1"/>
          </p:cNvPicPr>
          <p:nvPr/>
        </p:nvPicPr>
        <p:blipFill rotWithShape="1">
          <a:blip r:embed="rId9" cstate="print">
            <a:extLst>
              <a:ext uri="{28A0092B-C50C-407E-A947-70E740481C1C}">
                <a14:useLocalDpi xmlns:a14="http://schemas.microsoft.com/office/drawing/2010/main" val="0"/>
              </a:ext>
            </a:extLst>
          </a:blip>
          <a:srcRect l="9751" r="10662"/>
          <a:stretch/>
        </p:blipFill>
        <p:spPr>
          <a:xfrm flipH="1">
            <a:off x="5316236" y="4445898"/>
            <a:ext cx="1507014" cy="1893568"/>
          </a:xfrm>
          <a:prstGeom prst="rect">
            <a:avLst/>
          </a:prstGeom>
        </p:spPr>
      </p:pic>
      <p:pic>
        <p:nvPicPr>
          <p:cNvPr id="25"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10020" r="7046"/>
          <a:stretch/>
        </p:blipFill>
        <p:spPr>
          <a:xfrm>
            <a:off x="6915925" y="1233692"/>
            <a:ext cx="2275841" cy="1873357"/>
          </a:xfrm>
          <a:prstGeom prst="rect">
            <a:avLst/>
          </a:prstGeom>
        </p:spPr>
      </p:pic>
    </p:spTree>
    <p:extLst>
      <p:ext uri="{BB962C8B-B14F-4D97-AF65-F5344CB8AC3E}">
        <p14:creationId xmlns:p14="http://schemas.microsoft.com/office/powerpoint/2010/main" val="1993842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17</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256" y="404813"/>
            <a:ext cx="8120743" cy="6090557"/>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1736083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18</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028" y="404813"/>
            <a:ext cx="8098971" cy="6074228"/>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1761843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19</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448" y="408409"/>
            <a:ext cx="8093116" cy="6069837"/>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2262239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6" descr="C:\Users\SGallois\Desktop\document-1287618_960_7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2" descr="214355fb4118d17e631921428bb81c37.jpg"/>
          <p:cNvPicPr>
            <a:picLocks noChangeAspect="1"/>
          </p:cNvPicPr>
          <p:nvPr/>
        </p:nvPicPr>
        <p:blipFill rotWithShape="1">
          <a:blip r:embed="rId3">
            <a:extLst>
              <a:ext uri="{28A0092B-C50C-407E-A947-70E740481C1C}">
                <a14:useLocalDpi xmlns:a14="http://schemas.microsoft.com/office/drawing/2010/main" val="0"/>
              </a:ext>
            </a:extLst>
          </a:blip>
          <a:srcRect t="15903"/>
          <a:stretch/>
        </p:blipFill>
        <p:spPr>
          <a:xfrm flipH="1">
            <a:off x="6840081" y="3675212"/>
            <a:ext cx="2419446" cy="2858709"/>
          </a:xfrm>
          <a:prstGeom prst="rect">
            <a:avLst/>
          </a:prstGeom>
        </p:spPr>
      </p:pic>
      <p:sp>
        <p:nvSpPr>
          <p:cNvPr id="5" name="Rectangle 4"/>
          <p:cNvSpPr/>
          <p:nvPr/>
        </p:nvSpPr>
        <p:spPr>
          <a:xfrm>
            <a:off x="174675" y="635875"/>
            <a:ext cx="9130694" cy="241225"/>
          </a:xfrm>
          <a:prstGeom prst="rect">
            <a:avLst/>
          </a:prstGeom>
          <a:pattFill prst="wdUpDiag">
            <a:fgClr>
              <a:srgbClr val="AABCBD"/>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descr="e777e774a8c62aa0f0a1902dc2050f2c.jpg"/>
          <p:cNvPicPr>
            <a:picLocks noChangeAspect="1"/>
          </p:cNvPicPr>
          <p:nvPr/>
        </p:nvPicPr>
        <p:blipFill rotWithShape="1">
          <a:blip r:embed="rId4">
            <a:extLst>
              <a:ext uri="{28A0092B-C50C-407E-A947-70E740481C1C}">
                <a14:useLocalDpi xmlns:a14="http://schemas.microsoft.com/office/drawing/2010/main" val="0"/>
              </a:ext>
            </a:extLst>
          </a:blip>
          <a:srcRect r="37794"/>
          <a:stretch/>
        </p:blipFill>
        <p:spPr>
          <a:xfrm>
            <a:off x="348509" y="3611611"/>
            <a:ext cx="2944907" cy="2933468"/>
          </a:xfrm>
          <a:prstGeom prst="rect">
            <a:avLst/>
          </a:prstGeom>
        </p:spPr>
      </p:pic>
      <p:pic>
        <p:nvPicPr>
          <p:cNvPr id="8" name="Image 7" descr="Bentwood est situé dans l’ancien showroom Thonet au 237 Napier Street, dans la banlieue de Fitzroy, une zone de Melbourne… (1).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0485" y="840431"/>
            <a:ext cx="2245753" cy="336863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982" y="812090"/>
            <a:ext cx="2264545" cy="3396818"/>
          </a:xfrm>
          <a:prstGeom prst="rect">
            <a:avLst/>
          </a:prstGeom>
        </p:spPr>
      </p:pic>
      <p:pic>
        <p:nvPicPr>
          <p:cNvPr id="10" name="Image 26" descr="23149f69c651a389e3e22525d66650e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3740" y="812090"/>
            <a:ext cx="2970432" cy="2970432"/>
          </a:xfrm>
          <a:prstGeom prst="rect">
            <a:avLst/>
          </a:prstGeom>
        </p:spPr>
      </p:pic>
      <p:pic>
        <p:nvPicPr>
          <p:cNvPr id="11" name="Image 33" descr="b9e768dbe1b90a78c99a652f29b64f1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4200" y="3644133"/>
            <a:ext cx="4334683" cy="2889788"/>
          </a:xfrm>
          <a:prstGeom prst="rect">
            <a:avLst/>
          </a:prstGeom>
        </p:spPr>
      </p:pic>
      <p:pic>
        <p:nvPicPr>
          <p:cNvPr id="12" name="Image 1" descr="c13535f2d9772036bdee352df4de3b62.jpg"/>
          <p:cNvPicPr>
            <a:picLocks noChangeAspect="1"/>
          </p:cNvPicPr>
          <p:nvPr/>
        </p:nvPicPr>
        <p:blipFill rotWithShape="1">
          <a:blip r:embed="rId9">
            <a:extLst>
              <a:ext uri="{28A0092B-C50C-407E-A947-70E740481C1C}">
                <a14:useLocalDpi xmlns:a14="http://schemas.microsoft.com/office/drawing/2010/main" val="0"/>
              </a:ext>
            </a:extLst>
          </a:blip>
          <a:srcRect t="3570"/>
          <a:stretch/>
        </p:blipFill>
        <p:spPr>
          <a:xfrm>
            <a:off x="349075" y="798227"/>
            <a:ext cx="2459378" cy="2845905"/>
          </a:xfrm>
          <a:prstGeom prst="rect">
            <a:avLst/>
          </a:prstGeom>
        </p:spPr>
      </p:pic>
      <p:pic>
        <p:nvPicPr>
          <p:cNvPr id="13" name="Image 6" descr="b038bfa6da459e82225eb5794da00c1d.jpg"/>
          <p:cNvPicPr>
            <a:picLocks noChangeAspect="1"/>
          </p:cNvPicPr>
          <p:nvPr/>
        </p:nvPicPr>
        <p:blipFill rotWithShape="1">
          <a:blip r:embed="rId10">
            <a:extLst>
              <a:ext uri="{28A0092B-C50C-407E-A947-70E740481C1C}">
                <a14:useLocalDpi xmlns:a14="http://schemas.microsoft.com/office/drawing/2010/main" val="0"/>
              </a:ext>
            </a:extLst>
          </a:blip>
          <a:srcRect l="62179" b="34096"/>
          <a:stretch/>
        </p:blipFill>
        <p:spPr>
          <a:xfrm rot="16200000">
            <a:off x="5641317" y="5122065"/>
            <a:ext cx="358989" cy="2436143"/>
          </a:xfrm>
          <a:prstGeom prst="rect">
            <a:avLst/>
          </a:prstGeom>
        </p:spPr>
      </p:pic>
      <p:sp>
        <p:nvSpPr>
          <p:cNvPr id="14" name="ZoneTexte 13"/>
          <p:cNvSpPr txBox="1"/>
          <p:nvPr/>
        </p:nvSpPr>
        <p:spPr>
          <a:xfrm>
            <a:off x="721526" y="139585"/>
            <a:ext cx="5591835" cy="392415"/>
          </a:xfrm>
          <a:prstGeom prst="rect">
            <a:avLst/>
          </a:prstGeom>
          <a:noFill/>
        </p:spPr>
        <p:txBody>
          <a:bodyPr wrap="square" rtlCol="0">
            <a:spAutoFit/>
          </a:bodyPr>
          <a:lstStyle/>
          <a:p>
            <a:r>
              <a:rPr lang="fr-FR" sz="1950" b="1" dirty="0" smtClean="0">
                <a:latin typeface="Gadugi" panose="020B0502040204020203" pitchFamily="34" charset="0"/>
              </a:rPr>
              <a:t>Notre Inspiration pour vos établissements</a:t>
            </a:r>
            <a:endParaRPr lang="fr-FR" sz="1950" b="1" dirty="0">
              <a:latin typeface="Gadugi" panose="020B0502040204020203" pitchFamily="34" charset="0"/>
            </a:endParaRPr>
          </a:p>
        </p:txBody>
      </p:sp>
      <p:sp>
        <p:nvSpPr>
          <p:cNvPr id="15" name="Espace réservé du numéro de diapositive 6"/>
          <p:cNvSpPr>
            <a:spLocks noGrp="1"/>
          </p:cNvSpPr>
          <p:nvPr>
            <p:ph type="sldNum" sz="quarter" idx="12"/>
          </p:nvPr>
        </p:nvSpPr>
        <p:spPr>
          <a:xfrm>
            <a:off x="7500999" y="6471153"/>
            <a:ext cx="2228850" cy="296664"/>
          </a:xfrm>
        </p:spPr>
        <p:txBody>
          <a:bodyPr/>
          <a:lstStyle/>
          <a:p>
            <a:r>
              <a:rPr lang="fr-FR" dirty="0" smtClean="0"/>
              <a:t>23</a:t>
            </a:r>
            <a:endParaRPr lang="fr-FR" dirty="0"/>
          </a:p>
        </p:txBody>
      </p:sp>
    </p:spTree>
    <p:extLst>
      <p:ext uri="{BB962C8B-B14F-4D97-AF65-F5344CB8AC3E}">
        <p14:creationId xmlns:p14="http://schemas.microsoft.com/office/powerpoint/2010/main" val="1608578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20</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6" y="404813"/>
            <a:ext cx="8108857" cy="6081642"/>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485415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21</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670" y="396672"/>
            <a:ext cx="8126894" cy="6095170"/>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3280258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22</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166" y="377544"/>
            <a:ext cx="8152397" cy="6114298"/>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82583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23</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802" y="450020"/>
            <a:ext cx="8055762" cy="6041822"/>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spTree>
    <p:extLst>
      <p:ext uri="{BB962C8B-B14F-4D97-AF65-F5344CB8AC3E}">
        <p14:creationId xmlns:p14="http://schemas.microsoft.com/office/powerpoint/2010/main" val="756852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7520514" y="6479279"/>
            <a:ext cx="2228850" cy="365125"/>
          </a:xfrm>
        </p:spPr>
        <p:txBody>
          <a:bodyPr/>
          <a:lstStyle/>
          <a:p>
            <a:fld id="{FE4E6886-C363-434E-8DE7-41EAA891013C}" type="slidenum">
              <a:rPr lang="fr-FR" smtClean="0"/>
              <a:pPr/>
              <a:t>24</a:t>
            </a:fld>
            <a:endParaRPr lang="fr-FR" dirty="0"/>
          </a:p>
        </p:txBody>
      </p:sp>
      <p:sp>
        <p:nvSpPr>
          <p:cNvPr id="8"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6" name="Image 5" descr="logo noir..pdf"/>
          <p:cNvPicPr>
            <a:picLocks noChangeAspect="1"/>
          </p:cNvPicPr>
          <p:nvPr/>
        </p:nvPicPr>
        <p:blipFill rotWithShape="1">
          <a:blip r:embed="rId3">
            <a:extLst>
              <a:ext uri="{28A0092B-C50C-407E-A947-70E740481C1C}">
                <a14:useLocalDpi xmlns:a14="http://schemas.microsoft.com/office/drawing/2010/main"/>
              </a:ext>
            </a:extLst>
          </a:blip>
          <a:srcRect l="26274" t="31372" r="23306" b="44471"/>
          <a:stretch/>
        </p:blipFill>
        <p:spPr>
          <a:xfrm>
            <a:off x="7374716" y="5697847"/>
            <a:ext cx="2520446" cy="86255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07" y="3233029"/>
            <a:ext cx="4326956" cy="3245217"/>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6608" y="3246625"/>
            <a:ext cx="4326956" cy="3245217"/>
          </a:xfrm>
          <a:prstGeom prst="rect">
            <a:avLst/>
          </a:prstGeom>
        </p:spPr>
      </p:pic>
      <p:sp>
        <p:nvSpPr>
          <p:cNvPr id="9" name="ZoneTexte 8"/>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Maillot – Concept et organisation</a:t>
            </a:r>
            <a:endParaRPr lang="fr-FR" sz="1950" b="1" dirty="0">
              <a:latin typeface="Gadugi" panose="020B0502040204020203" pitchFamily="34" charset="0"/>
            </a:endParaRPr>
          </a:p>
        </p:txBody>
      </p:sp>
      <p:sp>
        <p:nvSpPr>
          <p:cNvPr id="10" name="Rectangle 9"/>
          <p:cNvSpPr/>
          <p:nvPr/>
        </p:nvSpPr>
        <p:spPr>
          <a:xfrm>
            <a:off x="1004695" y="821175"/>
            <a:ext cx="7896610" cy="1361911"/>
          </a:xfrm>
          <a:prstGeom prst="rect">
            <a:avLst/>
          </a:prstGeom>
        </p:spPr>
        <p:txBody>
          <a:bodyPr wrap="square">
            <a:spAutoFit/>
          </a:bodyPr>
          <a:lstStyle/>
          <a:p>
            <a:pPr>
              <a:lnSpc>
                <a:spcPts val="1365"/>
              </a:lnSpc>
              <a:spcAft>
                <a:spcPts val="488"/>
              </a:spcAft>
            </a:pPr>
            <a:r>
              <a:rPr lang="fr-FR" sz="1000" b="1" dirty="0" smtClean="0">
                <a:solidFill>
                  <a:srgbClr val="FF8300"/>
                </a:solidFill>
                <a:latin typeface="Gadugi" panose="020B0502040204020203" pitchFamily="34" charset="0"/>
                <a:cs typeface="Arial"/>
              </a:rPr>
              <a:t>Un lieu accessible en permanence</a:t>
            </a:r>
            <a:endParaRPr lang="fr-FR" sz="1000" b="1" dirty="0">
              <a:solidFill>
                <a:srgbClr val="FF8300"/>
              </a:solidFill>
              <a:latin typeface="Gadugi" panose="020B0502040204020203" pitchFamily="34" charset="0"/>
              <a:cs typeface="Arial"/>
            </a:endParaRPr>
          </a:p>
          <a:p>
            <a:pPr>
              <a:lnSpc>
                <a:spcPts val="1365"/>
              </a:lnSpc>
              <a:spcAft>
                <a:spcPts val="488"/>
              </a:spcAft>
            </a:pPr>
            <a:r>
              <a:rPr lang="fr-FR" sz="1000" dirty="0" smtClean="0">
                <a:latin typeface="Gadugi" panose="020B0502040204020203" pitchFamily="34" charset="0"/>
                <a:ea typeface="Gadugi" panose="020B0502040204020203" pitchFamily="34" charset="0"/>
              </a:rPr>
              <a:t>Nous avons souhaiter créer un lieu de ressourcement permanent. En effet, en dehors des heures d’ouverture de la cafétéria, l’espace restera ouvert en partie. Un rideau de fermeture délimitera l’espace, rendant l’accès à la distribution automatique en permanence.</a:t>
            </a:r>
          </a:p>
          <a:p>
            <a:pPr>
              <a:lnSpc>
                <a:spcPts val="1365"/>
              </a:lnSpc>
              <a:spcAft>
                <a:spcPts val="488"/>
              </a:spcAft>
            </a:pPr>
            <a:r>
              <a:rPr lang="fr-FR" sz="1000" dirty="0" smtClean="0">
                <a:latin typeface="Gadugi" panose="020B0502040204020203" pitchFamily="34" charset="0"/>
                <a:ea typeface="Gadugi" panose="020B0502040204020203" pitchFamily="34" charset="0"/>
              </a:rPr>
              <a:t>Cela permettra de libérer la plaque commémorative à l’actuelle implantation des la distribution automatique.</a:t>
            </a:r>
          </a:p>
          <a:p>
            <a:pPr>
              <a:lnSpc>
                <a:spcPts val="1365"/>
              </a:lnSpc>
              <a:spcAft>
                <a:spcPts val="488"/>
              </a:spcAft>
            </a:pPr>
            <a:r>
              <a:rPr lang="fr-FR" sz="1000" dirty="0" smtClean="0">
                <a:latin typeface="Gadugi" panose="020B0502040204020203" pitchFamily="34" charset="0"/>
                <a:ea typeface="Gadugi" panose="020B0502040204020203" pitchFamily="34" charset="0"/>
              </a:rPr>
              <a:t>La 3D ci-dessous présente le mobilier derrière le rideau, mais il sera possible de le conserver devant le rideau, afin de proposer un espace de confort pour les clients 24h/24.</a:t>
            </a:r>
            <a:endParaRPr lang="fr-FR" sz="10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1496995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2620643" y="6356355"/>
            <a:ext cx="4288353" cy="276999"/>
          </a:xfrm>
          <a:prstGeom prst="rect">
            <a:avLst/>
          </a:prstGeom>
          <a:noFill/>
        </p:spPr>
        <p:txBody>
          <a:bodyPr wrap="none" rtlCol="0">
            <a:spAutoFit/>
          </a:bodyPr>
          <a:lstStyle/>
          <a:p>
            <a:r>
              <a:rPr lang="fr-FR" sz="1200" dirty="0">
                <a:solidFill>
                  <a:schemeClr val="bg1"/>
                </a:solidFill>
                <a:latin typeface="Gadugi" panose="020B0502040204020203" pitchFamily="34" charset="0"/>
              </a:rPr>
              <a:t>Entre Parenthèse – 13/17 rue Pagès – 92158 Suresnes Cedex </a:t>
            </a:r>
          </a:p>
        </p:txBody>
      </p:sp>
      <p:pic>
        <p:nvPicPr>
          <p:cNvPr id="2" name="Image 1"/>
          <p:cNvPicPr>
            <a:picLocks noChangeAspect="1"/>
          </p:cNvPicPr>
          <p:nvPr/>
        </p:nvPicPr>
        <p:blipFill rotWithShape="1">
          <a:blip r:embed="rId2" cstate="email">
            <a:extLst>
              <a:ext uri="{28A0092B-C50C-407E-A947-70E740481C1C}">
                <a14:useLocalDpi xmlns:a14="http://schemas.microsoft.com/office/drawing/2010/main"/>
              </a:ext>
            </a:extLst>
          </a:blip>
          <a:srcRect l="37303" t="30599" r="40664" b="32502"/>
          <a:stretch/>
        </p:blipFill>
        <p:spPr>
          <a:xfrm>
            <a:off x="4406480" y="4939160"/>
            <a:ext cx="1122449" cy="1329070"/>
          </a:xfrm>
          <a:prstGeom prst="rect">
            <a:avLst/>
          </a:prstGeom>
        </p:spPr>
      </p:pic>
    </p:spTree>
    <p:extLst>
      <p:ext uri="{BB962C8B-B14F-4D97-AF65-F5344CB8AC3E}">
        <p14:creationId xmlns:p14="http://schemas.microsoft.com/office/powerpoint/2010/main" val="2172034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906000" cy="6858000"/>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AutoShape 6" descr="C:\Users\SGallois\Desktop\document-1287618_960_7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2862"/>
          <a:stretch/>
        </p:blipFill>
        <p:spPr>
          <a:xfrm>
            <a:off x="1905166" y="1365062"/>
            <a:ext cx="6335382" cy="5173467"/>
          </a:xfrm>
          <a:prstGeom prst="rect">
            <a:avLst/>
          </a:prstGeom>
        </p:spPr>
      </p:pic>
      <p:sp>
        <p:nvSpPr>
          <p:cNvPr id="5" name="Ellipse 22"/>
          <p:cNvSpPr/>
          <p:nvPr/>
        </p:nvSpPr>
        <p:spPr>
          <a:xfrm>
            <a:off x="5065353" y="532576"/>
            <a:ext cx="1036626" cy="779077"/>
          </a:xfrm>
          <a:prstGeom prst="ellipse">
            <a:avLst/>
          </a:prstGeom>
          <a:solidFill>
            <a:srgbClr val="D38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Gadugi" panose="020B0502040204020203" pitchFamily="34" charset="0"/>
              <a:ea typeface="Gadugi" panose="020B0502040204020203" pitchFamily="34" charset="0"/>
            </a:endParaRPr>
          </a:p>
        </p:txBody>
      </p:sp>
      <p:sp>
        <p:nvSpPr>
          <p:cNvPr id="7" name="Ellipse 22"/>
          <p:cNvSpPr/>
          <p:nvPr/>
        </p:nvSpPr>
        <p:spPr>
          <a:xfrm>
            <a:off x="627458" y="4517952"/>
            <a:ext cx="1036626" cy="779077"/>
          </a:xfrm>
          <a:prstGeom prst="ellipse">
            <a:avLst/>
          </a:prstGeom>
          <a:solidFill>
            <a:srgbClr val="A6B0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Gadugi" panose="020B0502040204020203" pitchFamily="34" charset="0"/>
              <a:ea typeface="Gadugi" panose="020B0502040204020203" pitchFamily="34" charset="0"/>
            </a:endParaRPr>
          </a:p>
        </p:txBody>
      </p:sp>
      <p:sp>
        <p:nvSpPr>
          <p:cNvPr id="8" name="Ellipse 22"/>
          <p:cNvSpPr/>
          <p:nvPr/>
        </p:nvSpPr>
        <p:spPr>
          <a:xfrm>
            <a:off x="8418079" y="3329922"/>
            <a:ext cx="1036626" cy="779077"/>
          </a:xfrm>
          <a:prstGeom prst="ellipse">
            <a:avLst/>
          </a:prstGeom>
          <a:solidFill>
            <a:srgbClr val="F1E4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Gadugi" panose="020B0502040204020203" pitchFamily="34" charset="0"/>
              <a:ea typeface="Gadugi" panose="020B0502040204020203" pitchFamily="34" charset="0"/>
            </a:endParaRPr>
          </a:p>
        </p:txBody>
      </p:sp>
      <p:sp>
        <p:nvSpPr>
          <p:cNvPr id="9" name="Ellipse 22"/>
          <p:cNvSpPr/>
          <p:nvPr/>
        </p:nvSpPr>
        <p:spPr>
          <a:xfrm>
            <a:off x="684100" y="1250701"/>
            <a:ext cx="1036626" cy="779077"/>
          </a:xfrm>
          <a:prstGeom prst="ellipse">
            <a:avLst/>
          </a:prstGeom>
          <a:solidFill>
            <a:srgbClr val="E2B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Gadugi" panose="020B0502040204020203" pitchFamily="34" charset="0"/>
              <a:ea typeface="Gadugi" panose="020B0502040204020203" pitchFamily="34" charset="0"/>
            </a:endParaRPr>
          </a:p>
        </p:txBody>
      </p:sp>
      <p:cxnSp>
        <p:nvCxnSpPr>
          <p:cNvPr id="10" name="Connecteur en angle 23"/>
          <p:cNvCxnSpPr/>
          <p:nvPr/>
        </p:nvCxnSpPr>
        <p:spPr>
          <a:xfrm rot="10800000">
            <a:off x="1590355" y="1579135"/>
            <a:ext cx="1574962" cy="1052049"/>
          </a:xfrm>
          <a:prstGeom prst="bentConnector3">
            <a:avLst>
              <a:gd name="adj1" fmla="val -586"/>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en angle 23"/>
          <p:cNvCxnSpPr/>
          <p:nvPr/>
        </p:nvCxnSpPr>
        <p:spPr>
          <a:xfrm rot="10800000" flipV="1">
            <a:off x="1590354" y="4048375"/>
            <a:ext cx="1451970" cy="883729"/>
          </a:xfrm>
          <a:prstGeom prst="bentConnector3">
            <a:avLst>
              <a:gd name="adj1" fmla="val -381"/>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en angle 69"/>
          <p:cNvCxnSpPr/>
          <p:nvPr/>
        </p:nvCxnSpPr>
        <p:spPr>
          <a:xfrm rot="5400000" flipH="1" flipV="1">
            <a:off x="4750483" y="1464049"/>
            <a:ext cx="1439660" cy="716170"/>
          </a:xfrm>
          <a:prstGeom prst="bentConnector3">
            <a:avLst>
              <a:gd name="adj1" fmla="val 50000"/>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69"/>
          <p:cNvCxnSpPr>
            <a:endCxn id="20" idx="2"/>
          </p:cNvCxnSpPr>
          <p:nvPr/>
        </p:nvCxnSpPr>
        <p:spPr>
          <a:xfrm flipV="1">
            <a:off x="6886189" y="2071901"/>
            <a:ext cx="1531890" cy="249477"/>
          </a:xfrm>
          <a:prstGeom prst="bentConnector3">
            <a:avLst>
              <a:gd name="adj1" fmla="val 189"/>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en angle 23"/>
          <p:cNvCxnSpPr/>
          <p:nvPr/>
        </p:nvCxnSpPr>
        <p:spPr>
          <a:xfrm>
            <a:off x="6886189" y="2859884"/>
            <a:ext cx="1666908" cy="913220"/>
          </a:xfrm>
          <a:prstGeom prst="bentConnector3">
            <a:avLst>
              <a:gd name="adj1" fmla="val -34"/>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57831" y="1313030"/>
            <a:ext cx="906253" cy="577081"/>
          </a:xfrm>
          <a:prstGeom prst="rect">
            <a:avLst/>
          </a:prstGeom>
        </p:spPr>
        <p:txBody>
          <a:bodyPr wrap="square">
            <a:spAutoFit/>
          </a:bodyPr>
          <a:lstStyle/>
          <a:p>
            <a:pPr algn="ctr"/>
            <a:r>
              <a:rPr lang="fr-FR" sz="1050" dirty="0">
                <a:latin typeface="Gadugi" panose="020B0502040204020203" pitchFamily="34" charset="0"/>
                <a:ea typeface="Gadugi" panose="020B0502040204020203" pitchFamily="34" charset="0"/>
                <a:cs typeface="Comic Sans MS"/>
              </a:rPr>
              <a:t>Cuisine de </a:t>
            </a:r>
            <a:r>
              <a:rPr lang="fr-FR" sz="1050" dirty="0" smtClean="0">
                <a:latin typeface="Gadugi" panose="020B0502040204020203" pitchFamily="34" charset="0"/>
                <a:ea typeface="Gadugi" panose="020B0502040204020203" pitchFamily="34" charset="0"/>
                <a:cs typeface="Comic Sans MS"/>
              </a:rPr>
              <a:t>préparation/back office</a:t>
            </a:r>
            <a:endParaRPr lang="fr-FR" sz="1050" dirty="0">
              <a:latin typeface="Gadugi" panose="020B0502040204020203" pitchFamily="34" charset="0"/>
              <a:ea typeface="Gadugi" panose="020B0502040204020203" pitchFamily="34" charset="0"/>
              <a:cs typeface="Comic Sans MS"/>
            </a:endParaRPr>
          </a:p>
        </p:txBody>
      </p:sp>
      <p:sp>
        <p:nvSpPr>
          <p:cNvPr id="17" name="Rectangle 16"/>
          <p:cNvSpPr/>
          <p:nvPr/>
        </p:nvSpPr>
        <p:spPr>
          <a:xfrm>
            <a:off x="8491810" y="3487983"/>
            <a:ext cx="906253" cy="577081"/>
          </a:xfrm>
          <a:prstGeom prst="rect">
            <a:avLst/>
          </a:prstGeom>
        </p:spPr>
        <p:txBody>
          <a:bodyPr wrap="square">
            <a:spAutoFit/>
          </a:bodyPr>
          <a:lstStyle/>
          <a:p>
            <a:pPr algn="ctr"/>
            <a:r>
              <a:rPr lang="fr-FR" sz="1050" dirty="0" smtClean="0">
                <a:latin typeface="Gadugi" panose="020B0502040204020203" pitchFamily="34" charset="0"/>
                <a:ea typeface="Gadugi" panose="020B0502040204020203" pitchFamily="34" charset="0"/>
                <a:cs typeface="Comic Sans MS"/>
              </a:rPr>
              <a:t>Espace vente magazine </a:t>
            </a:r>
            <a:endParaRPr lang="fr-FR" sz="1050" dirty="0">
              <a:latin typeface="Gadugi" panose="020B0502040204020203" pitchFamily="34" charset="0"/>
              <a:ea typeface="Gadugi" panose="020B0502040204020203" pitchFamily="34" charset="0"/>
              <a:cs typeface="Comic Sans MS"/>
            </a:endParaRPr>
          </a:p>
        </p:txBody>
      </p:sp>
      <p:sp>
        <p:nvSpPr>
          <p:cNvPr id="18" name="Rectangle 17"/>
          <p:cNvSpPr/>
          <p:nvPr/>
        </p:nvSpPr>
        <p:spPr>
          <a:xfrm>
            <a:off x="664323" y="4780532"/>
            <a:ext cx="962895" cy="253916"/>
          </a:xfrm>
          <a:prstGeom prst="rect">
            <a:avLst/>
          </a:prstGeom>
        </p:spPr>
        <p:txBody>
          <a:bodyPr wrap="square">
            <a:spAutoFit/>
          </a:bodyPr>
          <a:lstStyle/>
          <a:p>
            <a:pPr algn="ctr"/>
            <a:r>
              <a:rPr lang="fr-FR" sz="1050" dirty="0" smtClean="0">
                <a:latin typeface="Gadugi" panose="020B0502040204020203" pitchFamily="34" charset="0"/>
                <a:ea typeface="Gadugi" panose="020B0502040204020203" pitchFamily="34" charset="0"/>
                <a:cs typeface="Comic Sans MS"/>
              </a:rPr>
              <a:t>restauration</a:t>
            </a:r>
            <a:endParaRPr lang="fr-FR" sz="1050" dirty="0">
              <a:latin typeface="Gadugi" panose="020B0502040204020203" pitchFamily="34" charset="0"/>
              <a:ea typeface="Gadugi" panose="020B0502040204020203" pitchFamily="34" charset="0"/>
              <a:cs typeface="Comic Sans MS"/>
            </a:endParaRPr>
          </a:p>
        </p:txBody>
      </p:sp>
      <p:sp>
        <p:nvSpPr>
          <p:cNvPr id="19" name="Rectangle 18"/>
          <p:cNvSpPr/>
          <p:nvPr/>
        </p:nvSpPr>
        <p:spPr>
          <a:xfrm>
            <a:off x="5139084" y="690637"/>
            <a:ext cx="906253" cy="415498"/>
          </a:xfrm>
          <a:prstGeom prst="rect">
            <a:avLst/>
          </a:prstGeom>
        </p:spPr>
        <p:txBody>
          <a:bodyPr wrap="square">
            <a:spAutoFit/>
          </a:bodyPr>
          <a:lstStyle/>
          <a:p>
            <a:pPr algn="ctr"/>
            <a:r>
              <a:rPr lang="fr-FR" sz="1050" dirty="0" smtClean="0">
                <a:latin typeface="Gadugi" panose="020B0502040204020203" pitchFamily="34" charset="0"/>
                <a:ea typeface="Gadugi" panose="020B0502040204020203" pitchFamily="34" charset="0"/>
                <a:cs typeface="Comic Sans MS"/>
              </a:rPr>
              <a:t>Zone service</a:t>
            </a:r>
            <a:endParaRPr lang="fr-FR" sz="1050" dirty="0">
              <a:latin typeface="Gadugi" panose="020B0502040204020203" pitchFamily="34" charset="0"/>
              <a:ea typeface="Gadugi" panose="020B0502040204020203" pitchFamily="34" charset="0"/>
              <a:cs typeface="Comic Sans MS"/>
            </a:endParaRPr>
          </a:p>
        </p:txBody>
      </p:sp>
      <p:sp>
        <p:nvSpPr>
          <p:cNvPr id="20" name="Ellipse 22"/>
          <p:cNvSpPr/>
          <p:nvPr/>
        </p:nvSpPr>
        <p:spPr>
          <a:xfrm>
            <a:off x="8418079" y="1682362"/>
            <a:ext cx="1036626" cy="779077"/>
          </a:xfrm>
          <a:prstGeom prst="ellipse">
            <a:avLst/>
          </a:prstGeom>
          <a:solidFill>
            <a:srgbClr val="BD88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Gadugi" panose="020B0502040204020203" pitchFamily="34" charset="0"/>
              <a:ea typeface="Gadugi" panose="020B0502040204020203" pitchFamily="34" charset="0"/>
            </a:endParaRPr>
          </a:p>
        </p:txBody>
      </p:sp>
      <p:sp>
        <p:nvSpPr>
          <p:cNvPr id="21" name="Rectangle 20"/>
          <p:cNvSpPr/>
          <p:nvPr/>
        </p:nvSpPr>
        <p:spPr>
          <a:xfrm>
            <a:off x="8491810" y="1840423"/>
            <a:ext cx="906253" cy="415498"/>
          </a:xfrm>
          <a:prstGeom prst="rect">
            <a:avLst/>
          </a:prstGeom>
        </p:spPr>
        <p:txBody>
          <a:bodyPr wrap="square">
            <a:spAutoFit/>
          </a:bodyPr>
          <a:lstStyle/>
          <a:p>
            <a:pPr algn="ctr"/>
            <a:r>
              <a:rPr lang="fr-FR" sz="1050" dirty="0" smtClean="0">
                <a:latin typeface="Gadugi" panose="020B0502040204020203" pitchFamily="34" charset="0"/>
                <a:ea typeface="Gadugi" panose="020B0502040204020203" pitchFamily="34" charset="0"/>
                <a:cs typeface="Comic Sans MS"/>
              </a:rPr>
              <a:t>Zone réserve</a:t>
            </a:r>
            <a:endParaRPr lang="fr-FR" sz="1050" dirty="0">
              <a:latin typeface="Gadugi" panose="020B0502040204020203" pitchFamily="34" charset="0"/>
              <a:ea typeface="Gadugi" panose="020B0502040204020203" pitchFamily="34" charset="0"/>
              <a:cs typeface="Comic Sans MS"/>
            </a:endParaRPr>
          </a:p>
        </p:txBody>
      </p:sp>
      <p:sp>
        <p:nvSpPr>
          <p:cNvPr id="22" name="ZoneTexte 21"/>
          <p:cNvSpPr txBox="1"/>
          <p:nvPr/>
        </p:nvSpPr>
        <p:spPr>
          <a:xfrm>
            <a:off x="721526" y="139585"/>
            <a:ext cx="5591835"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Mercy - Zoning</a:t>
            </a:r>
            <a:endParaRPr lang="fr-FR" sz="1950" b="1" dirty="0">
              <a:latin typeface="Gadugi" panose="020B0502040204020203" pitchFamily="34" charset="0"/>
            </a:endParaRPr>
          </a:p>
        </p:txBody>
      </p:sp>
      <p:sp>
        <p:nvSpPr>
          <p:cNvPr id="24" name="Espace réservé du numéro de diapositive 6"/>
          <p:cNvSpPr>
            <a:spLocks noGrp="1"/>
          </p:cNvSpPr>
          <p:nvPr>
            <p:ph type="sldNum" sz="quarter" idx="12"/>
          </p:nvPr>
        </p:nvSpPr>
        <p:spPr>
          <a:xfrm>
            <a:off x="7500999" y="6471153"/>
            <a:ext cx="2228850" cy="296664"/>
          </a:xfrm>
        </p:spPr>
        <p:txBody>
          <a:bodyPr/>
          <a:lstStyle/>
          <a:p>
            <a:r>
              <a:rPr lang="fr-FR" dirty="0" smtClean="0"/>
              <a:t>24</a:t>
            </a:r>
            <a:endParaRPr lang="fr-FR" dirty="0"/>
          </a:p>
        </p:txBody>
      </p:sp>
    </p:spTree>
    <p:extLst>
      <p:ext uri="{BB962C8B-B14F-4D97-AF65-F5344CB8AC3E}">
        <p14:creationId xmlns:p14="http://schemas.microsoft.com/office/powerpoint/2010/main" val="3968888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6" descr="C:\Users\SGallois\Desktop\document-1287618_960_7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9" r="2517" b="3065"/>
          <a:stretch/>
        </p:blipFill>
        <p:spPr>
          <a:xfrm>
            <a:off x="619394" y="1049127"/>
            <a:ext cx="6206836" cy="4468242"/>
          </a:xfrm>
          <a:prstGeom prst="rect">
            <a:avLst/>
          </a:prstGeom>
        </p:spPr>
      </p:pic>
      <p:sp>
        <p:nvSpPr>
          <p:cNvPr id="5" name="Oval 4"/>
          <p:cNvSpPr/>
          <p:nvPr/>
        </p:nvSpPr>
        <p:spPr>
          <a:xfrm>
            <a:off x="825066" y="5883061"/>
            <a:ext cx="293092" cy="293092"/>
          </a:xfrm>
          <a:prstGeom prst="ellipse">
            <a:avLst/>
          </a:prstGeom>
          <a:solidFill>
            <a:srgbClr val="F1C697"/>
          </a:solidFill>
          <a:ln w="3175" cap="rnd">
            <a:solidFill>
              <a:srgbClr val="E4D2BB">
                <a:alpha val="46000"/>
              </a:srgbClr>
            </a:solidFill>
            <a:prstDash val="sysDot"/>
          </a:ln>
          <a:effectLst>
            <a:outerShdw blurRad="114300" dist="304800" dir="5400000" sx="76000" sy="76000" rotWithShape="0">
              <a:schemeClr val="bg1">
                <a:lumMod val="85000"/>
                <a:alpha val="6000"/>
              </a:schemeClr>
            </a:outerShdw>
          </a:effectLst>
          <a:scene3d>
            <a:camera prst="orthographicFront"/>
            <a:lightRig rig="contrasting" dir="t">
              <a:rot lat="0" lon="0" rev="3000000"/>
            </a:lightRig>
          </a:scene3d>
          <a:sp3d contourW="7620">
            <a:bevelT w="95250" h="31750"/>
            <a:contourClr>
              <a:srgbClr val="333333"/>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Oval 107"/>
          <p:cNvSpPr/>
          <p:nvPr/>
        </p:nvSpPr>
        <p:spPr>
          <a:xfrm>
            <a:off x="1664861" y="5001506"/>
            <a:ext cx="217808" cy="217808"/>
          </a:xfrm>
          <a:prstGeom prst="ellipse">
            <a:avLst/>
          </a:prstGeom>
          <a:solidFill>
            <a:schemeClr val="bg1">
              <a:lumMod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8" name="ZoneTexte 11"/>
          <p:cNvSpPr txBox="1"/>
          <p:nvPr/>
        </p:nvSpPr>
        <p:spPr>
          <a:xfrm>
            <a:off x="946218" y="5915403"/>
            <a:ext cx="1638061" cy="276999"/>
          </a:xfrm>
          <a:prstGeom prst="rect">
            <a:avLst/>
          </a:prstGeom>
          <a:noFill/>
        </p:spPr>
        <p:txBody>
          <a:bodyPr wrap="square" rtlCol="0">
            <a:spAutoFit/>
          </a:bodyPr>
          <a:lstStyle/>
          <a:p>
            <a:pPr algn="ctr"/>
            <a:r>
              <a:rPr lang="fr-FR" sz="1200" dirty="0" smtClean="0"/>
              <a:t>GRÈS EXISTANT</a:t>
            </a:r>
            <a:endParaRPr lang="fr-FR" sz="1050" dirty="0"/>
          </a:p>
        </p:txBody>
      </p:sp>
      <p:grpSp>
        <p:nvGrpSpPr>
          <p:cNvPr id="9" name="Group 11"/>
          <p:cNvGrpSpPr/>
          <p:nvPr/>
        </p:nvGrpSpPr>
        <p:grpSpPr>
          <a:xfrm>
            <a:off x="6960641" y="700554"/>
            <a:ext cx="255585" cy="276999"/>
            <a:chOff x="7537210" y="1865036"/>
            <a:chExt cx="255585" cy="276999"/>
          </a:xfrm>
        </p:grpSpPr>
        <p:sp>
          <p:nvSpPr>
            <p:cNvPr id="10"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1"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1</a:t>
              </a:r>
              <a:endParaRPr lang="fr-FR" sz="1200" dirty="0">
                <a:solidFill>
                  <a:srgbClr val="FFFFFF"/>
                </a:solidFill>
              </a:endParaRPr>
            </a:p>
          </p:txBody>
        </p:sp>
      </p:grpSp>
      <p:grpSp>
        <p:nvGrpSpPr>
          <p:cNvPr id="12" name="Group 14"/>
          <p:cNvGrpSpPr/>
          <p:nvPr/>
        </p:nvGrpSpPr>
        <p:grpSpPr>
          <a:xfrm>
            <a:off x="6943794" y="1083048"/>
            <a:ext cx="245246" cy="276999"/>
            <a:chOff x="7547549" y="1894426"/>
            <a:chExt cx="245246" cy="276999"/>
          </a:xfrm>
        </p:grpSpPr>
        <p:sp>
          <p:nvSpPr>
            <p:cNvPr id="1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4" name="ZoneTexte 58"/>
            <p:cNvSpPr txBox="1"/>
            <p:nvPr/>
          </p:nvSpPr>
          <p:spPr>
            <a:xfrm>
              <a:off x="7547549" y="1894426"/>
              <a:ext cx="234906" cy="276999"/>
            </a:xfrm>
            <a:prstGeom prst="rect">
              <a:avLst/>
            </a:prstGeom>
            <a:noFill/>
            <a:ln>
              <a:noFill/>
            </a:ln>
          </p:spPr>
          <p:txBody>
            <a:bodyPr wrap="square" rtlCol="0">
              <a:spAutoFit/>
            </a:bodyPr>
            <a:lstStyle/>
            <a:p>
              <a:r>
                <a:rPr lang="fr-FR" sz="1200" dirty="0" smtClean="0">
                  <a:solidFill>
                    <a:srgbClr val="FFFFFF"/>
                  </a:solidFill>
                </a:rPr>
                <a:t>2</a:t>
              </a:r>
              <a:endParaRPr lang="fr-FR" sz="1200" dirty="0">
                <a:solidFill>
                  <a:srgbClr val="FFFFFF"/>
                </a:solidFill>
              </a:endParaRPr>
            </a:p>
          </p:txBody>
        </p:sp>
      </p:grpSp>
      <p:grpSp>
        <p:nvGrpSpPr>
          <p:cNvPr id="15" name="Group 17"/>
          <p:cNvGrpSpPr/>
          <p:nvPr/>
        </p:nvGrpSpPr>
        <p:grpSpPr>
          <a:xfrm>
            <a:off x="6957312" y="1545071"/>
            <a:ext cx="251213" cy="276999"/>
            <a:chOff x="7541582" y="1913228"/>
            <a:chExt cx="251213" cy="276999"/>
          </a:xfrm>
        </p:grpSpPr>
        <p:sp>
          <p:nvSpPr>
            <p:cNvPr id="1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8" name="ZoneTexte 58"/>
            <p:cNvSpPr txBox="1"/>
            <p:nvPr/>
          </p:nvSpPr>
          <p:spPr>
            <a:xfrm>
              <a:off x="7541582" y="1913228"/>
              <a:ext cx="234906" cy="276999"/>
            </a:xfrm>
            <a:prstGeom prst="rect">
              <a:avLst/>
            </a:prstGeom>
            <a:noFill/>
            <a:ln>
              <a:noFill/>
            </a:ln>
          </p:spPr>
          <p:txBody>
            <a:bodyPr wrap="square" rtlCol="0">
              <a:spAutoFit/>
            </a:bodyPr>
            <a:lstStyle/>
            <a:p>
              <a:r>
                <a:rPr lang="fr-FR" sz="1200" dirty="0" smtClean="0">
                  <a:solidFill>
                    <a:srgbClr val="FFFFFF"/>
                  </a:solidFill>
                </a:rPr>
                <a:t>3</a:t>
              </a:r>
              <a:endParaRPr lang="fr-FR" sz="1200" dirty="0">
                <a:solidFill>
                  <a:srgbClr val="FFFFFF"/>
                </a:solidFill>
              </a:endParaRPr>
            </a:p>
          </p:txBody>
        </p:sp>
      </p:grpSp>
      <p:sp>
        <p:nvSpPr>
          <p:cNvPr id="19" name="ZoneTexte 28"/>
          <p:cNvSpPr txBox="1"/>
          <p:nvPr/>
        </p:nvSpPr>
        <p:spPr>
          <a:xfrm>
            <a:off x="7010128" y="1539549"/>
            <a:ext cx="1245238" cy="276999"/>
          </a:xfrm>
          <a:prstGeom prst="rect">
            <a:avLst/>
          </a:prstGeom>
          <a:noFill/>
        </p:spPr>
        <p:txBody>
          <a:bodyPr wrap="square" rtlCol="0">
            <a:spAutoFit/>
          </a:bodyPr>
          <a:lstStyle/>
          <a:p>
            <a:pPr algn="ctr"/>
            <a:r>
              <a:rPr lang="fr-FR" sz="1200" dirty="0" smtClean="0"/>
              <a:t>TABLE ASPA</a:t>
            </a:r>
            <a:endParaRPr lang="fr-FR" sz="1200" dirty="0"/>
          </a:p>
        </p:txBody>
      </p:sp>
      <p:sp>
        <p:nvSpPr>
          <p:cNvPr id="20" name="ZoneTexte 41"/>
          <p:cNvSpPr txBox="1"/>
          <p:nvPr/>
        </p:nvSpPr>
        <p:spPr>
          <a:xfrm>
            <a:off x="7019374" y="746640"/>
            <a:ext cx="1283894" cy="276999"/>
          </a:xfrm>
          <a:prstGeom prst="rect">
            <a:avLst/>
          </a:prstGeom>
          <a:noFill/>
        </p:spPr>
        <p:txBody>
          <a:bodyPr wrap="square" rtlCol="0">
            <a:spAutoFit/>
          </a:bodyPr>
          <a:lstStyle/>
          <a:p>
            <a:pPr algn="ctr"/>
            <a:r>
              <a:rPr lang="fr-FR" sz="1200" dirty="0" smtClean="0"/>
              <a:t> CANAPE HUB</a:t>
            </a:r>
            <a:endParaRPr lang="fr-FR" sz="1200" dirty="0"/>
          </a:p>
        </p:txBody>
      </p:sp>
      <p:sp>
        <p:nvSpPr>
          <p:cNvPr id="21" name="ZoneTexte 42"/>
          <p:cNvSpPr txBox="1"/>
          <p:nvPr/>
        </p:nvSpPr>
        <p:spPr>
          <a:xfrm>
            <a:off x="6990252" y="1108128"/>
            <a:ext cx="1655828" cy="276999"/>
          </a:xfrm>
          <a:prstGeom prst="rect">
            <a:avLst/>
          </a:prstGeom>
          <a:noFill/>
        </p:spPr>
        <p:txBody>
          <a:bodyPr wrap="square" rtlCol="0">
            <a:spAutoFit/>
          </a:bodyPr>
          <a:lstStyle/>
          <a:p>
            <a:pPr algn="ctr"/>
            <a:r>
              <a:rPr lang="fr-FR" sz="1200" dirty="0" smtClean="0"/>
              <a:t>FAUTEUIL SEASON</a:t>
            </a:r>
            <a:endParaRPr lang="fr-FR" sz="1200" dirty="0"/>
          </a:p>
        </p:txBody>
      </p:sp>
      <p:grpSp>
        <p:nvGrpSpPr>
          <p:cNvPr id="22" name="Group 27"/>
          <p:cNvGrpSpPr/>
          <p:nvPr/>
        </p:nvGrpSpPr>
        <p:grpSpPr>
          <a:xfrm>
            <a:off x="6957504" y="1966105"/>
            <a:ext cx="245246" cy="276999"/>
            <a:chOff x="7547549" y="1884251"/>
            <a:chExt cx="245246" cy="276999"/>
          </a:xfrm>
        </p:grpSpPr>
        <p:sp>
          <p:nvSpPr>
            <p:cNvPr id="2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24" name="ZoneTexte 58"/>
            <p:cNvSpPr txBox="1"/>
            <p:nvPr/>
          </p:nvSpPr>
          <p:spPr>
            <a:xfrm>
              <a:off x="7547549" y="1884251"/>
              <a:ext cx="234906" cy="276999"/>
            </a:xfrm>
            <a:prstGeom prst="rect">
              <a:avLst/>
            </a:prstGeom>
            <a:noFill/>
            <a:ln>
              <a:noFill/>
            </a:ln>
          </p:spPr>
          <p:txBody>
            <a:bodyPr wrap="square" rtlCol="0">
              <a:spAutoFit/>
            </a:bodyPr>
            <a:lstStyle/>
            <a:p>
              <a:r>
                <a:rPr lang="fr-FR" sz="1200" dirty="0" smtClean="0">
                  <a:solidFill>
                    <a:srgbClr val="FFFFFF"/>
                  </a:solidFill>
                </a:rPr>
                <a:t>4</a:t>
              </a:r>
              <a:endParaRPr lang="fr-FR" sz="1200" dirty="0">
                <a:solidFill>
                  <a:srgbClr val="FFFFFF"/>
                </a:solidFill>
              </a:endParaRPr>
            </a:p>
          </p:txBody>
        </p:sp>
      </p:grpSp>
      <p:sp>
        <p:nvSpPr>
          <p:cNvPr id="25" name="ZoneTexte 28"/>
          <p:cNvSpPr txBox="1"/>
          <p:nvPr/>
        </p:nvSpPr>
        <p:spPr>
          <a:xfrm>
            <a:off x="7139716" y="1988440"/>
            <a:ext cx="1245238" cy="276999"/>
          </a:xfrm>
          <a:prstGeom prst="rect">
            <a:avLst/>
          </a:prstGeom>
          <a:noFill/>
        </p:spPr>
        <p:txBody>
          <a:bodyPr wrap="square" rtlCol="0">
            <a:spAutoFit/>
          </a:bodyPr>
          <a:lstStyle/>
          <a:p>
            <a:pPr algn="ctr"/>
            <a:r>
              <a:rPr lang="fr-FR" sz="1200" dirty="0" smtClean="0"/>
              <a:t>POUF POINT Q</a:t>
            </a:r>
            <a:endParaRPr lang="fr-FR" sz="1200" dirty="0"/>
          </a:p>
        </p:txBody>
      </p:sp>
      <p:grpSp>
        <p:nvGrpSpPr>
          <p:cNvPr id="26" name="Group 31"/>
          <p:cNvGrpSpPr/>
          <p:nvPr/>
        </p:nvGrpSpPr>
        <p:grpSpPr>
          <a:xfrm>
            <a:off x="6957504" y="2293290"/>
            <a:ext cx="245246" cy="276999"/>
            <a:chOff x="7547549" y="1884251"/>
            <a:chExt cx="245246" cy="276999"/>
          </a:xfrm>
        </p:grpSpPr>
        <p:sp>
          <p:nvSpPr>
            <p:cNvPr id="2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28" name="ZoneTexte 58"/>
            <p:cNvSpPr txBox="1"/>
            <p:nvPr/>
          </p:nvSpPr>
          <p:spPr>
            <a:xfrm>
              <a:off x="7547549" y="1884251"/>
              <a:ext cx="234906" cy="276999"/>
            </a:xfrm>
            <a:prstGeom prst="rect">
              <a:avLst/>
            </a:prstGeom>
            <a:noFill/>
            <a:ln>
              <a:noFill/>
            </a:ln>
          </p:spPr>
          <p:txBody>
            <a:bodyPr wrap="square" rtlCol="0">
              <a:spAutoFit/>
            </a:bodyPr>
            <a:lstStyle/>
            <a:p>
              <a:r>
                <a:rPr lang="fr-FR" sz="1200" dirty="0" smtClean="0">
                  <a:solidFill>
                    <a:srgbClr val="FFFFFF"/>
                  </a:solidFill>
                </a:rPr>
                <a:t>5</a:t>
              </a:r>
              <a:endParaRPr lang="fr-FR" sz="1200" dirty="0">
                <a:solidFill>
                  <a:srgbClr val="FFFFFF"/>
                </a:solidFill>
              </a:endParaRPr>
            </a:p>
          </p:txBody>
        </p:sp>
      </p:grpSp>
      <p:sp>
        <p:nvSpPr>
          <p:cNvPr id="29" name="ZoneTexte 28"/>
          <p:cNvSpPr txBox="1"/>
          <p:nvPr/>
        </p:nvSpPr>
        <p:spPr>
          <a:xfrm>
            <a:off x="7100134" y="2303843"/>
            <a:ext cx="1326147" cy="461665"/>
          </a:xfrm>
          <a:prstGeom prst="rect">
            <a:avLst/>
          </a:prstGeom>
          <a:noFill/>
        </p:spPr>
        <p:txBody>
          <a:bodyPr wrap="square" rtlCol="0">
            <a:spAutoFit/>
          </a:bodyPr>
          <a:lstStyle/>
          <a:p>
            <a:pPr algn="ctr"/>
            <a:r>
              <a:rPr lang="fr-FR" sz="1200" dirty="0"/>
              <a:t>POUF POINT Q</a:t>
            </a:r>
          </a:p>
          <a:p>
            <a:pPr algn="ctr"/>
            <a:r>
              <a:rPr lang="fr-FR" sz="1200" dirty="0" smtClean="0"/>
              <a:t> </a:t>
            </a:r>
            <a:endParaRPr lang="fr-FR" sz="1200" dirty="0"/>
          </a:p>
        </p:txBody>
      </p:sp>
      <p:grpSp>
        <p:nvGrpSpPr>
          <p:cNvPr id="30" name="Group 35"/>
          <p:cNvGrpSpPr/>
          <p:nvPr/>
        </p:nvGrpSpPr>
        <p:grpSpPr>
          <a:xfrm>
            <a:off x="6957504" y="2751078"/>
            <a:ext cx="245246" cy="276999"/>
            <a:chOff x="7547549" y="1884251"/>
            <a:chExt cx="245246" cy="276999"/>
          </a:xfrm>
        </p:grpSpPr>
        <p:sp>
          <p:nvSpPr>
            <p:cNvPr id="31" name="Ellipse 30"/>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32" name="ZoneTexte 58"/>
            <p:cNvSpPr txBox="1"/>
            <p:nvPr/>
          </p:nvSpPr>
          <p:spPr>
            <a:xfrm>
              <a:off x="7547549" y="1884251"/>
              <a:ext cx="234906" cy="276999"/>
            </a:xfrm>
            <a:prstGeom prst="rect">
              <a:avLst/>
            </a:prstGeom>
            <a:noFill/>
            <a:ln>
              <a:noFill/>
            </a:ln>
          </p:spPr>
          <p:txBody>
            <a:bodyPr wrap="square" rtlCol="0">
              <a:spAutoFit/>
            </a:bodyPr>
            <a:lstStyle/>
            <a:p>
              <a:r>
                <a:rPr lang="fr-FR" sz="1200" dirty="0" smtClean="0">
                  <a:solidFill>
                    <a:srgbClr val="FFFFFF"/>
                  </a:solidFill>
                </a:rPr>
                <a:t>6</a:t>
              </a:r>
              <a:endParaRPr lang="fr-FR" sz="1200" dirty="0">
                <a:solidFill>
                  <a:srgbClr val="FFFFFF"/>
                </a:solidFill>
              </a:endParaRPr>
            </a:p>
          </p:txBody>
        </p:sp>
      </p:grpSp>
      <p:sp>
        <p:nvSpPr>
          <p:cNvPr id="33" name="ZoneTexte 28"/>
          <p:cNvSpPr txBox="1"/>
          <p:nvPr/>
        </p:nvSpPr>
        <p:spPr>
          <a:xfrm>
            <a:off x="7195547" y="2775010"/>
            <a:ext cx="1245238" cy="276999"/>
          </a:xfrm>
          <a:prstGeom prst="rect">
            <a:avLst/>
          </a:prstGeom>
          <a:noFill/>
        </p:spPr>
        <p:txBody>
          <a:bodyPr wrap="square" rtlCol="0">
            <a:spAutoFit/>
          </a:bodyPr>
          <a:lstStyle/>
          <a:p>
            <a:pPr algn="ctr"/>
            <a:r>
              <a:rPr lang="fr-FR" sz="1200" dirty="0" smtClean="0"/>
              <a:t>CANAPE SEASON</a:t>
            </a:r>
            <a:endParaRPr lang="fr-FR" sz="1200" dirty="0"/>
          </a:p>
        </p:txBody>
      </p:sp>
      <p:grpSp>
        <p:nvGrpSpPr>
          <p:cNvPr id="34" name="Group 39"/>
          <p:cNvGrpSpPr/>
          <p:nvPr/>
        </p:nvGrpSpPr>
        <p:grpSpPr>
          <a:xfrm>
            <a:off x="6961259" y="3898083"/>
            <a:ext cx="380484" cy="276999"/>
            <a:chOff x="7523114" y="1896249"/>
            <a:chExt cx="380484" cy="276999"/>
          </a:xfrm>
        </p:grpSpPr>
        <p:sp>
          <p:nvSpPr>
            <p:cNvPr id="35"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36"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9</a:t>
              </a:r>
              <a:endParaRPr lang="fr-FR" sz="1200" dirty="0">
                <a:solidFill>
                  <a:srgbClr val="FFFFFF"/>
                </a:solidFill>
              </a:endParaRPr>
            </a:p>
          </p:txBody>
        </p:sp>
      </p:grpSp>
      <p:sp>
        <p:nvSpPr>
          <p:cNvPr id="37" name="ZoneTexte 28"/>
          <p:cNvSpPr txBox="1"/>
          <p:nvPr/>
        </p:nvSpPr>
        <p:spPr>
          <a:xfrm>
            <a:off x="7060582" y="3885385"/>
            <a:ext cx="1571906" cy="276999"/>
          </a:xfrm>
          <a:prstGeom prst="rect">
            <a:avLst/>
          </a:prstGeom>
          <a:noFill/>
        </p:spPr>
        <p:txBody>
          <a:bodyPr wrap="square" rtlCol="0">
            <a:spAutoFit/>
          </a:bodyPr>
          <a:lstStyle/>
          <a:p>
            <a:pPr algn="ctr"/>
            <a:r>
              <a:rPr lang="fr-FR" sz="1200" dirty="0" smtClean="0"/>
              <a:t>FAUTEUIL COLUBI</a:t>
            </a:r>
            <a:endParaRPr lang="fr-FR" sz="1200" dirty="0"/>
          </a:p>
        </p:txBody>
      </p:sp>
      <p:grpSp>
        <p:nvGrpSpPr>
          <p:cNvPr id="38" name="Group 55"/>
          <p:cNvGrpSpPr/>
          <p:nvPr/>
        </p:nvGrpSpPr>
        <p:grpSpPr>
          <a:xfrm>
            <a:off x="6971599" y="3044970"/>
            <a:ext cx="245246" cy="276999"/>
            <a:chOff x="7547549" y="1884251"/>
            <a:chExt cx="245246" cy="276999"/>
          </a:xfrm>
        </p:grpSpPr>
        <p:sp>
          <p:nvSpPr>
            <p:cNvPr id="39"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40" name="ZoneTexte 58"/>
            <p:cNvSpPr txBox="1"/>
            <p:nvPr/>
          </p:nvSpPr>
          <p:spPr>
            <a:xfrm>
              <a:off x="7547549" y="1884251"/>
              <a:ext cx="234906" cy="276999"/>
            </a:xfrm>
            <a:prstGeom prst="rect">
              <a:avLst/>
            </a:prstGeom>
            <a:noFill/>
            <a:ln>
              <a:noFill/>
            </a:ln>
          </p:spPr>
          <p:txBody>
            <a:bodyPr wrap="square" rtlCol="0">
              <a:spAutoFit/>
            </a:bodyPr>
            <a:lstStyle/>
            <a:p>
              <a:r>
                <a:rPr lang="fr-FR" sz="1200" dirty="0" smtClean="0">
                  <a:solidFill>
                    <a:srgbClr val="FFFFFF"/>
                  </a:solidFill>
                </a:rPr>
                <a:t>7</a:t>
              </a:r>
              <a:endParaRPr lang="fr-FR" sz="1200" dirty="0">
                <a:solidFill>
                  <a:srgbClr val="FFFFFF"/>
                </a:solidFill>
              </a:endParaRPr>
            </a:p>
          </p:txBody>
        </p:sp>
      </p:grpSp>
      <p:sp>
        <p:nvSpPr>
          <p:cNvPr id="41" name="ZoneTexte 28"/>
          <p:cNvSpPr txBox="1"/>
          <p:nvPr/>
        </p:nvSpPr>
        <p:spPr>
          <a:xfrm>
            <a:off x="7027279" y="3045793"/>
            <a:ext cx="1245238" cy="276999"/>
          </a:xfrm>
          <a:prstGeom prst="rect">
            <a:avLst/>
          </a:prstGeom>
          <a:noFill/>
        </p:spPr>
        <p:txBody>
          <a:bodyPr wrap="square" rtlCol="0">
            <a:spAutoFit/>
          </a:bodyPr>
          <a:lstStyle/>
          <a:p>
            <a:pPr algn="ctr"/>
            <a:r>
              <a:rPr lang="fr-FR" sz="1200" dirty="0" smtClean="0"/>
              <a:t>TABLE STAN </a:t>
            </a:r>
            <a:endParaRPr lang="fr-FR" sz="1200" dirty="0"/>
          </a:p>
        </p:txBody>
      </p:sp>
      <p:grpSp>
        <p:nvGrpSpPr>
          <p:cNvPr id="42" name="Group 59"/>
          <p:cNvGrpSpPr/>
          <p:nvPr/>
        </p:nvGrpSpPr>
        <p:grpSpPr>
          <a:xfrm>
            <a:off x="6971599" y="3420580"/>
            <a:ext cx="245246" cy="276999"/>
            <a:chOff x="7547549" y="1884251"/>
            <a:chExt cx="245246" cy="276999"/>
          </a:xfrm>
        </p:grpSpPr>
        <p:sp>
          <p:nvSpPr>
            <p:cNvPr id="4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44" name="ZoneTexte 58"/>
            <p:cNvSpPr txBox="1"/>
            <p:nvPr/>
          </p:nvSpPr>
          <p:spPr>
            <a:xfrm>
              <a:off x="7547549" y="1884251"/>
              <a:ext cx="234906" cy="276999"/>
            </a:xfrm>
            <a:prstGeom prst="rect">
              <a:avLst/>
            </a:prstGeom>
            <a:noFill/>
            <a:ln>
              <a:noFill/>
            </a:ln>
          </p:spPr>
          <p:txBody>
            <a:bodyPr wrap="square" rtlCol="0">
              <a:spAutoFit/>
            </a:bodyPr>
            <a:lstStyle/>
            <a:p>
              <a:r>
                <a:rPr lang="fr-FR" sz="1200" dirty="0" smtClean="0">
                  <a:solidFill>
                    <a:srgbClr val="FFFFFF"/>
                  </a:solidFill>
                </a:rPr>
                <a:t>8</a:t>
              </a:r>
              <a:endParaRPr lang="fr-FR" sz="1200" dirty="0">
                <a:solidFill>
                  <a:srgbClr val="FFFFFF"/>
                </a:solidFill>
              </a:endParaRPr>
            </a:p>
          </p:txBody>
        </p:sp>
      </p:grpSp>
      <p:sp>
        <p:nvSpPr>
          <p:cNvPr id="45" name="ZoneTexte 28"/>
          <p:cNvSpPr txBox="1"/>
          <p:nvPr/>
        </p:nvSpPr>
        <p:spPr>
          <a:xfrm>
            <a:off x="7070220" y="3420580"/>
            <a:ext cx="1245238" cy="276999"/>
          </a:xfrm>
          <a:prstGeom prst="rect">
            <a:avLst/>
          </a:prstGeom>
          <a:noFill/>
        </p:spPr>
        <p:txBody>
          <a:bodyPr wrap="square" rtlCol="0">
            <a:spAutoFit/>
          </a:bodyPr>
          <a:lstStyle/>
          <a:p>
            <a:pPr algn="ctr"/>
            <a:r>
              <a:rPr lang="fr-FR" sz="1200" dirty="0" smtClean="0"/>
              <a:t>TABLE BURIN</a:t>
            </a:r>
            <a:endParaRPr lang="fr-FR" sz="1200" dirty="0"/>
          </a:p>
        </p:txBody>
      </p:sp>
      <p:grpSp>
        <p:nvGrpSpPr>
          <p:cNvPr id="46" name="Group 63"/>
          <p:cNvGrpSpPr/>
          <p:nvPr/>
        </p:nvGrpSpPr>
        <p:grpSpPr>
          <a:xfrm>
            <a:off x="1673106" y="4377038"/>
            <a:ext cx="255585" cy="276999"/>
            <a:chOff x="7537210" y="1865036"/>
            <a:chExt cx="255585" cy="276999"/>
          </a:xfrm>
        </p:grpSpPr>
        <p:sp>
          <p:nvSpPr>
            <p:cNvPr id="4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48"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4</a:t>
              </a:r>
              <a:endParaRPr lang="fr-FR" sz="1200" dirty="0">
                <a:solidFill>
                  <a:srgbClr val="FFFFFF"/>
                </a:solidFill>
              </a:endParaRPr>
            </a:p>
          </p:txBody>
        </p:sp>
      </p:grpSp>
      <p:grpSp>
        <p:nvGrpSpPr>
          <p:cNvPr id="49" name="Group 66"/>
          <p:cNvGrpSpPr/>
          <p:nvPr/>
        </p:nvGrpSpPr>
        <p:grpSpPr>
          <a:xfrm>
            <a:off x="573828" y="4761419"/>
            <a:ext cx="255585" cy="276999"/>
            <a:chOff x="7537210" y="1865036"/>
            <a:chExt cx="255585" cy="276999"/>
          </a:xfrm>
        </p:grpSpPr>
        <p:sp>
          <p:nvSpPr>
            <p:cNvPr id="50"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51"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8</a:t>
              </a:r>
              <a:endParaRPr lang="fr-FR" sz="1200" dirty="0">
                <a:solidFill>
                  <a:srgbClr val="FFFFFF"/>
                </a:solidFill>
              </a:endParaRPr>
            </a:p>
          </p:txBody>
        </p:sp>
      </p:grpSp>
      <p:grpSp>
        <p:nvGrpSpPr>
          <p:cNvPr id="52" name="Group 70"/>
          <p:cNvGrpSpPr/>
          <p:nvPr/>
        </p:nvGrpSpPr>
        <p:grpSpPr>
          <a:xfrm>
            <a:off x="2254985" y="3364609"/>
            <a:ext cx="351315" cy="276999"/>
            <a:chOff x="7537209" y="1865036"/>
            <a:chExt cx="351315" cy="276999"/>
          </a:xfrm>
        </p:grpSpPr>
        <p:sp>
          <p:nvSpPr>
            <p:cNvPr id="5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54" name="ZoneTexte 58"/>
            <p:cNvSpPr txBox="1"/>
            <p:nvPr/>
          </p:nvSpPr>
          <p:spPr>
            <a:xfrm>
              <a:off x="7537209" y="1865036"/>
              <a:ext cx="351315" cy="276999"/>
            </a:xfrm>
            <a:prstGeom prst="rect">
              <a:avLst/>
            </a:prstGeom>
            <a:noFill/>
            <a:ln>
              <a:noFill/>
            </a:ln>
          </p:spPr>
          <p:txBody>
            <a:bodyPr wrap="square" rtlCol="0">
              <a:spAutoFit/>
            </a:bodyPr>
            <a:lstStyle/>
            <a:p>
              <a:r>
                <a:rPr lang="fr-FR" sz="1200" dirty="0" smtClean="0">
                  <a:solidFill>
                    <a:srgbClr val="FFFFFF"/>
                  </a:solidFill>
                </a:rPr>
                <a:t>14</a:t>
              </a:r>
              <a:endParaRPr lang="fr-FR" sz="1200" dirty="0">
                <a:solidFill>
                  <a:srgbClr val="FFFFFF"/>
                </a:solidFill>
              </a:endParaRPr>
            </a:p>
          </p:txBody>
        </p:sp>
      </p:grpSp>
      <p:grpSp>
        <p:nvGrpSpPr>
          <p:cNvPr id="55" name="Group 73"/>
          <p:cNvGrpSpPr/>
          <p:nvPr/>
        </p:nvGrpSpPr>
        <p:grpSpPr>
          <a:xfrm>
            <a:off x="1595380" y="5005162"/>
            <a:ext cx="253352" cy="276999"/>
            <a:chOff x="7539443" y="1903225"/>
            <a:chExt cx="253352" cy="276999"/>
          </a:xfrm>
        </p:grpSpPr>
        <p:sp>
          <p:nvSpPr>
            <p:cNvPr id="56"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57" name="ZoneTexte 58"/>
            <p:cNvSpPr txBox="1"/>
            <p:nvPr/>
          </p:nvSpPr>
          <p:spPr>
            <a:xfrm>
              <a:off x="7539443" y="1903225"/>
              <a:ext cx="234906" cy="276999"/>
            </a:xfrm>
            <a:prstGeom prst="rect">
              <a:avLst/>
            </a:prstGeom>
            <a:noFill/>
            <a:ln>
              <a:noFill/>
            </a:ln>
          </p:spPr>
          <p:txBody>
            <a:bodyPr wrap="square" rtlCol="0">
              <a:spAutoFit/>
            </a:bodyPr>
            <a:lstStyle/>
            <a:p>
              <a:r>
                <a:rPr lang="fr-FR" sz="1200" dirty="0" smtClean="0">
                  <a:solidFill>
                    <a:srgbClr val="FFFFFF"/>
                  </a:solidFill>
                </a:rPr>
                <a:t>1</a:t>
              </a:r>
              <a:endParaRPr lang="fr-FR" sz="1200" dirty="0">
                <a:solidFill>
                  <a:srgbClr val="FFFFFF"/>
                </a:solidFill>
              </a:endParaRPr>
            </a:p>
          </p:txBody>
        </p:sp>
      </p:grpSp>
      <p:grpSp>
        <p:nvGrpSpPr>
          <p:cNvPr id="58" name="Group 76"/>
          <p:cNvGrpSpPr/>
          <p:nvPr/>
        </p:nvGrpSpPr>
        <p:grpSpPr>
          <a:xfrm>
            <a:off x="1190036" y="4530866"/>
            <a:ext cx="255585" cy="276999"/>
            <a:chOff x="7537210" y="1865036"/>
            <a:chExt cx="255585" cy="276999"/>
          </a:xfrm>
        </p:grpSpPr>
        <p:sp>
          <p:nvSpPr>
            <p:cNvPr id="59"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60"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9</a:t>
              </a:r>
              <a:endParaRPr lang="fr-FR" sz="1200" dirty="0">
                <a:solidFill>
                  <a:srgbClr val="FFFFFF"/>
                </a:solidFill>
              </a:endParaRPr>
            </a:p>
          </p:txBody>
        </p:sp>
      </p:grpSp>
      <p:grpSp>
        <p:nvGrpSpPr>
          <p:cNvPr id="61" name="Group 88"/>
          <p:cNvGrpSpPr/>
          <p:nvPr/>
        </p:nvGrpSpPr>
        <p:grpSpPr>
          <a:xfrm>
            <a:off x="1971394" y="4486804"/>
            <a:ext cx="255585" cy="276999"/>
            <a:chOff x="7537210" y="1865036"/>
            <a:chExt cx="255585" cy="276999"/>
          </a:xfrm>
        </p:grpSpPr>
        <p:sp>
          <p:nvSpPr>
            <p:cNvPr id="62"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63"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5</a:t>
              </a:r>
              <a:endParaRPr lang="fr-FR" sz="1200" dirty="0">
                <a:solidFill>
                  <a:srgbClr val="FFFFFF"/>
                </a:solidFill>
              </a:endParaRPr>
            </a:p>
          </p:txBody>
        </p:sp>
      </p:grpSp>
      <p:pic>
        <p:nvPicPr>
          <p:cNvPr id="64" name="Image 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2395"/>
                    </a14:imgEffect>
                    <a14:imgEffect>
                      <a14:saturation sat="0"/>
                    </a14:imgEffect>
                  </a14:imgLayer>
                </a14:imgProps>
              </a:ext>
              <a:ext uri="{28A0092B-C50C-407E-A947-70E740481C1C}">
                <a14:useLocalDpi xmlns:a14="http://schemas.microsoft.com/office/drawing/2010/main" val="0"/>
              </a:ext>
            </a:extLst>
          </a:blip>
          <a:srcRect l="61830" t="34693" r="34836" b="59895"/>
          <a:stretch/>
        </p:blipFill>
        <p:spPr>
          <a:xfrm>
            <a:off x="2593110" y="5922097"/>
            <a:ext cx="258535" cy="262503"/>
          </a:xfrm>
          <a:prstGeom prst="ellipse">
            <a:avLst/>
          </a:prstGeom>
          <a:ln w="3175" cap="rnd">
            <a:solidFill>
              <a:schemeClr val="accent2">
                <a:lumMod val="60000"/>
                <a:lumOff val="40000"/>
                <a:alpha val="46000"/>
              </a:schemeClr>
            </a:solidFill>
            <a:prstDash val="sysDot"/>
          </a:ln>
          <a:effectLst>
            <a:outerShdw blurRad="114300" dist="304800" dir="5400000" sx="76000" sy="76000" rotWithShape="0">
              <a:schemeClr val="bg1">
                <a:lumMod val="85000"/>
                <a:alpha val="6000"/>
              </a:schemeClr>
            </a:outerShdw>
          </a:effectLst>
          <a:scene3d>
            <a:camera prst="orthographicFront"/>
            <a:lightRig rig="contrasting" dir="t">
              <a:rot lat="0" lon="0" rev="3000000"/>
            </a:lightRig>
          </a:scene3d>
          <a:sp3d contourW="7620">
            <a:bevelT w="95250" h="31750"/>
            <a:contourClr>
              <a:srgbClr val="333333"/>
            </a:contourClr>
          </a:sp3d>
        </p:spPr>
      </p:pic>
      <p:sp>
        <p:nvSpPr>
          <p:cNvPr id="65" name="ZoneTexte 3"/>
          <p:cNvSpPr txBox="1"/>
          <p:nvPr/>
        </p:nvSpPr>
        <p:spPr>
          <a:xfrm>
            <a:off x="2818276" y="5906139"/>
            <a:ext cx="1366169" cy="276999"/>
          </a:xfrm>
          <a:prstGeom prst="rect">
            <a:avLst/>
          </a:prstGeom>
          <a:noFill/>
        </p:spPr>
        <p:txBody>
          <a:bodyPr wrap="square" rtlCol="0">
            <a:spAutoFit/>
          </a:bodyPr>
          <a:lstStyle/>
          <a:p>
            <a:pPr algn="ctr"/>
            <a:r>
              <a:rPr lang="fr-FR" sz="1200" dirty="0" smtClean="0"/>
              <a:t>GRES EXISTANT </a:t>
            </a:r>
            <a:endParaRPr lang="fr-FR" sz="1050" dirty="0"/>
          </a:p>
        </p:txBody>
      </p:sp>
      <p:grpSp>
        <p:nvGrpSpPr>
          <p:cNvPr id="66" name="Group 100"/>
          <p:cNvGrpSpPr/>
          <p:nvPr/>
        </p:nvGrpSpPr>
        <p:grpSpPr>
          <a:xfrm>
            <a:off x="2665734" y="4789353"/>
            <a:ext cx="255585" cy="276999"/>
            <a:chOff x="7537210" y="1865036"/>
            <a:chExt cx="255585" cy="276999"/>
          </a:xfrm>
        </p:grpSpPr>
        <p:sp>
          <p:nvSpPr>
            <p:cNvPr id="6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68"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3</a:t>
              </a:r>
              <a:endParaRPr lang="fr-FR" sz="1200" dirty="0">
                <a:solidFill>
                  <a:srgbClr val="FFFFFF"/>
                </a:solidFill>
              </a:endParaRPr>
            </a:p>
          </p:txBody>
        </p:sp>
      </p:grpSp>
      <p:grpSp>
        <p:nvGrpSpPr>
          <p:cNvPr id="69" name="Group 96"/>
          <p:cNvGrpSpPr/>
          <p:nvPr/>
        </p:nvGrpSpPr>
        <p:grpSpPr>
          <a:xfrm>
            <a:off x="1437549" y="3486257"/>
            <a:ext cx="803648" cy="276999"/>
            <a:chOff x="7494494" y="1893635"/>
            <a:chExt cx="803648" cy="276999"/>
          </a:xfrm>
        </p:grpSpPr>
        <p:sp>
          <p:nvSpPr>
            <p:cNvPr id="70"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71" name="ZoneTexte 58"/>
            <p:cNvSpPr txBox="1"/>
            <p:nvPr/>
          </p:nvSpPr>
          <p:spPr>
            <a:xfrm>
              <a:off x="7494494" y="1893635"/>
              <a:ext cx="803648" cy="276999"/>
            </a:xfrm>
            <a:prstGeom prst="rect">
              <a:avLst/>
            </a:prstGeom>
            <a:noFill/>
            <a:ln>
              <a:noFill/>
            </a:ln>
          </p:spPr>
          <p:txBody>
            <a:bodyPr wrap="square" rtlCol="0">
              <a:spAutoFit/>
            </a:bodyPr>
            <a:lstStyle/>
            <a:p>
              <a:r>
                <a:rPr lang="fr-FR" sz="1200" dirty="0" smtClean="0">
                  <a:solidFill>
                    <a:srgbClr val="FFFFFF"/>
                  </a:solidFill>
                </a:rPr>
                <a:t>13</a:t>
              </a:r>
              <a:endParaRPr lang="fr-FR" sz="1200" dirty="0">
                <a:solidFill>
                  <a:srgbClr val="FFFFFF"/>
                </a:solidFill>
              </a:endParaRPr>
            </a:p>
          </p:txBody>
        </p:sp>
      </p:grpSp>
      <p:grpSp>
        <p:nvGrpSpPr>
          <p:cNvPr id="72" name="Group 99"/>
          <p:cNvGrpSpPr/>
          <p:nvPr/>
        </p:nvGrpSpPr>
        <p:grpSpPr>
          <a:xfrm>
            <a:off x="2667521" y="2207197"/>
            <a:ext cx="803648" cy="276999"/>
            <a:chOff x="7494494" y="1893635"/>
            <a:chExt cx="803648" cy="276999"/>
          </a:xfrm>
        </p:grpSpPr>
        <p:sp>
          <p:nvSpPr>
            <p:cNvPr id="7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74" name="ZoneTexte 58"/>
            <p:cNvSpPr txBox="1"/>
            <p:nvPr/>
          </p:nvSpPr>
          <p:spPr>
            <a:xfrm>
              <a:off x="7494494" y="1893635"/>
              <a:ext cx="803648" cy="276999"/>
            </a:xfrm>
            <a:prstGeom prst="rect">
              <a:avLst/>
            </a:prstGeom>
            <a:noFill/>
            <a:ln>
              <a:noFill/>
            </a:ln>
          </p:spPr>
          <p:txBody>
            <a:bodyPr wrap="square" rtlCol="0">
              <a:spAutoFit/>
            </a:bodyPr>
            <a:lstStyle/>
            <a:p>
              <a:r>
                <a:rPr lang="fr-FR" sz="1200" dirty="0" smtClean="0">
                  <a:solidFill>
                    <a:srgbClr val="FFFFFF"/>
                  </a:solidFill>
                </a:rPr>
                <a:t>10</a:t>
              </a:r>
              <a:endParaRPr lang="fr-FR" sz="1200" dirty="0">
                <a:solidFill>
                  <a:srgbClr val="FFFFFF"/>
                </a:solidFill>
              </a:endParaRPr>
            </a:p>
          </p:txBody>
        </p:sp>
      </p:grpSp>
      <p:pic>
        <p:nvPicPr>
          <p:cNvPr id="75" name="Picture 6"/>
          <p:cNvPicPr>
            <a:picLocks noChangeAspect="1"/>
          </p:cNvPicPr>
          <p:nvPr/>
        </p:nvPicPr>
        <p:blipFill>
          <a:blip r:embed="rId6"/>
          <a:stretch>
            <a:fillRect/>
          </a:stretch>
        </p:blipFill>
        <p:spPr>
          <a:xfrm>
            <a:off x="8509467" y="1890966"/>
            <a:ext cx="491134" cy="367203"/>
          </a:xfrm>
          <a:prstGeom prst="rect">
            <a:avLst/>
          </a:prstGeom>
        </p:spPr>
      </p:pic>
      <p:pic>
        <p:nvPicPr>
          <p:cNvPr id="76" name="Picture 7"/>
          <p:cNvPicPr>
            <a:picLocks noChangeAspect="1"/>
          </p:cNvPicPr>
          <p:nvPr/>
        </p:nvPicPr>
        <p:blipFill>
          <a:blip r:embed="rId7"/>
          <a:stretch>
            <a:fillRect/>
          </a:stretch>
        </p:blipFill>
        <p:spPr>
          <a:xfrm>
            <a:off x="8604112" y="2235750"/>
            <a:ext cx="342647" cy="458705"/>
          </a:xfrm>
          <a:prstGeom prst="rect">
            <a:avLst/>
          </a:prstGeom>
        </p:spPr>
      </p:pic>
      <p:grpSp>
        <p:nvGrpSpPr>
          <p:cNvPr id="77" name="Group 116"/>
          <p:cNvGrpSpPr/>
          <p:nvPr/>
        </p:nvGrpSpPr>
        <p:grpSpPr>
          <a:xfrm>
            <a:off x="6971598" y="4298218"/>
            <a:ext cx="380484" cy="276999"/>
            <a:chOff x="7523114" y="1896249"/>
            <a:chExt cx="380484" cy="276999"/>
          </a:xfrm>
        </p:grpSpPr>
        <p:sp>
          <p:nvSpPr>
            <p:cNvPr id="78"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79"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10</a:t>
              </a:r>
              <a:endParaRPr lang="fr-FR" sz="1200" dirty="0">
                <a:solidFill>
                  <a:srgbClr val="FFFFFF"/>
                </a:solidFill>
              </a:endParaRPr>
            </a:p>
          </p:txBody>
        </p:sp>
      </p:grpSp>
      <p:sp>
        <p:nvSpPr>
          <p:cNvPr id="80" name="ZoneTexte 28"/>
          <p:cNvSpPr txBox="1"/>
          <p:nvPr/>
        </p:nvSpPr>
        <p:spPr>
          <a:xfrm>
            <a:off x="7141060" y="4313235"/>
            <a:ext cx="1354975" cy="461665"/>
          </a:xfrm>
          <a:prstGeom prst="rect">
            <a:avLst/>
          </a:prstGeom>
          <a:noFill/>
        </p:spPr>
        <p:txBody>
          <a:bodyPr wrap="square" rtlCol="0">
            <a:spAutoFit/>
          </a:bodyPr>
          <a:lstStyle/>
          <a:p>
            <a:pPr algn="ctr"/>
            <a:r>
              <a:rPr lang="fr-FR" sz="1200" dirty="0" smtClean="0"/>
              <a:t>TABOURET LAST MINUTE</a:t>
            </a:r>
            <a:endParaRPr lang="fr-FR" sz="1200" dirty="0"/>
          </a:p>
        </p:txBody>
      </p:sp>
      <p:grpSp>
        <p:nvGrpSpPr>
          <p:cNvPr id="81" name="Group 121"/>
          <p:cNvGrpSpPr/>
          <p:nvPr/>
        </p:nvGrpSpPr>
        <p:grpSpPr>
          <a:xfrm>
            <a:off x="3702563" y="3224608"/>
            <a:ext cx="502134" cy="276999"/>
            <a:chOff x="7516530" y="1894259"/>
            <a:chExt cx="502134" cy="276999"/>
          </a:xfrm>
        </p:grpSpPr>
        <p:sp>
          <p:nvSpPr>
            <p:cNvPr id="82"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83" name="ZoneTexte 58"/>
            <p:cNvSpPr txBox="1"/>
            <p:nvPr/>
          </p:nvSpPr>
          <p:spPr>
            <a:xfrm>
              <a:off x="7516530" y="1894259"/>
              <a:ext cx="502134" cy="276999"/>
            </a:xfrm>
            <a:prstGeom prst="rect">
              <a:avLst/>
            </a:prstGeom>
            <a:noFill/>
            <a:ln>
              <a:noFill/>
            </a:ln>
          </p:spPr>
          <p:txBody>
            <a:bodyPr wrap="square" rtlCol="0">
              <a:spAutoFit/>
            </a:bodyPr>
            <a:lstStyle/>
            <a:p>
              <a:r>
                <a:rPr lang="fr-FR" sz="1200" dirty="0" smtClean="0">
                  <a:solidFill>
                    <a:srgbClr val="FFFFFF"/>
                  </a:solidFill>
                </a:rPr>
                <a:t>11</a:t>
              </a:r>
              <a:endParaRPr lang="fr-FR" sz="1200" dirty="0">
                <a:solidFill>
                  <a:srgbClr val="FFFFFF"/>
                </a:solidFill>
              </a:endParaRPr>
            </a:p>
          </p:txBody>
        </p:sp>
      </p:grpSp>
      <p:grpSp>
        <p:nvGrpSpPr>
          <p:cNvPr id="84" name="Group 124"/>
          <p:cNvGrpSpPr/>
          <p:nvPr/>
        </p:nvGrpSpPr>
        <p:grpSpPr>
          <a:xfrm>
            <a:off x="3178319" y="2987786"/>
            <a:ext cx="502134" cy="276999"/>
            <a:chOff x="7516530" y="1894259"/>
            <a:chExt cx="502134" cy="276999"/>
          </a:xfrm>
        </p:grpSpPr>
        <p:sp>
          <p:nvSpPr>
            <p:cNvPr id="85"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86" name="ZoneTexte 58"/>
            <p:cNvSpPr txBox="1"/>
            <p:nvPr/>
          </p:nvSpPr>
          <p:spPr>
            <a:xfrm>
              <a:off x="7516530" y="1894259"/>
              <a:ext cx="502134" cy="276999"/>
            </a:xfrm>
            <a:prstGeom prst="rect">
              <a:avLst/>
            </a:prstGeom>
            <a:noFill/>
            <a:ln>
              <a:noFill/>
            </a:ln>
          </p:spPr>
          <p:txBody>
            <a:bodyPr wrap="square" rtlCol="0">
              <a:spAutoFit/>
            </a:bodyPr>
            <a:lstStyle/>
            <a:p>
              <a:r>
                <a:rPr lang="fr-FR" sz="1200" dirty="0" smtClean="0">
                  <a:solidFill>
                    <a:srgbClr val="FFFFFF"/>
                  </a:solidFill>
                </a:rPr>
                <a:t>12</a:t>
              </a:r>
              <a:endParaRPr lang="fr-FR" sz="1200" dirty="0">
                <a:solidFill>
                  <a:srgbClr val="FFFFFF"/>
                </a:solidFill>
              </a:endParaRPr>
            </a:p>
          </p:txBody>
        </p:sp>
      </p:grpSp>
      <p:grpSp>
        <p:nvGrpSpPr>
          <p:cNvPr id="87" name="Group 127"/>
          <p:cNvGrpSpPr/>
          <p:nvPr/>
        </p:nvGrpSpPr>
        <p:grpSpPr>
          <a:xfrm>
            <a:off x="1713119" y="2274572"/>
            <a:ext cx="502134" cy="276999"/>
            <a:chOff x="7516530" y="1894259"/>
            <a:chExt cx="502134" cy="276999"/>
          </a:xfrm>
        </p:grpSpPr>
        <p:sp>
          <p:nvSpPr>
            <p:cNvPr id="88"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89" name="ZoneTexte 58"/>
            <p:cNvSpPr txBox="1"/>
            <p:nvPr/>
          </p:nvSpPr>
          <p:spPr>
            <a:xfrm>
              <a:off x="7516530" y="1894259"/>
              <a:ext cx="502134" cy="276999"/>
            </a:xfrm>
            <a:prstGeom prst="rect">
              <a:avLst/>
            </a:prstGeom>
            <a:noFill/>
            <a:ln>
              <a:noFill/>
            </a:ln>
          </p:spPr>
          <p:txBody>
            <a:bodyPr wrap="square" rtlCol="0">
              <a:spAutoFit/>
            </a:bodyPr>
            <a:lstStyle/>
            <a:p>
              <a:r>
                <a:rPr lang="fr-FR" sz="1200" dirty="0" smtClean="0">
                  <a:solidFill>
                    <a:srgbClr val="FFFFFF"/>
                  </a:solidFill>
                </a:rPr>
                <a:t>12</a:t>
              </a:r>
              <a:endParaRPr lang="fr-FR" sz="1200" dirty="0">
                <a:solidFill>
                  <a:srgbClr val="FFFFFF"/>
                </a:solidFill>
              </a:endParaRPr>
            </a:p>
          </p:txBody>
        </p:sp>
      </p:grpSp>
      <p:grpSp>
        <p:nvGrpSpPr>
          <p:cNvPr id="90" name="Group 130"/>
          <p:cNvGrpSpPr/>
          <p:nvPr/>
        </p:nvGrpSpPr>
        <p:grpSpPr>
          <a:xfrm>
            <a:off x="1953125" y="2051111"/>
            <a:ext cx="502134" cy="276999"/>
            <a:chOff x="7516530" y="1894259"/>
            <a:chExt cx="502134" cy="276999"/>
          </a:xfrm>
        </p:grpSpPr>
        <p:sp>
          <p:nvSpPr>
            <p:cNvPr id="91"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92" name="ZoneTexte 58"/>
            <p:cNvSpPr txBox="1"/>
            <p:nvPr/>
          </p:nvSpPr>
          <p:spPr>
            <a:xfrm>
              <a:off x="7516530" y="1894259"/>
              <a:ext cx="502134" cy="276999"/>
            </a:xfrm>
            <a:prstGeom prst="rect">
              <a:avLst/>
            </a:prstGeom>
            <a:noFill/>
            <a:ln>
              <a:noFill/>
            </a:ln>
          </p:spPr>
          <p:txBody>
            <a:bodyPr wrap="square" rtlCol="0">
              <a:spAutoFit/>
            </a:bodyPr>
            <a:lstStyle/>
            <a:p>
              <a:r>
                <a:rPr lang="fr-FR" sz="1200" dirty="0" smtClean="0">
                  <a:solidFill>
                    <a:srgbClr val="FFFFFF"/>
                  </a:solidFill>
                </a:rPr>
                <a:t>13</a:t>
              </a:r>
              <a:endParaRPr lang="fr-FR" sz="1200" dirty="0">
                <a:solidFill>
                  <a:srgbClr val="FFFFFF"/>
                </a:solidFill>
              </a:endParaRPr>
            </a:p>
          </p:txBody>
        </p:sp>
      </p:grpSp>
      <p:grpSp>
        <p:nvGrpSpPr>
          <p:cNvPr id="93" name="Group 139"/>
          <p:cNvGrpSpPr/>
          <p:nvPr/>
        </p:nvGrpSpPr>
        <p:grpSpPr>
          <a:xfrm>
            <a:off x="6975666" y="4776253"/>
            <a:ext cx="380484" cy="276999"/>
            <a:chOff x="7523114" y="1896249"/>
            <a:chExt cx="380484" cy="276999"/>
          </a:xfrm>
        </p:grpSpPr>
        <p:sp>
          <p:nvSpPr>
            <p:cNvPr id="94"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95"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11</a:t>
              </a:r>
              <a:endParaRPr lang="fr-FR" sz="1200" dirty="0">
                <a:solidFill>
                  <a:srgbClr val="FFFFFF"/>
                </a:solidFill>
              </a:endParaRPr>
            </a:p>
          </p:txBody>
        </p:sp>
      </p:grpSp>
      <p:sp>
        <p:nvSpPr>
          <p:cNvPr id="96" name="ZoneTexte 28"/>
          <p:cNvSpPr txBox="1"/>
          <p:nvPr/>
        </p:nvSpPr>
        <p:spPr>
          <a:xfrm>
            <a:off x="7129771" y="4762868"/>
            <a:ext cx="1245238" cy="276999"/>
          </a:xfrm>
          <a:prstGeom prst="rect">
            <a:avLst/>
          </a:prstGeom>
          <a:noFill/>
        </p:spPr>
        <p:txBody>
          <a:bodyPr wrap="square" rtlCol="0">
            <a:spAutoFit/>
          </a:bodyPr>
          <a:lstStyle/>
          <a:p>
            <a:pPr algn="ctr"/>
            <a:r>
              <a:rPr lang="fr-FR" sz="1200" dirty="0"/>
              <a:t>TABLE </a:t>
            </a:r>
            <a:r>
              <a:rPr lang="fr-FR" sz="1200" dirty="0" smtClean="0"/>
              <a:t>TRESTLE</a:t>
            </a:r>
            <a:endParaRPr lang="fr-FR" sz="1200" dirty="0"/>
          </a:p>
        </p:txBody>
      </p:sp>
      <p:pic>
        <p:nvPicPr>
          <p:cNvPr id="97" name="Picture 2"/>
          <p:cNvPicPr>
            <a:picLocks noChangeAspect="1"/>
          </p:cNvPicPr>
          <p:nvPr/>
        </p:nvPicPr>
        <p:blipFill>
          <a:blip r:embed="rId8"/>
          <a:stretch>
            <a:fillRect/>
          </a:stretch>
        </p:blipFill>
        <p:spPr>
          <a:xfrm>
            <a:off x="8558381" y="4810831"/>
            <a:ext cx="834281" cy="327876"/>
          </a:xfrm>
          <a:prstGeom prst="rect">
            <a:avLst/>
          </a:prstGeom>
        </p:spPr>
      </p:pic>
      <p:grpSp>
        <p:nvGrpSpPr>
          <p:cNvPr id="98" name="Group 143"/>
          <p:cNvGrpSpPr/>
          <p:nvPr/>
        </p:nvGrpSpPr>
        <p:grpSpPr>
          <a:xfrm>
            <a:off x="6961379" y="5175714"/>
            <a:ext cx="380484" cy="276999"/>
            <a:chOff x="7523114" y="1896249"/>
            <a:chExt cx="380484" cy="276999"/>
          </a:xfrm>
        </p:grpSpPr>
        <p:sp>
          <p:nvSpPr>
            <p:cNvPr id="99"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00"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12</a:t>
              </a:r>
              <a:endParaRPr lang="fr-FR" sz="1200" dirty="0">
                <a:solidFill>
                  <a:srgbClr val="FFFFFF"/>
                </a:solidFill>
              </a:endParaRPr>
            </a:p>
          </p:txBody>
        </p:sp>
      </p:grpSp>
      <p:sp>
        <p:nvSpPr>
          <p:cNvPr id="101" name="ZoneTexte 28"/>
          <p:cNvSpPr txBox="1"/>
          <p:nvPr/>
        </p:nvSpPr>
        <p:spPr>
          <a:xfrm>
            <a:off x="7085168" y="5162329"/>
            <a:ext cx="1245238" cy="276999"/>
          </a:xfrm>
          <a:prstGeom prst="rect">
            <a:avLst/>
          </a:prstGeom>
          <a:noFill/>
        </p:spPr>
        <p:txBody>
          <a:bodyPr wrap="square" rtlCol="0">
            <a:spAutoFit/>
          </a:bodyPr>
          <a:lstStyle/>
          <a:p>
            <a:pPr algn="ctr"/>
            <a:r>
              <a:rPr lang="fr-FR" sz="1200" dirty="0" smtClean="0"/>
              <a:t>CHAISE MILA</a:t>
            </a:r>
            <a:endParaRPr lang="fr-FR" sz="1200" dirty="0"/>
          </a:p>
        </p:txBody>
      </p:sp>
      <p:grpSp>
        <p:nvGrpSpPr>
          <p:cNvPr id="102" name="Group 153"/>
          <p:cNvGrpSpPr/>
          <p:nvPr/>
        </p:nvGrpSpPr>
        <p:grpSpPr>
          <a:xfrm>
            <a:off x="6978034" y="5505361"/>
            <a:ext cx="380484" cy="276999"/>
            <a:chOff x="7523114" y="1896249"/>
            <a:chExt cx="380484" cy="276999"/>
          </a:xfrm>
        </p:grpSpPr>
        <p:sp>
          <p:nvSpPr>
            <p:cNvPr id="10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04"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13</a:t>
              </a:r>
              <a:endParaRPr lang="fr-FR" sz="1200" dirty="0">
                <a:solidFill>
                  <a:srgbClr val="FFFFFF"/>
                </a:solidFill>
              </a:endParaRPr>
            </a:p>
          </p:txBody>
        </p:sp>
      </p:grpSp>
      <p:sp>
        <p:nvSpPr>
          <p:cNvPr id="105" name="ZoneTexte 28"/>
          <p:cNvSpPr txBox="1"/>
          <p:nvPr/>
        </p:nvSpPr>
        <p:spPr>
          <a:xfrm>
            <a:off x="7178700" y="5521987"/>
            <a:ext cx="1040051" cy="276999"/>
          </a:xfrm>
          <a:prstGeom prst="rect">
            <a:avLst/>
          </a:prstGeom>
          <a:noFill/>
        </p:spPr>
        <p:txBody>
          <a:bodyPr wrap="square" rtlCol="0">
            <a:spAutoFit/>
          </a:bodyPr>
          <a:lstStyle/>
          <a:p>
            <a:pPr algn="ctr"/>
            <a:r>
              <a:rPr lang="fr-FR" sz="1200" dirty="0" smtClean="0"/>
              <a:t>TABLE STAN</a:t>
            </a:r>
            <a:endParaRPr lang="fr-FR" sz="1200" dirty="0"/>
          </a:p>
        </p:txBody>
      </p:sp>
      <p:grpSp>
        <p:nvGrpSpPr>
          <p:cNvPr id="106" name="Group 147"/>
          <p:cNvGrpSpPr/>
          <p:nvPr/>
        </p:nvGrpSpPr>
        <p:grpSpPr>
          <a:xfrm>
            <a:off x="3925610" y="5076400"/>
            <a:ext cx="253352" cy="276999"/>
            <a:chOff x="7539443" y="1903225"/>
            <a:chExt cx="253352" cy="276999"/>
          </a:xfrm>
        </p:grpSpPr>
        <p:sp>
          <p:nvSpPr>
            <p:cNvPr id="107"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08" name="ZoneTexte 58"/>
            <p:cNvSpPr txBox="1"/>
            <p:nvPr/>
          </p:nvSpPr>
          <p:spPr>
            <a:xfrm>
              <a:off x="7539443" y="1903225"/>
              <a:ext cx="234906" cy="276999"/>
            </a:xfrm>
            <a:prstGeom prst="rect">
              <a:avLst/>
            </a:prstGeom>
            <a:noFill/>
            <a:ln>
              <a:noFill/>
            </a:ln>
          </p:spPr>
          <p:txBody>
            <a:bodyPr wrap="square" rtlCol="0">
              <a:spAutoFit/>
            </a:bodyPr>
            <a:lstStyle/>
            <a:p>
              <a:r>
                <a:rPr lang="fr-FR" sz="1200" dirty="0" smtClean="0">
                  <a:solidFill>
                    <a:srgbClr val="FFFFFF"/>
                  </a:solidFill>
                </a:rPr>
                <a:t>1</a:t>
              </a:r>
              <a:endParaRPr lang="fr-FR" sz="1200" dirty="0">
                <a:solidFill>
                  <a:srgbClr val="FFFFFF"/>
                </a:solidFill>
              </a:endParaRPr>
            </a:p>
          </p:txBody>
        </p:sp>
      </p:grpSp>
      <p:grpSp>
        <p:nvGrpSpPr>
          <p:cNvPr id="109" name="Group 150"/>
          <p:cNvGrpSpPr/>
          <p:nvPr/>
        </p:nvGrpSpPr>
        <p:grpSpPr>
          <a:xfrm>
            <a:off x="4079249" y="4501084"/>
            <a:ext cx="255585" cy="276999"/>
            <a:chOff x="7537210" y="1865036"/>
            <a:chExt cx="255585" cy="276999"/>
          </a:xfrm>
        </p:grpSpPr>
        <p:sp>
          <p:nvSpPr>
            <p:cNvPr id="110"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11"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8</a:t>
              </a:r>
              <a:endParaRPr lang="fr-FR" sz="1200" dirty="0">
                <a:solidFill>
                  <a:srgbClr val="FFFFFF"/>
                </a:solidFill>
              </a:endParaRPr>
            </a:p>
          </p:txBody>
        </p:sp>
      </p:grpSp>
      <p:grpSp>
        <p:nvGrpSpPr>
          <p:cNvPr id="112" name="Group 157"/>
          <p:cNvGrpSpPr/>
          <p:nvPr/>
        </p:nvGrpSpPr>
        <p:grpSpPr>
          <a:xfrm>
            <a:off x="6407818" y="3226109"/>
            <a:ext cx="255585" cy="276999"/>
            <a:chOff x="7537210" y="1865036"/>
            <a:chExt cx="255585" cy="276999"/>
          </a:xfrm>
        </p:grpSpPr>
        <p:sp>
          <p:nvSpPr>
            <p:cNvPr id="113"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14"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3</a:t>
              </a:r>
              <a:endParaRPr lang="fr-FR" sz="1200" dirty="0">
                <a:solidFill>
                  <a:srgbClr val="FFFFFF"/>
                </a:solidFill>
              </a:endParaRPr>
            </a:p>
          </p:txBody>
        </p:sp>
      </p:grpSp>
      <p:grpSp>
        <p:nvGrpSpPr>
          <p:cNvPr id="115" name="Group 160"/>
          <p:cNvGrpSpPr/>
          <p:nvPr/>
        </p:nvGrpSpPr>
        <p:grpSpPr>
          <a:xfrm>
            <a:off x="6200989" y="3473449"/>
            <a:ext cx="255585" cy="276999"/>
            <a:chOff x="7537210" y="1865036"/>
            <a:chExt cx="255585" cy="276999"/>
          </a:xfrm>
        </p:grpSpPr>
        <p:sp>
          <p:nvSpPr>
            <p:cNvPr id="116"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17"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9</a:t>
              </a:r>
              <a:endParaRPr lang="fr-FR" sz="1200" dirty="0">
                <a:solidFill>
                  <a:srgbClr val="FFFFFF"/>
                </a:solidFill>
              </a:endParaRPr>
            </a:p>
          </p:txBody>
        </p:sp>
      </p:grpSp>
      <p:grpSp>
        <p:nvGrpSpPr>
          <p:cNvPr id="118" name="Group 163"/>
          <p:cNvGrpSpPr/>
          <p:nvPr/>
        </p:nvGrpSpPr>
        <p:grpSpPr>
          <a:xfrm>
            <a:off x="5567085" y="3309827"/>
            <a:ext cx="255585" cy="276999"/>
            <a:chOff x="7537210" y="1865036"/>
            <a:chExt cx="255585" cy="276999"/>
          </a:xfrm>
        </p:grpSpPr>
        <p:sp>
          <p:nvSpPr>
            <p:cNvPr id="119"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20"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6</a:t>
              </a:r>
              <a:endParaRPr lang="fr-FR" sz="1200" dirty="0">
                <a:solidFill>
                  <a:srgbClr val="FFFFFF"/>
                </a:solidFill>
              </a:endParaRPr>
            </a:p>
          </p:txBody>
        </p:sp>
      </p:grpSp>
      <p:grpSp>
        <p:nvGrpSpPr>
          <p:cNvPr id="121" name="Group 175"/>
          <p:cNvGrpSpPr/>
          <p:nvPr/>
        </p:nvGrpSpPr>
        <p:grpSpPr>
          <a:xfrm>
            <a:off x="6983160" y="6084174"/>
            <a:ext cx="380484" cy="276999"/>
            <a:chOff x="7523114" y="1896249"/>
            <a:chExt cx="380484" cy="276999"/>
          </a:xfrm>
        </p:grpSpPr>
        <p:sp>
          <p:nvSpPr>
            <p:cNvPr id="122"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23" name="ZoneTexte 58"/>
            <p:cNvSpPr txBox="1"/>
            <p:nvPr/>
          </p:nvSpPr>
          <p:spPr>
            <a:xfrm>
              <a:off x="7523114" y="1896249"/>
              <a:ext cx="380484" cy="276999"/>
            </a:xfrm>
            <a:prstGeom prst="rect">
              <a:avLst/>
            </a:prstGeom>
            <a:noFill/>
            <a:ln>
              <a:noFill/>
            </a:ln>
          </p:spPr>
          <p:txBody>
            <a:bodyPr wrap="square" rtlCol="0">
              <a:spAutoFit/>
            </a:bodyPr>
            <a:lstStyle/>
            <a:p>
              <a:r>
                <a:rPr lang="fr-FR" sz="1200" dirty="0" smtClean="0">
                  <a:solidFill>
                    <a:srgbClr val="FFFFFF"/>
                  </a:solidFill>
                </a:rPr>
                <a:t>14</a:t>
              </a:r>
              <a:endParaRPr lang="fr-FR" sz="1200" dirty="0">
                <a:solidFill>
                  <a:srgbClr val="FFFFFF"/>
                </a:solidFill>
              </a:endParaRPr>
            </a:p>
          </p:txBody>
        </p:sp>
      </p:grpSp>
      <p:sp>
        <p:nvSpPr>
          <p:cNvPr id="124" name="ZoneTexte 28"/>
          <p:cNvSpPr txBox="1"/>
          <p:nvPr/>
        </p:nvSpPr>
        <p:spPr>
          <a:xfrm>
            <a:off x="6990252" y="6091661"/>
            <a:ext cx="1570151" cy="276999"/>
          </a:xfrm>
          <a:prstGeom prst="rect">
            <a:avLst/>
          </a:prstGeom>
          <a:noFill/>
        </p:spPr>
        <p:txBody>
          <a:bodyPr wrap="square" rtlCol="0">
            <a:spAutoFit/>
          </a:bodyPr>
          <a:lstStyle/>
          <a:p>
            <a:pPr algn="ctr"/>
            <a:r>
              <a:rPr lang="fr-FR" sz="1200" dirty="0" smtClean="0"/>
              <a:t>CHAISE ALETA</a:t>
            </a:r>
            <a:endParaRPr lang="fr-FR" sz="1200" dirty="0"/>
          </a:p>
        </p:txBody>
      </p:sp>
      <p:grpSp>
        <p:nvGrpSpPr>
          <p:cNvPr id="125" name="Group 169"/>
          <p:cNvGrpSpPr/>
          <p:nvPr/>
        </p:nvGrpSpPr>
        <p:grpSpPr>
          <a:xfrm>
            <a:off x="5215453" y="2876770"/>
            <a:ext cx="803648" cy="276999"/>
            <a:chOff x="7547587" y="1880074"/>
            <a:chExt cx="803648" cy="276999"/>
          </a:xfrm>
        </p:grpSpPr>
        <p:sp>
          <p:nvSpPr>
            <p:cNvPr id="126"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27" name="ZoneTexte 58"/>
            <p:cNvSpPr txBox="1"/>
            <p:nvPr/>
          </p:nvSpPr>
          <p:spPr>
            <a:xfrm>
              <a:off x="7547587" y="1880074"/>
              <a:ext cx="803648" cy="276999"/>
            </a:xfrm>
            <a:prstGeom prst="rect">
              <a:avLst/>
            </a:prstGeom>
            <a:noFill/>
            <a:ln>
              <a:noFill/>
            </a:ln>
          </p:spPr>
          <p:txBody>
            <a:bodyPr wrap="square" rtlCol="0">
              <a:spAutoFit/>
            </a:bodyPr>
            <a:lstStyle/>
            <a:p>
              <a:r>
                <a:rPr lang="fr-FR" sz="1200" dirty="0" smtClean="0">
                  <a:solidFill>
                    <a:srgbClr val="FFFFFF"/>
                  </a:solidFill>
                </a:rPr>
                <a:t>2</a:t>
              </a:r>
              <a:endParaRPr lang="fr-FR" sz="1200" dirty="0">
                <a:solidFill>
                  <a:srgbClr val="FFFFFF"/>
                </a:solidFill>
              </a:endParaRPr>
            </a:p>
          </p:txBody>
        </p:sp>
      </p:grpSp>
      <p:grpSp>
        <p:nvGrpSpPr>
          <p:cNvPr id="128" name="Group 179"/>
          <p:cNvGrpSpPr/>
          <p:nvPr/>
        </p:nvGrpSpPr>
        <p:grpSpPr>
          <a:xfrm>
            <a:off x="4935015" y="3299138"/>
            <a:ext cx="255585" cy="276999"/>
            <a:chOff x="7537210" y="1865036"/>
            <a:chExt cx="255585" cy="276999"/>
          </a:xfrm>
        </p:grpSpPr>
        <p:sp>
          <p:nvSpPr>
            <p:cNvPr id="129"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30"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7</a:t>
              </a:r>
              <a:endParaRPr lang="fr-FR" sz="1200" dirty="0">
                <a:solidFill>
                  <a:srgbClr val="FFFFFF"/>
                </a:solidFill>
              </a:endParaRPr>
            </a:p>
          </p:txBody>
        </p:sp>
      </p:grpSp>
      <p:grpSp>
        <p:nvGrpSpPr>
          <p:cNvPr id="131" name="Group 185"/>
          <p:cNvGrpSpPr/>
          <p:nvPr/>
        </p:nvGrpSpPr>
        <p:grpSpPr>
          <a:xfrm>
            <a:off x="6120856" y="4820216"/>
            <a:ext cx="351315" cy="276999"/>
            <a:chOff x="7537209" y="1865036"/>
            <a:chExt cx="351315" cy="276999"/>
          </a:xfrm>
        </p:grpSpPr>
        <p:sp>
          <p:nvSpPr>
            <p:cNvPr id="132"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33" name="ZoneTexte 58"/>
            <p:cNvSpPr txBox="1"/>
            <p:nvPr/>
          </p:nvSpPr>
          <p:spPr>
            <a:xfrm>
              <a:off x="7537209" y="1865036"/>
              <a:ext cx="351315" cy="276999"/>
            </a:xfrm>
            <a:prstGeom prst="rect">
              <a:avLst/>
            </a:prstGeom>
            <a:noFill/>
            <a:ln>
              <a:noFill/>
            </a:ln>
          </p:spPr>
          <p:txBody>
            <a:bodyPr wrap="square" rtlCol="0">
              <a:spAutoFit/>
            </a:bodyPr>
            <a:lstStyle/>
            <a:p>
              <a:r>
                <a:rPr lang="fr-FR" sz="1200" dirty="0" smtClean="0">
                  <a:solidFill>
                    <a:srgbClr val="FFFFFF"/>
                  </a:solidFill>
                </a:rPr>
                <a:t>1</a:t>
              </a:r>
              <a:endParaRPr lang="fr-FR" sz="1200" dirty="0">
                <a:solidFill>
                  <a:srgbClr val="FFFFFF"/>
                </a:solidFill>
              </a:endParaRPr>
            </a:p>
          </p:txBody>
        </p:sp>
      </p:grpSp>
      <p:grpSp>
        <p:nvGrpSpPr>
          <p:cNvPr id="134" name="Group 188"/>
          <p:cNvGrpSpPr/>
          <p:nvPr/>
        </p:nvGrpSpPr>
        <p:grpSpPr>
          <a:xfrm>
            <a:off x="4645796" y="4774900"/>
            <a:ext cx="255585" cy="276999"/>
            <a:chOff x="7537210" y="1865036"/>
            <a:chExt cx="255585" cy="276999"/>
          </a:xfrm>
        </p:grpSpPr>
        <p:sp>
          <p:nvSpPr>
            <p:cNvPr id="135"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36" name="ZoneTexte 58"/>
            <p:cNvSpPr txBox="1"/>
            <p:nvPr/>
          </p:nvSpPr>
          <p:spPr>
            <a:xfrm>
              <a:off x="7537210" y="1865036"/>
              <a:ext cx="234906" cy="276999"/>
            </a:xfrm>
            <a:prstGeom prst="rect">
              <a:avLst/>
            </a:prstGeom>
            <a:noFill/>
            <a:ln>
              <a:noFill/>
            </a:ln>
          </p:spPr>
          <p:txBody>
            <a:bodyPr wrap="square" rtlCol="0">
              <a:spAutoFit/>
            </a:bodyPr>
            <a:lstStyle/>
            <a:p>
              <a:r>
                <a:rPr lang="fr-FR" sz="1200" dirty="0" smtClean="0">
                  <a:solidFill>
                    <a:srgbClr val="FFFFFF"/>
                  </a:solidFill>
                </a:rPr>
                <a:t>3</a:t>
              </a:r>
              <a:endParaRPr lang="fr-FR" sz="1200" dirty="0">
                <a:solidFill>
                  <a:srgbClr val="FFFFFF"/>
                </a:solidFill>
              </a:endParaRPr>
            </a:p>
          </p:txBody>
        </p:sp>
      </p:grpSp>
      <p:pic>
        <p:nvPicPr>
          <p:cNvPr id="137" name="Picture 191"/>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Effect>
                      <a14:colorTemperature colorTemp="11500"/>
                    </a14:imgEffect>
                    <a14:imgEffect>
                      <a14:saturation sat="45000"/>
                    </a14:imgEffect>
                  </a14:imgLayer>
                </a14:imgProps>
              </a:ext>
            </a:extLst>
          </a:blip>
          <a:stretch>
            <a:fillRect/>
          </a:stretch>
        </p:blipFill>
        <p:spPr>
          <a:xfrm>
            <a:off x="8365459" y="645024"/>
            <a:ext cx="842483" cy="386138"/>
          </a:xfrm>
          <a:prstGeom prst="rect">
            <a:avLst/>
          </a:prstGeom>
        </p:spPr>
      </p:pic>
      <p:pic>
        <p:nvPicPr>
          <p:cNvPr id="138" name="Picture 19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Effect>
                      <a14:colorTemperature colorTemp="7927"/>
                    </a14:imgEffect>
                    <a14:imgEffect>
                      <a14:saturation sat="114000"/>
                    </a14:imgEffect>
                  </a14:imgLayer>
                </a14:imgProps>
              </a:ext>
            </a:extLst>
          </a:blip>
          <a:stretch>
            <a:fillRect/>
          </a:stretch>
        </p:blipFill>
        <p:spPr>
          <a:xfrm>
            <a:off x="8556376" y="981546"/>
            <a:ext cx="414145" cy="469271"/>
          </a:xfrm>
          <a:prstGeom prst="rect">
            <a:avLst/>
          </a:prstGeom>
        </p:spPr>
      </p:pic>
      <p:pic>
        <p:nvPicPr>
          <p:cNvPr id="139" name="Picture 193"/>
          <p:cNvPicPr>
            <a:picLocks noChangeAspect="1"/>
          </p:cNvPicPr>
          <p:nvPr/>
        </p:nvPicPr>
        <p:blipFill>
          <a:blip r:embed="rId13"/>
          <a:stretch>
            <a:fillRect/>
          </a:stretch>
        </p:blipFill>
        <p:spPr>
          <a:xfrm>
            <a:off x="8517559" y="1443550"/>
            <a:ext cx="442704" cy="436193"/>
          </a:xfrm>
          <a:prstGeom prst="rect">
            <a:avLst/>
          </a:prstGeom>
        </p:spPr>
      </p:pic>
      <p:pic>
        <p:nvPicPr>
          <p:cNvPr id="140" name="Picture 194"/>
          <p:cNvPicPr>
            <a:picLocks noChangeAspect="1"/>
          </p:cNvPicPr>
          <p:nvPr/>
        </p:nvPicPr>
        <p:blipFill>
          <a:blip r:embed="rId14"/>
          <a:stretch>
            <a:fillRect/>
          </a:stretch>
        </p:blipFill>
        <p:spPr>
          <a:xfrm>
            <a:off x="8493843" y="2666338"/>
            <a:ext cx="840476" cy="391179"/>
          </a:xfrm>
          <a:prstGeom prst="rect">
            <a:avLst/>
          </a:prstGeom>
        </p:spPr>
      </p:pic>
      <p:pic>
        <p:nvPicPr>
          <p:cNvPr id="141" name="Picture 195"/>
          <p:cNvPicPr>
            <a:picLocks noChangeAspect="1"/>
          </p:cNvPicPr>
          <p:nvPr/>
        </p:nvPicPr>
        <p:blipFill rotWithShape="1">
          <a:blip r:embed="rId15"/>
          <a:srcRect l="15995" t="22834"/>
          <a:stretch/>
        </p:blipFill>
        <p:spPr>
          <a:xfrm>
            <a:off x="8610244" y="3061185"/>
            <a:ext cx="421353" cy="340136"/>
          </a:xfrm>
          <a:prstGeom prst="rect">
            <a:avLst/>
          </a:prstGeom>
        </p:spPr>
      </p:pic>
      <p:pic>
        <p:nvPicPr>
          <p:cNvPr id="142" name="Picture 196"/>
          <p:cNvPicPr>
            <a:picLocks noChangeAspect="1"/>
          </p:cNvPicPr>
          <p:nvPr/>
        </p:nvPicPr>
        <p:blipFill rotWithShape="1">
          <a:blip r:embed="rId16"/>
          <a:srcRect l="17261" t="16561"/>
          <a:stretch/>
        </p:blipFill>
        <p:spPr>
          <a:xfrm>
            <a:off x="8802731" y="5513463"/>
            <a:ext cx="395741" cy="389471"/>
          </a:xfrm>
          <a:prstGeom prst="rect">
            <a:avLst/>
          </a:prstGeom>
        </p:spPr>
      </p:pic>
      <p:pic>
        <p:nvPicPr>
          <p:cNvPr id="143" name="Picture 197"/>
          <p:cNvPicPr>
            <a:picLocks noChangeAspect="1"/>
          </p:cNvPicPr>
          <p:nvPr/>
        </p:nvPicPr>
        <p:blipFill rotWithShape="1">
          <a:blip r:embed="rId17"/>
          <a:srcRect l="42487"/>
          <a:stretch/>
        </p:blipFill>
        <p:spPr>
          <a:xfrm>
            <a:off x="8657075" y="3420580"/>
            <a:ext cx="374522" cy="378806"/>
          </a:xfrm>
          <a:prstGeom prst="rect">
            <a:avLst/>
          </a:prstGeom>
        </p:spPr>
      </p:pic>
      <p:pic>
        <p:nvPicPr>
          <p:cNvPr id="144" name="Picture 198"/>
          <p:cNvPicPr>
            <a:picLocks noChangeAspect="1"/>
          </p:cNvPicPr>
          <p:nvPr/>
        </p:nvPicPr>
        <p:blipFill rotWithShape="1">
          <a:blip r:embed="rId18"/>
          <a:srcRect r="43839"/>
          <a:stretch/>
        </p:blipFill>
        <p:spPr>
          <a:xfrm>
            <a:off x="8528233" y="3824554"/>
            <a:ext cx="516934" cy="384957"/>
          </a:xfrm>
          <a:prstGeom prst="rect">
            <a:avLst/>
          </a:prstGeom>
        </p:spPr>
      </p:pic>
      <p:pic>
        <p:nvPicPr>
          <p:cNvPr id="145" name="Picture 199"/>
          <p:cNvPicPr>
            <a:picLocks noChangeAspect="1"/>
          </p:cNvPicPr>
          <p:nvPr/>
        </p:nvPicPr>
        <p:blipFill>
          <a:blip r:embed="rId19"/>
          <a:stretch>
            <a:fillRect/>
          </a:stretch>
        </p:blipFill>
        <p:spPr>
          <a:xfrm>
            <a:off x="8667578" y="4195515"/>
            <a:ext cx="336262" cy="450703"/>
          </a:xfrm>
          <a:prstGeom prst="rect">
            <a:avLst/>
          </a:prstGeom>
        </p:spPr>
      </p:pic>
      <p:pic>
        <p:nvPicPr>
          <p:cNvPr id="146" name="Picture 20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38" y="5157092"/>
            <a:ext cx="325925" cy="369176"/>
          </a:xfrm>
          <a:prstGeom prst="rect">
            <a:avLst/>
          </a:prstGeom>
        </p:spPr>
      </p:pic>
      <p:grpSp>
        <p:nvGrpSpPr>
          <p:cNvPr id="147" name="Group 205"/>
          <p:cNvGrpSpPr/>
          <p:nvPr/>
        </p:nvGrpSpPr>
        <p:grpSpPr>
          <a:xfrm>
            <a:off x="5165775" y="4584007"/>
            <a:ext cx="351315" cy="276999"/>
            <a:chOff x="7537209" y="1865036"/>
            <a:chExt cx="351315" cy="276999"/>
          </a:xfrm>
        </p:grpSpPr>
        <p:sp>
          <p:nvSpPr>
            <p:cNvPr id="148"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49" name="ZoneTexte 58"/>
            <p:cNvSpPr txBox="1"/>
            <p:nvPr/>
          </p:nvSpPr>
          <p:spPr>
            <a:xfrm>
              <a:off x="7537209" y="1865036"/>
              <a:ext cx="351315" cy="276999"/>
            </a:xfrm>
            <a:prstGeom prst="rect">
              <a:avLst/>
            </a:prstGeom>
            <a:noFill/>
            <a:ln>
              <a:noFill/>
            </a:ln>
          </p:spPr>
          <p:txBody>
            <a:bodyPr wrap="square" rtlCol="0">
              <a:spAutoFit/>
            </a:bodyPr>
            <a:lstStyle/>
            <a:p>
              <a:r>
                <a:rPr lang="fr-FR" sz="1200" dirty="0" smtClean="0">
                  <a:solidFill>
                    <a:srgbClr val="FFFFFF"/>
                  </a:solidFill>
                </a:rPr>
                <a:t>2</a:t>
              </a:r>
              <a:endParaRPr lang="fr-FR" sz="1200" dirty="0">
                <a:solidFill>
                  <a:srgbClr val="FFFFFF"/>
                </a:solidFill>
              </a:endParaRPr>
            </a:p>
          </p:txBody>
        </p:sp>
      </p:grpSp>
      <p:grpSp>
        <p:nvGrpSpPr>
          <p:cNvPr id="150" name="Group 208"/>
          <p:cNvGrpSpPr/>
          <p:nvPr/>
        </p:nvGrpSpPr>
        <p:grpSpPr>
          <a:xfrm>
            <a:off x="3283010" y="4998875"/>
            <a:ext cx="351315" cy="276999"/>
            <a:chOff x="7537209" y="1865036"/>
            <a:chExt cx="351315" cy="276999"/>
          </a:xfrm>
        </p:grpSpPr>
        <p:sp>
          <p:nvSpPr>
            <p:cNvPr id="151"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52" name="ZoneTexte 58"/>
            <p:cNvSpPr txBox="1"/>
            <p:nvPr/>
          </p:nvSpPr>
          <p:spPr>
            <a:xfrm>
              <a:off x="7537209" y="1865036"/>
              <a:ext cx="351315" cy="276999"/>
            </a:xfrm>
            <a:prstGeom prst="rect">
              <a:avLst/>
            </a:prstGeom>
            <a:noFill/>
            <a:ln>
              <a:noFill/>
            </a:ln>
          </p:spPr>
          <p:txBody>
            <a:bodyPr wrap="square" rtlCol="0">
              <a:spAutoFit/>
            </a:bodyPr>
            <a:lstStyle/>
            <a:p>
              <a:r>
                <a:rPr lang="fr-FR" sz="1200" dirty="0" smtClean="0">
                  <a:solidFill>
                    <a:srgbClr val="FFFFFF"/>
                  </a:solidFill>
                </a:rPr>
                <a:t>2</a:t>
              </a:r>
              <a:endParaRPr lang="fr-FR" sz="1200" dirty="0">
                <a:solidFill>
                  <a:srgbClr val="FFFFFF"/>
                </a:solidFill>
              </a:endParaRPr>
            </a:p>
          </p:txBody>
        </p:sp>
      </p:grpSp>
      <p:grpSp>
        <p:nvGrpSpPr>
          <p:cNvPr id="153" name="Group 211"/>
          <p:cNvGrpSpPr/>
          <p:nvPr/>
        </p:nvGrpSpPr>
        <p:grpSpPr>
          <a:xfrm>
            <a:off x="4580706" y="3763256"/>
            <a:ext cx="803648" cy="276999"/>
            <a:chOff x="7547587" y="1880074"/>
            <a:chExt cx="803648" cy="276999"/>
          </a:xfrm>
        </p:grpSpPr>
        <p:sp>
          <p:nvSpPr>
            <p:cNvPr id="154" name="Ellipse 36"/>
            <p:cNvSpPr/>
            <p:nvPr/>
          </p:nvSpPr>
          <p:spPr>
            <a:xfrm>
              <a:off x="7561644" y="1936689"/>
              <a:ext cx="231151" cy="190893"/>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lIns="104424" tIns="52212" rIns="104424" bIns="52212" rtlCol="0" anchor="ctr"/>
            <a:lstStyle/>
            <a:p>
              <a:pPr algn="ctr"/>
              <a:endParaRPr lang="fr-FR" sz="4000" dirty="0"/>
            </a:p>
          </p:txBody>
        </p:sp>
        <p:sp>
          <p:nvSpPr>
            <p:cNvPr id="155" name="ZoneTexte 58"/>
            <p:cNvSpPr txBox="1"/>
            <p:nvPr/>
          </p:nvSpPr>
          <p:spPr>
            <a:xfrm>
              <a:off x="7547587" y="1880074"/>
              <a:ext cx="803648" cy="276999"/>
            </a:xfrm>
            <a:prstGeom prst="rect">
              <a:avLst/>
            </a:prstGeom>
            <a:noFill/>
            <a:ln>
              <a:noFill/>
            </a:ln>
          </p:spPr>
          <p:txBody>
            <a:bodyPr wrap="square" rtlCol="0">
              <a:spAutoFit/>
            </a:bodyPr>
            <a:lstStyle/>
            <a:p>
              <a:r>
                <a:rPr lang="fr-FR" sz="1200" dirty="0" smtClean="0">
                  <a:solidFill>
                    <a:srgbClr val="FFFFFF"/>
                  </a:solidFill>
                </a:rPr>
                <a:t>8</a:t>
              </a:r>
              <a:endParaRPr lang="fr-FR" sz="1200" dirty="0">
                <a:solidFill>
                  <a:srgbClr val="FFFFFF"/>
                </a:solidFill>
              </a:endParaRPr>
            </a:p>
          </p:txBody>
        </p:sp>
      </p:grpSp>
      <p:sp>
        <p:nvSpPr>
          <p:cNvPr id="156" name="ZoneTexte 155"/>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Mercy – Plan d’aménagement</a:t>
            </a:r>
            <a:endParaRPr lang="fr-FR" sz="1950" b="1" dirty="0">
              <a:latin typeface="Gadugi" panose="020B0502040204020203" pitchFamily="34" charset="0"/>
            </a:endParaRPr>
          </a:p>
        </p:txBody>
      </p:sp>
      <p:sp>
        <p:nvSpPr>
          <p:cNvPr id="157" name="Espace réservé du numéro de diapositive 6"/>
          <p:cNvSpPr>
            <a:spLocks noGrp="1"/>
          </p:cNvSpPr>
          <p:nvPr>
            <p:ph type="sldNum" sz="quarter" idx="12"/>
          </p:nvPr>
        </p:nvSpPr>
        <p:spPr>
          <a:xfrm>
            <a:off x="7500999" y="6471153"/>
            <a:ext cx="2228850" cy="296664"/>
          </a:xfrm>
        </p:spPr>
        <p:txBody>
          <a:bodyPr/>
          <a:lstStyle/>
          <a:p>
            <a:r>
              <a:rPr lang="fr-FR" dirty="0" smtClean="0"/>
              <a:t>25</a:t>
            </a:r>
            <a:endParaRPr lang="fr-FR" dirty="0"/>
          </a:p>
        </p:txBody>
      </p:sp>
    </p:spTree>
    <p:extLst>
      <p:ext uri="{BB962C8B-B14F-4D97-AF65-F5344CB8AC3E}">
        <p14:creationId xmlns:p14="http://schemas.microsoft.com/office/powerpoint/2010/main" val="2758740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6" descr="C:\Users\SGallois\Desktop\document-1287618_960_7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3" y="1908996"/>
            <a:ext cx="8044721" cy="3876657"/>
          </a:xfrm>
          <a:prstGeom prst="rect">
            <a:avLst/>
          </a:prstGeom>
        </p:spPr>
      </p:pic>
      <p:sp>
        <p:nvSpPr>
          <p:cNvPr id="5" name="Ellipse 22"/>
          <p:cNvSpPr/>
          <p:nvPr/>
        </p:nvSpPr>
        <p:spPr>
          <a:xfrm>
            <a:off x="854563" y="5580825"/>
            <a:ext cx="1036626" cy="779077"/>
          </a:xfrm>
          <a:prstGeom prst="ellipse">
            <a:avLst/>
          </a:prstGeom>
          <a:solidFill>
            <a:srgbClr val="A6B0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Ellipse 22"/>
          <p:cNvSpPr/>
          <p:nvPr/>
        </p:nvSpPr>
        <p:spPr>
          <a:xfrm>
            <a:off x="2300727" y="976566"/>
            <a:ext cx="1036626" cy="779077"/>
          </a:xfrm>
          <a:prstGeom prst="ellipse">
            <a:avLst/>
          </a:prstGeom>
          <a:solidFill>
            <a:srgbClr val="E2B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8" name="Connecteur en angle 23"/>
          <p:cNvCxnSpPr/>
          <p:nvPr/>
        </p:nvCxnSpPr>
        <p:spPr>
          <a:xfrm rot="16200000" flipV="1">
            <a:off x="2467349" y="2221770"/>
            <a:ext cx="2754575" cy="1011382"/>
          </a:xfrm>
          <a:prstGeom prst="bentConnector3">
            <a:avLst>
              <a:gd name="adj1" fmla="val 99794"/>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en angle 23"/>
          <p:cNvCxnSpPr/>
          <p:nvPr/>
        </p:nvCxnSpPr>
        <p:spPr>
          <a:xfrm rot="10800000" flipV="1">
            <a:off x="2093055" y="4986348"/>
            <a:ext cx="1451970" cy="883729"/>
          </a:xfrm>
          <a:prstGeom prst="bentConnector3">
            <a:avLst>
              <a:gd name="adj1" fmla="val -381"/>
            </a:avLst>
          </a:prstGeom>
          <a:ln>
            <a:solidFill>
              <a:srgbClr val="692B2C"/>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346916" y="1129919"/>
            <a:ext cx="906253" cy="415498"/>
          </a:xfrm>
          <a:prstGeom prst="rect">
            <a:avLst/>
          </a:prstGeom>
        </p:spPr>
        <p:txBody>
          <a:bodyPr wrap="square">
            <a:spAutoFit/>
          </a:bodyPr>
          <a:lstStyle/>
          <a:p>
            <a:pPr algn="ctr"/>
            <a:r>
              <a:rPr lang="fr-FR" sz="1050" dirty="0" smtClean="0">
                <a:latin typeface="Comic Sans MS"/>
                <a:ea typeface="Lucida Handwriting" charset="0"/>
                <a:cs typeface="Comic Sans MS"/>
              </a:rPr>
              <a:t>Bardage en bois</a:t>
            </a:r>
            <a:endParaRPr lang="fr-FR" sz="1050" dirty="0">
              <a:latin typeface="Comic Sans MS"/>
              <a:ea typeface="Lucida Handwriting" charset="0"/>
              <a:cs typeface="Comic Sans MS"/>
            </a:endParaRPr>
          </a:p>
        </p:txBody>
      </p:sp>
      <p:sp>
        <p:nvSpPr>
          <p:cNvPr id="11" name="Rectangle 10"/>
          <p:cNvSpPr/>
          <p:nvPr/>
        </p:nvSpPr>
        <p:spPr>
          <a:xfrm>
            <a:off x="891428" y="5843405"/>
            <a:ext cx="962895" cy="253916"/>
          </a:xfrm>
          <a:prstGeom prst="rect">
            <a:avLst/>
          </a:prstGeom>
        </p:spPr>
        <p:txBody>
          <a:bodyPr wrap="square">
            <a:spAutoFit/>
          </a:bodyPr>
          <a:lstStyle/>
          <a:p>
            <a:pPr algn="ctr"/>
            <a:r>
              <a:rPr lang="fr-FR" sz="1050" dirty="0" smtClean="0">
                <a:latin typeface="Comic Sans MS"/>
                <a:ea typeface="Lucida Handwriting" charset="0"/>
                <a:cs typeface="Comic Sans MS"/>
              </a:rPr>
              <a:t>Papier peint</a:t>
            </a:r>
            <a:endParaRPr lang="fr-FR" sz="1050" dirty="0">
              <a:latin typeface="Comic Sans MS"/>
              <a:ea typeface="Lucida Handwriting" charset="0"/>
              <a:cs typeface="Comic Sans MS"/>
            </a:endParaRPr>
          </a:p>
        </p:txBody>
      </p:sp>
      <p:sp>
        <p:nvSpPr>
          <p:cNvPr id="12" name="ZoneTexte 11"/>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Mercy – Elévation</a:t>
            </a:r>
            <a:endParaRPr lang="fr-FR" sz="1950" b="1" dirty="0">
              <a:latin typeface="Gadugi" panose="020B0502040204020203" pitchFamily="34" charset="0"/>
            </a:endParaRPr>
          </a:p>
        </p:txBody>
      </p:sp>
      <p:sp>
        <p:nvSpPr>
          <p:cNvPr id="13" name="Espace réservé du numéro de diapositive 6"/>
          <p:cNvSpPr>
            <a:spLocks noGrp="1"/>
          </p:cNvSpPr>
          <p:nvPr>
            <p:ph type="sldNum" sz="quarter" idx="12"/>
          </p:nvPr>
        </p:nvSpPr>
        <p:spPr>
          <a:xfrm>
            <a:off x="7500999" y="6471153"/>
            <a:ext cx="2228850" cy="296664"/>
          </a:xfrm>
        </p:spPr>
        <p:txBody>
          <a:bodyPr/>
          <a:lstStyle/>
          <a:p>
            <a:r>
              <a:rPr lang="fr-FR" dirty="0" smtClean="0"/>
              <a:t>26</a:t>
            </a:r>
            <a:endParaRPr lang="fr-FR" dirty="0"/>
          </a:p>
        </p:txBody>
      </p:sp>
    </p:spTree>
    <p:extLst>
      <p:ext uri="{BB962C8B-B14F-4D97-AF65-F5344CB8AC3E}">
        <p14:creationId xmlns:p14="http://schemas.microsoft.com/office/powerpoint/2010/main" val="763359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3" name="Picture 6"/>
          <p:cNvPicPr>
            <a:picLocks noChangeAspect="1"/>
          </p:cNvPicPr>
          <p:nvPr/>
        </p:nvPicPr>
        <p:blipFill>
          <a:blip r:embed="rId2"/>
          <a:stretch>
            <a:fillRect/>
          </a:stretch>
        </p:blipFill>
        <p:spPr>
          <a:xfrm>
            <a:off x="6511679" y="5039879"/>
            <a:ext cx="1209000" cy="1191221"/>
          </a:xfrm>
          <a:prstGeom prst="rect">
            <a:avLst/>
          </a:prstGeom>
        </p:spPr>
      </p:pic>
      <p:pic>
        <p:nvPicPr>
          <p:cNvPr id="4" name="Picture 64"/>
          <p:cNvPicPr>
            <a:picLocks noChangeAspect="1"/>
          </p:cNvPicPr>
          <p:nvPr/>
        </p:nvPicPr>
        <p:blipFill>
          <a:blip r:embed="rId3"/>
          <a:stretch>
            <a:fillRect/>
          </a:stretch>
        </p:blipFill>
        <p:spPr>
          <a:xfrm>
            <a:off x="1787929" y="4465874"/>
            <a:ext cx="2246440" cy="1045551"/>
          </a:xfrm>
          <a:prstGeom prst="rect">
            <a:avLst/>
          </a:prstGeom>
        </p:spPr>
      </p:pic>
      <p:pic>
        <p:nvPicPr>
          <p:cNvPr id="6" name="Picture 49"/>
          <p:cNvPicPr>
            <a:picLocks noChangeAspect="1"/>
          </p:cNvPicPr>
          <p:nvPr/>
        </p:nvPicPr>
        <p:blipFill rotWithShape="1">
          <a:blip r:embed="rId4"/>
          <a:srcRect l="12866" t="8141"/>
          <a:stretch/>
        </p:blipFill>
        <p:spPr>
          <a:xfrm>
            <a:off x="422983" y="4137261"/>
            <a:ext cx="1203011" cy="1474355"/>
          </a:xfrm>
          <a:prstGeom prst="rect">
            <a:avLst/>
          </a:prstGeom>
        </p:spPr>
      </p:pic>
      <p:pic>
        <p:nvPicPr>
          <p:cNvPr id="7" name="Picture 42"/>
          <p:cNvPicPr>
            <a:picLocks noChangeAspect="1"/>
          </p:cNvPicPr>
          <p:nvPr/>
        </p:nvPicPr>
        <p:blipFill rotWithShape="1">
          <a:blip r:embed="rId5">
            <a:clrChange>
              <a:clrFrom>
                <a:srgbClr val="FFFFFF"/>
              </a:clrFrom>
              <a:clrTo>
                <a:srgbClr val="FFFFFF">
                  <a:alpha val="0"/>
                </a:srgbClr>
              </a:clrTo>
            </a:clrChange>
          </a:blip>
          <a:srcRect l="17261" t="16561"/>
          <a:stretch/>
        </p:blipFill>
        <p:spPr>
          <a:xfrm>
            <a:off x="3577379" y="817502"/>
            <a:ext cx="1410188" cy="1387847"/>
          </a:xfrm>
          <a:prstGeom prst="rect">
            <a:avLst/>
          </a:prstGeom>
        </p:spPr>
      </p:pic>
      <p:pic>
        <p:nvPicPr>
          <p:cNvPr id="8" name="Picture 46"/>
          <p:cNvPicPr>
            <a:picLocks noChangeAspect="1"/>
          </p:cNvPicPr>
          <p:nvPr/>
        </p:nvPicPr>
        <p:blipFill>
          <a:blip r:embed="rId6">
            <a:clrChange>
              <a:clrFrom>
                <a:srgbClr val="FFFFFF"/>
              </a:clrFrom>
              <a:clrTo>
                <a:srgbClr val="FFFFFF">
                  <a:alpha val="0"/>
                </a:srgbClr>
              </a:clrTo>
            </a:clrChange>
          </a:blip>
          <a:stretch>
            <a:fillRect/>
          </a:stretch>
        </p:blipFill>
        <p:spPr>
          <a:xfrm>
            <a:off x="4742317" y="1740385"/>
            <a:ext cx="1341333" cy="1797837"/>
          </a:xfrm>
          <a:prstGeom prst="rect">
            <a:avLst/>
          </a:prstGeom>
        </p:spPr>
      </p:pic>
      <p:pic>
        <p:nvPicPr>
          <p:cNvPr id="9"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0635" y="993541"/>
            <a:ext cx="3300561" cy="2630706"/>
          </a:xfrm>
          <a:prstGeom prst="rect">
            <a:avLst/>
          </a:prstGeom>
        </p:spPr>
      </p:pic>
      <p:sp>
        <p:nvSpPr>
          <p:cNvPr id="11" name="Rectangle 10"/>
          <p:cNvSpPr/>
          <p:nvPr/>
        </p:nvSpPr>
        <p:spPr>
          <a:xfrm>
            <a:off x="7919555" y="3820546"/>
            <a:ext cx="926853" cy="216115"/>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43"/>
          <p:cNvSpPr txBox="1"/>
          <p:nvPr/>
        </p:nvSpPr>
        <p:spPr>
          <a:xfrm>
            <a:off x="7604316" y="3799402"/>
            <a:ext cx="1505467" cy="261610"/>
          </a:xfrm>
          <a:prstGeom prst="rect">
            <a:avLst/>
          </a:prstGeom>
          <a:noFill/>
        </p:spPr>
        <p:txBody>
          <a:bodyPr wrap="square" rtlCol="0">
            <a:spAutoFit/>
          </a:bodyPr>
          <a:lstStyle/>
          <a:p>
            <a:pPr algn="ctr"/>
            <a:r>
              <a:rPr lang="fr-FR" sz="1100" dirty="0" smtClean="0"/>
              <a:t>HUB -QUINTI </a:t>
            </a:r>
            <a:endParaRPr lang="fr-FR" sz="1100" dirty="0"/>
          </a:p>
        </p:txBody>
      </p:sp>
      <p:sp>
        <p:nvSpPr>
          <p:cNvPr id="13" name="Rectangle 12"/>
          <p:cNvSpPr/>
          <p:nvPr/>
        </p:nvSpPr>
        <p:spPr>
          <a:xfrm>
            <a:off x="3276766" y="2467986"/>
            <a:ext cx="986298" cy="986298"/>
          </a:xfrm>
          <a:prstGeom prst="rect">
            <a:avLst/>
          </a:prstGeom>
          <a:solidFill>
            <a:srgbClr val="692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4" name="Picture 40"/>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7788319" y="5387961"/>
            <a:ext cx="1380062" cy="1031822"/>
          </a:xfrm>
          <a:prstGeom prst="rect">
            <a:avLst/>
          </a:prstGeom>
        </p:spPr>
      </p:pic>
      <p:pic>
        <p:nvPicPr>
          <p:cNvPr id="15" name="Picture 4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8917504" y="4942744"/>
            <a:ext cx="728095" cy="974708"/>
          </a:xfrm>
          <a:prstGeom prst="rect">
            <a:avLst/>
          </a:prstGeom>
        </p:spPr>
      </p:pic>
      <p:sp>
        <p:nvSpPr>
          <p:cNvPr id="16" name="Rectangle 15"/>
          <p:cNvSpPr/>
          <p:nvPr/>
        </p:nvSpPr>
        <p:spPr>
          <a:xfrm>
            <a:off x="3781354" y="2916381"/>
            <a:ext cx="1048438" cy="986082"/>
          </a:xfrm>
          <a:prstGeom prst="rect">
            <a:avLst/>
          </a:prstGeom>
          <a:solidFill>
            <a:srgbClr val="CE888A">
              <a:alpha val="6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7" name="Picture 9"/>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419566" y="1292735"/>
            <a:ext cx="2522935" cy="1021731"/>
          </a:xfrm>
          <a:prstGeom prst="rect">
            <a:avLst/>
          </a:prstGeom>
        </p:spPr>
      </p:pic>
      <p:sp>
        <p:nvSpPr>
          <p:cNvPr id="18" name="Rectangle 17"/>
          <p:cNvSpPr/>
          <p:nvPr/>
        </p:nvSpPr>
        <p:spPr>
          <a:xfrm>
            <a:off x="8238200" y="6286524"/>
            <a:ext cx="1171961" cy="216115"/>
          </a:xfrm>
          <a:prstGeom prst="rect">
            <a:avLst/>
          </a:prstGeom>
          <a:solidFill>
            <a:srgbClr val="899AAB">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chemeClr val="tx1"/>
                </a:solidFill>
              </a:rPr>
              <a:t>POINT Q-QUINTI </a:t>
            </a:r>
          </a:p>
        </p:txBody>
      </p:sp>
      <p:sp>
        <p:nvSpPr>
          <p:cNvPr id="19" name="Rectangle 18"/>
          <p:cNvSpPr/>
          <p:nvPr/>
        </p:nvSpPr>
        <p:spPr>
          <a:xfrm>
            <a:off x="5728781" y="6215092"/>
            <a:ext cx="1171961" cy="216115"/>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ASPA-VICCARBE</a:t>
            </a:r>
            <a:endParaRPr lang="fr-FR" sz="1100" dirty="0">
              <a:solidFill>
                <a:schemeClr val="tx1"/>
              </a:solidFill>
            </a:endParaRPr>
          </a:p>
        </p:txBody>
      </p:sp>
      <p:sp>
        <p:nvSpPr>
          <p:cNvPr id="20" name="Rectangle 19"/>
          <p:cNvSpPr/>
          <p:nvPr/>
        </p:nvSpPr>
        <p:spPr>
          <a:xfrm>
            <a:off x="5311618" y="5480784"/>
            <a:ext cx="1250262" cy="214461"/>
          </a:xfrm>
          <a:prstGeom prst="rect">
            <a:avLst/>
          </a:prstGeom>
          <a:solidFill>
            <a:srgbClr val="CE888A">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chemeClr val="tx1"/>
                </a:solidFill>
              </a:rPr>
              <a:t>SEASON-VICCARBE</a:t>
            </a:r>
          </a:p>
        </p:txBody>
      </p:sp>
      <p:sp>
        <p:nvSpPr>
          <p:cNvPr id="21" name="Rectangle 20"/>
          <p:cNvSpPr/>
          <p:nvPr/>
        </p:nvSpPr>
        <p:spPr>
          <a:xfrm>
            <a:off x="4909133" y="3692171"/>
            <a:ext cx="1617231" cy="201023"/>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LAST MINUTE-VICCARBE </a:t>
            </a:r>
            <a:endParaRPr lang="fr-FR" sz="1100" dirty="0">
              <a:solidFill>
                <a:schemeClr val="tx1"/>
              </a:solidFill>
            </a:endParaRPr>
          </a:p>
        </p:txBody>
      </p:sp>
      <p:sp>
        <p:nvSpPr>
          <p:cNvPr id="22" name="Rectangle 21"/>
          <p:cNvSpPr/>
          <p:nvPr/>
        </p:nvSpPr>
        <p:spPr>
          <a:xfrm>
            <a:off x="4863329" y="1102380"/>
            <a:ext cx="1250262" cy="214461"/>
          </a:xfrm>
          <a:prstGeom prst="rect">
            <a:avLst/>
          </a:prstGeom>
          <a:solidFill>
            <a:srgbClr val="CE888A">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STAN-VICCARBE</a:t>
            </a:r>
            <a:endParaRPr lang="fr-FR" sz="1100" dirty="0">
              <a:solidFill>
                <a:schemeClr val="tx1"/>
              </a:solidFill>
            </a:endParaRPr>
          </a:p>
        </p:txBody>
      </p:sp>
      <p:sp>
        <p:nvSpPr>
          <p:cNvPr id="23" name="Rectangle 22"/>
          <p:cNvSpPr/>
          <p:nvPr/>
        </p:nvSpPr>
        <p:spPr>
          <a:xfrm>
            <a:off x="2344325" y="2145873"/>
            <a:ext cx="1250262" cy="214461"/>
          </a:xfrm>
          <a:prstGeom prst="rect">
            <a:avLst/>
          </a:prstGeom>
          <a:solidFill>
            <a:srgbClr val="899AAB">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MILA -MAGIS</a:t>
            </a:r>
            <a:endParaRPr lang="fr-FR" sz="1100" dirty="0">
              <a:solidFill>
                <a:schemeClr val="tx1"/>
              </a:solidFill>
            </a:endParaRPr>
          </a:p>
        </p:txBody>
      </p:sp>
      <p:sp>
        <p:nvSpPr>
          <p:cNvPr id="24" name="Rectangle 23"/>
          <p:cNvSpPr/>
          <p:nvPr/>
        </p:nvSpPr>
        <p:spPr>
          <a:xfrm>
            <a:off x="585050" y="1070416"/>
            <a:ext cx="1341521" cy="211854"/>
          </a:xfrm>
          <a:prstGeom prst="rect">
            <a:avLst/>
          </a:prstGeom>
          <a:solidFill>
            <a:srgbClr val="CE888A">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TRESTLE-VICCARBE</a:t>
            </a:r>
            <a:endParaRPr lang="fr-FR" sz="1100" dirty="0">
              <a:solidFill>
                <a:schemeClr val="tx1"/>
              </a:solidFill>
            </a:endParaRPr>
          </a:p>
        </p:txBody>
      </p:sp>
      <p:sp>
        <p:nvSpPr>
          <p:cNvPr id="25" name="Rectangle 24"/>
          <p:cNvSpPr/>
          <p:nvPr/>
        </p:nvSpPr>
        <p:spPr>
          <a:xfrm>
            <a:off x="1093585" y="3598620"/>
            <a:ext cx="1341521" cy="211854"/>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chemeClr val="tx1"/>
                </a:solidFill>
              </a:rPr>
              <a:t>STAN-VICCARBE</a:t>
            </a:r>
          </a:p>
        </p:txBody>
      </p:sp>
      <p:sp>
        <p:nvSpPr>
          <p:cNvPr id="26" name="Rectangle 25"/>
          <p:cNvSpPr/>
          <p:nvPr/>
        </p:nvSpPr>
        <p:spPr>
          <a:xfrm>
            <a:off x="3953929" y="4333985"/>
            <a:ext cx="1599200" cy="202527"/>
          </a:xfrm>
          <a:prstGeom prst="rect">
            <a:avLst/>
          </a:prstGeom>
          <a:solidFill>
            <a:srgbClr val="899AAB">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BURIN -VICCARBE</a:t>
            </a:r>
            <a:endParaRPr lang="fr-FR" sz="1100" dirty="0">
              <a:solidFill>
                <a:schemeClr val="tx1"/>
              </a:solidFill>
            </a:endParaRPr>
          </a:p>
        </p:txBody>
      </p:sp>
      <p:sp>
        <p:nvSpPr>
          <p:cNvPr id="27" name="Rectangle 26"/>
          <p:cNvSpPr/>
          <p:nvPr/>
        </p:nvSpPr>
        <p:spPr>
          <a:xfrm>
            <a:off x="1955339" y="4131754"/>
            <a:ext cx="1341521" cy="211854"/>
          </a:xfrm>
          <a:prstGeom prst="rect">
            <a:avLst/>
          </a:prstGeom>
          <a:solidFill>
            <a:srgbClr val="CE888A">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SEASON-VICCARBE</a:t>
            </a:r>
            <a:endParaRPr lang="fr-FR" sz="1100" dirty="0">
              <a:solidFill>
                <a:schemeClr val="tx1"/>
              </a:solidFill>
            </a:endParaRPr>
          </a:p>
        </p:txBody>
      </p:sp>
      <p:sp>
        <p:nvSpPr>
          <p:cNvPr id="28" name="Rectangle 27"/>
          <p:cNvSpPr/>
          <p:nvPr/>
        </p:nvSpPr>
        <p:spPr>
          <a:xfrm>
            <a:off x="496926" y="5715735"/>
            <a:ext cx="1341521" cy="211854"/>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chemeClr val="tx1"/>
                </a:solidFill>
              </a:rPr>
              <a:t>ALETA-VICCARBE</a:t>
            </a:r>
          </a:p>
        </p:txBody>
      </p:sp>
      <p:sp>
        <p:nvSpPr>
          <p:cNvPr id="29" name="Rectangle 28"/>
          <p:cNvSpPr/>
          <p:nvPr/>
        </p:nvSpPr>
        <p:spPr>
          <a:xfrm>
            <a:off x="3568009" y="6231100"/>
            <a:ext cx="1390109" cy="237595"/>
          </a:xfrm>
          <a:prstGeom prst="rect">
            <a:avLst/>
          </a:prstGeom>
          <a:solidFill>
            <a:schemeClr val="tx1">
              <a:lumMod val="75000"/>
              <a:lumOff val="2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smtClean="0">
                <a:solidFill>
                  <a:schemeClr val="tx1"/>
                </a:solidFill>
              </a:rPr>
              <a:t>COLUBI -VICCARBE</a:t>
            </a:r>
            <a:endParaRPr lang="fr-FR" sz="1100" dirty="0">
              <a:solidFill>
                <a:schemeClr val="tx1"/>
              </a:solidFill>
            </a:endParaRPr>
          </a:p>
        </p:txBody>
      </p:sp>
      <p:pic>
        <p:nvPicPr>
          <p:cNvPr id="30" name="Picture 1"/>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5691" y="892939"/>
            <a:ext cx="1020274" cy="1155666"/>
          </a:xfrm>
          <a:prstGeom prst="rect">
            <a:avLst/>
          </a:prstGeom>
        </p:spPr>
      </p:pic>
      <p:pic>
        <p:nvPicPr>
          <p:cNvPr id="31" name="Picture 48"/>
          <p:cNvPicPr>
            <a:picLocks noChangeAspect="1"/>
          </p:cNvPicPr>
          <p:nvPr/>
        </p:nvPicPr>
        <p:blipFill rotWithShape="1">
          <a:blip r:embed="rId15"/>
          <a:srcRect l="15995" t="22834"/>
          <a:stretch/>
        </p:blipFill>
        <p:spPr>
          <a:xfrm>
            <a:off x="922972" y="2503541"/>
            <a:ext cx="1270932" cy="1025956"/>
          </a:xfrm>
          <a:prstGeom prst="rect">
            <a:avLst/>
          </a:prstGeom>
        </p:spPr>
      </p:pic>
      <p:pic>
        <p:nvPicPr>
          <p:cNvPr id="32" name="Picture 68"/>
          <p:cNvPicPr>
            <a:picLocks noChangeAspect="1"/>
          </p:cNvPicPr>
          <p:nvPr/>
        </p:nvPicPr>
        <p:blipFill rotWithShape="1">
          <a:blip r:embed="rId16"/>
          <a:srcRect l="42487"/>
          <a:stretch/>
        </p:blipFill>
        <p:spPr>
          <a:xfrm>
            <a:off x="4049782" y="4580679"/>
            <a:ext cx="1337371" cy="1352669"/>
          </a:xfrm>
          <a:prstGeom prst="rect">
            <a:avLst/>
          </a:prstGeom>
        </p:spPr>
      </p:pic>
      <p:pic>
        <p:nvPicPr>
          <p:cNvPr id="33" name="Picture 14"/>
          <p:cNvPicPr>
            <a:picLocks noChangeAspect="1"/>
          </p:cNvPicPr>
          <p:nvPr/>
        </p:nvPicPr>
        <p:blipFill>
          <a:blip r:embed="rId17">
            <a:grayscl/>
            <a:extLst>
              <a:ext uri="{BEBA8EAE-BF5A-486C-A8C5-ECC9F3942E4B}">
                <a14:imgProps xmlns:a14="http://schemas.microsoft.com/office/drawing/2010/main">
                  <a14:imgLayer r:embed="rId18">
                    <a14:imgEffect>
                      <a14:backgroundRemoval t="0" b="100000" l="0" r="100000"/>
                    </a14:imgEffect>
                    <a14:imgEffect>
                      <a14:colorTemperature colorTemp="11500"/>
                    </a14:imgEffect>
                    <a14:imgEffect>
                      <a14:saturation sat="45000"/>
                    </a14:imgEffect>
                  </a14:imgLayer>
                </a14:imgProps>
              </a:ext>
            </a:extLst>
          </a:blip>
          <a:stretch>
            <a:fillRect/>
          </a:stretch>
        </p:blipFill>
        <p:spPr>
          <a:xfrm>
            <a:off x="6687664" y="3974641"/>
            <a:ext cx="2675846" cy="1226429"/>
          </a:xfrm>
          <a:prstGeom prst="rect">
            <a:avLst/>
          </a:prstGeom>
        </p:spPr>
      </p:pic>
      <p:pic>
        <p:nvPicPr>
          <p:cNvPr id="34" name="Picture 15"/>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Effect>
                      <a14:colorTemperature colorTemp="7927"/>
                    </a14:imgEffect>
                    <a14:imgEffect>
                      <a14:saturation sat="114000"/>
                    </a14:imgEffect>
                  </a14:imgLayer>
                </a14:imgProps>
              </a:ext>
            </a:extLst>
          </a:blip>
          <a:stretch>
            <a:fillRect/>
          </a:stretch>
        </p:blipFill>
        <p:spPr>
          <a:xfrm>
            <a:off x="5490956" y="4065152"/>
            <a:ext cx="1178503" cy="1335369"/>
          </a:xfrm>
          <a:prstGeom prst="rect">
            <a:avLst/>
          </a:prstGeom>
        </p:spPr>
      </p:pic>
      <p:sp>
        <p:nvSpPr>
          <p:cNvPr id="35" name="ZoneTexte 34"/>
          <p:cNvSpPr txBox="1"/>
          <p:nvPr/>
        </p:nvSpPr>
        <p:spPr>
          <a:xfrm>
            <a:off x="721526" y="139585"/>
            <a:ext cx="8960356" cy="392415"/>
          </a:xfrm>
          <a:prstGeom prst="rect">
            <a:avLst/>
          </a:prstGeom>
          <a:noFill/>
        </p:spPr>
        <p:txBody>
          <a:bodyPr wrap="square" rtlCol="0">
            <a:spAutoFit/>
          </a:bodyPr>
          <a:lstStyle/>
          <a:p>
            <a:r>
              <a:rPr lang="fr-FR" sz="1950" b="1" dirty="0" smtClean="0">
                <a:latin typeface="Gadugi" panose="020B0502040204020203" pitchFamily="34" charset="0"/>
              </a:rPr>
              <a:t>Notre Projet pour l’Hôpital Mercy – Mobilier</a:t>
            </a:r>
            <a:endParaRPr lang="fr-FR" sz="1950" b="1" dirty="0">
              <a:latin typeface="Gadugi" panose="020B0502040204020203" pitchFamily="34" charset="0"/>
            </a:endParaRPr>
          </a:p>
        </p:txBody>
      </p:sp>
      <p:sp>
        <p:nvSpPr>
          <p:cNvPr id="36" name="Espace réservé du numéro de diapositive 6"/>
          <p:cNvSpPr>
            <a:spLocks noGrp="1"/>
          </p:cNvSpPr>
          <p:nvPr>
            <p:ph type="sldNum" sz="quarter" idx="12"/>
          </p:nvPr>
        </p:nvSpPr>
        <p:spPr>
          <a:xfrm>
            <a:off x="7500999" y="6471153"/>
            <a:ext cx="2228850" cy="296664"/>
          </a:xfrm>
        </p:spPr>
        <p:txBody>
          <a:bodyPr/>
          <a:lstStyle/>
          <a:p>
            <a:r>
              <a:rPr lang="fr-FR" dirty="0" smtClean="0"/>
              <a:t>27</a:t>
            </a:r>
            <a:endParaRPr lang="fr-FR" dirty="0"/>
          </a:p>
        </p:txBody>
      </p:sp>
    </p:spTree>
    <p:extLst>
      <p:ext uri="{BB962C8B-B14F-4D97-AF65-F5344CB8AC3E}">
        <p14:creationId xmlns:p14="http://schemas.microsoft.com/office/powerpoint/2010/main" val="2749706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3"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450" y="285055"/>
            <a:ext cx="7755806" cy="6204645"/>
          </a:xfrm>
          <a:prstGeom prst="rect">
            <a:avLst/>
          </a:prstGeom>
        </p:spPr>
      </p:pic>
      <p:pic>
        <p:nvPicPr>
          <p:cNvPr id="7" name="Image 6"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08401" y="5662497"/>
            <a:ext cx="2520446" cy="862554"/>
          </a:xfrm>
          <a:prstGeom prst="rect">
            <a:avLst/>
          </a:prstGeom>
        </p:spPr>
      </p:pic>
      <p:sp>
        <p:nvSpPr>
          <p:cNvPr id="8" name="Espace réservé du numéro de diapositive 6"/>
          <p:cNvSpPr>
            <a:spLocks noGrp="1"/>
          </p:cNvSpPr>
          <p:nvPr>
            <p:ph type="sldNum" sz="quarter" idx="12"/>
          </p:nvPr>
        </p:nvSpPr>
        <p:spPr>
          <a:xfrm>
            <a:off x="7500999" y="6471153"/>
            <a:ext cx="2228850" cy="296664"/>
          </a:xfrm>
        </p:spPr>
        <p:txBody>
          <a:bodyPr/>
          <a:lstStyle/>
          <a:p>
            <a:r>
              <a:rPr lang="fr-FR" dirty="0" smtClean="0"/>
              <a:t>28</a:t>
            </a:r>
            <a:endParaRPr lang="fr-FR" dirty="0"/>
          </a:p>
        </p:txBody>
      </p:sp>
    </p:spTree>
    <p:extLst>
      <p:ext uri="{BB962C8B-B14F-4D97-AF65-F5344CB8AC3E}">
        <p14:creationId xmlns:p14="http://schemas.microsoft.com/office/powerpoint/2010/main" val="2296262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451" y="286767"/>
            <a:ext cx="7753666" cy="6202933"/>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08401" y="5662497"/>
            <a:ext cx="2520446" cy="862554"/>
          </a:xfrm>
          <a:prstGeom prst="rect">
            <a:avLst/>
          </a:prstGeom>
        </p:spPr>
      </p:pic>
      <p:sp>
        <p:nvSpPr>
          <p:cNvPr id="7" name="Espace réservé du numéro de diapositive 6"/>
          <p:cNvSpPr>
            <a:spLocks noGrp="1"/>
          </p:cNvSpPr>
          <p:nvPr>
            <p:ph type="sldNum" sz="quarter" idx="12"/>
          </p:nvPr>
        </p:nvSpPr>
        <p:spPr>
          <a:xfrm>
            <a:off x="7500999" y="6471153"/>
            <a:ext cx="2228850" cy="296664"/>
          </a:xfrm>
        </p:spPr>
        <p:txBody>
          <a:bodyPr/>
          <a:lstStyle/>
          <a:p>
            <a:r>
              <a:rPr lang="fr-FR" dirty="0" smtClean="0"/>
              <a:t>29</a:t>
            </a:r>
            <a:endParaRPr lang="fr-FR" dirty="0"/>
          </a:p>
        </p:txBody>
      </p:sp>
    </p:spTree>
    <p:extLst>
      <p:ext uri="{BB962C8B-B14F-4D97-AF65-F5344CB8AC3E}">
        <p14:creationId xmlns:p14="http://schemas.microsoft.com/office/powerpoint/2010/main" val="3655513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906000" cy="685800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1"/>
          <p:cNvSpPr>
            <a:spLocks noGrp="1"/>
          </p:cNvSpPr>
          <p:nvPr>
            <p:ph type="ftr" sz="quarter" idx="3"/>
          </p:nvPr>
        </p:nvSpPr>
        <p:spPr>
          <a:xfrm>
            <a:off x="3048000" y="6560401"/>
            <a:ext cx="6160550" cy="215444"/>
          </a:xfrm>
        </p:spPr>
        <p:txBody>
          <a:bodyPr wrap="square">
            <a:spAutoFit/>
          </a:bodyPr>
          <a:lstStyle/>
          <a:p>
            <a:r>
              <a:rPr lang="fr-FR" dirty="0" smtClean="0"/>
              <a:t>052020 - espaces boutiques cafétéria, presse et distributeurs automatiques au CHR Metz Thionville et Hôpital Maillot</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84601"/>
            <a:ext cx="7624763" cy="6099810"/>
          </a:xfrm>
          <a:prstGeom prst="rect">
            <a:avLst/>
          </a:prstGeom>
        </p:spPr>
      </p:pic>
      <p:pic>
        <p:nvPicPr>
          <p:cNvPr id="6" name="Image 5" descr="logo noir..pdf"/>
          <p:cNvPicPr>
            <a:picLocks noChangeAspect="1"/>
          </p:cNvPicPr>
          <p:nvPr/>
        </p:nvPicPr>
        <p:blipFill rotWithShape="1">
          <a:blip r:embed="rId4">
            <a:extLst>
              <a:ext uri="{28A0092B-C50C-407E-A947-70E740481C1C}">
                <a14:useLocalDpi xmlns:a14="http://schemas.microsoft.com/office/drawing/2010/main"/>
              </a:ext>
            </a:extLst>
          </a:blip>
          <a:srcRect l="26274" t="31372" r="23306" b="44471"/>
          <a:stretch/>
        </p:blipFill>
        <p:spPr>
          <a:xfrm>
            <a:off x="7308401" y="5662497"/>
            <a:ext cx="2520446" cy="862554"/>
          </a:xfrm>
          <a:prstGeom prst="rect">
            <a:avLst/>
          </a:prstGeom>
        </p:spPr>
      </p:pic>
      <p:sp>
        <p:nvSpPr>
          <p:cNvPr id="7" name="Espace réservé du numéro de diapositive 6"/>
          <p:cNvSpPr>
            <a:spLocks noGrp="1"/>
          </p:cNvSpPr>
          <p:nvPr>
            <p:ph type="sldNum" sz="quarter" idx="12"/>
          </p:nvPr>
        </p:nvSpPr>
        <p:spPr>
          <a:xfrm>
            <a:off x="7500999" y="6471153"/>
            <a:ext cx="2228850" cy="296664"/>
          </a:xfrm>
        </p:spPr>
        <p:txBody>
          <a:bodyPr/>
          <a:lstStyle/>
          <a:p>
            <a:r>
              <a:rPr lang="fr-FR" dirty="0" smtClean="0"/>
              <a:t>30</a:t>
            </a:r>
            <a:endParaRPr lang="fr-FR" dirty="0"/>
          </a:p>
        </p:txBody>
      </p:sp>
    </p:spTree>
    <p:extLst>
      <p:ext uri="{BB962C8B-B14F-4D97-AF65-F5344CB8AC3E}">
        <p14:creationId xmlns:p14="http://schemas.microsoft.com/office/powerpoint/2010/main" val="3810441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60920</TotalTime>
  <Words>1170</Words>
  <Application>Microsoft Office PowerPoint</Application>
  <PresentationFormat>Format A4 (210 x 297 mm)</PresentationFormat>
  <Paragraphs>211</Paragraphs>
  <Slides>25</Slides>
  <Notes>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Arial</vt:lpstr>
      <vt:lpstr>Calibri</vt:lpstr>
      <vt:lpstr>Calibri Light</vt:lpstr>
      <vt:lpstr>Comic Sans MS</vt:lpstr>
      <vt:lpstr>Gadugi</vt:lpstr>
      <vt:lpstr>Lucida Handwriting</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Stephane GALLOIS</dc:creator>
  <cp:lastModifiedBy>Guillaume SIMON</cp:lastModifiedBy>
  <cp:revision>1298</cp:revision>
  <cp:lastPrinted>2020-06-02T12:33:36Z</cp:lastPrinted>
  <dcterms:created xsi:type="dcterms:W3CDTF">2018-02-07T09:18:06Z</dcterms:created>
  <dcterms:modified xsi:type="dcterms:W3CDTF">2020-09-03T10:24:33Z</dcterms:modified>
</cp:coreProperties>
</file>