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1" r:id="rId4"/>
    <p:sldId id="262" r:id="rId5"/>
    <p:sldId id="263" r:id="rId6"/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1536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facebook&amp;client=firefox-b-d&amp;tbm=isch&amp;source=iu&amp;ictx=1&amp;fir=0Zni4S2hbbNyaM%252CnWdUUqE0KjBDMM%252C%252Fm%252F0hmyfsv&amp;vet=1&amp;usg=AI4_-kQ2CTQXc_SfaTqmIGWnyP_EibV8QA&amp;sa=X&amp;ved=2ahUKEwj-387egLnrAhUnzIUKHZBtD8IQ_B16BAgXEAQ#imgrc=0Zni4S2hbbNyaM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jpe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facebook&amp;client=firefox-b-d&amp;tbm=isch&amp;source=iu&amp;ictx=1&amp;fir=0Zni4S2hbbNyaM%252CnWdUUqE0KjBDMM%252C%252Fm%252F0hmyfsv&amp;vet=1&amp;usg=AI4_-kQ2CTQXc_SfaTqmIGWnyP_EibV8QA&amp;sa=X&amp;ved=2ahUKEwj-387egLnrAhUnzIUKHZBtD8IQ_B16BAgXEAQ#imgrc=0Zni4S2hbbNyaM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0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6">
            <a:extLst>
              <a:ext uri="{FF2B5EF4-FFF2-40B4-BE49-F238E27FC236}">
                <a16:creationId xmlns:a16="http://schemas.microsoft.com/office/drawing/2014/main" id="{CA3DE6DA-4A1C-434C-BEF2-180F770BD8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Strok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930" y="5208090"/>
            <a:ext cx="1443037" cy="462291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6988277A-486C-4A82-B13C-7F69FD12E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56" y="474889"/>
            <a:ext cx="1443037" cy="46229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432C5957-5B22-4C2F-A2A9-3BFF83E30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973" y="968324"/>
            <a:ext cx="1443037" cy="462291"/>
          </a:xfrm>
          <a:prstGeom prst="rect">
            <a:avLst/>
          </a:prstGeom>
          <a:noFill/>
          <a:effectLst>
            <a:softEdge rad="31750"/>
          </a:effectLst>
          <a:scene3d>
            <a:camera prst="perspectiveHeroicExtremeLef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7AFDC55-C482-477A-A53B-5503BCE42A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8694" y="937180"/>
            <a:ext cx="1378152" cy="476250"/>
          </a:xfrm>
          <a:prstGeom prst="rect">
            <a:avLst/>
          </a:prstGeom>
          <a:effectLst>
            <a:softEdge rad="63500"/>
          </a:effectLst>
          <a:scene3d>
            <a:camera prst="isometricOffAxis1Right"/>
            <a:lightRig rig="threePt" dir="t"/>
          </a:scene3d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5C516EB-990D-410A-BE02-B714AF4FFF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24099" y="1649910"/>
            <a:ext cx="1378152" cy="47625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  <a:softEdge rad="635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4EDEAD-E2AC-4EAE-813C-BEFF227BA6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257" y="286657"/>
            <a:ext cx="11669485" cy="6284686"/>
          </a:xfrm>
          <a:blipFill>
            <a:blip r:embed="rId8">
              <a:alphaModFix amt="43000"/>
            </a:blip>
            <a:tile tx="0" ty="0" sx="100000" sy="100000" flip="none" algn="tl"/>
          </a:blipFill>
          <a:effectLst>
            <a:softEdge rad="317500"/>
          </a:effectLst>
        </p:spPr>
        <p:txBody>
          <a:bodyPr/>
          <a:lstStyle/>
          <a:p>
            <a:r>
              <a:rPr lang="fr-FR" dirty="0">
                <a:solidFill>
                  <a:srgbClr val="FFFF00"/>
                </a:solidFill>
              </a:rPr>
              <a:t>Optimisation fiscale</a:t>
            </a:r>
            <a:br>
              <a:rPr lang="fr-FR" dirty="0"/>
            </a:br>
            <a:br>
              <a:rPr lang="fr-FR" dirty="0"/>
            </a:br>
            <a:r>
              <a:rPr lang="fr-FR" dirty="0"/>
              <a:t> 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15D0811-3D8D-4FB3-A308-F2EC5D846E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783" y="4346670"/>
            <a:ext cx="8825658" cy="861420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FFC000"/>
                </a:solidFill>
              </a:rPr>
              <a:t>et l’illusion de la sanction </a:t>
            </a:r>
          </a:p>
        </p:txBody>
      </p:sp>
    </p:spTree>
    <p:extLst>
      <p:ext uri="{BB962C8B-B14F-4D97-AF65-F5344CB8AC3E}">
        <p14:creationId xmlns:p14="http://schemas.microsoft.com/office/powerpoint/2010/main" val="327079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E96A14D-21CA-4995-99D0-F1AC485DB8C0}"/>
              </a:ext>
            </a:extLst>
          </p:cNvPr>
          <p:cNvSpPr txBox="1"/>
          <p:nvPr/>
        </p:nvSpPr>
        <p:spPr>
          <a:xfrm>
            <a:off x="1349829" y="911055"/>
            <a:ext cx="986971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Lundi dernier, Facebook annonçait qu’il allait payer un redressement de 106 millions d’euros, à un moment où le réseau social veut se poser en modèle de vertu.</a:t>
            </a:r>
          </a:p>
          <a:p>
            <a:endParaRPr lang="fr-FR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Depuis le début de son quinquennat,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Emmanuel Macron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cesse de répéter que la guerre (fiscale) est déclarée entre la France et ces géants du Web, que le président de la république qualifie de « </a:t>
            </a:r>
            <a:r>
              <a:rPr lang="fr-FR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passagers clandestins du monde contemporain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».</a:t>
            </a:r>
          </a:p>
          <a:p>
            <a:endParaRPr lang="fr-FR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lundi 24 aout, Facebook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confirme encore cette position en reconnaissant accepté le paiement d’un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redressement de 106 millions d’euros au titre de l’impôt sur les sociétés pour la période 2009 – 2018.</a:t>
            </a:r>
            <a:endParaRPr lang="fr-FR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093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130D5E4-6A13-4A7D-AAFD-17808E29EED0}"/>
              </a:ext>
            </a:extLst>
          </p:cNvPr>
          <p:cNvSpPr txBox="1"/>
          <p:nvPr/>
        </p:nvSpPr>
        <p:spPr>
          <a:xfrm>
            <a:off x="1669143" y="1393371"/>
            <a:ext cx="892628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Pourtant, le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réseau social fondé par Mark Zuckerberg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défendait sa bonne foi depuis l’ouverture de cette procédure en 2012. Contrairement à ce qui lui aurait été reproché, Facebook n’aurait pas tenté de dissimuler ses recettes en les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déclarant dans des pays moins regardant sur le plan fiscal,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on pense au </a:t>
            </a:r>
            <a:r>
              <a:rPr lang="fr-FR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Luxembourg 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à </a:t>
            </a:r>
            <a:r>
              <a:rPr lang="fr-FR" sz="2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l’Irlande.</a:t>
            </a:r>
            <a:endParaRPr lang="fr-FR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456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1B6D3EBB-83AB-493B-9483-9D4A634F3254}"/>
              </a:ext>
            </a:extLst>
          </p:cNvPr>
          <p:cNvSpPr txBox="1"/>
          <p:nvPr/>
        </p:nvSpPr>
        <p:spPr>
          <a:xfrm>
            <a:off x="1915885" y="1536174"/>
            <a:ext cx="866502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2017, Facebook allait même plus loin en déclarant que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tous les revenus générés en France seraient déclarés en France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Pourtant en acceptant ce redressement, Facebook reconnait officiellement ses torts, même si l’entreprise américaine a souligné avoir payé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8.46 millions d’euros d’impôt sur les sociétés pour la seule année 2019,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soit une augmentation de plus de 50 %. Pourtant, selon une étude du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magazine Capital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les revenus générés en France par Facebook auraient dû impliquer une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imposition de 150 millions d’euros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9697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14BB662-5C2C-4237-A6BB-B7E6C6310290}"/>
              </a:ext>
            </a:extLst>
          </p:cNvPr>
          <p:cNvSpPr txBox="1"/>
          <p:nvPr/>
        </p:nvSpPr>
        <p:spPr>
          <a:xfrm>
            <a:off x="2068285" y="1905506"/>
            <a:ext cx="805542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59.3 milliards d’euros de chiffre d’affaires en 2019, Facebook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rejoint donc les géants du Web déjà condamnés par Bercy (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Amazon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: 200 millions d’euros (02/2018),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Apple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: 500 millions d’euros (02/2019), </a:t>
            </a:r>
            <a:r>
              <a:rPr lang="fr-FR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Google </a:t>
            </a:r>
            <a:r>
              <a:rPr lang="fr-FR" sz="24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 milliard d’euros (09/2019). Derrière ses déclarations de bonne intention, le réseau social entend bien continuer à exceller dans ce qui est devenu une de ses spécialités : l’optimisation fiscale.</a:t>
            </a:r>
          </a:p>
        </p:txBody>
      </p:sp>
    </p:spTree>
    <p:extLst>
      <p:ext uri="{BB962C8B-B14F-4D97-AF65-F5344CB8AC3E}">
        <p14:creationId xmlns:p14="http://schemas.microsoft.com/office/powerpoint/2010/main" val="24967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474CFC-EC2A-4FC5-894A-08AF4397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FOUTAGE DE GUEULE IS REAL !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7B97A1-1F5D-4A79-AFD4-7A67D47353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EC5653-66E7-47AC-9511-32B22275E595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CA : 59,3 Mds EUR (2019) 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Amende : 106M EUR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106 M / 59,3 Mds 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= 0,0018% 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3000€ x 0,0018 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= 2,70€</a:t>
            </a:r>
          </a:p>
          <a:p>
            <a:r>
              <a:rPr lang="fr-FR" sz="1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un CA de 3000€ l’amende est de 5,40€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BA8C9A-3D1F-43C3-9656-F5C99EB575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Google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78D6690-C748-4DC3-A348-3AE75B4BA934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873106" y="2666999"/>
            <a:ext cx="2946794" cy="3738283"/>
          </a:xfrm>
        </p:spPr>
        <p:txBody>
          <a:bodyPr>
            <a:normAutofit/>
          </a:bodyPr>
          <a:lstStyle/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CA : 136,2 Mds EUR (2019)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Amende : 500M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500 M / 136,2 Mds 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= 0,0037% 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3000€ x 0,0037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= 11,10€ </a:t>
            </a:r>
          </a:p>
          <a:p>
            <a:r>
              <a:rPr lang="fr-FR" sz="17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un CA de 3000€ l’amende est de 11,10€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39FCB3B-C3E1-4526-A4FA-D0B245F957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Apple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AE6B3AD-DDAA-4099-B3FF-C8F9B90B9DC3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CA : 220,4 Mds EUR (2019)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Amende : 500M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500 M / 220,4 Mds 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= 0,0023% 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3000€ x 0,0023 </a:t>
            </a:r>
          </a:p>
          <a:p>
            <a:r>
              <a:rPr 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= 6,90€</a:t>
            </a:r>
          </a:p>
          <a:p>
            <a:r>
              <a:rPr lang="fr-FR" sz="1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un CA de 3000€ l’amende est donc de 6,90€</a:t>
            </a:r>
          </a:p>
          <a:p>
            <a:endParaRPr 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18E1D405-194E-4264-B037-F39B74BD3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3659" y="2081212"/>
            <a:ext cx="1378152" cy="476250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026" name="Picture 2">
            <a:hlinkClick r:id="rId3"/>
            <a:extLst>
              <a:ext uri="{FF2B5EF4-FFF2-40B4-BE49-F238E27FC236}">
                <a16:creationId xmlns:a16="http://schemas.microsoft.com/office/drawing/2014/main" id="{89255BA6-3672-4B8F-B898-47713CD6E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05" y="2012473"/>
            <a:ext cx="1582563" cy="54498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98CA66F-4E44-4982-8BD2-C261D6B73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719" y="2095170"/>
            <a:ext cx="1443037" cy="462291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1195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DB9FA8-632C-4C3F-8C94-2A3A45A4D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547915"/>
            <a:ext cx="8825659" cy="990600"/>
          </a:xfrm>
        </p:spPr>
        <p:txBody>
          <a:bodyPr/>
          <a:lstStyle/>
          <a:p>
            <a:pPr algn="ctr"/>
            <a:r>
              <a:rPr lang="fr-FR" dirty="0"/>
              <a:t>Classement de la honte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101D02-C62D-44BC-9748-EA22AC0263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58153" y="1937670"/>
            <a:ext cx="8825659" cy="2362200"/>
          </a:xfrm>
        </p:spPr>
        <p:txBody>
          <a:bodyPr/>
          <a:lstStyle/>
          <a:p>
            <a:r>
              <a:rPr lang="fr-FR" dirty="0"/>
              <a:t>1er </a:t>
            </a:r>
          </a:p>
          <a:p>
            <a:endParaRPr lang="fr-FR" dirty="0"/>
          </a:p>
          <a:p>
            <a:r>
              <a:rPr lang="fr-FR" dirty="0"/>
              <a:t>2e </a:t>
            </a:r>
          </a:p>
          <a:p>
            <a:endParaRPr lang="fr-FR" dirty="0"/>
          </a:p>
          <a:p>
            <a:r>
              <a:rPr lang="fr-FR" dirty="0"/>
              <a:t>3e  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CB86FE02-F507-4E22-8804-03D43AF6D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735" y="2836807"/>
            <a:ext cx="1443037" cy="462291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57E40775-D174-474B-974F-1ED115AFAE39}"/>
              </a:ext>
            </a:extLst>
          </p:cNvPr>
          <p:cNvSpPr txBox="1"/>
          <p:nvPr/>
        </p:nvSpPr>
        <p:spPr>
          <a:xfrm>
            <a:off x="3323772" y="2116907"/>
            <a:ext cx="6487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 une </a:t>
            </a:r>
            <a:r>
              <a:rPr lang="fr-FR" sz="1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amende de 5,40€ sur un CA ramené</a:t>
            </a:r>
            <a:r>
              <a:rPr lang="fr-FR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</a:t>
            </a:r>
            <a:r>
              <a:rPr lang="fr-FR" sz="1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3000€ </a:t>
            </a:r>
          </a:p>
        </p:txBody>
      </p:sp>
      <p:pic>
        <p:nvPicPr>
          <p:cNvPr id="11" name="Picture 2">
            <a:hlinkClick r:id="rId3"/>
            <a:extLst>
              <a:ext uri="{FF2B5EF4-FFF2-40B4-BE49-F238E27FC236}">
                <a16:creationId xmlns:a16="http://schemas.microsoft.com/office/drawing/2014/main" id="{70CC7B40-A9F3-4504-A476-443B74EEC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735" y="2010638"/>
            <a:ext cx="1443037" cy="544989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D7A88429-E8B8-4F2F-B0B4-85A857EA3C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770" y="1773707"/>
            <a:ext cx="1401760" cy="786216"/>
          </a:xfrm>
          <a:prstGeom prst="rect">
            <a:avLst/>
          </a:prstGeom>
          <a:effectLst>
            <a:softEdge rad="355600"/>
          </a:effectLst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C4664D27-871D-4FBE-B6A1-974626B1F38A}"/>
              </a:ext>
            </a:extLst>
          </p:cNvPr>
          <p:cNvSpPr txBox="1"/>
          <p:nvPr/>
        </p:nvSpPr>
        <p:spPr>
          <a:xfrm>
            <a:off x="3323771" y="2883286"/>
            <a:ext cx="6487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 une </a:t>
            </a:r>
            <a:r>
              <a:rPr lang="fr-FR" sz="1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amende de 5,40€ sur un CA ramené</a:t>
            </a:r>
            <a:r>
              <a:rPr lang="fr-FR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</a:t>
            </a:r>
            <a:r>
              <a:rPr lang="fr-FR" sz="1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3000€ 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7D79C68-7910-4E84-B51F-198613D68AB5}"/>
              </a:ext>
            </a:extLst>
          </p:cNvPr>
          <p:cNvSpPr txBox="1"/>
          <p:nvPr/>
        </p:nvSpPr>
        <p:spPr>
          <a:xfrm>
            <a:off x="3323771" y="3696145"/>
            <a:ext cx="6487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Avec une </a:t>
            </a:r>
            <a:r>
              <a:rPr lang="fr-FR" sz="1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amende de 5,40€ sur un CA ramené</a:t>
            </a:r>
            <a:r>
              <a:rPr lang="fr-FR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à</a:t>
            </a:r>
            <a:r>
              <a:rPr lang="fr-FR" sz="1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3000€ </a:t>
            </a: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C756A2B3-61CC-41EC-AB88-9395DAB3B3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80735" y="3660269"/>
            <a:ext cx="1378152" cy="476250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10D33BD1-7414-4905-A7A4-1B2DFBFE9C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770" y="500416"/>
            <a:ext cx="1816617" cy="1018900"/>
          </a:xfrm>
          <a:prstGeom prst="rect">
            <a:avLst/>
          </a:prstGeom>
          <a:effectLst>
            <a:softEdge rad="355600"/>
          </a:effectLst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A2AC5AA8-A533-43BE-8351-F1F896106F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72304" y="458053"/>
            <a:ext cx="1816617" cy="1018900"/>
          </a:xfrm>
          <a:prstGeom prst="rect">
            <a:avLst/>
          </a:prstGeom>
          <a:effectLst>
            <a:softEdge rad="355600"/>
          </a:effectLst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96238B12-4890-4604-8E62-3E7ABFBD74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72304" y="1769411"/>
            <a:ext cx="1401760" cy="786216"/>
          </a:xfrm>
          <a:prstGeom prst="rect">
            <a:avLst/>
          </a:prstGeom>
          <a:effectLst>
            <a:softEdge rad="355600"/>
          </a:effectLst>
        </p:spPr>
      </p:pic>
    </p:spTree>
    <p:extLst>
      <p:ext uri="{BB962C8B-B14F-4D97-AF65-F5344CB8AC3E}">
        <p14:creationId xmlns:p14="http://schemas.microsoft.com/office/powerpoint/2010/main" val="220092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63</TotalTime>
  <Words>511</Words>
  <Application>Microsoft Office PowerPoint</Application>
  <PresentationFormat>Grand écran</PresentationFormat>
  <Paragraphs>50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Optimisation fiscale    </vt:lpstr>
      <vt:lpstr>Présentation PowerPoint</vt:lpstr>
      <vt:lpstr>Présentation PowerPoint</vt:lpstr>
      <vt:lpstr>Présentation PowerPoint</vt:lpstr>
      <vt:lpstr>Présentation PowerPoint</vt:lpstr>
      <vt:lpstr>FOUTAGE DE GUEULE IS REAL ! </vt:lpstr>
      <vt:lpstr>Classement de la honte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Optimisation fiscale</dc:title>
  <dc:creator>Reed Reeds</dc:creator>
  <cp:lastModifiedBy>Reed Reeds</cp:lastModifiedBy>
  <cp:revision>8</cp:revision>
  <dcterms:created xsi:type="dcterms:W3CDTF">2020-08-26T13:28:32Z</dcterms:created>
  <dcterms:modified xsi:type="dcterms:W3CDTF">2020-08-26T14:32:25Z</dcterms:modified>
</cp:coreProperties>
</file>