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</p:sldMasterIdLst>
  <p:sldIdLst>
    <p:sldId id="709" r:id="rId2"/>
    <p:sldId id="945" r:id="rId3"/>
    <p:sldId id="273" r:id="rId4"/>
    <p:sldId id="947" r:id="rId5"/>
    <p:sldId id="297" r:id="rId6"/>
    <p:sldId id="948" r:id="rId7"/>
    <p:sldId id="1053" r:id="rId8"/>
    <p:sldId id="339" r:id="rId9"/>
    <p:sldId id="1051" r:id="rId10"/>
    <p:sldId id="365" r:id="rId11"/>
    <p:sldId id="398" r:id="rId12"/>
    <p:sldId id="1106" r:id="rId13"/>
    <p:sldId id="450" r:id="rId14"/>
    <p:sldId id="954" r:id="rId15"/>
    <p:sldId id="501" r:id="rId16"/>
    <p:sldId id="527" r:id="rId17"/>
    <p:sldId id="539" r:id="rId18"/>
    <p:sldId id="556" r:id="rId19"/>
    <p:sldId id="573" r:id="rId20"/>
    <p:sldId id="965" r:id="rId21"/>
    <p:sldId id="962" r:id="rId22"/>
    <p:sldId id="1105" r:id="rId23"/>
    <p:sldId id="1098" r:id="rId24"/>
    <p:sldId id="976" r:id="rId25"/>
    <p:sldId id="978" r:id="rId26"/>
    <p:sldId id="980" r:id="rId27"/>
    <p:sldId id="982" r:id="rId28"/>
    <p:sldId id="1107" r:id="rId29"/>
    <p:sldId id="1014" r:id="rId30"/>
    <p:sldId id="1027" r:id="rId31"/>
    <p:sldId id="744" r:id="rId32"/>
    <p:sldId id="1030" r:id="rId33"/>
    <p:sldId id="1108" r:id="rId34"/>
    <p:sldId id="1036" r:id="rId35"/>
    <p:sldId id="1040" r:id="rId36"/>
    <p:sldId id="1056" r:id="rId37"/>
    <p:sldId id="1062" r:id="rId38"/>
    <p:sldId id="1075" r:id="rId39"/>
    <p:sldId id="1089" r:id="rId40"/>
    <p:sldId id="851" r:id="rId41"/>
    <p:sldId id="1097" r:id="rId42"/>
    <p:sldId id="900" r:id="rId43"/>
    <p:sldId id="1099" r:id="rId44"/>
    <p:sldId id="1103" r:id="rId45"/>
    <p:sldId id="1109" r:id="rId46"/>
  </p:sldIdLst>
  <p:sldSz cx="12192000" cy="6858000"/>
  <p:notesSz cx="6858000" cy="9144000"/>
  <p:embeddedFontLst>
    <p:embeddedFont>
      <p:font typeface="Bookman Old Style" panose="02050604050505020204" pitchFamily="18" charset="0"/>
      <p:regular r:id="rId47"/>
      <p:bold r:id="rId48"/>
      <p:italic r:id="rId49"/>
      <p:boldItalic r:id="rId50"/>
    </p:embeddedFont>
    <p:embeddedFont>
      <p:font typeface="Rockwell" panose="02060603020205020403" pitchFamily="18" charset="0"/>
      <p:regular r:id="rId51"/>
      <p:bold r:id="rId52"/>
      <p:italic r:id="rId53"/>
      <p:boldItalic r:id="rId54"/>
    </p:embeddedFont>
    <p:embeddedFont>
      <p:font typeface="Script MT Bold" panose="03040602040607080904" pitchFamily="66" charset="0"/>
      <p:bold r:id="rId5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TDKClSlPtxWaXtkwVq27Q==" hashData="oBzqClK1dGC/yYJc+dGAJeesMW1Gsx/CoUh0RIZ3yyUn12YvD8av7tJtERd5sUEHS1ieuo4AbN0zsPAVxxv8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1C12"/>
    <a:srgbClr val="43161C"/>
    <a:srgbClr val="350910"/>
    <a:srgbClr val="3D0B13"/>
    <a:srgbClr val="1604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114" y="222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Foto">
            <a:extLst>
              <a:ext uri="{FF2B5EF4-FFF2-40B4-BE49-F238E27FC236}">
                <a16:creationId xmlns:a16="http://schemas.microsoft.com/office/drawing/2014/main" id="{E8ADE5C0-9724-4393-B0DC-7C022FB45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-1905"/>
            <a:ext cx="12192000" cy="435498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"/>
          <p:cNvSpPr>
            <a:spLocks noGrp="1"/>
          </p:cNvSpPr>
          <p:nvPr>
            <p:ph type="subTitle" idx="1"/>
          </p:nvPr>
        </p:nvSpPr>
        <p:spPr>
          <a:xfrm>
            <a:off x="4744366" y="5896597"/>
            <a:ext cx="2703266" cy="742950"/>
          </a:xfrm>
        </p:spPr>
        <p:txBody>
          <a:bodyPr>
            <a:normAutofit fontScale="85000" lnSpcReduction="10000"/>
          </a:bodyPr>
          <a:lstStyle/>
          <a:p>
            <a:r>
              <a:rPr lang="es-MX" sz="4800" dirty="0" err="1"/>
              <a:t>Daily</a:t>
            </a:r>
            <a:r>
              <a:rPr lang="es-MX" sz="4800" dirty="0"/>
              <a:t> </a:t>
            </a:r>
            <a:r>
              <a:rPr lang="es-MX" sz="4800" dirty="0" err="1"/>
              <a:t>Life</a:t>
            </a:r>
            <a:endParaRPr lang="es-MX" sz="4800" dirty="0"/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E10DF028-72A4-482A-82D3-50D2CE84CA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905"/>
            <a:ext cx="12211250" cy="6858000"/>
          </a:xfrm>
          <a:prstGeom prst="rect">
            <a:avLst/>
          </a:prstGeom>
        </p:spPr>
      </p:pic>
      <p:sp>
        <p:nvSpPr>
          <p:cNvPr id="2" name="Nadpis"/>
          <p:cNvSpPr>
            <a:spLocks noGrp="1"/>
          </p:cNvSpPr>
          <p:nvPr>
            <p:ph type="ctrTitle"/>
          </p:nvPr>
        </p:nvSpPr>
        <p:spPr>
          <a:xfrm>
            <a:off x="2654920" y="4491147"/>
            <a:ext cx="6882159" cy="1638862"/>
          </a:xfrm>
        </p:spPr>
        <p:txBody>
          <a:bodyPr>
            <a:normAutofit fontScale="90000"/>
          </a:bodyPr>
          <a:lstStyle/>
          <a:p>
            <a:r>
              <a:rPr lang="es-MX" sz="13800"/>
              <a:t>AFRICA</a:t>
            </a:r>
            <a:endParaRPr lang="es-MX" sz="13800" dirty="0"/>
          </a:p>
        </p:txBody>
      </p:sp>
      <p:sp>
        <p:nvSpPr>
          <p:cNvPr id="4" name="Podklad">
            <a:extLst>
              <a:ext uri="{FF2B5EF4-FFF2-40B4-BE49-F238E27FC236}">
                <a16:creationId xmlns:a16="http://schemas.microsoft.com/office/drawing/2014/main" id="{8CCF61CE-7C8F-4062-A18B-F834933A4EB7}"/>
              </a:ext>
            </a:extLst>
          </p:cNvPr>
          <p:cNvSpPr/>
          <p:nvPr/>
        </p:nvSpPr>
        <p:spPr>
          <a:xfrm>
            <a:off x="10780908" y="5758534"/>
            <a:ext cx="845617" cy="742950"/>
          </a:xfrm>
          <a:prstGeom prst="hexagon">
            <a:avLst/>
          </a:prstGeom>
          <a:pattFill prst="pct20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6" name="Myš">
            <a:extLst>
              <a:ext uri="{FF2B5EF4-FFF2-40B4-BE49-F238E27FC236}">
                <a16:creationId xmlns:a16="http://schemas.microsoft.com/office/drawing/2014/main" id="{016724CD-2F0D-4EAE-A1B7-6EA24AF9F2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646886">
            <a:off x="10956315" y="5882608"/>
            <a:ext cx="494802" cy="49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1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Oliver Mtukudzi - Ndima Ndapedza.wav"/>
          </p:stSnd>
        </p:sndAc>
      </p:transition>
    </mc:Choice>
    <mc:Fallback xmlns="">
      <p:transition spd="slow">
        <p:fade/>
        <p:sndAc>
          <p:stSnd loop="1">
            <p:snd r:embed="rId6" name="Oliver Mtukudzi - Ndima Ndapedz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F0A206C-0D01-4F93-B9A1-0F51A1B50E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5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312249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 dirty="0" err="1"/>
              <a:t>Photography</a:t>
            </a:r>
            <a:r>
              <a:rPr lang="es-ES" sz="1000" kern="0" dirty="0"/>
              <a:t> © </a:t>
            </a:r>
            <a:r>
              <a:rPr lang="es-MX" sz="1000" dirty="0" err="1"/>
              <a:t>by</a:t>
            </a:r>
            <a:r>
              <a:rPr lang="es-MX" sz="1000" dirty="0"/>
              <a:t> Mohamed </a:t>
            </a:r>
            <a:r>
              <a:rPr lang="es-MX" sz="1000" dirty="0" err="1"/>
              <a:t>Bentireche</a:t>
            </a:r>
            <a:r>
              <a:rPr lang="es-MX" sz="1000" dirty="0"/>
              <a:t> </a:t>
            </a:r>
            <a:r>
              <a:rPr lang="es-MX" sz="1000" dirty="0" err="1"/>
              <a:t>on</a:t>
            </a:r>
            <a:r>
              <a:rPr lang="es-MX" sz="100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907BCC70-FD1C-42D8-86FE-34025402A6AB}"/>
              </a:ext>
            </a:extLst>
          </p:cNvPr>
          <p:cNvSpPr/>
          <p:nvPr/>
        </p:nvSpPr>
        <p:spPr>
          <a:xfrm>
            <a:off x="9631680" y="4909909"/>
            <a:ext cx="241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Street theater</a:t>
            </a:r>
          </a:p>
          <a:p>
            <a:r>
              <a:rPr lang="en-US" sz="1400" dirty="0"/>
              <a:t>Prestation of members of the drama association "Ad-</a:t>
            </a:r>
            <a:r>
              <a:rPr lang="en-US" sz="1400" dirty="0" err="1"/>
              <a:t>darb</a:t>
            </a:r>
            <a:r>
              <a:rPr lang="en-US" sz="1400" dirty="0"/>
              <a:t> Al-</a:t>
            </a:r>
            <a:r>
              <a:rPr lang="en-US" sz="1400" dirty="0" err="1"/>
              <a:t>Assil</a:t>
            </a:r>
            <a:r>
              <a:rPr lang="en-US" sz="1400" dirty="0"/>
              <a:t>" during the days "Atlas Story", </a:t>
            </a:r>
            <a:r>
              <a:rPr lang="en-US" sz="1400" dirty="0" err="1"/>
              <a:t>Laghouat</a:t>
            </a:r>
            <a:r>
              <a:rPr lang="en-US" sz="1400" dirty="0"/>
              <a:t>, Algeria.</a:t>
            </a:r>
          </a:p>
        </p:txBody>
      </p:sp>
      <p:sp>
        <p:nvSpPr>
          <p:cNvPr id="7" name="Krajina"/>
          <p:cNvSpPr/>
          <p:nvPr/>
        </p:nvSpPr>
        <p:spPr>
          <a:xfrm>
            <a:off x="10561686" y="360000"/>
            <a:ext cx="1252266" cy="5040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 b="0" cap="none" spc="0" dirty="0" err="1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Algeria</a:t>
            </a:r>
            <a:endParaRPr lang="es-ES" sz="2800" b="0" cap="none" spc="0" dirty="0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3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754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E53D06A-D5B3-4A1E-AF36-6153E7843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37431AF0-D209-4DFD-B1C4-824B9375227D}"/>
              </a:ext>
            </a:extLst>
          </p:cNvPr>
          <p:cNvSpPr/>
          <p:nvPr/>
        </p:nvSpPr>
        <p:spPr>
          <a:xfrm>
            <a:off x="172227" y="5053159"/>
            <a:ext cx="241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Two sister go Marigot fetch</a:t>
            </a:r>
            <a:r>
              <a:rPr lang="es-MX" sz="1400" dirty="0"/>
              <a:t> water.</a:t>
            </a:r>
            <a:r>
              <a:rPr lang="es-MX" sz="1400"/>
              <a:t>in Africa this scene iscommemorative of the connection between people</a:t>
            </a:r>
            <a:r>
              <a:rPr lang="es-MX" sz="1400" dirty="0"/>
              <a:t>.</a:t>
            </a:r>
          </a:p>
        </p:txBody>
      </p:sp>
      <p:sp>
        <p:nvSpPr>
          <p:cNvPr id="10" name="Krajina"/>
          <p:cNvSpPr/>
          <p:nvPr/>
        </p:nvSpPr>
        <p:spPr>
          <a:xfrm>
            <a:off x="360000" y="360000"/>
            <a:ext cx="10182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Benin</a:t>
            </a:r>
            <a:endParaRPr lang="es-ES" sz="2800" dirty="0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79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1"/>
            <a:ext cx="9163633" cy="629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C455348-80DF-451A-8AF4-78773620D9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18428"/>
            <a:ext cx="9166626" cy="6326528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F36E903B-C39E-4884-A09E-B72F9AA3142D}"/>
              </a:ext>
            </a:extLst>
          </p:cNvPr>
          <p:cNvSpPr/>
          <p:nvPr/>
        </p:nvSpPr>
        <p:spPr>
          <a:xfrm>
            <a:off x="9599502" y="6024164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/>
              <a:t>Firemaking</a:t>
            </a:r>
            <a:endParaRPr lang="es-MX" sz="1400" dirty="0"/>
          </a:p>
        </p:txBody>
      </p:sp>
      <p:sp>
        <p:nvSpPr>
          <p:cNvPr id="8" name="Krajina">
            <a:extLst>
              <a:ext uri="{FF2B5EF4-FFF2-40B4-BE49-F238E27FC236}">
                <a16:creationId xmlns:a16="http://schemas.microsoft.com/office/drawing/2014/main" id="{8FB53C97-68E2-483E-B52B-98E429DC55A8}"/>
              </a:ext>
            </a:extLst>
          </p:cNvPr>
          <p:cNvSpPr/>
          <p:nvPr/>
        </p:nvSpPr>
        <p:spPr>
          <a:xfrm>
            <a:off x="10162538" y="360000"/>
            <a:ext cx="16514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Botswana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83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C6330E0-BD2C-4E70-A5CE-C9096CE0E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4" cy="6300956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C6F185EE-305B-4038-B9CC-EECF50FD7E2C}"/>
              </a:ext>
            </a:extLst>
          </p:cNvPr>
          <p:cNvSpPr/>
          <p:nvPr/>
        </p:nvSpPr>
        <p:spPr>
          <a:xfrm>
            <a:off x="9599502" y="6024164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/>
              <a:t>A daily water trip</a:t>
            </a:r>
            <a:endParaRPr lang="es-MX" sz="1400" dirty="0"/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FF57CD13-51D4-45FB-A420-6A0F70F1CCCB}"/>
              </a:ext>
            </a:extLst>
          </p:cNvPr>
          <p:cNvSpPr/>
          <p:nvPr/>
        </p:nvSpPr>
        <p:spPr>
          <a:xfrm>
            <a:off x="9726608" y="360000"/>
            <a:ext cx="21773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Burkina Faso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74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19303" y="144000"/>
            <a:ext cx="9163637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65734329-CD0A-46E1-A3AC-2141731837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97933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35768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Ester Gísladóttir</a:t>
            </a:r>
            <a:r>
              <a:rPr lang="es-MX" sz="1000" kern="0" dirty="0"/>
              <a:t> 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971C4090-3C78-41E8-AB27-ED3EE6D8C8B9}"/>
              </a:ext>
            </a:extLst>
          </p:cNvPr>
          <p:cNvSpPr/>
          <p:nvPr/>
        </p:nvSpPr>
        <p:spPr>
          <a:xfrm>
            <a:off x="9658857" y="5385871"/>
            <a:ext cx="22138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/>
              <a:t>Thre</a:t>
            </a:r>
            <a:r>
              <a:rPr lang="sk-SK" sz="1400" dirty="0"/>
              <a:t>e</a:t>
            </a:r>
            <a:r>
              <a:rPr lang="en-US" sz="1400"/>
              <a:t> </a:t>
            </a:r>
            <a:r>
              <a:rPr lang="en-US" sz="1400" dirty="0"/>
              <a:t>Lady's</a:t>
            </a:r>
          </a:p>
          <a:p>
            <a:r>
              <a:rPr lang="en-US" sz="1400" dirty="0"/>
              <a:t>They all want to sell me fruits</a:t>
            </a:r>
          </a:p>
          <a:p>
            <a:r>
              <a:rPr lang="es-MX" sz="1400"/>
              <a:t>Bujumbura</a:t>
            </a:r>
            <a:r>
              <a:rPr lang="es-MX" sz="1400" dirty="0"/>
              <a:t>, Burundi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62D83A52-DF3A-4EAB-8E96-7019128B4975}"/>
              </a:ext>
            </a:extLst>
          </p:cNvPr>
          <p:cNvSpPr/>
          <p:nvPr/>
        </p:nvSpPr>
        <p:spPr>
          <a:xfrm>
            <a:off x="10404591" y="360000"/>
            <a:ext cx="14093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Burundi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52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5616"/>
            <a:ext cx="9165600" cy="629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F6F0278-DCD4-4366-909F-7A09C21CA8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10FE88F8-59A2-4E14-AE37-D01E3461F654}"/>
              </a:ext>
            </a:extLst>
          </p:cNvPr>
          <p:cNvSpPr/>
          <p:nvPr/>
        </p:nvSpPr>
        <p:spPr>
          <a:xfrm>
            <a:off x="145333" y="5958594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Folk dance group</a:t>
            </a:r>
            <a:endParaRPr lang="es-MX" sz="1400" dirty="0"/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475C805D-AB33-46E9-AF04-23C4CD1E80C2}"/>
              </a:ext>
            </a:extLst>
          </p:cNvPr>
          <p:cNvSpPr/>
          <p:nvPr/>
        </p:nvSpPr>
        <p:spPr>
          <a:xfrm>
            <a:off x="360000" y="360000"/>
            <a:ext cx="15808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Cameroon</a:t>
            </a:r>
          </a:p>
        </p:txBody>
      </p:sp>
    </p:spTree>
    <p:extLst>
      <p:ext uri="{BB962C8B-B14F-4D97-AF65-F5344CB8AC3E}">
        <p14:creationId xmlns:p14="http://schemas.microsoft.com/office/powerpoint/2010/main" val="183621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CE49B9D-C207-48CE-A276-7DB5FA2D7E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6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5623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Steve </a:t>
            </a:r>
            <a:r>
              <a:rPr lang="es-MX" sz="1000" kern="0"/>
              <a:t>Bailey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5DA907DC-3AF5-435C-8C7F-F539D22002E7}"/>
              </a:ext>
            </a:extLst>
          </p:cNvPr>
          <p:cNvSpPr/>
          <p:nvPr/>
        </p:nvSpPr>
        <p:spPr>
          <a:xfrm>
            <a:off x="9603231" y="5954611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Trinket sellers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C445A07D-9CD8-48CA-9CC8-45C504E421AF}"/>
              </a:ext>
            </a:extLst>
          </p:cNvPr>
          <p:cNvSpPr/>
          <p:nvPr/>
        </p:nvSpPr>
        <p:spPr>
          <a:xfrm>
            <a:off x="10025064" y="360000"/>
            <a:ext cx="17888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Cape Verde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31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3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EBADDEA-32F8-43A3-8539-6CD0D425DE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9036000" y="6516000"/>
            <a:ext cx="2604625" cy="2498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</a:t>
            </a:r>
            <a:r>
              <a:rPr lang="en-US" sz="1000" kern="0"/>
              <a:t>Sorin Furcoi</a:t>
            </a:r>
            <a:r>
              <a:rPr lang="en-US" sz="1000" kern="0" dirty="0"/>
              <a:t> on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446108E1-55B1-46F6-8344-CCF108150E70}"/>
              </a:ext>
            </a:extLst>
          </p:cNvPr>
          <p:cNvSpPr/>
          <p:nvPr/>
        </p:nvSpPr>
        <p:spPr>
          <a:xfrm>
            <a:off x="154285" y="2771668"/>
            <a:ext cx="2412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Batangafo</a:t>
            </a:r>
            <a:r>
              <a:rPr lang="en-US" sz="1400" dirty="0"/>
              <a:t>, Central African Republic</a:t>
            </a:r>
          </a:p>
          <a:p>
            <a:r>
              <a:rPr lang="en-US" sz="1400"/>
              <a:t>Displaced </a:t>
            </a:r>
            <a:r>
              <a:rPr lang="en-US" sz="1400" dirty="0"/>
              <a:t>in Central African Republic</a:t>
            </a:r>
          </a:p>
          <a:p>
            <a:r>
              <a:rPr lang="en-US" sz="1400" dirty="0"/>
              <a:t>Internally displaced in Central African Republic. Some 600,000 people are internally displaced, more than 2 million people are food insecure and hundreds of thousands are refugees in </a:t>
            </a:r>
            <a:r>
              <a:rPr lang="en-US" sz="1400"/>
              <a:t>the neighbouring</a:t>
            </a:r>
            <a:r>
              <a:rPr lang="en-US" sz="1400" dirty="0"/>
              <a:t> countries. And the conflict in Central African Republic doesn't seem to </a:t>
            </a:r>
            <a:r>
              <a:rPr lang="en-US" sz="1400"/>
              <a:t>end anytime</a:t>
            </a:r>
            <a:r>
              <a:rPr lang="sk-SK" sz="1400"/>
              <a:t>.</a:t>
            </a:r>
            <a:r>
              <a:rPr lang="en-US" sz="1400"/>
              <a:t> </a:t>
            </a:r>
            <a:endParaRPr lang="es-MX" sz="1400" dirty="0"/>
          </a:p>
        </p:txBody>
      </p:sp>
      <p:sp>
        <p:nvSpPr>
          <p:cNvPr id="7" name="Krajina">
            <a:extLst>
              <a:ext uri="{FF2B5EF4-FFF2-40B4-BE49-F238E27FC236}">
                <a16:creationId xmlns:a16="http://schemas.microsoft.com/office/drawing/2014/main" id="{26D8A975-FC71-4D9D-B483-DF78EB871806}"/>
              </a:ext>
            </a:extLst>
          </p:cNvPr>
          <p:cNvSpPr/>
          <p:nvPr/>
        </p:nvSpPr>
        <p:spPr>
          <a:xfrm>
            <a:off x="360000" y="360000"/>
            <a:ext cx="1484702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Central</a:t>
            </a:r>
          </a:p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African</a:t>
            </a:r>
          </a:p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Republic</a:t>
            </a:r>
          </a:p>
        </p:txBody>
      </p:sp>
    </p:spTree>
    <p:extLst>
      <p:ext uri="{BB962C8B-B14F-4D97-AF65-F5344CB8AC3E}">
        <p14:creationId xmlns:p14="http://schemas.microsoft.com/office/powerpoint/2010/main" val="217245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342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9B98D131-314D-4329-8816-60F4F2F363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8766"/>
            <a:ext cx="9166627" cy="629619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7549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 Dzmitry Aleinik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07CE84D0-2DD9-451D-8732-D512F36B9E6B}"/>
              </a:ext>
            </a:extLst>
          </p:cNvPr>
          <p:cNvSpPr/>
          <p:nvPr/>
        </p:nvSpPr>
        <p:spPr>
          <a:xfrm>
            <a:off x="9594001" y="6027276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Traditional </a:t>
            </a:r>
            <a:r>
              <a:rPr lang="sk-SK" sz="1400"/>
              <a:t>d</a:t>
            </a:r>
            <a:r>
              <a:rPr lang="es-MX" sz="1400"/>
              <a:t>ances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032639AD-8DD2-48C3-9E0F-C5AEDE3BD7A4}"/>
              </a:ext>
            </a:extLst>
          </p:cNvPr>
          <p:cNvSpPr/>
          <p:nvPr/>
        </p:nvSpPr>
        <p:spPr>
          <a:xfrm>
            <a:off x="10880683" y="360000"/>
            <a:ext cx="9332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Chad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30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A89B01E-276C-4307-A325-EF00FC118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9396000" y="6516000"/>
            <a:ext cx="224009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 amnat 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105E714D-9CEE-40C5-923D-D10CF4D27273}"/>
              </a:ext>
            </a:extLst>
          </p:cNvPr>
          <p:cNvSpPr/>
          <p:nvPr/>
        </p:nvSpPr>
        <p:spPr>
          <a:xfrm>
            <a:off x="160638" y="5129763"/>
            <a:ext cx="241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 dirty="0"/>
              <a:t>A</a:t>
            </a:r>
            <a:r>
              <a:rPr lang="en-US" sz="1400"/>
              <a:t> </a:t>
            </a:r>
            <a:r>
              <a:rPr lang="en-US" sz="1400" dirty="0"/>
              <a:t>women in the city </a:t>
            </a:r>
            <a:r>
              <a:rPr lang="en-US" sz="1400"/>
              <a:t>of Moutsamudu</a:t>
            </a:r>
            <a:r>
              <a:rPr lang="en-US" sz="1400" dirty="0"/>
              <a:t> on the Island of Anjouan on the </a:t>
            </a:r>
            <a:r>
              <a:rPr lang="en-US" sz="1400"/>
              <a:t>Comoros Ilands</a:t>
            </a:r>
            <a:r>
              <a:rPr lang="en-US" sz="1400" dirty="0"/>
              <a:t> in the Indian Ocean in Africa.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29344864-DACA-4897-B0F7-3094B6C211E3}"/>
              </a:ext>
            </a:extLst>
          </p:cNvPr>
          <p:cNvSpPr/>
          <p:nvPr/>
        </p:nvSpPr>
        <p:spPr>
          <a:xfrm>
            <a:off x="360000" y="360000"/>
            <a:ext cx="13933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Comoros</a:t>
            </a:r>
          </a:p>
        </p:txBody>
      </p:sp>
    </p:spTree>
    <p:extLst>
      <p:ext uri="{BB962C8B-B14F-4D97-AF65-F5344CB8AC3E}">
        <p14:creationId xmlns:p14="http://schemas.microsoft.com/office/powerpoint/2010/main" val="106213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818" y="149086"/>
            <a:ext cx="9162000" cy="629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A89B01E-276C-4307-A325-EF00FC118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4AE6E40-2F17-4BED-A6C3-3BA060DC1860}"/>
              </a:ext>
            </a:extLst>
          </p:cNvPr>
          <p:cNvSpPr/>
          <p:nvPr/>
        </p:nvSpPr>
        <p:spPr>
          <a:xfrm>
            <a:off x="117565" y="5757292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Wash laundry on the river bank.</a:t>
            </a:r>
            <a:endParaRPr lang="en-US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29344864-DACA-4897-B0F7-3094B6C211E3}"/>
              </a:ext>
            </a:extLst>
          </p:cNvPr>
          <p:cNvSpPr/>
          <p:nvPr/>
        </p:nvSpPr>
        <p:spPr>
          <a:xfrm>
            <a:off x="360000" y="360000"/>
            <a:ext cx="192713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Dem.Rep.</a:t>
            </a:r>
          </a:p>
          <a:p>
            <a:r>
              <a:rPr lang="sk-SK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of the Congo</a:t>
            </a:r>
            <a:endParaRPr lang="es-ES" sz="2800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5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A4A7188F-8875-4EFC-888D-BA20E144AF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95779"/>
            <a:ext cx="9163636" cy="6349177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504000" y="6516000"/>
            <a:ext cx="299866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Michael Napoleone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3CDB89B1-4A24-4E06-B859-0E12DDEE10F0}"/>
              </a:ext>
            </a:extLst>
          </p:cNvPr>
          <p:cNvSpPr/>
          <p:nvPr/>
        </p:nvSpPr>
        <p:spPr>
          <a:xfrm>
            <a:off x="9618718" y="6027479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Gone for</a:t>
            </a:r>
            <a:r>
              <a:rPr lang="es-MX" sz="1400" dirty="0"/>
              <a:t> </a:t>
            </a:r>
            <a:r>
              <a:rPr lang="es-MX" sz="1400"/>
              <a:t>a stroll</a:t>
            </a:r>
            <a:endParaRPr lang="es-MX" sz="1400" dirty="0"/>
          </a:p>
        </p:txBody>
      </p:sp>
      <p:sp>
        <p:nvSpPr>
          <p:cNvPr id="7" name="Krajina">
            <a:extLst>
              <a:ext uri="{FF2B5EF4-FFF2-40B4-BE49-F238E27FC236}">
                <a16:creationId xmlns:a16="http://schemas.microsoft.com/office/drawing/2014/main" id="{9722FD9A-0FAF-48BF-9B65-530F097AB91E}"/>
              </a:ext>
            </a:extLst>
          </p:cNvPr>
          <p:cNvSpPr/>
          <p:nvPr/>
        </p:nvSpPr>
        <p:spPr>
          <a:xfrm>
            <a:off x="10449475" y="360000"/>
            <a:ext cx="13644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Djibouti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46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000" y="144000"/>
            <a:ext cx="9163635" cy="6300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BD9EBD5-5509-42D5-849D-9D069222A8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3" name="Popis"/>
          <p:cNvSpPr/>
          <p:nvPr/>
        </p:nvSpPr>
        <p:spPr>
          <a:xfrm>
            <a:off x="188257" y="6048737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Chat in the desert</a:t>
            </a:r>
            <a:endParaRPr lang="es-MX" sz="1400" dirty="0"/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C88BCFA6-1A80-497B-8406-D12790AA765F}"/>
              </a:ext>
            </a:extLst>
          </p:cNvPr>
          <p:cNvSpPr/>
          <p:nvPr/>
        </p:nvSpPr>
        <p:spPr>
          <a:xfrm>
            <a:off x="360000" y="360000"/>
            <a:ext cx="10342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Egypt</a:t>
            </a:r>
          </a:p>
        </p:txBody>
      </p:sp>
    </p:spTree>
    <p:extLst>
      <p:ext uri="{BB962C8B-B14F-4D97-AF65-F5344CB8AC3E}">
        <p14:creationId xmlns:p14="http://schemas.microsoft.com/office/powerpoint/2010/main" val="421956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5600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F41C698-0EAE-4BD7-BEC9-77B4D52C37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8766"/>
            <a:ext cx="9165600" cy="629619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89028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</a:t>
            </a:r>
            <a:r>
              <a:rPr lang="en-US" sz="1000" kern="0"/>
              <a:t>Michael Imomoh</a:t>
            </a:r>
            <a:r>
              <a:rPr lang="en-US" sz="1000" kern="0" dirty="0"/>
              <a:t> on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D6F91C63-E16D-45C8-83DC-59B95DC703D0}"/>
              </a:ext>
            </a:extLst>
          </p:cNvPr>
          <p:cNvSpPr/>
          <p:nvPr/>
        </p:nvSpPr>
        <p:spPr>
          <a:xfrm>
            <a:off x="9598042" y="4777097"/>
            <a:ext cx="24120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O</a:t>
            </a:r>
            <a:r>
              <a:rPr lang="sk-SK" sz="1400"/>
              <a:t>wambe Freak</a:t>
            </a:r>
            <a:endParaRPr lang="en-US" sz="1400" dirty="0"/>
          </a:p>
          <a:p>
            <a:r>
              <a:rPr lang="en-US" sz="1400" dirty="0"/>
              <a:t>So here is a story of </a:t>
            </a:r>
            <a:r>
              <a:rPr lang="en-US" sz="1400"/>
              <a:t>a yoruba</a:t>
            </a:r>
            <a:r>
              <a:rPr lang="en-US" sz="1400" dirty="0"/>
              <a:t> lady gorgeously dressed for a party. She has an exam she has not read for the next day but she would rather...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6482170A-49C1-47FA-9D6E-0ED2568C3321}"/>
              </a:ext>
            </a:extLst>
          </p:cNvPr>
          <p:cNvSpPr/>
          <p:nvPr/>
        </p:nvSpPr>
        <p:spPr>
          <a:xfrm>
            <a:off x="10100020" y="360000"/>
            <a:ext cx="171393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Equatorial</a:t>
            </a:r>
          </a:p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Guinea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80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3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4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85A0ADD5-9562-4BDA-BBBE-E3FC307CB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9034219" y="6516000"/>
            <a:ext cx="25885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Eric </a:t>
            </a:r>
            <a:r>
              <a:rPr lang="es-MX" sz="1000" kern="0"/>
              <a:t>Wilson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2254A592-CBBF-4220-9E9A-F90AABD06E23}"/>
              </a:ext>
            </a:extLst>
          </p:cNvPr>
          <p:cNvSpPr/>
          <p:nvPr/>
        </p:nvSpPr>
        <p:spPr>
          <a:xfrm>
            <a:off x="181749" y="5979352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African Queens</a:t>
            </a:r>
            <a:endParaRPr lang="es-MX" sz="1400" dirty="0"/>
          </a:p>
        </p:txBody>
      </p:sp>
      <p:sp>
        <p:nvSpPr>
          <p:cNvPr id="7" name="Krajina">
            <a:extLst>
              <a:ext uri="{FF2B5EF4-FFF2-40B4-BE49-F238E27FC236}">
                <a16:creationId xmlns:a16="http://schemas.microsoft.com/office/drawing/2014/main" id="{8E407BAF-B5D2-4B4C-A75A-B81CC90C0AD8}"/>
              </a:ext>
            </a:extLst>
          </p:cNvPr>
          <p:cNvSpPr/>
          <p:nvPr/>
        </p:nvSpPr>
        <p:spPr>
          <a:xfrm>
            <a:off x="360000" y="360000"/>
            <a:ext cx="11416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Eritrea</a:t>
            </a:r>
          </a:p>
        </p:txBody>
      </p:sp>
    </p:spTree>
    <p:extLst>
      <p:ext uri="{BB962C8B-B14F-4D97-AF65-F5344CB8AC3E}">
        <p14:creationId xmlns:p14="http://schemas.microsoft.com/office/powerpoint/2010/main" val="306205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81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D77A667-B81A-43CB-B83E-16721768C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5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94747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Fernando de </a:t>
            </a:r>
            <a:r>
              <a:rPr lang="es-MX" sz="1000" kern="0"/>
              <a:t>Silva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E00479F5-0D5F-4F98-B20C-92EDFCD1320C}"/>
              </a:ext>
            </a:extLst>
          </p:cNvPr>
          <p:cNvSpPr/>
          <p:nvPr/>
        </p:nvSpPr>
        <p:spPr>
          <a:xfrm>
            <a:off x="9634507" y="5978072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Ten eyes, five looks</a:t>
            </a:r>
            <a:r>
              <a:rPr lang="sk-SK" sz="1400"/>
              <a:t>.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EA16432B-FF35-46F3-97D6-AF4C3069D706}"/>
              </a:ext>
            </a:extLst>
          </p:cNvPr>
          <p:cNvSpPr/>
          <p:nvPr/>
        </p:nvSpPr>
        <p:spPr>
          <a:xfrm>
            <a:off x="10449475" y="360000"/>
            <a:ext cx="13644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Ethiopia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8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2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3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2C488EB-F92F-48A7-AFE0-EC131B3F7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D7DCE726-7C10-410B-9BAF-B508B2C382F2}"/>
              </a:ext>
            </a:extLst>
          </p:cNvPr>
          <p:cNvSpPr/>
          <p:nvPr/>
        </p:nvSpPr>
        <p:spPr>
          <a:xfrm>
            <a:off x="179507" y="5752890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 dirty="0"/>
              <a:t>Banjul. Gambia</a:t>
            </a:r>
          </a:p>
          <a:p>
            <a:r>
              <a:rPr lang="es-MX" sz="1400"/>
              <a:t>Street scene</a:t>
            </a:r>
            <a:endParaRPr lang="es-MX" sz="1400" dirty="0"/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2A9484DF-9FC3-4B80-9EC5-839A5C1F1B48}"/>
              </a:ext>
            </a:extLst>
          </p:cNvPr>
          <p:cNvSpPr/>
          <p:nvPr/>
        </p:nvSpPr>
        <p:spPr>
          <a:xfrm>
            <a:off x="360000" y="360000"/>
            <a:ext cx="12891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Gambia</a:t>
            </a:r>
          </a:p>
        </p:txBody>
      </p:sp>
    </p:spTree>
    <p:extLst>
      <p:ext uri="{BB962C8B-B14F-4D97-AF65-F5344CB8AC3E}">
        <p14:creationId xmlns:p14="http://schemas.microsoft.com/office/powerpoint/2010/main" val="212214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65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029F7E6-2020-4789-B4A3-B3B6DFE50D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6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75908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Steven Strasser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1AD0F533-8F4F-4826-B442-9E2413353380}"/>
              </a:ext>
            </a:extLst>
          </p:cNvPr>
          <p:cNvSpPr/>
          <p:nvPr/>
        </p:nvSpPr>
        <p:spPr>
          <a:xfrm>
            <a:off x="9609766" y="5342706"/>
            <a:ext cx="241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Work Day</a:t>
            </a:r>
          </a:p>
          <a:p>
            <a:r>
              <a:rPr lang="en-US" sz="1400" dirty="0"/>
              <a:t>Early morning highs and lows in central </a:t>
            </a:r>
            <a:r>
              <a:rPr lang="en-US" sz="1400"/>
              <a:t>Accra,</a:t>
            </a:r>
            <a:r>
              <a:rPr lang="sk-SK" sz="1400"/>
              <a:t> </a:t>
            </a:r>
            <a:r>
              <a:rPr lang="en-US" sz="1400"/>
              <a:t>Ghana</a:t>
            </a:r>
            <a:endParaRPr lang="en-US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82066551-FA6A-4631-A8C4-6C8E7C0882B6}"/>
              </a:ext>
            </a:extLst>
          </p:cNvPr>
          <p:cNvSpPr/>
          <p:nvPr/>
        </p:nvSpPr>
        <p:spPr>
          <a:xfrm>
            <a:off x="10683514" y="360000"/>
            <a:ext cx="11304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Ghana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96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000" y="144000"/>
            <a:ext cx="9166500" cy="6300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AAB1855-5FD8-426D-A63A-E91FB45DA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6500" cy="6300754"/>
          </a:xfrm>
          <a:prstGeom prst="rect">
            <a:avLst/>
          </a:prstGeom>
        </p:spPr>
      </p:pic>
      <p:sp>
        <p:nvSpPr>
          <p:cNvPr id="6" name="Popis"/>
          <p:cNvSpPr/>
          <p:nvPr/>
        </p:nvSpPr>
        <p:spPr>
          <a:xfrm>
            <a:off x="142518" y="5114351"/>
            <a:ext cx="241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Members of the Iris Carnival group in Bissau wait while their team mates prepare to practice their dance for the </a:t>
            </a:r>
            <a:r>
              <a:rPr lang="en-US" sz="1400"/>
              <a:t>big party</a:t>
            </a:r>
            <a:r>
              <a:rPr lang="sk-SK" sz="1400"/>
              <a:t>.</a:t>
            </a:r>
            <a:endParaRPr lang="es-MX" sz="1400" dirty="0"/>
          </a:p>
        </p:txBody>
      </p:sp>
      <p:sp>
        <p:nvSpPr>
          <p:cNvPr id="7" name="Krajina">
            <a:extLst>
              <a:ext uri="{FF2B5EF4-FFF2-40B4-BE49-F238E27FC236}">
                <a16:creationId xmlns:a16="http://schemas.microsoft.com/office/drawing/2014/main" id="{367AEDAE-FF5E-44B6-A998-0ABC49785CF3}"/>
              </a:ext>
            </a:extLst>
          </p:cNvPr>
          <p:cNvSpPr/>
          <p:nvPr/>
        </p:nvSpPr>
        <p:spPr>
          <a:xfrm>
            <a:off x="202210" y="360000"/>
            <a:ext cx="22926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Guinea Bissau</a:t>
            </a:r>
          </a:p>
        </p:txBody>
      </p:sp>
    </p:spTree>
    <p:extLst>
      <p:ext uri="{BB962C8B-B14F-4D97-AF65-F5344CB8AC3E}">
        <p14:creationId xmlns:p14="http://schemas.microsoft.com/office/powerpoint/2010/main" val="423498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05C516B-C457-46DC-A2B1-CFF5D0003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8748000" y="6516000"/>
            <a:ext cx="289183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Marco Casiraghi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5911879A-6940-41AF-A59A-9FF320AB7E64}"/>
              </a:ext>
            </a:extLst>
          </p:cNvPr>
          <p:cNvSpPr/>
          <p:nvPr/>
        </p:nvSpPr>
        <p:spPr>
          <a:xfrm>
            <a:off x="197810" y="5798460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Women with kids</a:t>
            </a:r>
            <a:r>
              <a:rPr lang="en-US" sz="1400"/>
              <a:t>, Katiola</a:t>
            </a:r>
            <a:r>
              <a:rPr lang="en-US" sz="1400" dirty="0"/>
              <a:t>, </a:t>
            </a:r>
            <a:r>
              <a:rPr lang="en-US" sz="1400"/>
              <a:t>Ivory Coast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E440DA8B-4E2C-45CC-B69F-E935902994AD}"/>
              </a:ext>
            </a:extLst>
          </p:cNvPr>
          <p:cNvSpPr/>
          <p:nvPr/>
        </p:nvSpPr>
        <p:spPr>
          <a:xfrm>
            <a:off x="360000" y="360000"/>
            <a:ext cx="190315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Ivory Coast</a:t>
            </a:r>
          </a:p>
        </p:txBody>
      </p:sp>
    </p:spTree>
    <p:extLst>
      <p:ext uri="{BB962C8B-B14F-4D97-AF65-F5344CB8AC3E}">
        <p14:creationId xmlns:p14="http://schemas.microsoft.com/office/powerpoint/2010/main" val="123305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05C516B-C457-46DC-A2B1-CFF5D0003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3ABAEA7C-DBBC-4FF6-955D-9CEB7554834C}"/>
              </a:ext>
            </a:extLst>
          </p:cNvPr>
          <p:cNvSpPr/>
          <p:nvPr/>
        </p:nvSpPr>
        <p:spPr>
          <a:xfrm>
            <a:off x="197810" y="5995684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/>
              <a:t>Legs</a:t>
            </a:r>
            <a:r>
              <a:rPr lang="en-US" sz="1400"/>
              <a:t> as elastic as strings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E440DA8B-4E2C-45CC-B69F-E935902994AD}"/>
              </a:ext>
            </a:extLst>
          </p:cNvPr>
          <p:cNvSpPr/>
          <p:nvPr/>
        </p:nvSpPr>
        <p:spPr>
          <a:xfrm>
            <a:off x="360000" y="360000"/>
            <a:ext cx="11657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Kenya</a:t>
            </a:r>
            <a:endParaRPr lang="es-ES" sz="2800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12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5D6B3288-A9EE-4D61-AC62-2BC8251F7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72" y="144000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06D3C759-6FA7-43B8-A3D6-84A9B7298E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29209"/>
            <a:ext cx="9204982" cy="6315747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952D2A7C-ECF0-48B3-9A58-B8034913DCD0}"/>
              </a:ext>
            </a:extLst>
          </p:cNvPr>
          <p:cNvSpPr/>
          <p:nvPr/>
        </p:nvSpPr>
        <p:spPr>
          <a:xfrm>
            <a:off x="504000" y="6516000"/>
            <a:ext cx="22400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Nicolas Marino 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25B7355B-3A39-4D54-966A-D84FFCFB4B7C}"/>
              </a:ext>
            </a:extLst>
          </p:cNvPr>
          <p:cNvSpPr/>
          <p:nvPr/>
        </p:nvSpPr>
        <p:spPr>
          <a:xfrm>
            <a:off x="9588843" y="5167811"/>
            <a:ext cx="241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Contemplating sunrise</a:t>
            </a:r>
            <a:endParaRPr lang="es-MX" sz="1400" dirty="0"/>
          </a:p>
          <a:p>
            <a:r>
              <a:rPr lang="es-MX" sz="1400"/>
              <a:t>A basotho shepherd of Lesotho, overlooking Sani</a:t>
            </a:r>
            <a:r>
              <a:rPr lang="es-MX" sz="1400" dirty="0"/>
              <a:t> Pass</a:t>
            </a:r>
            <a:r>
              <a:rPr lang="es-MX" sz="1400"/>
              <a:t>. Drankensberg range</a:t>
            </a:r>
            <a:r>
              <a:rPr lang="sk-SK" sz="1400"/>
              <a:t>,</a:t>
            </a:r>
            <a:r>
              <a:rPr lang="es-MX" sz="1400"/>
              <a:t> Lesotho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766A8DE4-4A0D-4D7D-B006-96554DC03F68}"/>
              </a:ext>
            </a:extLst>
          </p:cNvPr>
          <p:cNvSpPr/>
          <p:nvPr/>
        </p:nvSpPr>
        <p:spPr>
          <a:xfrm>
            <a:off x="10537641" y="360000"/>
            <a:ext cx="12763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Lesotho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12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4C1A909-8333-42DF-B3B2-7707B8F9D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7" cy="6300956"/>
          </a:xfrm>
          <a:prstGeom prst="rect">
            <a:avLst/>
          </a:prstGeom>
        </p:spPr>
      </p:pic>
      <p:sp>
        <p:nvSpPr>
          <p:cNvPr id="7" name="Autor"/>
          <p:cNvSpPr/>
          <p:nvPr/>
        </p:nvSpPr>
        <p:spPr>
          <a:xfrm>
            <a:off x="504000" y="6516000"/>
            <a:ext cx="26741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</a:t>
            </a:r>
            <a:r>
              <a:rPr lang="en-US" sz="1000" kern="0"/>
              <a:t>Jan Wellmann</a:t>
            </a:r>
            <a:r>
              <a:rPr lang="en-US" sz="1000" kern="0" dirty="0"/>
              <a:t> on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9C9CCFB8-52CF-4770-A140-463FE7D09094}"/>
              </a:ext>
            </a:extLst>
          </p:cNvPr>
          <p:cNvSpPr/>
          <p:nvPr/>
        </p:nvSpPr>
        <p:spPr>
          <a:xfrm>
            <a:off x="9613200" y="5543893"/>
            <a:ext cx="241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The Dancers</a:t>
            </a:r>
          </a:p>
          <a:p>
            <a:r>
              <a:rPr lang="en-US" sz="1400" dirty="0"/>
              <a:t>Jungle dance performers </a:t>
            </a:r>
            <a:r>
              <a:rPr lang="en-US" sz="1400"/>
              <a:t>in Monrovi</a:t>
            </a:r>
            <a:r>
              <a:rPr lang="sk-SK" sz="1400"/>
              <a:t>a</a:t>
            </a:r>
            <a:endParaRPr lang="en-US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A9EC7C66-13EB-46A0-8197-18D96D4AAC51}"/>
              </a:ext>
            </a:extLst>
          </p:cNvPr>
          <p:cNvSpPr/>
          <p:nvPr/>
        </p:nvSpPr>
        <p:spPr>
          <a:xfrm>
            <a:off x="10620997" y="360000"/>
            <a:ext cx="119295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Liberia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95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2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2C60587-DA3F-48E1-B413-7B5FC16967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8E6777EE-321A-4791-891B-DB247F1222EF}"/>
              </a:ext>
            </a:extLst>
          </p:cNvPr>
          <p:cNvSpPr/>
          <p:nvPr/>
        </p:nvSpPr>
        <p:spPr>
          <a:xfrm>
            <a:off x="185051" y="5326196"/>
            <a:ext cx="241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Never give up.</a:t>
            </a:r>
          </a:p>
          <a:p>
            <a:r>
              <a:rPr lang="en-US" sz="1400" dirty="0"/>
              <a:t>"Real fisherman never give up"....</a:t>
            </a:r>
          </a:p>
          <a:p>
            <a:r>
              <a:rPr lang="en-US" sz="1400"/>
              <a:t>Syahia</a:t>
            </a:r>
            <a:r>
              <a:rPr lang="en-US" sz="1400" dirty="0"/>
              <a:t> </a:t>
            </a:r>
            <a:r>
              <a:rPr lang="en-US" sz="1400"/>
              <a:t>area,</a:t>
            </a:r>
            <a:r>
              <a:rPr lang="sk-SK" sz="1400"/>
              <a:t> </a:t>
            </a:r>
            <a:r>
              <a:rPr lang="en-US" sz="1400"/>
              <a:t>Tripoli</a:t>
            </a:r>
            <a:r>
              <a:rPr lang="sk-SK" sz="1400"/>
              <a:t>,</a:t>
            </a:r>
            <a:r>
              <a:rPr lang="en-US" sz="1400"/>
              <a:t> </a:t>
            </a:r>
            <a:r>
              <a:rPr lang="en-US" sz="1400" dirty="0"/>
              <a:t>Libya</a:t>
            </a:r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0300B544-104B-41FE-BC9F-D6F8A49FFB66}"/>
              </a:ext>
            </a:extLst>
          </p:cNvPr>
          <p:cNvSpPr/>
          <p:nvPr/>
        </p:nvSpPr>
        <p:spPr>
          <a:xfrm>
            <a:off x="360000" y="360000"/>
            <a:ext cx="10310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Libya</a:t>
            </a:r>
          </a:p>
        </p:txBody>
      </p:sp>
    </p:spTree>
    <p:extLst>
      <p:ext uri="{BB962C8B-B14F-4D97-AF65-F5344CB8AC3E}">
        <p14:creationId xmlns:p14="http://schemas.microsoft.com/office/powerpoint/2010/main" val="134222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A6A5A71-947A-48CF-A5D4-C96B1D863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6" cy="6300956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2DBEBCC5-AF70-4F04-811F-7BD707CFE13C}"/>
              </a:ext>
            </a:extLst>
          </p:cNvPr>
          <p:cNvSpPr/>
          <p:nvPr/>
        </p:nvSpPr>
        <p:spPr>
          <a:xfrm>
            <a:off x="9577060" y="4306417"/>
            <a:ext cx="2412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This was shot just after sunset in a rice field. Both girls have put yellow paint on their faces that's made from a special tree and meant to offer protection against the sun and insects, and to keep the skin in good condition.</a:t>
            </a:r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9CC550B1-6FB1-4489-A744-830AE933DA9A}"/>
              </a:ext>
            </a:extLst>
          </p:cNvPr>
          <p:cNvSpPr/>
          <p:nvPr/>
        </p:nvSpPr>
        <p:spPr>
          <a:xfrm>
            <a:off x="9752169" y="360000"/>
            <a:ext cx="20617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Madagascar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02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C9179CA-5974-4086-9F2A-6B826A492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4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47215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/>
              <a:t>by </a:t>
            </a:r>
            <a:r>
              <a:rPr lang="en-US" sz="1000" kern="0" dirty="0" err="1"/>
              <a:t>Star</a:t>
            </a:r>
            <a:r>
              <a:rPr lang="en-US" sz="1000" kern="0" err="1"/>
              <a:t>&amp;</a:t>
            </a:r>
            <a:r>
              <a:rPr lang="en-US" sz="1000" kern="0"/>
              <a:t>Ring</a:t>
            </a:r>
            <a:r>
              <a:rPr lang="en-US" sz="1000" kern="0" dirty="0"/>
              <a:t>  on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04D86F46-982C-49AE-979D-FB9C9B8C427A}"/>
              </a:ext>
            </a:extLst>
          </p:cNvPr>
          <p:cNvSpPr/>
          <p:nvPr/>
        </p:nvSpPr>
        <p:spPr>
          <a:xfrm>
            <a:off x="9602738" y="5792747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Where tea comes </a:t>
            </a:r>
            <a:r>
              <a:rPr lang="en-US" sz="1400"/>
              <a:t>from.</a:t>
            </a:r>
            <a:endParaRPr lang="sk-SK" sz="1400"/>
          </a:p>
          <a:p>
            <a:r>
              <a:rPr lang="sk-SK" sz="1400"/>
              <a:t>Lilongwe,</a:t>
            </a:r>
            <a:r>
              <a:rPr lang="en-US" sz="1400"/>
              <a:t> </a:t>
            </a:r>
            <a:r>
              <a:rPr lang="en-US" sz="1400" dirty="0"/>
              <a:t>Malawi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600DB8AC-8A4D-4DB3-8CDB-8BE48FC541C0}"/>
              </a:ext>
            </a:extLst>
          </p:cNvPr>
          <p:cNvSpPr/>
          <p:nvPr/>
        </p:nvSpPr>
        <p:spPr>
          <a:xfrm>
            <a:off x="10449475" y="360000"/>
            <a:ext cx="13644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Malawi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40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1"/>
            <a:ext cx="9163634" cy="629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C9179CA-5974-4086-9F2A-6B826A492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1"/>
            <a:ext cx="9163634" cy="6300955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0B9EBBF0-6F5B-45AB-8831-FC1E06A0BE20}"/>
              </a:ext>
            </a:extLst>
          </p:cNvPr>
          <p:cNvSpPr/>
          <p:nvPr/>
        </p:nvSpPr>
        <p:spPr>
          <a:xfrm>
            <a:off x="9593773" y="6043759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Market in Djenn</a:t>
            </a:r>
            <a:r>
              <a:rPr lang="sk-SK" sz="1400"/>
              <a:t>é</a:t>
            </a:r>
            <a:r>
              <a:rPr lang="en-US" sz="1400"/>
              <a:t>, Mali</a:t>
            </a:r>
            <a:endParaRPr lang="en-US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600DB8AC-8A4D-4DB3-8CDB-8BE48FC541C0}"/>
              </a:ext>
            </a:extLst>
          </p:cNvPr>
          <p:cNvSpPr/>
          <p:nvPr/>
        </p:nvSpPr>
        <p:spPr>
          <a:xfrm>
            <a:off x="10880684" y="360000"/>
            <a:ext cx="9332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Mali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7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5AD7430-B13A-411D-9EE0-B15F45CE4B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8928000" y="6516000"/>
            <a:ext cx="273218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 Hamza</a:t>
            </a:r>
            <a:r>
              <a:rPr lang="es-MX" sz="1000" kern="0" dirty="0"/>
              <a:t> </a:t>
            </a:r>
            <a:r>
              <a:rPr lang="es-MX" sz="1000" kern="0"/>
              <a:t>Al Hajji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FC67C752-54DC-44E4-9C8A-5997BA94D250}"/>
              </a:ext>
            </a:extLst>
          </p:cNvPr>
          <p:cNvSpPr/>
          <p:nvPr/>
        </p:nvSpPr>
        <p:spPr>
          <a:xfrm>
            <a:off x="168796" y="2083480"/>
            <a:ext cx="241200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The </a:t>
            </a:r>
            <a:r>
              <a:rPr lang="en-US" sz="1400"/>
              <a:t>Gnawa people </a:t>
            </a:r>
            <a:r>
              <a:rPr lang="en-US" sz="1400" dirty="0"/>
              <a:t>originated from North and West Africa; to be precise the ancient Ghana Empire of Ouagadougou (present day Mauritania, Senegal, Gambia</a:t>
            </a:r>
            <a:r>
              <a:rPr lang="en-US" sz="1400"/>
              <a:t>, Burkino</a:t>
            </a:r>
            <a:r>
              <a:rPr lang="en-US" sz="1400" dirty="0"/>
              <a:t> Faso and 85% of Mali (</a:t>
            </a:r>
            <a:r>
              <a:rPr lang="en-US" sz="1400"/>
              <a:t>pre Gnawi</a:t>
            </a:r>
            <a:r>
              <a:rPr lang="en-US" sz="1400" dirty="0"/>
              <a:t>/Mali Wars)).</a:t>
            </a:r>
          </a:p>
          <a:p>
            <a:r>
              <a:rPr lang="en-US" sz="1400"/>
              <a:t>This </a:t>
            </a:r>
            <a:r>
              <a:rPr lang="en-US" sz="1400" dirty="0"/>
              <a:t>name Gnawa is taken from one of the indigenous languages of the </a:t>
            </a:r>
            <a:r>
              <a:rPr lang="en-US" sz="1400"/>
              <a:t>Sahara </a:t>
            </a:r>
            <a:r>
              <a:rPr lang="sk-SK" sz="1400"/>
              <a:t>d</a:t>
            </a:r>
            <a:r>
              <a:rPr lang="en-US" sz="1400"/>
              <a:t>esert </a:t>
            </a:r>
            <a:r>
              <a:rPr lang="en-US" sz="1400" dirty="0"/>
              <a:t>called Tamazight</a:t>
            </a:r>
            <a:r>
              <a:rPr lang="en-US" sz="1400"/>
              <a:t>. The </a:t>
            </a:r>
            <a:r>
              <a:rPr lang="en-US" sz="1400" dirty="0"/>
              <a:t>Gnawa are an ethnic group whom, with the passing of time became a part of the Sufi order in Maghreb.</a:t>
            </a:r>
          </a:p>
          <a:p>
            <a:r>
              <a:rPr lang="es-MX" sz="1400"/>
              <a:t>Asilah</a:t>
            </a:r>
            <a:r>
              <a:rPr lang="sk-SK" sz="1400"/>
              <a:t>, Morocco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462BCAFF-2D3F-4266-9585-954DEB62FEBB}"/>
              </a:ext>
            </a:extLst>
          </p:cNvPr>
          <p:cNvSpPr/>
          <p:nvPr/>
        </p:nvSpPr>
        <p:spPr>
          <a:xfrm>
            <a:off x="360000" y="360000"/>
            <a:ext cx="140936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Morocco</a:t>
            </a:r>
          </a:p>
        </p:txBody>
      </p:sp>
    </p:spTree>
    <p:extLst>
      <p:ext uri="{BB962C8B-B14F-4D97-AF65-F5344CB8AC3E}">
        <p14:creationId xmlns:p14="http://schemas.microsoft.com/office/powerpoint/2010/main" val="13446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848DD96-1522-4A1D-9351-E31F0F963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8784000" y="6516000"/>
            <a:ext cx="285234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silvestre suluda on</a:t>
            </a:r>
            <a:r>
              <a:rPr lang="es-MX" sz="1000" kern="0" dirty="0"/>
              <a:t> 500px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424D2DAD-2616-4CFE-8AF5-10A89F0F5CB9}"/>
              </a:ext>
            </a:extLst>
          </p:cNvPr>
          <p:cNvSpPr/>
          <p:nvPr/>
        </p:nvSpPr>
        <p:spPr>
          <a:xfrm>
            <a:off x="188097" y="5810290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400"/>
              <a:t>Dancers in Maputo, Mozambique</a:t>
            </a:r>
            <a:endParaRPr lang="en-US" sz="1400" dirty="0"/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81685B7C-747D-4C62-8E6A-D089E41D5FCA}"/>
              </a:ext>
            </a:extLst>
          </p:cNvPr>
          <p:cNvSpPr/>
          <p:nvPr/>
        </p:nvSpPr>
        <p:spPr>
          <a:xfrm>
            <a:off x="360000" y="360000"/>
            <a:ext cx="20681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Mozambique</a:t>
            </a:r>
          </a:p>
        </p:txBody>
      </p:sp>
    </p:spTree>
    <p:extLst>
      <p:ext uri="{BB962C8B-B14F-4D97-AF65-F5344CB8AC3E}">
        <p14:creationId xmlns:p14="http://schemas.microsoft.com/office/powerpoint/2010/main" val="10471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CE6E9A4F-B79A-4EC6-A256-A70307EA8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5A5F8C8F-7A99-4A4B-83C4-D4E8AB6687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8" y="144000"/>
            <a:ext cx="9163634" cy="6300956"/>
          </a:xfrm>
          <a:prstGeom prst="rect">
            <a:avLst/>
          </a:prstGeom>
        </p:spPr>
      </p:pic>
      <p:sp>
        <p:nvSpPr>
          <p:cNvPr id="9" name="Autor">
            <a:extLst>
              <a:ext uri="{FF2B5EF4-FFF2-40B4-BE49-F238E27FC236}">
                <a16:creationId xmlns:a16="http://schemas.microsoft.com/office/drawing/2014/main" id="{C36F8AC3-33DC-4DD9-B644-0A09C267E5BE}"/>
              </a:ext>
            </a:extLst>
          </p:cNvPr>
          <p:cNvSpPr/>
          <p:nvPr/>
        </p:nvSpPr>
        <p:spPr>
          <a:xfrm>
            <a:off x="504000" y="6516000"/>
            <a:ext cx="304547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</a:t>
            </a:r>
            <a:r>
              <a:rPr lang="en-US" sz="1000" kern="0"/>
              <a:t>Stefan Cruysberghs</a:t>
            </a:r>
            <a:r>
              <a:rPr lang="en-US" sz="1000" kern="0" dirty="0"/>
              <a:t> on 500px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8A5581A4-8AEA-4BA1-BD25-FDFE68BA80C2}"/>
              </a:ext>
            </a:extLst>
          </p:cNvPr>
          <p:cNvSpPr/>
          <p:nvPr/>
        </p:nvSpPr>
        <p:spPr>
          <a:xfrm>
            <a:off x="9590854" y="965577"/>
            <a:ext cx="24120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Himba</a:t>
            </a:r>
            <a:r>
              <a:rPr lang="en-US" sz="1400" dirty="0"/>
              <a:t> babies</a:t>
            </a:r>
          </a:p>
          <a:p>
            <a:r>
              <a:rPr lang="en-US" sz="1400"/>
              <a:t>Married Himba</a:t>
            </a:r>
            <a:r>
              <a:rPr lang="en-US" sz="1400" dirty="0"/>
              <a:t> women wear headdresses with many streams of braided hair and a kind of turban made of goat leather. They carry their baby’s and young children on their back in a kind of leather baby backpack carrier.</a:t>
            </a:r>
          </a:p>
          <a:p>
            <a:r>
              <a:rPr lang="en-US" sz="1400"/>
              <a:t>The Himba</a:t>
            </a:r>
            <a:r>
              <a:rPr lang="en-US" sz="1400" dirty="0"/>
              <a:t> are the last semi-nomadic tribe in Namibia. They live in the </a:t>
            </a:r>
            <a:r>
              <a:rPr lang="en-US" sz="1400"/>
              <a:t>Kunene/Kaokoland</a:t>
            </a:r>
            <a:r>
              <a:rPr lang="en-US" sz="1400" dirty="0"/>
              <a:t> region in northern Namibia near the border with Angola. They are hunters and gatherers and they breed cattle</a:t>
            </a:r>
            <a:r>
              <a:rPr lang="en-US" sz="1400"/>
              <a:t>, sheeps</a:t>
            </a:r>
            <a:r>
              <a:rPr lang="en-US" sz="1400" dirty="0"/>
              <a:t> and goats but also farm some crops.</a:t>
            </a:r>
          </a:p>
          <a:p>
            <a:r>
              <a:rPr lang="en-US" sz="1400"/>
              <a:t>Women </a:t>
            </a:r>
            <a:r>
              <a:rPr lang="en-US" sz="1400" dirty="0"/>
              <a:t>and girls perform more labor-intensive work than men </a:t>
            </a:r>
            <a:r>
              <a:rPr lang="en-US" sz="1400"/>
              <a:t>and boys</a:t>
            </a:r>
            <a:r>
              <a:rPr lang="sk-SK" sz="1400"/>
              <a:t>.</a:t>
            </a:r>
            <a:r>
              <a:rPr lang="en-US" sz="1400"/>
              <a:t> The </a:t>
            </a:r>
            <a:r>
              <a:rPr lang="en-US" sz="1400" dirty="0"/>
              <a:t>men's main task is herding the </a:t>
            </a:r>
            <a:r>
              <a:rPr lang="en-US" sz="1400"/>
              <a:t>livestock.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ADF1D59F-DE31-4254-90AA-01A76F95BE45}"/>
              </a:ext>
            </a:extLst>
          </p:cNvPr>
          <p:cNvSpPr/>
          <p:nvPr/>
        </p:nvSpPr>
        <p:spPr>
          <a:xfrm>
            <a:off x="10382662" y="360000"/>
            <a:ext cx="14312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Namibia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A8024A12-08C7-442A-9D37-38A285BBD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0A9130F9-76D2-46EE-846C-DEF872AA12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3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29BFBDB3-9A5C-4247-A815-E724D49FD140}"/>
              </a:ext>
            </a:extLst>
          </p:cNvPr>
          <p:cNvSpPr/>
          <p:nvPr/>
        </p:nvSpPr>
        <p:spPr>
          <a:xfrm>
            <a:off x="9720000" y="6516000"/>
            <a:ext cx="193354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 Jinwon Suh</a:t>
            </a:r>
            <a:endParaRPr lang="es-MX" sz="1000" kern="0" dirty="0"/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05AAFD98-9FFB-448E-B98A-8B3DF074DDFF}"/>
              </a:ext>
            </a:extLst>
          </p:cNvPr>
          <p:cNvSpPr/>
          <p:nvPr/>
        </p:nvSpPr>
        <p:spPr>
          <a:xfrm>
            <a:off x="172227" y="5747289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Appointment at the </a:t>
            </a:r>
            <a:r>
              <a:rPr lang="en-US" sz="1400"/>
              <a:t>water fountain</a:t>
            </a:r>
            <a:r>
              <a:rPr lang="sk-SK" sz="1400"/>
              <a:t>.</a:t>
            </a:r>
            <a:endParaRPr lang="es-MX" sz="1400" dirty="0"/>
          </a:p>
        </p:txBody>
      </p:sp>
      <p:sp>
        <p:nvSpPr>
          <p:cNvPr id="9" name="Krajina">
            <a:extLst>
              <a:ext uri="{FF2B5EF4-FFF2-40B4-BE49-F238E27FC236}">
                <a16:creationId xmlns:a16="http://schemas.microsoft.com/office/drawing/2014/main" id="{CA7E1099-A68C-4C55-933D-B0AD6E38488C}"/>
              </a:ext>
            </a:extLst>
          </p:cNvPr>
          <p:cNvSpPr/>
          <p:nvPr/>
        </p:nvSpPr>
        <p:spPr>
          <a:xfrm>
            <a:off x="360000" y="360000"/>
            <a:ext cx="10182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Niger</a:t>
            </a:r>
          </a:p>
        </p:txBody>
      </p:sp>
    </p:spTree>
    <p:extLst>
      <p:ext uri="{BB962C8B-B14F-4D97-AF65-F5344CB8AC3E}">
        <p14:creationId xmlns:p14="http://schemas.microsoft.com/office/powerpoint/2010/main" val="267444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A8024A12-08C7-442A-9D37-38A285BBD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208722"/>
            <a:ext cx="9163635" cy="6235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0A9130F9-76D2-46EE-846C-DEF872AA12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E9921591-30A2-403F-AD45-52DCC3CF86BF}"/>
              </a:ext>
            </a:extLst>
          </p:cNvPr>
          <p:cNvSpPr/>
          <p:nvPr/>
        </p:nvSpPr>
        <p:spPr>
          <a:xfrm>
            <a:off x="181192" y="5962442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Mothers with children</a:t>
            </a:r>
            <a:endParaRPr lang="es-MX" sz="1400" dirty="0"/>
          </a:p>
        </p:txBody>
      </p:sp>
      <p:sp>
        <p:nvSpPr>
          <p:cNvPr id="9" name="Krajina">
            <a:extLst>
              <a:ext uri="{FF2B5EF4-FFF2-40B4-BE49-F238E27FC236}">
                <a16:creationId xmlns:a16="http://schemas.microsoft.com/office/drawing/2014/main" id="{CA7E1099-A68C-4C55-933D-B0AD6E38488C}"/>
              </a:ext>
            </a:extLst>
          </p:cNvPr>
          <p:cNvSpPr/>
          <p:nvPr/>
        </p:nvSpPr>
        <p:spPr>
          <a:xfrm>
            <a:off x="360000" y="360000"/>
            <a:ext cx="12756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Niger</a:t>
            </a:r>
            <a:r>
              <a:rPr lang="sk-SK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ia</a:t>
            </a:r>
            <a:endParaRPr lang="es-ES" sz="2800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57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C26466AA-A1F5-4B06-B46A-58AFA8288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3636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96994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Miguel </a:t>
            </a:r>
            <a:r>
              <a:rPr lang="es-MX" sz="1000" kern="0"/>
              <a:t>Rodríguez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61E55F27-FF05-4296-A7D9-80E78DE9B7CC}"/>
              </a:ext>
            </a:extLst>
          </p:cNvPr>
          <p:cNvSpPr/>
          <p:nvPr/>
        </p:nvSpPr>
        <p:spPr>
          <a:xfrm>
            <a:off x="9590854" y="5346094"/>
            <a:ext cx="241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Intore</a:t>
            </a:r>
            <a:r>
              <a:rPr lang="en-US" sz="1400" dirty="0"/>
              <a:t> dancers performing a tribal dance in the Gorilla's Trekking starting point</a:t>
            </a:r>
            <a:r>
              <a:rPr lang="en-US" sz="1400"/>
              <a:t>. Ruhengeri, Rwanda</a:t>
            </a:r>
            <a:r>
              <a:rPr lang="es-MX" sz="1400"/>
              <a:t> 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526D374B-A68F-4B3A-9EE6-D97662645FA4}"/>
              </a:ext>
            </a:extLst>
          </p:cNvPr>
          <p:cNvSpPr/>
          <p:nvPr/>
        </p:nvSpPr>
        <p:spPr>
          <a:xfrm>
            <a:off x="10362913" y="360000"/>
            <a:ext cx="14510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Rwanda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36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7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3EF53DA-7840-47C2-80E0-1B8FC772A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9000000" y="6516000"/>
            <a:ext cx="263886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John Downey on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34F7EFE3-EE52-4535-9CFF-E84E1A7A6978}"/>
              </a:ext>
            </a:extLst>
          </p:cNvPr>
          <p:cNvSpPr/>
          <p:nvPr/>
        </p:nvSpPr>
        <p:spPr>
          <a:xfrm>
            <a:off x="162449" y="5971069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Six girls </a:t>
            </a:r>
            <a:r>
              <a:rPr lang="en-US" sz="1400"/>
              <a:t>in </a:t>
            </a:r>
            <a:r>
              <a:rPr lang="sk-SK" sz="1400"/>
              <a:t>one</a:t>
            </a:r>
            <a:r>
              <a:rPr lang="en-US" sz="1400"/>
              <a:t> boat</a:t>
            </a:r>
            <a:r>
              <a:rPr lang="sk-SK" sz="1400"/>
              <a:t>.</a:t>
            </a:r>
            <a:endParaRPr lang="en-US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8937269D-07A6-4689-9D6F-EBCAC2572A45}"/>
              </a:ext>
            </a:extLst>
          </p:cNvPr>
          <p:cNvSpPr/>
          <p:nvPr/>
        </p:nvSpPr>
        <p:spPr>
          <a:xfrm>
            <a:off x="360000" y="360000"/>
            <a:ext cx="201689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Republic</a:t>
            </a:r>
          </a:p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of the Congo </a:t>
            </a:r>
          </a:p>
        </p:txBody>
      </p:sp>
    </p:spTree>
    <p:extLst>
      <p:ext uri="{BB962C8B-B14F-4D97-AF65-F5344CB8AC3E}">
        <p14:creationId xmlns:p14="http://schemas.microsoft.com/office/powerpoint/2010/main" val="322977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5361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9E36FB30-6F0D-4310-B96E-083187A60B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5361" cy="6300956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504000" y="6516000"/>
            <a:ext cx="281918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Ricardo </a:t>
            </a:r>
            <a:r>
              <a:rPr lang="es-MX" sz="1000" kern="0"/>
              <a:t>Ribeiro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999B827C-049A-4F22-8692-9C97FD9C3E25}"/>
              </a:ext>
            </a:extLst>
          </p:cNvPr>
          <p:cNvSpPr/>
          <p:nvPr/>
        </p:nvSpPr>
        <p:spPr>
          <a:xfrm>
            <a:off x="9614058" y="5382361"/>
            <a:ext cx="241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The market in São Tomé, capital city of Sao Tome and Principe, second smallest country in Africa.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A689A84D-8279-4587-B0DD-1D385607E237}"/>
              </a:ext>
            </a:extLst>
          </p:cNvPr>
          <p:cNvSpPr/>
          <p:nvPr/>
        </p:nvSpPr>
        <p:spPr>
          <a:xfrm>
            <a:off x="9826164" y="360000"/>
            <a:ext cx="198778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São Tomé</a:t>
            </a:r>
          </a:p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and Príncipe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96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5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D5655D6-B120-41BE-979C-3D0C2D6E02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754"/>
            <a:ext cx="9163635" cy="6300000"/>
          </a:xfrm>
          <a:prstGeom prst="rect">
            <a:avLst/>
          </a:prstGeom>
        </p:spPr>
      </p:pic>
      <p:sp>
        <p:nvSpPr>
          <p:cNvPr id="4" name="Autor"/>
          <p:cNvSpPr/>
          <p:nvPr/>
        </p:nvSpPr>
        <p:spPr>
          <a:xfrm>
            <a:off x="9036000" y="6516000"/>
            <a:ext cx="25735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Stefan Radi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3D59F465-A1FF-4137-9956-A810824BA6FB}"/>
              </a:ext>
            </a:extLst>
          </p:cNvPr>
          <p:cNvSpPr/>
          <p:nvPr/>
        </p:nvSpPr>
        <p:spPr>
          <a:xfrm>
            <a:off x="187682" y="5803138"/>
            <a:ext cx="241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Young models </a:t>
            </a:r>
            <a:r>
              <a:rPr lang="en-US" sz="1400"/>
              <a:t>and their</a:t>
            </a:r>
            <a:r>
              <a:rPr lang="sk-SK" sz="1400"/>
              <a:t> </a:t>
            </a:r>
            <a:r>
              <a:rPr lang="en-US" sz="1400"/>
              <a:t>cook, </a:t>
            </a:r>
            <a:r>
              <a:rPr lang="es-MX" sz="1400"/>
              <a:t>M'bour</a:t>
            </a:r>
            <a:r>
              <a:rPr lang="es-MX" sz="1400" dirty="0"/>
              <a:t>, Senegal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C224C724-5D14-4BE1-BEE2-20F089783538}"/>
              </a:ext>
            </a:extLst>
          </p:cNvPr>
          <p:cNvSpPr/>
          <p:nvPr/>
        </p:nvSpPr>
        <p:spPr>
          <a:xfrm>
            <a:off x="360000" y="360000"/>
            <a:ext cx="12811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Senegal</a:t>
            </a:r>
          </a:p>
        </p:txBody>
      </p:sp>
    </p:spTree>
    <p:extLst>
      <p:ext uri="{BB962C8B-B14F-4D97-AF65-F5344CB8AC3E}">
        <p14:creationId xmlns:p14="http://schemas.microsoft.com/office/powerpoint/2010/main" val="280210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7A0F78A2-9192-4107-8BC7-A30438AF03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8BE75E16-02A6-4898-9810-A254675A36D4}"/>
              </a:ext>
            </a:extLst>
          </p:cNvPr>
          <p:cNvSpPr/>
          <p:nvPr/>
        </p:nvSpPr>
        <p:spPr>
          <a:xfrm>
            <a:off x="9216000" y="6516000"/>
            <a:ext cx="244941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n-US" sz="1000" kern="0" dirty="0"/>
              <a:t>by Paul Shaw on 500px</a:t>
            </a:r>
          </a:p>
        </p:txBody>
      </p:sp>
      <p:sp>
        <p:nvSpPr>
          <p:cNvPr id="4" name="Popis"/>
          <p:cNvSpPr/>
          <p:nvPr/>
        </p:nvSpPr>
        <p:spPr>
          <a:xfrm>
            <a:off x="130646" y="1505325"/>
            <a:ext cx="241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Drivers and Decontamination Team staff from the Hastings Decontamination Centre in Sierra Leone.</a:t>
            </a:r>
          </a:p>
          <a:p>
            <a:r>
              <a:rPr lang="en-US" sz="1400"/>
              <a:t>The </a:t>
            </a:r>
            <a:r>
              <a:rPr lang="en-US" sz="1400" dirty="0"/>
              <a:t>Hastings Decontamination Centre is responsible for the cleaning of vehicles and ambulances used in the fight </a:t>
            </a:r>
            <a:r>
              <a:rPr lang="en-US" sz="1400"/>
              <a:t>against ebola</a:t>
            </a:r>
            <a:r>
              <a:rPr lang="en-US" sz="1400" dirty="0"/>
              <a:t>. The sight is also used to conduct building decontamination training and acts as a depot for the ambulance drivers.</a:t>
            </a:r>
          </a:p>
          <a:p>
            <a:r>
              <a:rPr lang="en-US" sz="1400"/>
              <a:t>The </a:t>
            </a:r>
            <a:r>
              <a:rPr lang="en-US" sz="1400" dirty="0"/>
              <a:t>Hastings Decontamination Centre is located approximately Thirty minutes South East of Freetown in Sierra </a:t>
            </a:r>
            <a:r>
              <a:rPr lang="en-US" sz="1400"/>
              <a:t>Leone.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BA768148-C8BD-406E-B4A5-CD77CFA19D35}"/>
              </a:ext>
            </a:extLst>
          </p:cNvPr>
          <p:cNvSpPr/>
          <p:nvPr/>
        </p:nvSpPr>
        <p:spPr>
          <a:xfrm>
            <a:off x="360000" y="360000"/>
            <a:ext cx="19532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Sierra Leone</a:t>
            </a:r>
          </a:p>
        </p:txBody>
      </p:sp>
    </p:spTree>
    <p:extLst>
      <p:ext uri="{BB962C8B-B14F-4D97-AF65-F5344CB8AC3E}">
        <p14:creationId xmlns:p14="http://schemas.microsoft.com/office/powerpoint/2010/main" val="423720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A05564EB-AD50-42AA-B634-9C7C803338C9}"/>
              </a:ext>
            </a:extLst>
          </p:cNvPr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5600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4D53AF3-E616-4EE8-B5C9-9A0FF4D608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5600" cy="6300956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3C0B4460-9B13-4280-8FF6-CE1E067A1161}"/>
              </a:ext>
            </a:extLst>
          </p:cNvPr>
          <p:cNvSpPr/>
          <p:nvPr/>
        </p:nvSpPr>
        <p:spPr>
          <a:xfrm>
            <a:off x="504000" y="6516000"/>
            <a:ext cx="224078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Alberto Mazza </a:t>
            </a:r>
            <a:endParaRPr lang="es-MX" sz="1000" kern="0" dirty="0"/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CD818849-8B53-431C-A153-7B33546318FE}"/>
              </a:ext>
            </a:extLst>
          </p:cNvPr>
          <p:cNvSpPr/>
          <p:nvPr/>
        </p:nvSpPr>
        <p:spPr>
          <a:xfrm>
            <a:off x="9607581" y="4490483"/>
            <a:ext cx="241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Tembe</a:t>
            </a:r>
            <a:r>
              <a:rPr lang="en-US" sz="1400" dirty="0"/>
              <a:t> Elephant Park: accommodation staff singing a folk song while dancing </a:t>
            </a:r>
            <a:r>
              <a:rPr lang="en-US" sz="1400"/>
              <a:t>welcoming </a:t>
            </a:r>
            <a:r>
              <a:rPr lang="en-US" sz="1400" err="1"/>
              <a:t>visitors</a:t>
            </a:r>
            <a:r>
              <a:rPr lang="en-US" sz="1400"/>
              <a:t>.</a:t>
            </a:r>
            <a:r>
              <a:rPr lang="sk-SK" sz="1400"/>
              <a:t> </a:t>
            </a:r>
            <a:r>
              <a:rPr lang="en-US" sz="1400"/>
              <a:t>Tembe </a:t>
            </a:r>
            <a:r>
              <a:rPr lang="en-US" sz="1400" dirty="0"/>
              <a:t>is a remote park near Mozambique, home to largest African elephants.</a:t>
            </a: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3C44DFBE-F92B-4583-BD0C-6E9DF15C4127}"/>
              </a:ext>
            </a:extLst>
          </p:cNvPr>
          <p:cNvSpPr/>
          <p:nvPr/>
        </p:nvSpPr>
        <p:spPr>
          <a:xfrm>
            <a:off x="9813211" y="360000"/>
            <a:ext cx="200074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South Africa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70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000" y="144000"/>
            <a:ext cx="9163636" cy="6300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41E4B12-2AAA-4C7D-AF16-A2349EDD87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B2384723-313E-464E-8923-E3685A618CD2}"/>
              </a:ext>
            </a:extLst>
          </p:cNvPr>
          <p:cNvSpPr/>
          <p:nvPr/>
        </p:nvSpPr>
        <p:spPr>
          <a:xfrm>
            <a:off x="160782" y="5946573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/>
              <a:t>Thanks for helping ...</a:t>
            </a:r>
            <a:endParaRPr lang="es-MX" sz="1400" dirty="0"/>
          </a:p>
        </p:txBody>
      </p:sp>
      <p:sp>
        <p:nvSpPr>
          <p:cNvPr id="4" name="Krajina">
            <a:extLst>
              <a:ext uri="{FF2B5EF4-FFF2-40B4-BE49-F238E27FC236}">
                <a16:creationId xmlns:a16="http://schemas.microsoft.com/office/drawing/2014/main" id="{B46C70BF-0A86-4143-9478-1F387E706A60}"/>
              </a:ext>
            </a:extLst>
          </p:cNvPr>
          <p:cNvSpPr/>
          <p:nvPr/>
        </p:nvSpPr>
        <p:spPr>
          <a:xfrm>
            <a:off x="360000" y="360000"/>
            <a:ext cx="20135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South Sudan</a:t>
            </a:r>
          </a:p>
        </p:txBody>
      </p:sp>
    </p:spTree>
    <p:extLst>
      <p:ext uri="{BB962C8B-B14F-4D97-AF65-F5344CB8AC3E}">
        <p14:creationId xmlns:p14="http://schemas.microsoft.com/office/powerpoint/2010/main" val="259072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9778319B-209B-446F-8C39-36A6B58928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8964000" y="6516000"/>
            <a:ext cx="268077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Alberto </a:t>
            </a:r>
            <a:r>
              <a:rPr lang="es-MX" sz="1000" kern="0"/>
              <a:t>Mazza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DAEF49EE-DCFB-46BD-A624-59042EF6524C}"/>
              </a:ext>
            </a:extLst>
          </p:cNvPr>
          <p:cNvSpPr/>
          <p:nvPr/>
        </p:nvSpPr>
        <p:spPr>
          <a:xfrm>
            <a:off x="172995" y="5129078"/>
            <a:ext cx="241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 dirty="0"/>
              <a:t>Arusha Town: </a:t>
            </a:r>
            <a:r>
              <a:rPr lang="es-MX" sz="1400"/>
              <a:t>A group of bikes parked</a:t>
            </a:r>
            <a:r>
              <a:rPr lang="es-MX" sz="1400" dirty="0"/>
              <a:t> </a:t>
            </a:r>
            <a:r>
              <a:rPr lang="es-MX" sz="1400"/>
              <a:t>in front of the</a:t>
            </a:r>
            <a:r>
              <a:rPr lang="es-MX" sz="1400" dirty="0"/>
              <a:t> local shops.. </a:t>
            </a:r>
          </a:p>
          <a:p>
            <a:r>
              <a:rPr lang="es-MX" sz="1400"/>
              <a:t>Lack of transports</a:t>
            </a:r>
            <a:r>
              <a:rPr lang="es-MX" sz="1400" dirty="0"/>
              <a:t> </a:t>
            </a:r>
            <a:r>
              <a:rPr lang="es-MX" sz="1400"/>
              <a:t>in the area, force the people.</a:t>
            </a:r>
            <a:endParaRPr lang="es-MX" sz="1400" dirty="0"/>
          </a:p>
        </p:txBody>
      </p:sp>
      <p:sp>
        <p:nvSpPr>
          <p:cNvPr id="7" name="Krajina">
            <a:extLst>
              <a:ext uri="{FF2B5EF4-FFF2-40B4-BE49-F238E27FC236}">
                <a16:creationId xmlns:a16="http://schemas.microsoft.com/office/drawing/2014/main" id="{687FF918-C1C7-4787-B5A2-0493CCA6EF68}"/>
              </a:ext>
            </a:extLst>
          </p:cNvPr>
          <p:cNvSpPr/>
          <p:nvPr/>
        </p:nvSpPr>
        <p:spPr>
          <a:xfrm>
            <a:off x="360000" y="360000"/>
            <a:ext cx="15526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Tanzania</a:t>
            </a:r>
          </a:p>
        </p:txBody>
      </p:sp>
    </p:spTree>
    <p:extLst>
      <p:ext uri="{BB962C8B-B14F-4D97-AF65-F5344CB8AC3E}">
        <p14:creationId xmlns:p14="http://schemas.microsoft.com/office/powerpoint/2010/main" val="21378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2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5600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6CE76B0-D135-41E7-AA99-9CE0DD6057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8" y="144000"/>
            <a:ext cx="9168592" cy="6300956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116AF957-EC4B-4101-8C5E-B54E6A0893F1}"/>
              </a:ext>
            </a:extLst>
          </p:cNvPr>
          <p:cNvSpPr/>
          <p:nvPr/>
        </p:nvSpPr>
        <p:spPr>
          <a:xfrm>
            <a:off x="9618765" y="6006755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Mar</a:t>
            </a:r>
            <a:r>
              <a:rPr lang="sk-SK" sz="1400"/>
              <a:t>ket in</a:t>
            </a:r>
            <a:r>
              <a:rPr lang="es-MX" sz="1400"/>
              <a:t> Lomé</a:t>
            </a:r>
            <a:r>
              <a:rPr lang="sk-SK" sz="1400"/>
              <a:t>, </a:t>
            </a:r>
            <a:r>
              <a:rPr lang="es-MX" sz="1400"/>
              <a:t>Togo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15D27C28-6E48-44DC-8DB8-1F11345476B7}"/>
              </a:ext>
            </a:extLst>
          </p:cNvPr>
          <p:cNvSpPr/>
          <p:nvPr/>
        </p:nvSpPr>
        <p:spPr>
          <a:xfrm>
            <a:off x="10939354" y="360000"/>
            <a:ext cx="8745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Togo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28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rd"/>
      </p:transition>
    </mc:Choice>
    <mc:Fallback xmlns="">
      <p:transition spd="slow"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90026D9B-6E01-4002-9E4D-FE1BF0C97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88000" y="144000"/>
            <a:ext cx="9163634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82CB998-F434-49E6-9933-BB4E98E168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07" y="144000"/>
            <a:ext cx="9166627" cy="6300956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21C2694A-FEAC-4862-B779-6A78A36D19EA}"/>
              </a:ext>
            </a:extLst>
          </p:cNvPr>
          <p:cNvSpPr/>
          <p:nvPr/>
        </p:nvSpPr>
        <p:spPr>
          <a:xfrm>
            <a:off x="504000" y="6516000"/>
            <a:ext cx="27999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</a:t>
            </a:r>
            <a:r>
              <a:rPr lang="es-MX" sz="1000" kern="0" dirty="0"/>
              <a:t> </a:t>
            </a:r>
            <a:r>
              <a:rPr lang="es-MX" sz="1000" kern="0"/>
              <a:t>Patrick Petitjean on</a:t>
            </a:r>
            <a:r>
              <a:rPr lang="es-MX" sz="1000" kern="0" dirty="0"/>
              <a:t> 500px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7599FABE-BF14-4749-A79A-D88AB428DFC6}"/>
              </a:ext>
            </a:extLst>
          </p:cNvPr>
          <p:cNvSpPr/>
          <p:nvPr/>
        </p:nvSpPr>
        <p:spPr>
          <a:xfrm>
            <a:off x="9644960" y="6012126"/>
            <a:ext cx="241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/>
              <a:t>Walk</a:t>
            </a:r>
            <a:r>
              <a:rPr lang="es-MX" sz="1400" dirty="0"/>
              <a:t> </a:t>
            </a:r>
            <a:r>
              <a:rPr lang="es-MX" sz="1400"/>
              <a:t>in Tunisia</a:t>
            </a:r>
            <a:endParaRPr lang="es-MX" sz="1400" dirty="0"/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83907D58-1DA1-47EF-9F12-2976B8C95AF0}"/>
              </a:ext>
            </a:extLst>
          </p:cNvPr>
          <p:cNvSpPr/>
          <p:nvPr/>
        </p:nvSpPr>
        <p:spPr>
          <a:xfrm>
            <a:off x="10545078" y="360000"/>
            <a:ext cx="12688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Tunisia</a:t>
            </a:r>
            <a:endParaRPr lang="es-ES" sz="2800" dirty="0" err="1">
              <a:ln w="6350" cap="flat">
                <a:solidFill>
                  <a:schemeClr val="accent2">
                    <a:lumMod val="75000"/>
                    <a:alpha val="80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90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Foto">
            <a:extLst>
              <a:ext uri="{FF2B5EF4-FFF2-40B4-BE49-F238E27FC236}">
                <a16:creationId xmlns:a16="http://schemas.microsoft.com/office/drawing/2014/main" id="{92E6DD3B-105F-4229-9326-22723B523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6000" y="144000"/>
            <a:ext cx="9163636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FF2887A5-2879-4A35-9A6F-3C76985CB3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6000" y="144000"/>
            <a:ext cx="9163635" cy="6300754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060074D0-1411-415D-9430-4B703D9D39FC}"/>
              </a:ext>
            </a:extLst>
          </p:cNvPr>
          <p:cNvSpPr/>
          <p:nvPr/>
        </p:nvSpPr>
        <p:spPr>
          <a:xfrm>
            <a:off x="8820000" y="6516000"/>
            <a:ext cx="28336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1000" kern="0"/>
              <a:t>Photography</a:t>
            </a:r>
            <a:r>
              <a:rPr lang="es-ES" sz="1000" kern="0" dirty="0"/>
              <a:t> </a:t>
            </a:r>
            <a:r>
              <a:rPr lang="es-ES" sz="1000" kern="0"/>
              <a:t>© </a:t>
            </a:r>
            <a:r>
              <a:rPr lang="es-MX" sz="1000" kern="0"/>
              <a:t>by Owach Manshur on</a:t>
            </a:r>
            <a:r>
              <a:rPr lang="es-MX" sz="1000" kern="0" dirty="0"/>
              <a:t> 500px</a:t>
            </a:r>
          </a:p>
        </p:txBody>
      </p:sp>
      <p:sp>
        <p:nvSpPr>
          <p:cNvPr id="7" name="Popis">
            <a:extLst>
              <a:ext uri="{FF2B5EF4-FFF2-40B4-BE49-F238E27FC236}">
                <a16:creationId xmlns:a16="http://schemas.microsoft.com/office/drawing/2014/main" id="{0FF2B001-FCBD-4298-A14C-4FC6212BB93A}"/>
              </a:ext>
            </a:extLst>
          </p:cNvPr>
          <p:cNvSpPr/>
          <p:nvPr/>
        </p:nvSpPr>
        <p:spPr>
          <a:xfrm>
            <a:off x="203525" y="5561893"/>
            <a:ext cx="241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Candid</a:t>
            </a:r>
          </a:p>
          <a:p>
            <a:r>
              <a:rPr lang="en-US" sz="1400" dirty="0"/>
              <a:t>A street scene in Uganda's eastern town of </a:t>
            </a:r>
            <a:r>
              <a:rPr lang="en-US" sz="1400"/>
              <a:t>Jinja.</a:t>
            </a:r>
            <a:endParaRPr lang="es-MX" sz="1400" dirty="0"/>
          </a:p>
        </p:txBody>
      </p:sp>
      <p:sp>
        <p:nvSpPr>
          <p:cNvPr id="8" name="Krajina">
            <a:extLst>
              <a:ext uri="{FF2B5EF4-FFF2-40B4-BE49-F238E27FC236}">
                <a16:creationId xmlns:a16="http://schemas.microsoft.com/office/drawing/2014/main" id="{A2676BC5-128B-4808-9B52-46EEACB8D502}"/>
              </a:ext>
            </a:extLst>
          </p:cNvPr>
          <p:cNvSpPr/>
          <p:nvPr/>
        </p:nvSpPr>
        <p:spPr>
          <a:xfrm>
            <a:off x="360000" y="360000"/>
            <a:ext cx="13628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>
                <a:ln w="6350" cap="flat">
                  <a:solidFill>
                    <a:schemeClr val="accent2">
                      <a:lumMod val="75000"/>
                      <a:alpha val="80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Uganda</a:t>
            </a:r>
          </a:p>
        </p:txBody>
      </p:sp>
    </p:spTree>
    <p:extLst>
      <p:ext uri="{BB962C8B-B14F-4D97-AF65-F5344CB8AC3E}">
        <p14:creationId xmlns:p14="http://schemas.microsoft.com/office/powerpoint/2010/main" val="368425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ll dir="ld"/>
      </p:transition>
    </mc:Choice>
    <mc:Fallback xmlns="">
      <p:transition spd="slow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Foto">
            <a:extLst>
              <a:ext uri="{FF2B5EF4-FFF2-40B4-BE49-F238E27FC236}">
                <a16:creationId xmlns:a16="http://schemas.microsoft.com/office/drawing/2014/main" id="{E8ADE5C0-9724-4393-B0DC-7C022FB45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-1905"/>
            <a:ext cx="12192000" cy="435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10DF028-72A4-482A-82D3-50D2CE84CA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ozdrav">
            <a:extLst>
              <a:ext uri="{FF2B5EF4-FFF2-40B4-BE49-F238E27FC236}">
                <a16:creationId xmlns:a16="http://schemas.microsoft.com/office/drawing/2014/main" id="{99E661F0-D138-497D-8AC7-7B5802ABEF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1352" y="267578"/>
            <a:ext cx="4159181" cy="2315700"/>
          </a:xfrm>
          <a:prstGeom prst="rect">
            <a:avLst/>
          </a:prstGeom>
        </p:spPr>
      </p:pic>
      <p:sp>
        <p:nvSpPr>
          <p:cNvPr id="9" name="BlokTextu 8">
            <a:extLst>
              <a:ext uri="{FF2B5EF4-FFF2-40B4-BE49-F238E27FC236}">
                <a16:creationId xmlns:a16="http://schemas.microsoft.com/office/drawing/2014/main" id="{706CAAD2-55BF-45FD-8B7A-B355D0E7FA6E}"/>
              </a:ext>
            </a:extLst>
          </p:cNvPr>
          <p:cNvSpPr txBox="1"/>
          <p:nvPr/>
        </p:nvSpPr>
        <p:spPr>
          <a:xfrm>
            <a:off x="718458" y="4506684"/>
            <a:ext cx="4659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  <a:t>Thanks for your interest</a:t>
            </a:r>
            <a:br>
              <a:rPr lang="en-US" sz="36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</a:br>
            <a:r>
              <a:rPr lang="sk-SK" sz="36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  <a:t>and s</a:t>
            </a:r>
            <a:r>
              <a:rPr lang="en-US" sz="36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  <a:t>ee you soon...</a:t>
            </a:r>
            <a:endParaRPr lang="sk-SK" sz="3600">
              <a:solidFill>
                <a:schemeClr val="accent2">
                  <a:lumMod val="40000"/>
                  <a:lumOff val="6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12" name="BlokTextu 11">
            <a:extLst>
              <a:ext uri="{FF2B5EF4-FFF2-40B4-BE49-F238E27FC236}">
                <a16:creationId xmlns:a16="http://schemas.microsoft.com/office/drawing/2014/main" id="{57A1D10E-5124-47A0-BCBC-93C4247EDF20}"/>
              </a:ext>
            </a:extLst>
          </p:cNvPr>
          <p:cNvSpPr txBox="1"/>
          <p:nvPr/>
        </p:nvSpPr>
        <p:spPr>
          <a:xfrm rot="20739367">
            <a:off x="8137071" y="5128487"/>
            <a:ext cx="31677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  <a:t>Lalo from Mexico</a:t>
            </a:r>
            <a:br>
              <a:rPr lang="en-US" sz="28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</a:br>
            <a:r>
              <a:rPr lang="sk-SK" sz="2800">
                <a:solidFill>
                  <a:schemeClr val="accent2">
                    <a:lumMod val="40000"/>
                    <a:lumOff val="60000"/>
                  </a:schemeClr>
                </a:solidFill>
                <a:latin typeface="Script MT Bold" panose="03040602040607080904" pitchFamily="66" charset="0"/>
              </a:rPr>
              <a:t>Steve from Slovakia</a:t>
            </a:r>
          </a:p>
        </p:txBody>
      </p:sp>
      <p:pic>
        <p:nvPicPr>
          <p:cNvPr id="8" name="Kruh - šípka">
            <a:extLst>
              <a:ext uri="{FF2B5EF4-FFF2-40B4-BE49-F238E27FC236}">
                <a16:creationId xmlns:a16="http://schemas.microsoft.com/office/drawing/2014/main" id="{3A3C5EE3-14FF-4761-B0C5-3C4CFDFD1B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14" y="6035761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Kruh">
            <a:extLst>
              <a:ext uri="{FF2B5EF4-FFF2-40B4-BE49-F238E27FC236}">
                <a16:creationId xmlns:a16="http://schemas.microsoft.com/office/drawing/2014/main" id="{8B2349AF-0A4D-4930-8E21-8885812B3C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59" y="6026658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3" name="Podpis">
            <a:extLst>
              <a:ext uri="{FF2B5EF4-FFF2-40B4-BE49-F238E27FC236}">
                <a16:creationId xmlns:a16="http://schemas.microsoft.com/office/drawing/2014/main" id="{AFF01B91-A51E-4BAF-A649-9E34D79157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6998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234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701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701"/>
                            </p:stCondLst>
                            <p:childTnLst>
                              <p:par>
                                <p:cTn id="21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201"/>
                            </p:stCondLst>
                            <p:childTnLst>
                              <p:par>
                                <p:cTn id="70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0</TotalTime>
  <Words>1046</Words>
  <Application>Microsoft Office PowerPoint</Application>
  <PresentationFormat>Širokouhlá</PresentationFormat>
  <Paragraphs>146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45</vt:i4>
      </vt:variant>
    </vt:vector>
  </HeadingPairs>
  <TitlesOfParts>
    <vt:vector size="50" baseType="lpstr">
      <vt:lpstr>Rockwell</vt:lpstr>
      <vt:lpstr>Arial</vt:lpstr>
      <vt:lpstr>Script MT Bold</vt:lpstr>
      <vt:lpstr>Bookman Old Style</vt:lpstr>
      <vt:lpstr>Damask</vt:lpstr>
      <vt:lpstr>AFRICA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505</cp:revision>
  <dcterms:created xsi:type="dcterms:W3CDTF">2018-09-20T23:04:57Z</dcterms:created>
  <dcterms:modified xsi:type="dcterms:W3CDTF">2020-03-19T17:08:43Z</dcterms:modified>
</cp:coreProperties>
</file>