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0" r:id="rId14"/>
    <p:sldId id="269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99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56BB6-3232-478B-8A23-8473ED4917ED}" type="datetimeFigureOut">
              <a:rPr lang="fr-FR" smtClean="0"/>
              <a:t>19/07/2020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056FC5-C783-48E7-8F72-A065A9819A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529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529520-0ADE-4AD9-8B35-525C498DB0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7BBF368-B467-4F63-ABF8-971522086E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73E81A6-6397-4A40-8040-9F517A2D7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36E1A-0A12-4BF2-894C-AA131A99D711}" type="datetimeFigureOut">
              <a:rPr lang="fr-FR" smtClean="0"/>
              <a:t>19/07/2020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BB78D3-086D-44FF-BB90-3F831424DF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69CD82D-1129-4FE4-A6D5-483CEE2EB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E0E3-1668-4E7B-BAB3-5D9FDDF548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544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26D7DA-2586-4FE1-9ABD-A59509575A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6EACAB-6E9F-4E85-91CB-91580C3C84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C50B37-B75C-4FCF-9D7F-DD62E07E8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36E1A-0A12-4BF2-894C-AA131A99D711}" type="datetimeFigureOut">
              <a:rPr lang="fr-FR" smtClean="0"/>
              <a:t>19/07/2020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A2CBC3-D30B-489E-892B-276B9E4C26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9B82FB-3678-4BE4-9B7A-0C96A2451A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E0E3-1668-4E7B-BAB3-5D9FDDF548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6194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8710C5-38C1-4159-85A1-47493C2779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5D68FF7-CC87-478B-98A4-A17AC02341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5F6DA5-09F4-455A-BA93-FA536FB4F6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36E1A-0A12-4BF2-894C-AA131A99D711}" type="datetimeFigureOut">
              <a:rPr lang="fr-FR" smtClean="0"/>
              <a:t>19/07/2020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3916D87-B804-4E65-BFFC-1F1D84F758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25307F8-5897-4AE0-9D14-7FBAA75885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E0E3-1668-4E7B-BAB3-5D9FDDF548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558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230398-CFAC-4147-8C6B-674012359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F729F8-A316-4C7D-B477-E09A4AC42D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8809127-0D54-47F0-835A-E681923312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9E608A8-38BD-45A6-A47B-B16337F83F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36E1A-0A12-4BF2-894C-AA131A99D711}" type="datetimeFigureOut">
              <a:rPr lang="fr-FR" smtClean="0"/>
              <a:t>19/07/2020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12E2323-24FD-4B77-A8A4-068873961A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6FB0332-F70E-4417-BD4D-CC77F3E8B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E0E3-1668-4E7B-BAB3-5D9FDDF548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4256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4D2C63-2764-4794-B93E-7000EC22C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3A9ED71-E567-4769-9A72-2C3C68DE3A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A008FE2-F287-4267-91CD-D4092198FF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1E3A396-5201-4F1B-A6F7-9348E697AB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E5DDD6B-EDAC-493E-B3C7-038823CABC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FF177E8-0986-4909-B140-8A88AA537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36E1A-0A12-4BF2-894C-AA131A99D711}" type="datetimeFigureOut">
              <a:rPr lang="fr-FR" smtClean="0"/>
              <a:t>19/07/2020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87EDDC8-BDFF-4362-9EF4-628CAC4FA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9A4F29F-A28E-428A-BBD8-80056DBF17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E0E3-1668-4E7B-BAB3-5D9FDDF548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289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035F6B-0F99-4813-9ED0-49D0505D1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DEB24DD-0DFB-4163-9EBC-EA9A2FB9B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36E1A-0A12-4BF2-894C-AA131A99D711}" type="datetimeFigureOut">
              <a:rPr lang="fr-FR" smtClean="0"/>
              <a:t>19/07/2020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6A1C33E-CD12-4C07-843D-41E680727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4A6DBAA-1632-4FE4-8CC2-85E42B615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E0E3-1668-4E7B-BAB3-5D9FDDF548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279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C2D95E1-5F0B-48A9-9F1C-33C353A00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36E1A-0A12-4BF2-894C-AA131A99D711}" type="datetimeFigureOut">
              <a:rPr lang="fr-FR" smtClean="0"/>
              <a:t>19/07/2020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F9D48F5-9843-48FF-8545-39AC7D5D2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5D5C10C-556D-4D6C-B1E8-878052266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E0E3-1668-4E7B-BAB3-5D9FDDF548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677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4490B0-F038-451F-B478-CD0575E54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C9FF26E-9C9F-40BF-BCBB-33E3D00701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E13BF5F-77C0-41B7-8ED7-C51D7BD48E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3831E0-D656-4F5F-9613-7B80187107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36E1A-0A12-4BF2-894C-AA131A99D711}" type="datetimeFigureOut">
              <a:rPr lang="fr-FR" smtClean="0"/>
              <a:t>19/07/2020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445E619-A87C-4277-84E4-17FB86EAB5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96763AF-1BB1-4E25-9145-B7019443C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E0E3-1668-4E7B-BAB3-5D9FDDF548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44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2D7DA6-D8F0-4993-A70F-BED79F646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CEEF6B6-8E75-4945-AABA-BA43FCB4BB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AEEA092-3361-4CEB-8C3C-FAF3015237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FA590B5-7900-4049-980B-E49F45B30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36E1A-0A12-4BF2-894C-AA131A99D711}" type="datetimeFigureOut">
              <a:rPr lang="fr-FR" smtClean="0"/>
              <a:t>19/07/2020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D4B7691-5A59-4FFB-9A86-DEBA48869C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C22FE5F-C5BB-46A9-B363-A5855CB75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E0E3-1668-4E7B-BAB3-5D9FDDF548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8391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518D4F-2FAD-4A63-B8D9-A8FB9D9462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A5E7765-64F2-4FF5-9AD9-F313C9B892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B76723-C2FF-4BD0-A449-23E2FCE6E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36E1A-0A12-4BF2-894C-AA131A99D711}" type="datetimeFigureOut">
              <a:rPr lang="fr-FR" smtClean="0"/>
              <a:t>19/07/2020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293FBA-3207-40EC-BD9B-16251F0DA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FD8F37D-5D02-48EC-B4C0-D992F970F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E0E3-1668-4E7B-BAB3-5D9FDDF548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302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48612E2-A6DD-42C5-8E01-D646579B40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A1E839F-9BA6-4B73-9FE3-FE4D46F4B0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447F201-1F50-4C4D-9761-9A1ED5EC5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36E1A-0A12-4BF2-894C-AA131A99D711}" type="datetimeFigureOut">
              <a:rPr lang="fr-FR" smtClean="0"/>
              <a:t>19/07/2020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51B497-1167-4CBA-AEED-0F1319C87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351F10-9FF7-4BA7-9C48-54C7111E3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9E0E3-1668-4E7B-BAB3-5D9FDDF548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62417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FE9127A-4E2E-4ABA-9069-483CA9544C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166CA0A-8684-4E2B-805A-05D8E91F92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5C7BC9-6097-4BCF-B2B4-3687B39E01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36E1A-0A12-4BF2-894C-AA131A99D711}" type="datetimeFigureOut">
              <a:rPr lang="fr-FR" smtClean="0"/>
              <a:t>19/07/2020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90C6A6-6C60-4B5B-882C-E75B668C84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BB04825-31AF-48FB-975C-5BA8DE02B72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A9E0E3-1668-4E7B-BAB3-5D9FDDF548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2688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gif"/><Relationship Id="rId4" Type="http://schemas.openxmlformats.org/officeDocument/2006/relationships/slide" Target="slide14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slide" Target="slide7.xml"/><Relationship Id="rId18" Type="http://schemas.openxmlformats.org/officeDocument/2006/relationships/image" Target="../media/image21.png"/><Relationship Id="rId26" Type="http://schemas.openxmlformats.org/officeDocument/2006/relationships/image" Target="../media/image23.png"/><Relationship Id="rId3" Type="http://schemas.openxmlformats.org/officeDocument/2006/relationships/image" Target="../media/image16.png"/><Relationship Id="rId21" Type="http://schemas.openxmlformats.org/officeDocument/2006/relationships/image" Target="../media/image22.png"/><Relationship Id="rId7" Type="http://schemas.openxmlformats.org/officeDocument/2006/relationships/slide" Target="slide5.xml"/><Relationship Id="rId12" Type="http://schemas.openxmlformats.org/officeDocument/2006/relationships/image" Target="../media/image19.png"/><Relationship Id="rId17" Type="http://schemas.openxmlformats.org/officeDocument/2006/relationships/image" Target="../media/image20.png"/><Relationship Id="rId25" Type="http://schemas.openxmlformats.org/officeDocument/2006/relationships/slide" Target="slide11.xml"/><Relationship Id="rId2" Type="http://schemas.openxmlformats.org/officeDocument/2006/relationships/image" Target="../media/image2.jpg"/><Relationship Id="rId16" Type="http://schemas.openxmlformats.org/officeDocument/2006/relationships/slide" Target="slide8.xml"/><Relationship Id="rId20" Type="http://schemas.openxmlformats.org/officeDocument/2006/relationships/image" Target="../media/image21.png"/><Relationship Id="rId29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180.png"/><Relationship Id="rId24" Type="http://schemas.openxmlformats.org/officeDocument/2006/relationships/image" Target="../media/image23.png"/><Relationship Id="rId5" Type="http://schemas.openxmlformats.org/officeDocument/2006/relationships/image" Target="../media/image16.png"/><Relationship Id="rId15" Type="http://schemas.openxmlformats.org/officeDocument/2006/relationships/image" Target="../media/image20.png"/><Relationship Id="rId23" Type="http://schemas.openxmlformats.org/officeDocument/2006/relationships/image" Target="../media/image220.png"/><Relationship Id="rId28" Type="http://schemas.openxmlformats.org/officeDocument/2006/relationships/slide" Target="slide12.xml"/><Relationship Id="rId10" Type="http://schemas.openxmlformats.org/officeDocument/2006/relationships/slide" Target="slide6.xml"/><Relationship Id="rId19" Type="http://schemas.openxmlformats.org/officeDocument/2006/relationships/slide" Target="slide9.xml"/><Relationship Id="rId4" Type="http://schemas.openxmlformats.org/officeDocument/2006/relationships/slide" Target="slide4.xml"/><Relationship Id="rId9" Type="http://schemas.openxmlformats.org/officeDocument/2006/relationships/image" Target="../media/image18.png"/><Relationship Id="rId14" Type="http://schemas.openxmlformats.org/officeDocument/2006/relationships/image" Target="../media/image190.png"/><Relationship Id="rId22" Type="http://schemas.openxmlformats.org/officeDocument/2006/relationships/slide" Target="slide10.xml"/><Relationship Id="rId27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5C06DF4-0DEF-4AAC-87AC-355F27DF5405}"/>
              </a:ext>
            </a:extLst>
          </p:cNvPr>
          <p:cNvSpPr/>
          <p:nvPr/>
        </p:nvSpPr>
        <p:spPr>
          <a:xfrm>
            <a:off x="4706099" y="0"/>
            <a:ext cx="2596929" cy="70788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Porky's" panose="00000700000000000000" pitchFamily="2" charset="0"/>
              </a:rPr>
              <a:t>Bienvenue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1351011-84F0-40E3-AB66-F578281EE9EC}"/>
              </a:ext>
            </a:extLst>
          </p:cNvPr>
          <p:cNvSpPr/>
          <p:nvPr/>
        </p:nvSpPr>
        <p:spPr>
          <a:xfrm>
            <a:off x="4265210" y="965815"/>
            <a:ext cx="3661580" cy="163121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Comic Sans MS" panose="030F0702030302020204" pitchFamily="66" charset="0"/>
                <a:ea typeface="A little sunshine" panose="02000603000000000000" pitchFamily="2" charset="0"/>
              </a:rPr>
              <a:t>À l’école maternelle</a:t>
            </a:r>
          </a:p>
          <a:p>
            <a:pPr algn="ctr"/>
            <a:r>
              <a:rPr lang="fr-FR" sz="36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  <a:ea typeface="A little sunshine" panose="02000603000000000000" pitchFamily="2" charset="0"/>
              </a:rPr>
              <a:t> </a:t>
            </a:r>
          </a:p>
          <a:p>
            <a:pPr algn="ctr"/>
            <a:r>
              <a:rPr lang="fr-FR" sz="3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  <a:ea typeface="A little sunshine" panose="02000603000000000000" pitchFamily="2" charset="0"/>
              </a:rPr>
              <a:t>Saint-Exupéry</a:t>
            </a:r>
            <a:endParaRPr lang="fr-FR" sz="36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  <a:ea typeface="A little sunshin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572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5929723-7999-48FF-9D55-2EE731B17EC7}"/>
              </a:ext>
            </a:extLst>
          </p:cNvPr>
          <p:cNvSpPr/>
          <p:nvPr/>
        </p:nvSpPr>
        <p:spPr>
          <a:xfrm>
            <a:off x="2659001" y="274935"/>
            <a:ext cx="687399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t Orange" panose="00000400000000000000" pitchFamily="2" charset="0"/>
                <a:cs typeface="Agent Orange" panose="00000400000000000000" pitchFamily="2" charset="0"/>
              </a:rPr>
              <a:t>V</a:t>
            </a:r>
            <a:r>
              <a:rPr lang="fr-FR" sz="4400" b="1" cap="none" spc="0" dirty="0">
                <a:ln w="0"/>
                <a:solidFill>
                  <a:schemeClr val="accent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t Orange" panose="00000400000000000000" pitchFamily="2" charset="0"/>
                <a:cs typeface="Agent Orange" panose="00000400000000000000" pitchFamily="2" charset="0"/>
              </a:rPr>
              <a:t>isite </a:t>
            </a:r>
            <a:r>
              <a:rPr lang="fr-FR" sz="4400" b="1" cap="none" spc="0" dirty="0">
                <a:ln w="0"/>
                <a:solidFill>
                  <a:srgbClr val="0070C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t Orange" panose="00000400000000000000" pitchFamily="2" charset="0"/>
                <a:cs typeface="Agent Orange" panose="00000400000000000000" pitchFamily="2" charset="0"/>
              </a:rPr>
              <a:t>v</a:t>
            </a:r>
            <a:r>
              <a:rPr lang="fr-FR" sz="4400" b="1" cap="none" spc="0" dirty="0">
                <a:ln w="0"/>
                <a:solidFill>
                  <a:schemeClr val="accent5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t Orange" panose="00000400000000000000" pitchFamily="2" charset="0"/>
                <a:cs typeface="Agent Orange" panose="00000400000000000000" pitchFamily="2" charset="0"/>
              </a:rPr>
              <a:t>irtuelle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2E047C3-2AFF-4B45-B345-B7BBEB0A756A}"/>
              </a:ext>
            </a:extLst>
          </p:cNvPr>
          <p:cNvSpPr/>
          <p:nvPr/>
        </p:nvSpPr>
        <p:spPr>
          <a:xfrm>
            <a:off x="1644131" y="1362055"/>
            <a:ext cx="8678429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ursive standard" pitchFamily="2" charset="0"/>
              </a:rPr>
              <a:t>En raison de la crise sanitaire</a:t>
            </a:r>
            <a:r>
              <a:rPr lang="fr-FR" sz="28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ursive standard" pitchFamily="2" charset="0"/>
              </a:rPr>
              <a:t>, vous et votre enfant n’</a:t>
            </a:r>
            <a:r>
              <a:rPr lang="fr-FR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ursive standard" pitchFamily="2" charset="0"/>
              </a:rPr>
              <a:t>avez pas pu faire connaissance avec le nouve</a:t>
            </a:r>
            <a:r>
              <a:rPr lang="fr-FR" sz="28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ursive standard" pitchFamily="2" charset="0"/>
              </a:rPr>
              <a:t>l environnement d</a:t>
            </a:r>
            <a:r>
              <a:rPr lang="fr-FR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ursive standard" pitchFamily="2" charset="0"/>
              </a:rPr>
              <a:t>e travail de ce dernier. Pour remédier à cela et pour appréhender p</a:t>
            </a:r>
            <a:r>
              <a:rPr lang="fr-FR" sz="28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ursive standard" pitchFamily="2" charset="0"/>
              </a:rPr>
              <a:t>lus sereinement la première rentrée de votre enfant, j</a:t>
            </a:r>
            <a:r>
              <a:rPr lang="fr-FR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ursive standard" pitchFamily="2" charset="0"/>
              </a:rPr>
              <a:t>e vous propose une petite visite virtuelle. 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FCC551-0D35-43D9-B8E7-B62FAE93EC72}"/>
              </a:ext>
            </a:extLst>
          </p:cNvPr>
          <p:cNvSpPr/>
          <p:nvPr/>
        </p:nvSpPr>
        <p:spPr>
          <a:xfrm>
            <a:off x="1644131" y="4105255"/>
            <a:ext cx="8678429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ursive standard" pitchFamily="2" charset="0"/>
              </a:rPr>
              <a:t>Pour cela, laissez-vous guider par la mascotte de la classe.</a:t>
            </a:r>
          </a:p>
          <a:p>
            <a:pPr algn="ctr"/>
            <a:r>
              <a:rPr lang="fr-FR" sz="28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ursive standard" pitchFamily="2" charset="0"/>
              </a:rPr>
              <a:t>La visite est interactive. Lisez le bordereau à votre enfant puis demandez-lui de repérer la mascotte dans l’image.</a:t>
            </a:r>
          </a:p>
          <a:p>
            <a:pPr algn="ctr"/>
            <a:r>
              <a:rPr lang="fr-FR" sz="28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ursive standard" pitchFamily="2" charset="0"/>
              </a:rPr>
              <a:t>Pour passer au lieu suivant, cliquez sur la mascotte. </a:t>
            </a:r>
            <a:endParaRPr lang="fr-FR" sz="28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ursive standard" pitchFamily="2" charset="0"/>
            </a:endParaRPr>
          </a:p>
        </p:txBody>
      </p:sp>
      <p:sp>
        <p:nvSpPr>
          <p:cNvPr id="2" name="Bouton d’action : avant ou précédent 1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8C21520-E934-4B21-A276-F3033B65B67A}"/>
              </a:ext>
            </a:extLst>
          </p:cNvPr>
          <p:cNvSpPr/>
          <p:nvPr/>
        </p:nvSpPr>
        <p:spPr>
          <a:xfrm>
            <a:off x="10829925" y="5715000"/>
            <a:ext cx="876300" cy="847726"/>
          </a:xfrm>
          <a:prstGeom prst="actionButtonForwardNext">
            <a:avLst/>
          </a:prstGeom>
          <a:effectLst>
            <a:glow rad="63500">
              <a:schemeClr val="accent6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4439580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 3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1F386894-3B31-4982-AF41-919504E8B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36154" y="1108803"/>
            <a:ext cx="5329893" cy="5571065"/>
          </a:xfrm>
          <a:prstGeom prst="rect">
            <a:avLst/>
          </a:prstGeom>
          <a:ln>
            <a:noFill/>
          </a:ln>
        </p:spPr>
      </p:pic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7122C1-9130-4E54-9B35-106CB5FD1B84}"/>
              </a:ext>
            </a:extLst>
          </p:cNvPr>
          <p:cNvSpPr/>
          <p:nvPr/>
        </p:nvSpPr>
        <p:spPr>
          <a:xfrm>
            <a:off x="98018" y="930671"/>
            <a:ext cx="7386281" cy="48320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Bonjour, </a:t>
            </a:r>
          </a:p>
          <a:p>
            <a:pPr algn="ctr"/>
            <a:endParaRPr lang="fr-FR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fr-FR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Je m’appelle petit loup et je vais te faire visiter ta nouvelle école ! J’ai hâte de te rencontrer à la rentrée. </a:t>
            </a:r>
            <a:r>
              <a:rPr lang="fr-FR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Tu verras, la maîtresse est très gentille. </a:t>
            </a:r>
          </a:p>
          <a:p>
            <a:pPr algn="ctr"/>
            <a:endParaRPr lang="fr-FR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fr-FR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Pour commencer la visite, je t’emmène dans </a:t>
            </a:r>
          </a:p>
          <a:p>
            <a:pPr algn="ctr"/>
            <a:r>
              <a:rPr lang="fr-FR" sz="2800" b="1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{¡Estoy Bueno!}" panose="02000500000000000000" pitchFamily="2" charset="0"/>
              </a:rPr>
              <a:t>la classe </a:t>
            </a:r>
          </a:p>
          <a:p>
            <a:pPr algn="ctr"/>
            <a:endParaRPr lang="fr-FR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fr-FR" sz="2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Clique sur moi quand tu seras prêt</a:t>
            </a:r>
            <a:r>
              <a:rPr lang="fr-FR" sz="28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s !</a:t>
            </a:r>
            <a:endParaRPr lang="fr-FR" sz="2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4921746"/>
      </p:ext>
    </p:extLst>
  </p:cSld>
  <p:clrMapOvr>
    <a:masterClrMapping/>
  </p:clrMapOvr>
  <p:transition spd="slow" advClick="0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ECBFEF8-9038-4E5E-A5F1-E4DC230355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able, couvert, réfrigérateur, jeune&#10;&#10;Description générée automatiquement">
            <a:extLst>
              <a:ext uri="{FF2B5EF4-FFF2-40B4-BE49-F238E27FC236}">
                <a16:creationId xmlns:a16="http://schemas.microsoft.com/office/drawing/2014/main" id="{119D4F43-D445-48A2-A507-29D662A36C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01" r="-1" b="-1"/>
          <a:stretch/>
        </p:blipFill>
        <p:spPr>
          <a:xfrm>
            <a:off x="1669474" y="10"/>
            <a:ext cx="10522527" cy="6857990"/>
          </a:xfrm>
          <a:custGeom>
            <a:avLst/>
            <a:gdLst/>
            <a:ahLst/>
            <a:cxnLst/>
            <a:rect l="l" t="t" r="r" b="b"/>
            <a:pathLst>
              <a:path w="10522527" h="6858000">
                <a:moveTo>
                  <a:pt x="2882142" y="0"/>
                </a:moveTo>
                <a:lnTo>
                  <a:pt x="10522527" y="0"/>
                </a:lnTo>
                <a:lnTo>
                  <a:pt x="10522527" y="6858000"/>
                </a:lnTo>
                <a:lnTo>
                  <a:pt x="80697" y="6858000"/>
                </a:lnTo>
                <a:lnTo>
                  <a:pt x="37339" y="6516785"/>
                </a:lnTo>
                <a:cubicBezTo>
                  <a:pt x="12648" y="6273664"/>
                  <a:pt x="0" y="6026982"/>
                  <a:pt x="0" y="5777347"/>
                </a:cubicBezTo>
                <a:cubicBezTo>
                  <a:pt x="0" y="3530630"/>
                  <a:pt x="1024495" y="1523197"/>
                  <a:pt x="2631803" y="196728"/>
                </a:cubicBezTo>
                <a:close/>
              </a:path>
            </a:pathLst>
          </a:custGeom>
        </p:spPr>
      </p:pic>
      <p:sp>
        <p:nvSpPr>
          <p:cNvPr id="12" name="Arc 11">
            <a:extLst>
              <a:ext uri="{FF2B5EF4-FFF2-40B4-BE49-F238E27FC236}">
                <a16:creationId xmlns:a16="http://schemas.microsoft.com/office/drawing/2014/main" id="{F37E8EB2-7BE0-4F3D-921C-F4E9C2C149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7715">
            <a:off x="1108520" y="775849"/>
            <a:ext cx="2987899" cy="2987899"/>
          </a:xfrm>
          <a:prstGeom prst="arc">
            <a:avLst>
              <a:gd name="adj1" fmla="val 16200000"/>
              <a:gd name="adj2" fmla="val 2287352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E77AE46B-A945-4A7E-9911-903176079D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742" y="5649686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1AEE70-BBDE-49CC-BA4A-6AAF061C421E}"/>
              </a:ext>
            </a:extLst>
          </p:cNvPr>
          <p:cNvSpPr/>
          <p:nvPr/>
        </p:nvSpPr>
        <p:spPr>
          <a:xfrm>
            <a:off x="0" y="296951"/>
            <a:ext cx="3039842" cy="107721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cap="none" spc="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</a:rPr>
              <a:t>Le coin </a:t>
            </a:r>
          </a:p>
          <a:p>
            <a:pPr algn="ctr"/>
            <a:r>
              <a:rPr lang="fr-FR" sz="3200" b="1" cap="none" spc="0" dirty="0">
                <a:ln w="0"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</a:rPr>
              <a:t>regroupement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93BCFC4-2494-4DE1-9779-7EC5A136A1D3}"/>
              </a:ext>
            </a:extLst>
          </p:cNvPr>
          <p:cNvSpPr txBox="1"/>
          <p:nvPr/>
        </p:nvSpPr>
        <p:spPr>
          <a:xfrm>
            <a:off x="112671" y="1817864"/>
            <a:ext cx="266477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>
                <a:latin typeface="Consolas" panose="020B0609020204030204" pitchFamily="49" charset="0"/>
              </a:rPr>
              <a:t>Ici, c’est le coin où les enfants se regroupent autour de la maîtresse.</a:t>
            </a:r>
          </a:p>
          <a:p>
            <a:r>
              <a:rPr lang="fr-FR" sz="1600" dirty="0">
                <a:latin typeface="Consolas" panose="020B0609020204030204" pitchFamily="49" charset="0"/>
              </a:rPr>
              <a:t>Ils s’assoient </a:t>
            </a:r>
          </a:p>
          <a:p>
            <a:r>
              <a:rPr lang="fr-FR" sz="1600" dirty="0">
                <a:latin typeface="Consolas" panose="020B0609020204030204" pitchFamily="49" charset="0"/>
              </a:rPr>
              <a:t>sur les bancs ou </a:t>
            </a:r>
          </a:p>
          <a:p>
            <a:r>
              <a:rPr lang="fr-FR" sz="1600" dirty="0">
                <a:latin typeface="Consolas" panose="020B0609020204030204" pitchFamily="49" charset="0"/>
              </a:rPr>
              <a:t>sur le tapis pour écouter des </a:t>
            </a:r>
          </a:p>
          <a:p>
            <a:r>
              <a:rPr lang="fr-FR" sz="1600" dirty="0">
                <a:latin typeface="Consolas" panose="020B0609020204030204" pitchFamily="49" charset="0"/>
              </a:rPr>
              <a:t>histoires, </a:t>
            </a:r>
          </a:p>
          <a:p>
            <a:r>
              <a:rPr lang="fr-FR" sz="1600" dirty="0">
                <a:latin typeface="Consolas" panose="020B0609020204030204" pitchFamily="49" charset="0"/>
              </a:rPr>
              <a:t>chanter, </a:t>
            </a:r>
          </a:p>
          <a:p>
            <a:r>
              <a:rPr lang="fr-FR" sz="1600" dirty="0">
                <a:latin typeface="Consolas" panose="020B0609020204030204" pitchFamily="49" charset="0"/>
              </a:rPr>
              <a:t>et faire</a:t>
            </a:r>
          </a:p>
          <a:p>
            <a:r>
              <a:rPr lang="fr-FR" sz="1600" dirty="0">
                <a:latin typeface="Consolas" panose="020B0609020204030204" pitchFamily="49" charset="0"/>
              </a:rPr>
              <a:t>des jeux </a:t>
            </a:r>
          </a:p>
          <a:p>
            <a:r>
              <a:rPr lang="fr-FR" sz="1600" dirty="0">
                <a:latin typeface="Consolas" panose="020B0609020204030204" pitchFamily="49" charset="0"/>
              </a:rPr>
              <a:t>de doigts. </a:t>
            </a:r>
          </a:p>
          <a:p>
            <a:endParaRPr lang="fr-FR" sz="1600" dirty="0">
              <a:latin typeface="Consolas" panose="020B0609020204030204" pitchFamily="49" charset="0"/>
            </a:endParaRPr>
          </a:p>
          <a:p>
            <a:endParaRPr lang="fr-FR" sz="1600" dirty="0">
              <a:latin typeface="Consolas" panose="020B0609020204030204" pitchFamily="49" charset="0"/>
            </a:endParaRPr>
          </a:p>
          <a:p>
            <a:endParaRPr lang="fr-FR" sz="1600" dirty="0">
              <a:latin typeface="Consolas" panose="020B0609020204030204" pitchFamily="49" charset="0"/>
            </a:endParaRPr>
          </a:p>
          <a:p>
            <a:endParaRPr lang="fr-FR" sz="1600" dirty="0">
              <a:latin typeface="Consolas" panose="020B0609020204030204" pitchFamily="49" charset="0"/>
            </a:endParaRPr>
          </a:p>
          <a:p>
            <a:endParaRPr lang="fr-FR" sz="1600" dirty="0">
              <a:latin typeface="Consolas" panose="020B0609020204030204" pitchFamily="49" charset="0"/>
            </a:endParaRPr>
          </a:p>
          <a:p>
            <a:endParaRPr lang="fr-FR" sz="1600" dirty="0">
              <a:latin typeface="Consolas" panose="020B0609020204030204" pitchFamily="49" charset="0"/>
            </a:endParaRPr>
          </a:p>
          <a:p>
            <a:r>
              <a:rPr lang="fr-FR" sz="1600" dirty="0">
                <a:latin typeface="Consolas" panose="020B0609020204030204" pitchFamily="49" charset="0"/>
              </a:rPr>
              <a:t>Vois-tu petit loup ? </a:t>
            </a:r>
          </a:p>
        </p:txBody>
      </p:sp>
      <p:sp>
        <p:nvSpPr>
          <p:cNvPr id="8" name="Bouton d’action : vide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42A098-421D-46B4-B852-149E4DA8995C}"/>
              </a:ext>
            </a:extLst>
          </p:cNvPr>
          <p:cNvSpPr/>
          <p:nvPr/>
        </p:nvSpPr>
        <p:spPr>
          <a:xfrm>
            <a:off x="7721600" y="1950720"/>
            <a:ext cx="301019" cy="57912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28950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>
        <p15:prstTrans prst="origami"/>
      </p:transition>
    </mc:Choice>
    <mc:Fallback xmlns="">
      <p:transition spd="slow" advClick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able, assis, pièce, vivant&#10;&#10;Description générée automatiquement">
            <a:extLst>
              <a:ext uri="{FF2B5EF4-FFF2-40B4-BE49-F238E27FC236}">
                <a16:creationId xmlns:a16="http://schemas.microsoft.com/office/drawing/2014/main" id="{119D4F43-D445-48A2-A507-29D662A36C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30300" b="1518"/>
          <a:stretch/>
        </p:blipFill>
        <p:spPr>
          <a:xfrm>
            <a:off x="-2333" y="10"/>
            <a:ext cx="12191980" cy="6857990"/>
          </a:xfrm>
          <a:prstGeom prst="rect">
            <a:avLst/>
          </a:prstGeom>
        </p:spPr>
      </p:pic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E862BE82-D00D-42C1-BF16-93AA37870C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F6D92C2D-1D3D-4974-918C-06579FB35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0141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1AEE70-BBDE-49CC-BA4A-6AAF061C421E}"/>
              </a:ext>
            </a:extLst>
          </p:cNvPr>
          <p:cNvSpPr/>
          <p:nvPr/>
        </p:nvSpPr>
        <p:spPr>
          <a:xfrm>
            <a:off x="7780669" y="360650"/>
            <a:ext cx="4062643" cy="104340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 lnSpcReduction="10000"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Un coin </a:t>
            </a:r>
            <a:r>
              <a:rPr lang="en-US" sz="3200" b="1" dirty="0" err="1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jeu</a:t>
            </a:r>
            <a:endParaRPr lang="en-US" sz="3200" b="1" dirty="0">
              <a:ln w="0"/>
              <a:solidFill>
                <a:schemeClr val="accent6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orky's" panose="00000700000000000000" pitchFamily="2" charset="0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cap="none" spc="0" dirty="0">
                <a:ln w="0"/>
                <a:solidFill>
                  <a:schemeClr val="accent6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« les voitures »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93BCFC4-2494-4DE1-9779-7EC5A136A1D3}"/>
              </a:ext>
            </a:extLst>
          </p:cNvPr>
          <p:cNvSpPr txBox="1"/>
          <p:nvPr/>
        </p:nvSpPr>
        <p:spPr>
          <a:xfrm>
            <a:off x="7366000" y="1602824"/>
            <a:ext cx="4627821" cy="335525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algn="r">
              <a:lnSpc>
                <a:spcPct val="90000"/>
              </a:lnSpc>
              <a:spcAft>
                <a:spcPts val="600"/>
              </a:spcAft>
            </a:pPr>
            <a:r>
              <a:rPr lang="en-US" sz="2600" dirty="0">
                <a:latin typeface="Arial Narrow" panose="020B0606020202030204" pitchFamily="34" charset="0"/>
              </a:rPr>
              <a:t>Dans la </a:t>
            </a:r>
            <a:r>
              <a:rPr lang="en-US" sz="2600" dirty="0" err="1">
                <a:latin typeface="Arial Narrow" panose="020B0606020202030204" pitchFamily="34" charset="0"/>
              </a:rPr>
              <a:t>classe</a:t>
            </a:r>
            <a:r>
              <a:rPr lang="en-US" sz="2600" dirty="0">
                <a:latin typeface="Arial Narrow" panose="020B0606020202030204" pitchFamily="34" charset="0"/>
              </a:rPr>
              <a:t> </a:t>
            </a:r>
            <a:r>
              <a:rPr lang="en-US" sz="2600" dirty="0" err="1">
                <a:latin typeface="Arial Narrow" panose="020B0606020202030204" pitchFamily="34" charset="0"/>
              </a:rPr>
              <a:t>il</a:t>
            </a:r>
            <a:r>
              <a:rPr lang="en-US" sz="2600" dirty="0">
                <a:latin typeface="Arial Narrow" panose="020B0606020202030204" pitchFamily="34" charset="0"/>
              </a:rPr>
              <a:t> y a </a:t>
            </a:r>
            <a:r>
              <a:rPr lang="en-US" sz="2600" dirty="0" err="1">
                <a:latin typeface="Arial Narrow" panose="020B0606020202030204" pitchFamily="34" charset="0"/>
              </a:rPr>
              <a:t>différents</a:t>
            </a:r>
            <a:r>
              <a:rPr lang="en-US" sz="2600" dirty="0">
                <a:latin typeface="Arial Narrow" panose="020B0606020202030204" pitchFamily="34" charset="0"/>
              </a:rPr>
              <a:t> coins pour </a:t>
            </a:r>
            <a:r>
              <a:rPr lang="en-US" sz="2600" dirty="0" err="1">
                <a:latin typeface="Arial Narrow" panose="020B0606020202030204" pitchFamily="34" charset="0"/>
              </a:rPr>
              <a:t>jouer</a:t>
            </a:r>
            <a:r>
              <a:rPr lang="en-US" sz="2600" dirty="0">
                <a:latin typeface="Arial Narrow" panose="020B0606020202030204" pitchFamily="34" charset="0"/>
              </a:rPr>
              <a:t>. Tu </a:t>
            </a:r>
            <a:r>
              <a:rPr lang="en-US" sz="2600" dirty="0" err="1">
                <a:latin typeface="Arial Narrow" panose="020B0606020202030204" pitchFamily="34" charset="0"/>
              </a:rPr>
              <a:t>n’as</a:t>
            </a:r>
            <a:r>
              <a:rPr lang="en-US" sz="2600" dirty="0">
                <a:latin typeface="Arial Narrow" panose="020B0606020202030204" pitchFamily="34" charset="0"/>
              </a:rPr>
              <a:t> le droit </a:t>
            </a:r>
            <a:r>
              <a:rPr lang="en-US" sz="2600" dirty="0" err="1">
                <a:latin typeface="Arial Narrow" panose="020B0606020202030204" pitchFamily="34" charset="0"/>
              </a:rPr>
              <a:t>d’y</a:t>
            </a:r>
            <a:r>
              <a:rPr lang="en-US" sz="2600" dirty="0">
                <a:latin typeface="Arial Narrow" panose="020B0606020202030204" pitchFamily="34" charset="0"/>
              </a:rPr>
              <a:t> </a:t>
            </a:r>
            <a:r>
              <a:rPr lang="en-US" sz="2600" dirty="0" err="1">
                <a:latin typeface="Arial Narrow" panose="020B0606020202030204" pitchFamily="34" charset="0"/>
              </a:rPr>
              <a:t>aller</a:t>
            </a:r>
            <a:r>
              <a:rPr lang="en-US" sz="2600" dirty="0">
                <a:latin typeface="Arial Narrow" panose="020B0606020202030204" pitchFamily="34" charset="0"/>
              </a:rPr>
              <a:t> que </a:t>
            </a:r>
            <a:r>
              <a:rPr lang="en-US" sz="2600" dirty="0" err="1">
                <a:latin typeface="Arial Narrow" panose="020B0606020202030204" pitchFamily="34" charset="0"/>
              </a:rPr>
              <a:t>s’il</a:t>
            </a:r>
            <a:r>
              <a:rPr lang="en-US" sz="2600" dirty="0">
                <a:latin typeface="Arial Narrow" panose="020B0606020202030204" pitchFamily="34" charset="0"/>
              </a:rPr>
              <a:t> y a de la place et après </a:t>
            </a:r>
            <a:r>
              <a:rPr lang="en-US" sz="2600" dirty="0" err="1">
                <a:latin typeface="Arial Narrow" panose="020B0606020202030204" pitchFamily="34" charset="0"/>
              </a:rPr>
              <a:t>avoir</a:t>
            </a:r>
            <a:r>
              <a:rPr lang="en-US" sz="2600" dirty="0">
                <a:latin typeface="Arial Narrow" panose="020B0606020202030204" pitchFamily="34" charset="0"/>
              </a:rPr>
              <a:t> fait le travail.</a:t>
            </a:r>
          </a:p>
          <a:p>
            <a:pPr algn="r">
              <a:lnSpc>
                <a:spcPct val="90000"/>
              </a:lnSpc>
              <a:spcAft>
                <a:spcPts val="600"/>
              </a:spcAft>
            </a:pPr>
            <a:r>
              <a:rPr lang="en-US" sz="2600" dirty="0">
                <a:latin typeface="Arial Narrow" panose="020B0606020202030204" pitchFamily="34" charset="0"/>
              </a:rPr>
              <a:t>Il y a le coin des voitures, le coin des </a:t>
            </a:r>
            <a:r>
              <a:rPr lang="en-US" sz="2600" dirty="0" err="1">
                <a:latin typeface="Arial Narrow" panose="020B0606020202030204" pitchFamily="34" charset="0"/>
              </a:rPr>
              <a:t>poupées</a:t>
            </a:r>
            <a:r>
              <a:rPr lang="en-US" sz="2600" dirty="0">
                <a:latin typeface="Arial Narrow" panose="020B0606020202030204" pitchFamily="34" charset="0"/>
              </a:rPr>
              <a:t>, le coin de la cuisine, le coin à dessin, le coin construction et plein </a:t>
            </a:r>
            <a:r>
              <a:rPr lang="en-US" sz="2600" dirty="0" err="1">
                <a:latin typeface="Arial Narrow" panose="020B0606020202030204" pitchFamily="34" charset="0"/>
              </a:rPr>
              <a:t>d’autre</a:t>
            </a:r>
            <a:r>
              <a:rPr lang="en-US" sz="2600" dirty="0">
                <a:latin typeface="Arial Narrow" panose="020B0606020202030204" pitchFamily="34" charset="0"/>
              </a:rPr>
              <a:t> encore. A </a:t>
            </a:r>
            <a:r>
              <a:rPr lang="en-US" sz="2600" dirty="0" err="1">
                <a:latin typeface="Arial Narrow" panose="020B0606020202030204" pitchFamily="34" charset="0"/>
              </a:rPr>
              <a:t>chaque</a:t>
            </a:r>
            <a:r>
              <a:rPr lang="en-US" sz="2600" dirty="0">
                <a:latin typeface="Arial Narrow" panose="020B0606020202030204" pitchFamily="34" charset="0"/>
              </a:rPr>
              <a:t> </a:t>
            </a:r>
            <a:r>
              <a:rPr lang="en-US" sz="2600" dirty="0" err="1">
                <a:latin typeface="Arial Narrow" panose="020B0606020202030204" pitchFamily="34" charset="0"/>
              </a:rPr>
              <a:t>vacances</a:t>
            </a:r>
            <a:r>
              <a:rPr lang="en-US" sz="2600" dirty="0">
                <a:latin typeface="Arial Narrow" panose="020B0606020202030204" pitchFamily="34" charset="0"/>
              </a:rPr>
              <a:t>, la </a:t>
            </a:r>
            <a:r>
              <a:rPr lang="en-US" sz="2600" dirty="0" err="1">
                <a:latin typeface="Arial Narrow" panose="020B0606020202030204" pitchFamily="34" charset="0"/>
              </a:rPr>
              <a:t>mâitresse</a:t>
            </a:r>
            <a:r>
              <a:rPr lang="en-US" sz="2600" dirty="0">
                <a:latin typeface="Arial Narrow" panose="020B0606020202030204" pitchFamily="34" charset="0"/>
              </a:rPr>
              <a:t> </a:t>
            </a:r>
            <a:r>
              <a:rPr lang="en-US" sz="2600" dirty="0" err="1">
                <a:latin typeface="Arial Narrow" panose="020B0606020202030204" pitchFamily="34" charset="0"/>
              </a:rPr>
              <a:t>ouvre</a:t>
            </a:r>
            <a:r>
              <a:rPr lang="en-US" sz="2600" dirty="0">
                <a:latin typeface="Arial Narrow" panose="020B0606020202030204" pitchFamily="34" charset="0"/>
              </a:rPr>
              <a:t> un nouveau coin !</a:t>
            </a:r>
          </a:p>
          <a:p>
            <a:pPr algn="r">
              <a:lnSpc>
                <a:spcPct val="90000"/>
              </a:lnSpc>
              <a:spcAft>
                <a:spcPts val="600"/>
              </a:spcAft>
            </a:pPr>
            <a:endParaRPr lang="en-US" sz="2600" dirty="0">
              <a:latin typeface="Arial Narrow" panose="020B0606020202030204" pitchFamily="34" charset="0"/>
            </a:endParaRPr>
          </a:p>
          <a:p>
            <a:pPr algn="r">
              <a:lnSpc>
                <a:spcPct val="90000"/>
              </a:lnSpc>
              <a:spcAft>
                <a:spcPts val="600"/>
              </a:spcAft>
            </a:pPr>
            <a:r>
              <a:rPr lang="en-US" sz="2600" dirty="0">
                <a:latin typeface="Arial Narrow" panose="020B0606020202030204" pitchFamily="34" charset="0"/>
              </a:rPr>
              <a:t>As-</a:t>
            </a:r>
            <a:r>
              <a:rPr lang="en-US" sz="2600" dirty="0" err="1">
                <a:latin typeface="Arial Narrow" panose="020B0606020202030204" pitchFamily="34" charset="0"/>
              </a:rPr>
              <a:t>tu</a:t>
            </a:r>
            <a:r>
              <a:rPr lang="en-US" sz="2600" dirty="0">
                <a:latin typeface="Arial Narrow" panose="020B0606020202030204" pitchFamily="34" charset="0"/>
              </a:rPr>
              <a:t> vu petit </a:t>
            </a:r>
            <a:r>
              <a:rPr lang="en-US" sz="2600" dirty="0" err="1">
                <a:latin typeface="Arial Narrow" panose="020B0606020202030204" pitchFamily="34" charset="0"/>
              </a:rPr>
              <a:t>loup</a:t>
            </a:r>
            <a:r>
              <a:rPr lang="en-US" sz="2600" dirty="0">
                <a:latin typeface="Arial Narrow" panose="020B0606020202030204" pitchFamily="34" charset="0"/>
              </a:rPr>
              <a:t> </a:t>
            </a:r>
            <a:r>
              <a:rPr lang="en-US" dirty="0">
                <a:latin typeface="Arial Narrow" panose="020B0606020202030204" pitchFamily="34" charset="0"/>
              </a:rPr>
              <a:t>?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dirty="0">
              <a:latin typeface="Arial Narrow" panose="020B0606020202030204" pitchFamily="34" charset="0"/>
            </a:endParaRPr>
          </a:p>
        </p:txBody>
      </p:sp>
      <p:sp>
        <p:nvSpPr>
          <p:cNvPr id="8" name="Bouton d’action : vide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42A098-421D-46B4-B852-149E4DA8995C}"/>
              </a:ext>
            </a:extLst>
          </p:cNvPr>
          <p:cNvSpPr/>
          <p:nvPr/>
        </p:nvSpPr>
        <p:spPr>
          <a:xfrm>
            <a:off x="3566160" y="1023704"/>
            <a:ext cx="619760" cy="1211496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9871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fallOver"/>
      </p:transition>
    </mc:Choice>
    <mc:Fallback xmlns="">
      <p:transition spd="slow" advClick="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6B5E2835-4E47-45B3-9CFE-732FF7B054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19D4F43-D445-48A2-A507-29D662A36C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9"/>
          <a:stretch/>
        </p:blipFill>
        <p:spPr>
          <a:xfrm>
            <a:off x="3242695" y="10"/>
            <a:ext cx="8949307" cy="6857990"/>
          </a:xfrm>
          <a:custGeom>
            <a:avLst/>
            <a:gdLst/>
            <a:ahLst/>
            <a:cxnLst/>
            <a:rect l="l" t="t" r="r" b="b"/>
            <a:pathLst>
              <a:path w="8949307" h="6858000">
                <a:moveTo>
                  <a:pt x="0" y="0"/>
                </a:moveTo>
                <a:lnTo>
                  <a:pt x="8949307" y="0"/>
                </a:lnTo>
                <a:lnTo>
                  <a:pt x="8949307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9" y="4741056"/>
                  <a:pt x="1212979" y="3429000"/>
                </a:cubicBezTo>
                <a:cubicBezTo>
                  <a:pt x="1212979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21" name="Freeform: Shape 20">
            <a:extLst>
              <a:ext uri="{FF2B5EF4-FFF2-40B4-BE49-F238E27FC236}">
                <a16:creationId xmlns:a16="http://schemas.microsoft.com/office/drawing/2014/main" id="{5B45AD5D-AA52-4F7B-9362-576A39AD9E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4455673" cy="6858000"/>
          </a:xfrm>
          <a:custGeom>
            <a:avLst/>
            <a:gdLst>
              <a:gd name="connsiteX0" fmla="*/ 0 w 4455673"/>
              <a:gd name="connsiteY0" fmla="*/ 0 h 6858000"/>
              <a:gd name="connsiteX1" fmla="*/ 3242695 w 4455673"/>
              <a:gd name="connsiteY1" fmla="*/ 0 h 6858000"/>
              <a:gd name="connsiteX2" fmla="*/ 3305678 w 4455673"/>
              <a:gd name="connsiteY2" fmla="*/ 69271 h 6858000"/>
              <a:gd name="connsiteX3" fmla="*/ 4455673 w 4455673"/>
              <a:gd name="connsiteY3" fmla="*/ 3429000 h 6858000"/>
              <a:gd name="connsiteX4" fmla="*/ 3305678 w 4455673"/>
              <a:gd name="connsiteY4" fmla="*/ 6788730 h 6858000"/>
              <a:gd name="connsiteX5" fmla="*/ 3242695 w 4455673"/>
              <a:gd name="connsiteY5" fmla="*/ 6858000 h 6858000"/>
              <a:gd name="connsiteX6" fmla="*/ 0 w 4455673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3" h="6858000">
                <a:moveTo>
                  <a:pt x="0" y="0"/>
                </a:moveTo>
                <a:lnTo>
                  <a:pt x="3242695" y="0"/>
                </a:lnTo>
                <a:lnTo>
                  <a:pt x="3305678" y="69271"/>
                </a:lnTo>
                <a:cubicBezTo>
                  <a:pt x="4016204" y="929100"/>
                  <a:pt x="4455673" y="2116944"/>
                  <a:pt x="4455673" y="3429000"/>
                </a:cubicBezTo>
                <a:cubicBezTo>
                  <a:pt x="4455673" y="4741056"/>
                  <a:pt x="4016204" y="5928900"/>
                  <a:pt x="3305678" y="6788730"/>
                </a:cubicBezTo>
                <a:lnTo>
                  <a:pt x="3242695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D5D5D5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3" name="Freeform: Shape 22">
            <a:extLst>
              <a:ext uri="{FF2B5EF4-FFF2-40B4-BE49-F238E27FC236}">
                <a16:creationId xmlns:a16="http://schemas.microsoft.com/office/drawing/2014/main" id="{AEDD7960-4866-4399-BEF6-DD1431AB4E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9" cy="6858000"/>
          </a:xfrm>
          <a:custGeom>
            <a:avLst/>
            <a:gdLst>
              <a:gd name="connsiteX0" fmla="*/ 0 w 4446529"/>
              <a:gd name="connsiteY0" fmla="*/ 0 h 6858000"/>
              <a:gd name="connsiteX1" fmla="*/ 3233551 w 4446529"/>
              <a:gd name="connsiteY1" fmla="*/ 0 h 6858000"/>
              <a:gd name="connsiteX2" fmla="*/ 3296534 w 4446529"/>
              <a:gd name="connsiteY2" fmla="*/ 69271 h 6858000"/>
              <a:gd name="connsiteX3" fmla="*/ 4446529 w 4446529"/>
              <a:gd name="connsiteY3" fmla="*/ 3429000 h 6858000"/>
              <a:gd name="connsiteX4" fmla="*/ 3296534 w 4446529"/>
              <a:gd name="connsiteY4" fmla="*/ 6788730 h 6858000"/>
              <a:gd name="connsiteX5" fmla="*/ 3233551 w 4446529"/>
              <a:gd name="connsiteY5" fmla="*/ 6858000 h 6858000"/>
              <a:gd name="connsiteX6" fmla="*/ 0 w 444652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9" h="6858000">
                <a:moveTo>
                  <a:pt x="0" y="0"/>
                </a:moveTo>
                <a:lnTo>
                  <a:pt x="3233551" y="0"/>
                </a:lnTo>
                <a:lnTo>
                  <a:pt x="3296534" y="69271"/>
                </a:lnTo>
                <a:cubicBezTo>
                  <a:pt x="4007060" y="929100"/>
                  <a:pt x="4446529" y="2116944"/>
                  <a:pt x="4446529" y="3429000"/>
                </a:cubicBezTo>
                <a:cubicBezTo>
                  <a:pt x="4446529" y="4741056"/>
                  <a:pt x="4007060" y="5928900"/>
                  <a:pt x="3296534" y="6788730"/>
                </a:cubicBezTo>
                <a:lnTo>
                  <a:pt x="3233551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1AEE70-BBDE-49CC-BA4A-6AAF061C421E}"/>
              </a:ext>
            </a:extLst>
          </p:cNvPr>
          <p:cNvSpPr/>
          <p:nvPr/>
        </p:nvSpPr>
        <p:spPr>
          <a:xfrm>
            <a:off x="327660" y="280670"/>
            <a:ext cx="3438144" cy="11257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Un coin </a:t>
            </a:r>
            <a:r>
              <a:rPr lang="en-US" sz="2800" b="1" dirty="0" err="1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calme</a:t>
            </a:r>
            <a:endParaRPr lang="en-US" sz="2800" b="1" dirty="0">
              <a:ln w="0"/>
              <a:solidFill>
                <a:schemeClr val="accent2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orky's" panose="00000700000000000000" pitchFamily="2" charset="0"/>
              <a:ea typeface="+mj-ea"/>
              <a:cs typeface="+mj-cs"/>
            </a:endParaRPr>
          </a:p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 b="1" cap="none" spc="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« la </a:t>
            </a:r>
            <a:r>
              <a:rPr lang="en-US" sz="2800" b="1" cap="none" spc="0" dirty="0" err="1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bibliothèque</a:t>
            </a:r>
            <a:r>
              <a:rPr lang="en-US" sz="2800" b="1" cap="none" spc="0" dirty="0">
                <a:ln w="0"/>
                <a:solidFill>
                  <a:schemeClr val="accent2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 »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3756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93BCFC4-2494-4DE1-9779-7EC5A136A1D3}"/>
              </a:ext>
            </a:extLst>
          </p:cNvPr>
          <p:cNvSpPr txBox="1"/>
          <p:nvPr/>
        </p:nvSpPr>
        <p:spPr>
          <a:xfrm>
            <a:off x="182880" y="1828800"/>
            <a:ext cx="3728720" cy="44297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latin typeface="Cursive standard" pitchFamily="2" charset="0"/>
              </a:rPr>
              <a:t>Dans la </a:t>
            </a:r>
            <a:r>
              <a:rPr lang="en-US" sz="2000" b="1" dirty="0" err="1">
                <a:latin typeface="Cursive standard" pitchFamily="2" charset="0"/>
              </a:rPr>
              <a:t>classe</a:t>
            </a:r>
            <a:r>
              <a:rPr lang="en-US" sz="2000" b="1" dirty="0">
                <a:latin typeface="Cursive standard" pitchFamily="2" charset="0"/>
              </a:rPr>
              <a:t>, </a:t>
            </a:r>
            <a:r>
              <a:rPr lang="en-US" sz="2000" b="1" dirty="0" err="1">
                <a:latin typeface="Cursive standard" pitchFamily="2" charset="0"/>
              </a:rPr>
              <a:t>il</a:t>
            </a:r>
            <a:r>
              <a:rPr lang="en-US" sz="2000" b="1" dirty="0">
                <a:latin typeface="Cursive standard" pitchFamily="2" charset="0"/>
              </a:rPr>
              <a:t> y a </a:t>
            </a:r>
            <a:r>
              <a:rPr lang="en-US" sz="2000" b="1" dirty="0" err="1">
                <a:latin typeface="Cursive standard" pitchFamily="2" charset="0"/>
              </a:rPr>
              <a:t>aussi</a:t>
            </a:r>
            <a:r>
              <a:rPr lang="en-US" sz="2000" b="1" dirty="0">
                <a:latin typeface="Cursive standard" pitchFamily="2" charset="0"/>
              </a:rPr>
              <a:t> des coins </a:t>
            </a:r>
            <a:r>
              <a:rPr lang="en-US" sz="2000" b="1" dirty="0" err="1">
                <a:latin typeface="Cursive standard" pitchFamily="2" charset="0"/>
              </a:rPr>
              <a:t>calmes</a:t>
            </a:r>
            <a:r>
              <a:rPr lang="en-US" sz="2000" b="1" dirty="0">
                <a:latin typeface="Cursive standard" pitchFamily="2" charset="0"/>
              </a:rPr>
              <a:t> </a:t>
            </a:r>
            <a:r>
              <a:rPr lang="en-US" sz="2000" b="1" dirty="0" err="1">
                <a:latin typeface="Cursive standard" pitchFamily="2" charset="0"/>
              </a:rPr>
              <a:t>comme</a:t>
            </a:r>
            <a:r>
              <a:rPr lang="en-US" sz="2000" b="1" dirty="0">
                <a:latin typeface="Cursive standard" pitchFamily="2" charset="0"/>
              </a:rPr>
              <a:t> la </a:t>
            </a:r>
            <a:r>
              <a:rPr lang="en-US" sz="2000" b="1" dirty="0" err="1">
                <a:latin typeface="Cursive standard" pitchFamily="2" charset="0"/>
              </a:rPr>
              <a:t>bibliothèque</a:t>
            </a:r>
            <a:r>
              <a:rPr lang="en-US" sz="2000" b="1" dirty="0">
                <a:latin typeface="Cursive standard" pitchFamily="2" charset="0"/>
              </a:rPr>
              <a:t> pour </a:t>
            </a:r>
            <a:r>
              <a:rPr lang="en-US" sz="2000" b="1" dirty="0" err="1">
                <a:latin typeface="Cursive standard" pitchFamily="2" charset="0"/>
              </a:rPr>
              <a:t>regarder</a:t>
            </a:r>
            <a:r>
              <a:rPr lang="en-US" sz="2000" b="1" dirty="0">
                <a:latin typeface="Cursive standard" pitchFamily="2" charset="0"/>
              </a:rPr>
              <a:t> un livre </a:t>
            </a:r>
            <a:r>
              <a:rPr lang="en-US" sz="2000" b="1" dirty="0" err="1">
                <a:latin typeface="Cursive standard" pitchFamily="2" charset="0"/>
              </a:rPr>
              <a:t>ou</a:t>
            </a:r>
            <a:r>
              <a:rPr lang="en-US" sz="2000" b="1" dirty="0">
                <a:latin typeface="Cursive standard" pitchFamily="2" charset="0"/>
              </a:rPr>
              <a:t> le coin </a:t>
            </a:r>
            <a:r>
              <a:rPr lang="en-US" sz="2000" b="1" dirty="0" err="1">
                <a:latin typeface="Cursive standard" pitchFamily="2" charset="0"/>
              </a:rPr>
              <a:t>écoute</a:t>
            </a:r>
            <a:r>
              <a:rPr lang="en-US" sz="2000" b="1" dirty="0">
                <a:latin typeface="Cursive standard" pitchFamily="2" charset="0"/>
              </a:rPr>
              <a:t> pour </a:t>
            </a:r>
            <a:r>
              <a:rPr lang="en-US" sz="2000" b="1" dirty="0" err="1">
                <a:latin typeface="Cursive standard" pitchFamily="2" charset="0"/>
              </a:rPr>
              <a:t>écouter</a:t>
            </a:r>
            <a:r>
              <a:rPr lang="en-US" sz="2000" b="1" dirty="0">
                <a:latin typeface="Cursive standard" pitchFamily="2" charset="0"/>
              </a:rPr>
              <a:t> de la musique </a:t>
            </a:r>
            <a:r>
              <a:rPr lang="en-US" sz="2000" b="1" dirty="0" err="1">
                <a:latin typeface="Cursive standard" pitchFamily="2" charset="0"/>
              </a:rPr>
              <a:t>ou</a:t>
            </a:r>
            <a:r>
              <a:rPr lang="en-US" sz="2000" b="1" dirty="0">
                <a:latin typeface="Cursive standard" pitchFamily="2" charset="0"/>
              </a:rPr>
              <a:t> des </a:t>
            </a:r>
            <a:r>
              <a:rPr lang="en-US" sz="2000" b="1" dirty="0" err="1">
                <a:latin typeface="Cursive standard" pitchFamily="2" charset="0"/>
              </a:rPr>
              <a:t>histoires</a:t>
            </a:r>
            <a:r>
              <a:rPr lang="en-US" sz="2000" b="1" dirty="0">
                <a:latin typeface="Cursive standard" pitchFamily="2" charset="0"/>
              </a:rPr>
              <a:t>.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b="1" dirty="0">
              <a:latin typeface="Cursive standard" pitchFamily="2" charset="0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 dirty="0">
                <a:latin typeface="Cursive standard" pitchFamily="2" charset="0"/>
              </a:rPr>
              <a:t>A la </a:t>
            </a:r>
            <a:r>
              <a:rPr lang="en-US" sz="2000" b="1" dirty="0" err="1">
                <a:latin typeface="Cursive standard" pitchFamily="2" charset="0"/>
              </a:rPr>
              <a:t>bibliothèque</a:t>
            </a:r>
            <a:r>
              <a:rPr lang="en-US" sz="2000" b="1" dirty="0">
                <a:latin typeface="Cursive standard" pitchFamily="2" charset="0"/>
              </a:rPr>
              <a:t>, </a:t>
            </a:r>
            <a:r>
              <a:rPr lang="en-US" sz="2000" b="1" dirty="0" err="1">
                <a:latin typeface="Cursive standard" pitchFamily="2" charset="0"/>
              </a:rPr>
              <a:t>il</a:t>
            </a:r>
            <a:r>
              <a:rPr lang="en-US" sz="2000" b="1" dirty="0">
                <a:latin typeface="Cursive standard" pitchFamily="2" charset="0"/>
              </a:rPr>
              <a:t> faut prendre bien </a:t>
            </a:r>
            <a:r>
              <a:rPr lang="en-US" sz="2000" b="1" dirty="0" err="1">
                <a:latin typeface="Cursive standard" pitchFamily="2" charset="0"/>
              </a:rPr>
              <a:t>soin</a:t>
            </a:r>
            <a:r>
              <a:rPr lang="en-US" sz="2000" b="1" dirty="0">
                <a:latin typeface="Cursive standard" pitchFamily="2" charset="0"/>
              </a:rPr>
              <a:t> des livres et </a:t>
            </a:r>
            <a:r>
              <a:rPr lang="en-US" sz="2000" b="1" dirty="0" err="1">
                <a:latin typeface="Cursive standard" pitchFamily="2" charset="0"/>
              </a:rPr>
              <a:t>tourner</a:t>
            </a:r>
            <a:r>
              <a:rPr lang="en-US" sz="2000" b="1" dirty="0">
                <a:latin typeface="Cursive standard" pitchFamily="2" charset="0"/>
              </a:rPr>
              <a:t> les pages avec </a:t>
            </a:r>
            <a:r>
              <a:rPr lang="en-US" sz="2000" b="1" dirty="0" err="1">
                <a:latin typeface="Cursive standard" pitchFamily="2" charset="0"/>
              </a:rPr>
              <a:t>soin</a:t>
            </a:r>
            <a:r>
              <a:rPr lang="en-US" sz="2000" b="1" dirty="0">
                <a:latin typeface="Cursive standard" pitchFamily="2" charset="0"/>
              </a:rPr>
              <a:t> </a:t>
            </a:r>
            <a:r>
              <a:rPr lang="en-US" sz="2000" b="1" dirty="0" err="1">
                <a:latin typeface="Cursive standard" pitchFamily="2" charset="0"/>
              </a:rPr>
              <a:t>sinon</a:t>
            </a:r>
            <a:r>
              <a:rPr lang="en-US" sz="2000" b="1" dirty="0">
                <a:latin typeface="Cursive standard" pitchFamily="2" charset="0"/>
              </a:rPr>
              <a:t> la </a:t>
            </a:r>
            <a:r>
              <a:rPr lang="en-US" sz="2000" b="1" dirty="0" err="1">
                <a:latin typeface="Cursive standard" pitchFamily="2" charset="0"/>
              </a:rPr>
              <a:t>maîtresse</a:t>
            </a:r>
            <a:r>
              <a:rPr lang="en-US" sz="2000" b="1" dirty="0">
                <a:latin typeface="Cursive standard" pitchFamily="2" charset="0"/>
              </a:rPr>
              <a:t> se </a:t>
            </a:r>
            <a:r>
              <a:rPr lang="en-US" sz="2000" b="1" dirty="0" err="1">
                <a:latin typeface="Cursive standard" pitchFamily="2" charset="0"/>
              </a:rPr>
              <a:t>fâche</a:t>
            </a:r>
            <a:r>
              <a:rPr lang="en-US" sz="2000" b="1" dirty="0">
                <a:latin typeface="Cursive standard" pitchFamily="2" charset="0"/>
              </a:rPr>
              <a:t> car le livre </a:t>
            </a:r>
            <a:r>
              <a:rPr lang="en-US" sz="2000" b="1" dirty="0" err="1">
                <a:latin typeface="Cursive standard" pitchFamily="2" charset="0"/>
              </a:rPr>
              <a:t>s’âbime</a:t>
            </a:r>
            <a:r>
              <a:rPr lang="en-US" sz="2000" b="1" dirty="0">
                <a:latin typeface="Cursive standard" pitchFamily="2" charset="0"/>
              </a:rPr>
              <a:t> et ne </a:t>
            </a:r>
            <a:r>
              <a:rPr lang="en-US" sz="2000" b="1" dirty="0" err="1">
                <a:latin typeface="Cursive standard" pitchFamily="2" charset="0"/>
              </a:rPr>
              <a:t>peut</a:t>
            </a:r>
            <a:r>
              <a:rPr lang="en-US" sz="2000" b="1" dirty="0">
                <a:latin typeface="Cursive standard" pitchFamily="2" charset="0"/>
              </a:rPr>
              <a:t> plus </a:t>
            </a:r>
            <a:r>
              <a:rPr lang="en-US" sz="2000" b="1" dirty="0" err="1">
                <a:latin typeface="Cursive standard" pitchFamily="2" charset="0"/>
              </a:rPr>
              <a:t>être</a:t>
            </a:r>
            <a:r>
              <a:rPr lang="en-US" sz="2000" b="1" dirty="0">
                <a:latin typeface="Cursive standard" pitchFamily="2" charset="0"/>
              </a:rPr>
              <a:t> </a:t>
            </a:r>
            <a:r>
              <a:rPr lang="en-US" sz="2000" b="1" dirty="0" err="1">
                <a:latin typeface="Cursive standard" pitchFamily="2" charset="0"/>
              </a:rPr>
              <a:t>lu</a:t>
            </a:r>
            <a:r>
              <a:rPr lang="en-US" sz="2000" b="1" dirty="0">
                <a:latin typeface="Cursive standard" pitchFamily="2" charset="0"/>
              </a:rPr>
              <a:t> … 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2000" b="1" dirty="0">
              <a:latin typeface="Cursive standard" pitchFamily="2" charset="0"/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000" dirty="0">
                <a:latin typeface="Cursive standard" pitchFamily="2" charset="0"/>
              </a:rPr>
              <a:t>Loup </a:t>
            </a:r>
            <a:r>
              <a:rPr lang="en-US" sz="2000" dirty="0" err="1">
                <a:latin typeface="Cursive standard" pitchFamily="2" charset="0"/>
              </a:rPr>
              <a:t>s’est</a:t>
            </a:r>
            <a:r>
              <a:rPr lang="en-US" sz="2000" dirty="0">
                <a:latin typeface="Cursive standard" pitchFamily="2" charset="0"/>
              </a:rPr>
              <a:t> </a:t>
            </a:r>
            <a:r>
              <a:rPr lang="en-US" sz="2000" dirty="0" err="1">
                <a:latin typeface="Cursive standard" pitchFamily="2" charset="0"/>
              </a:rPr>
              <a:t>caché</a:t>
            </a:r>
            <a:r>
              <a:rPr lang="en-US" sz="2000" dirty="0">
                <a:latin typeface="Cursive standard" pitchFamily="2" charset="0"/>
              </a:rPr>
              <a:t> </a:t>
            </a:r>
            <a:r>
              <a:rPr lang="en-US" sz="2000" dirty="0" err="1">
                <a:latin typeface="Cursive standard" pitchFamily="2" charset="0"/>
              </a:rPr>
              <a:t>quelque</a:t>
            </a:r>
            <a:r>
              <a:rPr lang="en-US" sz="2000" dirty="0">
                <a:latin typeface="Cursive standard" pitchFamily="2" charset="0"/>
              </a:rPr>
              <a:t> part … </a:t>
            </a:r>
            <a:r>
              <a:rPr lang="en-US" sz="2000" dirty="0" err="1">
                <a:latin typeface="Cursive standard" pitchFamily="2" charset="0"/>
              </a:rPr>
              <a:t>mais</a:t>
            </a:r>
            <a:r>
              <a:rPr lang="en-US" sz="2000" dirty="0">
                <a:latin typeface="Cursive standard" pitchFamily="2" charset="0"/>
              </a:rPr>
              <a:t> </a:t>
            </a:r>
            <a:r>
              <a:rPr lang="en-US" sz="2000" dirty="0" err="1">
                <a:latin typeface="Cursive standard" pitchFamily="2" charset="0"/>
              </a:rPr>
              <a:t>où</a:t>
            </a:r>
            <a:r>
              <a:rPr lang="en-US" sz="2000" dirty="0">
                <a:latin typeface="Cursive standard" pitchFamily="2" charset="0"/>
              </a:rPr>
              <a:t> ? </a:t>
            </a:r>
          </a:p>
        </p:txBody>
      </p:sp>
      <p:sp>
        <p:nvSpPr>
          <p:cNvPr id="8" name="Bouton d’action : vide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42A098-421D-46B4-B852-149E4DA8995C}"/>
              </a:ext>
            </a:extLst>
          </p:cNvPr>
          <p:cNvSpPr/>
          <p:nvPr/>
        </p:nvSpPr>
        <p:spPr>
          <a:xfrm>
            <a:off x="9531965" y="4292854"/>
            <a:ext cx="531005" cy="852424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8164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drape"/>
      </p:transition>
    </mc:Choice>
    <mc:Fallback xmlns="">
      <p:transition spd="slow" advClick="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19D4F43-D445-48A2-A507-29D662A36C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1" b="21969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19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1AEE70-BBDE-49CC-BA4A-6AAF061C421E}"/>
              </a:ext>
            </a:extLst>
          </p:cNvPr>
          <p:cNvSpPr/>
          <p:nvPr/>
        </p:nvSpPr>
        <p:spPr>
          <a:xfrm>
            <a:off x="719957" y="1575737"/>
            <a:ext cx="4204137" cy="134275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{¡Estoy Bueno!}" panose="02000500000000000000" pitchFamily="2" charset="0"/>
                <a:ea typeface="+mj-ea"/>
                <a:cs typeface="+mj-cs"/>
              </a:rPr>
              <a:t>Le coin </a:t>
            </a:r>
            <a:r>
              <a:rPr lang="en-US" sz="3600" b="1" dirty="0" err="1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{¡Estoy Bueno!}" panose="02000500000000000000" pitchFamily="2" charset="0"/>
                <a:ea typeface="+mj-ea"/>
                <a:cs typeface="+mj-cs"/>
              </a:rPr>
              <a:t>peinture</a:t>
            </a:r>
            <a:endParaRPr lang="en-US" sz="3600" b="1" dirty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{¡Estoy Bueno!}" panose="02000500000000000000" pitchFamily="2" charset="0"/>
              <a:ea typeface="+mj-ea"/>
              <a:cs typeface="+mj-cs"/>
            </a:endParaRP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oneTexte 6">
            <a:extLst>
              <a:ext uri="{FF2B5EF4-FFF2-40B4-BE49-F238E27FC236}">
                <a16:creationId xmlns:a16="http://schemas.microsoft.com/office/drawing/2014/main" id="{E93BCFC4-2494-4DE1-9779-7EC5A136A1D3}"/>
              </a:ext>
            </a:extLst>
          </p:cNvPr>
          <p:cNvSpPr txBox="1"/>
          <p:nvPr/>
        </p:nvSpPr>
        <p:spPr>
          <a:xfrm>
            <a:off x="525516" y="3417573"/>
            <a:ext cx="4593021" cy="2619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600" dirty="0"/>
          </a:p>
        </p:txBody>
      </p:sp>
      <p:sp>
        <p:nvSpPr>
          <p:cNvPr id="8" name="Bouton d’action : vide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42A098-421D-46B4-B852-149E4DA8995C}"/>
              </a:ext>
            </a:extLst>
          </p:cNvPr>
          <p:cNvSpPr/>
          <p:nvPr/>
        </p:nvSpPr>
        <p:spPr>
          <a:xfrm>
            <a:off x="9133840" y="4597340"/>
            <a:ext cx="548640" cy="80264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B7CDAF0-0625-418B-B227-03B7C044A71B}"/>
              </a:ext>
            </a:extLst>
          </p:cNvPr>
          <p:cNvSpPr txBox="1"/>
          <p:nvPr/>
        </p:nvSpPr>
        <p:spPr>
          <a:xfrm>
            <a:off x="525516" y="3429000"/>
            <a:ext cx="459302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 little sunshine" panose="02000603000000000000" pitchFamily="2" charset="0"/>
                <a:ea typeface="A little sunshine" panose="02000603000000000000" pitchFamily="2" charset="0"/>
              </a:rPr>
              <a:t>Dans le coin peinture, tu vas bien t’amuser ! Tu va peindre de beaux dessins pour papa, maman et tes proches avec plein d’outils différents ! Tes mains, tes doigts, des pinceaux des rouleaux et même des éponges. La maîtresse va t’apprendre à dessiner et à fabriquer de jolie objets ! </a:t>
            </a:r>
          </a:p>
          <a:p>
            <a:r>
              <a:rPr lang="fr-F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 little sunshine" panose="02000603000000000000" pitchFamily="2" charset="0"/>
                <a:ea typeface="A little sunshine" panose="02000603000000000000" pitchFamily="2" charset="0"/>
              </a:rPr>
              <a:t>Ici, il faut bien se concentrer et écouter la maîtresse et l’ATSEM.</a:t>
            </a:r>
          </a:p>
          <a:p>
            <a:r>
              <a:rPr lang="fr-FR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 little sunshine" panose="02000603000000000000" pitchFamily="2" charset="0"/>
                <a:ea typeface="A little sunshine" panose="02000603000000000000" pitchFamily="2" charset="0"/>
              </a:rPr>
              <a:t>                    Vois-tu petit loup ?</a:t>
            </a:r>
          </a:p>
        </p:txBody>
      </p:sp>
    </p:spTree>
    <p:extLst>
      <p:ext uri="{BB962C8B-B14F-4D97-AF65-F5344CB8AC3E}">
        <p14:creationId xmlns:p14="http://schemas.microsoft.com/office/powerpoint/2010/main" val="155684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drape"/>
      </p:transition>
    </mc:Choice>
    <mc:Fallback xmlns="">
      <p:transition spd="slow" advClick="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19D4F43-D445-48A2-A507-29D662A36C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1" t="14904" b="17140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E862BE82-D00D-42C1-BF16-93AA37870C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582780" y="-2008"/>
            <a:ext cx="5609220" cy="5840278"/>
          </a:xfrm>
          <a:custGeom>
            <a:avLst/>
            <a:gdLst>
              <a:gd name="connsiteX0" fmla="*/ 0 w 5609220"/>
              <a:gd name="connsiteY0" fmla="*/ 0 h 5840278"/>
              <a:gd name="connsiteX1" fmla="*/ 4637091 w 5609220"/>
              <a:gd name="connsiteY1" fmla="*/ 0 h 5840278"/>
              <a:gd name="connsiteX2" fmla="*/ 4822569 w 5609220"/>
              <a:gd name="connsiteY2" fmla="*/ 204077 h 5840278"/>
              <a:gd name="connsiteX3" fmla="*/ 5609220 w 5609220"/>
              <a:gd name="connsiteY3" fmla="*/ 2395363 h 5840278"/>
              <a:gd name="connsiteX4" fmla="*/ 2164305 w 5609220"/>
              <a:gd name="connsiteY4" fmla="*/ 5840278 h 5840278"/>
              <a:gd name="connsiteX5" fmla="*/ 238220 w 5609220"/>
              <a:gd name="connsiteY5" fmla="*/ 5251941 h 5840278"/>
              <a:gd name="connsiteX6" fmla="*/ 0 w 5609220"/>
              <a:gd name="connsiteY6" fmla="*/ 5073803 h 5840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09220" h="5840278">
                <a:moveTo>
                  <a:pt x="0" y="0"/>
                </a:moveTo>
                <a:lnTo>
                  <a:pt x="4637091" y="0"/>
                </a:lnTo>
                <a:lnTo>
                  <a:pt x="4822569" y="204077"/>
                </a:lnTo>
                <a:cubicBezTo>
                  <a:pt x="5314007" y="799562"/>
                  <a:pt x="5609220" y="1562987"/>
                  <a:pt x="5609220" y="2395363"/>
                </a:cubicBezTo>
                <a:cubicBezTo>
                  <a:pt x="5609220" y="4297937"/>
                  <a:pt x="4066879" y="5840278"/>
                  <a:pt x="2164305" y="5840278"/>
                </a:cubicBezTo>
                <a:cubicBezTo>
                  <a:pt x="1450840" y="5840278"/>
                  <a:pt x="788032" y="5623387"/>
                  <a:pt x="238220" y="5251941"/>
                </a:cubicBezTo>
                <a:lnTo>
                  <a:pt x="0" y="507380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F6D92C2D-1D3D-4974-918C-06579FB354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750141" y="-2"/>
            <a:ext cx="5441859" cy="5654940"/>
          </a:xfrm>
          <a:custGeom>
            <a:avLst/>
            <a:gdLst>
              <a:gd name="connsiteX0" fmla="*/ 0 w 5441859"/>
              <a:gd name="connsiteY0" fmla="*/ 0 h 5654940"/>
              <a:gd name="connsiteX1" fmla="*/ 4400492 w 5441859"/>
              <a:gd name="connsiteY1" fmla="*/ 0 h 5654940"/>
              <a:gd name="connsiteX2" fmla="*/ 4484767 w 5441859"/>
              <a:gd name="connsiteY2" fmla="*/ 76595 h 5654940"/>
              <a:gd name="connsiteX3" fmla="*/ 5441859 w 5441859"/>
              <a:gd name="connsiteY3" fmla="*/ 2387221 h 5654940"/>
              <a:gd name="connsiteX4" fmla="*/ 2174140 w 5441859"/>
              <a:gd name="connsiteY4" fmla="*/ 5654940 h 5654940"/>
              <a:gd name="connsiteX5" fmla="*/ 156693 w 5441859"/>
              <a:gd name="connsiteY5" fmla="*/ 4957981 h 5654940"/>
              <a:gd name="connsiteX6" fmla="*/ 0 w 5441859"/>
              <a:gd name="connsiteY6" fmla="*/ 4820612 h 56549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41859" h="5654940">
                <a:moveTo>
                  <a:pt x="0" y="0"/>
                </a:moveTo>
                <a:lnTo>
                  <a:pt x="4400492" y="0"/>
                </a:lnTo>
                <a:lnTo>
                  <a:pt x="4484767" y="76595"/>
                </a:lnTo>
                <a:cubicBezTo>
                  <a:pt x="5076108" y="667936"/>
                  <a:pt x="5441859" y="1484866"/>
                  <a:pt x="5441859" y="2387221"/>
                </a:cubicBezTo>
                <a:cubicBezTo>
                  <a:pt x="5441859" y="4191932"/>
                  <a:pt x="3978851" y="5654940"/>
                  <a:pt x="2174140" y="5654940"/>
                </a:cubicBezTo>
                <a:cubicBezTo>
                  <a:pt x="1412778" y="5654940"/>
                  <a:pt x="712231" y="5394557"/>
                  <a:pt x="156693" y="4957981"/>
                </a:cubicBezTo>
                <a:lnTo>
                  <a:pt x="0" y="4820612"/>
                </a:lnTo>
                <a:close/>
              </a:path>
            </a:pathLst>
          </a:cu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1AEE70-BBDE-49CC-BA4A-6AAF061C421E}"/>
              </a:ext>
            </a:extLst>
          </p:cNvPr>
          <p:cNvSpPr/>
          <p:nvPr/>
        </p:nvSpPr>
        <p:spPr>
          <a:xfrm>
            <a:off x="7872109" y="126187"/>
            <a:ext cx="4062643" cy="104340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100" b="1" cap="none" spc="0" dirty="0">
                <a:ln w="0"/>
                <a:solidFill>
                  <a:srgbClr val="99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Les </a:t>
            </a:r>
            <a:r>
              <a:rPr lang="en-US" sz="3100" b="1" cap="none" spc="0" dirty="0" err="1">
                <a:ln w="0"/>
                <a:solidFill>
                  <a:srgbClr val="99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portes</a:t>
            </a:r>
            <a:r>
              <a:rPr lang="en-US" sz="3100" b="1" cap="none" spc="0" dirty="0">
                <a:ln w="0"/>
                <a:solidFill>
                  <a:srgbClr val="9933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-manteaux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93BCFC4-2494-4DE1-9779-7EC5A136A1D3}"/>
              </a:ext>
            </a:extLst>
          </p:cNvPr>
          <p:cNvSpPr txBox="1"/>
          <p:nvPr/>
        </p:nvSpPr>
        <p:spPr>
          <a:xfrm>
            <a:off x="7621031" y="1169596"/>
            <a:ext cx="4062642" cy="335886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700" dirty="0"/>
          </a:p>
        </p:txBody>
      </p:sp>
      <p:sp>
        <p:nvSpPr>
          <p:cNvPr id="8" name="Bouton d’action : vide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42A098-421D-46B4-B852-149E4DA8995C}"/>
              </a:ext>
            </a:extLst>
          </p:cNvPr>
          <p:cNvSpPr/>
          <p:nvPr/>
        </p:nvSpPr>
        <p:spPr>
          <a:xfrm>
            <a:off x="6373808" y="1019730"/>
            <a:ext cx="504185" cy="138819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78F4F8A5-E22A-402B-AD56-532DC0315499}"/>
              </a:ext>
            </a:extLst>
          </p:cNvPr>
          <p:cNvSpPr txBox="1"/>
          <p:nvPr/>
        </p:nvSpPr>
        <p:spPr>
          <a:xfrm>
            <a:off x="7386320" y="1203060"/>
            <a:ext cx="4548432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Imprint MT Shadow" panose="04020605060303030202" pitchFamily="82" charset="0"/>
              </a:rPr>
              <a:t>Lorsque tu arrives à l’école, tu dois poser tes affaires à ton porte-manteau. Tu en as un rien que pour toi avec ta photo au dessus pour le reconnaître. En dessous, il y a un petit casier pour ranger tes chaussons !</a:t>
            </a:r>
          </a:p>
          <a:p>
            <a:pPr algn="ctr"/>
            <a:r>
              <a:rPr lang="fr-FR" dirty="0">
                <a:latin typeface="Imprint MT Shadow" panose="04020605060303030202" pitchFamily="82" charset="0"/>
              </a:rPr>
              <a:t>Après avoir accrocher ton manteau et mis tes chaussons, tu peux rentrer dans la classe retrouver la maîtresse et les copains. </a:t>
            </a:r>
          </a:p>
          <a:p>
            <a:pPr algn="ctr"/>
            <a:endParaRPr lang="fr-FR" dirty="0">
              <a:latin typeface="Imprint MT Shadow" panose="04020605060303030202" pitchFamily="82" charset="0"/>
            </a:endParaRPr>
          </a:p>
          <a:p>
            <a:pPr algn="ctr"/>
            <a:r>
              <a:rPr lang="fr-FR" dirty="0" err="1">
                <a:latin typeface="Imprint MT Shadow" panose="04020605060303030202" pitchFamily="82" charset="0"/>
              </a:rPr>
              <a:t>Petit-loup</a:t>
            </a:r>
            <a:r>
              <a:rPr lang="fr-FR" dirty="0">
                <a:latin typeface="Imprint MT Shadow" panose="04020605060303030202" pitchFamily="82" charset="0"/>
              </a:rPr>
              <a:t> adore se cacher dans les sacs, le vois-tu ? </a:t>
            </a:r>
          </a:p>
        </p:txBody>
      </p:sp>
    </p:spTree>
    <p:extLst>
      <p:ext uri="{BB962C8B-B14F-4D97-AF65-F5344CB8AC3E}">
        <p14:creationId xmlns:p14="http://schemas.microsoft.com/office/powerpoint/2010/main" val="1630312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drape"/>
      </p:transition>
    </mc:Choice>
    <mc:Fallback xmlns="">
      <p:transition spd="slow" advClick="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560AFAAC-EA6C-45A9-9E03-C9C9F0193B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19D4F43-D445-48A2-A507-29D662A36C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4" r="18004"/>
          <a:stretch/>
        </p:blipFill>
        <p:spPr>
          <a:xfrm>
            <a:off x="4883022" y="10"/>
            <a:ext cx="7308978" cy="6857990"/>
          </a:xfrm>
          <a:custGeom>
            <a:avLst/>
            <a:gdLst/>
            <a:ahLst/>
            <a:cxnLst/>
            <a:rect l="l" t="t" r="r" b="b"/>
            <a:pathLst>
              <a:path w="7308978" h="6858000">
                <a:moveTo>
                  <a:pt x="0" y="0"/>
                </a:moveTo>
                <a:lnTo>
                  <a:pt x="7308978" y="0"/>
                </a:lnTo>
                <a:lnTo>
                  <a:pt x="7308978" y="6858000"/>
                </a:lnTo>
                <a:lnTo>
                  <a:pt x="0" y="6858000"/>
                </a:lnTo>
                <a:lnTo>
                  <a:pt x="62983" y="6788730"/>
                </a:lnTo>
                <a:cubicBezTo>
                  <a:pt x="773509" y="5928900"/>
                  <a:pt x="1212978" y="4741056"/>
                  <a:pt x="1212978" y="3429000"/>
                </a:cubicBezTo>
                <a:cubicBezTo>
                  <a:pt x="1212978" y="2116944"/>
                  <a:pt x="773509" y="929100"/>
                  <a:pt x="62983" y="69271"/>
                </a:cubicBezTo>
                <a:close/>
              </a:path>
            </a:pathLst>
          </a:custGeom>
        </p:spPr>
      </p:pic>
      <p:sp useBgFill="1">
        <p:nvSpPr>
          <p:cNvPr id="28" name="Freeform: Shape 27">
            <a:extLst>
              <a:ext uri="{FF2B5EF4-FFF2-40B4-BE49-F238E27FC236}">
                <a16:creationId xmlns:a16="http://schemas.microsoft.com/office/drawing/2014/main" id="{83549E37-C86B-4401-90BD-D8BF83859F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3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3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3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3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" name="Freeform: Shape 29">
            <a:extLst>
              <a:ext uri="{FF2B5EF4-FFF2-40B4-BE49-F238E27FC236}">
                <a16:creationId xmlns:a16="http://schemas.microsoft.com/office/drawing/2014/main" id="{8A17784E-76D8-4521-A77D-0D2EBB9230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86857" cy="6858000"/>
          </a:xfrm>
          <a:custGeom>
            <a:avLst/>
            <a:gdLst>
              <a:gd name="connsiteX0" fmla="*/ 0 w 6086857"/>
              <a:gd name="connsiteY0" fmla="*/ 0 h 6858000"/>
              <a:gd name="connsiteX1" fmla="*/ 4873879 w 6086857"/>
              <a:gd name="connsiteY1" fmla="*/ 0 h 6858000"/>
              <a:gd name="connsiteX2" fmla="*/ 4936862 w 6086857"/>
              <a:gd name="connsiteY2" fmla="*/ 69271 h 6858000"/>
              <a:gd name="connsiteX3" fmla="*/ 6086857 w 6086857"/>
              <a:gd name="connsiteY3" fmla="*/ 3429000 h 6858000"/>
              <a:gd name="connsiteX4" fmla="*/ 4936862 w 6086857"/>
              <a:gd name="connsiteY4" fmla="*/ 6788730 h 6858000"/>
              <a:gd name="connsiteX5" fmla="*/ 4873879 w 6086857"/>
              <a:gd name="connsiteY5" fmla="*/ 6858000 h 6858000"/>
              <a:gd name="connsiteX6" fmla="*/ 0 w 608685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6857" h="6858000">
                <a:moveTo>
                  <a:pt x="0" y="0"/>
                </a:moveTo>
                <a:lnTo>
                  <a:pt x="4873879" y="0"/>
                </a:lnTo>
                <a:lnTo>
                  <a:pt x="4936862" y="69271"/>
                </a:lnTo>
                <a:cubicBezTo>
                  <a:pt x="5647388" y="929100"/>
                  <a:pt x="6086857" y="2116944"/>
                  <a:pt x="6086857" y="3429000"/>
                </a:cubicBezTo>
                <a:cubicBezTo>
                  <a:pt x="6086857" y="4741056"/>
                  <a:pt x="5647388" y="5928900"/>
                  <a:pt x="4936862" y="6788730"/>
                </a:cubicBezTo>
                <a:lnTo>
                  <a:pt x="4873879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1AEE70-BBDE-49CC-BA4A-6AAF061C421E}"/>
              </a:ext>
            </a:extLst>
          </p:cNvPr>
          <p:cNvSpPr/>
          <p:nvPr/>
        </p:nvSpPr>
        <p:spPr>
          <a:xfrm>
            <a:off x="893064" y="709168"/>
            <a:ext cx="3536696" cy="116285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cap="none" spc="0" dirty="0">
                <a:ln w="0"/>
                <a:solidFill>
                  <a:srgbClr val="00B0F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Les toilettes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0036C6B-F09C-4EAB-AE02-8D056EE748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24325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C8D5885-2804-4D3C-BE31-902E4D32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7769" y="2195336"/>
            <a:ext cx="49834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Bouton d’action : vide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42A098-421D-46B4-B852-149E4DA8995C}"/>
              </a:ext>
            </a:extLst>
          </p:cNvPr>
          <p:cNvSpPr/>
          <p:nvPr/>
        </p:nvSpPr>
        <p:spPr>
          <a:xfrm>
            <a:off x="10969879" y="2195336"/>
            <a:ext cx="301019" cy="57912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A06FF71-8E54-480F-AC63-CC79E2C58C98}"/>
              </a:ext>
            </a:extLst>
          </p:cNvPr>
          <p:cNvSpPr txBox="1"/>
          <p:nvPr/>
        </p:nvSpPr>
        <p:spPr>
          <a:xfrm>
            <a:off x="437769" y="2377440"/>
            <a:ext cx="49063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latin typeface="Cursive standard" pitchFamily="2" charset="0"/>
              </a:rPr>
              <a:t>Voici les toilettes de l’école. Quand tu arrives à l’école, l’</a:t>
            </a:r>
            <a:r>
              <a:rPr lang="fr-FR" sz="2000" b="1" dirty="0">
                <a:latin typeface="{¡Estoy Bueno!}" panose="02000500000000000000" pitchFamily="2" charset="0"/>
              </a:rPr>
              <a:t>ATSEM</a:t>
            </a:r>
            <a:r>
              <a:rPr lang="fr-FR" sz="2000" b="1" dirty="0">
                <a:latin typeface="Cursive standard" pitchFamily="2" charset="0"/>
              </a:rPr>
              <a:t> t’accompagne aux toilettes pour t’aider à te déshabiller et à t’habiller. Elle t’aide aussi à te laver les mains. </a:t>
            </a:r>
          </a:p>
          <a:p>
            <a:r>
              <a:rPr lang="fr-FR" sz="2000" b="1" dirty="0">
                <a:latin typeface="Cursive standard" pitchFamily="2" charset="0"/>
              </a:rPr>
              <a:t>A l’école il y a des temps pour aller au toilettes : à l’arriver en classe, avant la récréation, avant et après la cantine, et après la sieste. Malgré tout, si tu as vraiment envie d’aller aux toilettes, demande à la maîtresse avant de sortir de la classe !</a:t>
            </a:r>
          </a:p>
          <a:p>
            <a:endParaRPr lang="fr-FR" sz="2000" b="1" dirty="0">
              <a:latin typeface="Cursive standard" pitchFamily="2" charset="0"/>
            </a:endParaRPr>
          </a:p>
          <a:p>
            <a:r>
              <a:rPr lang="fr-FR" sz="2000" b="1" dirty="0">
                <a:latin typeface="Cursive standard" pitchFamily="2" charset="0"/>
              </a:rPr>
              <a:t>Vois-tu petit loup qui surveille les toilettes ? </a:t>
            </a:r>
          </a:p>
        </p:txBody>
      </p:sp>
    </p:spTree>
    <p:extLst>
      <p:ext uri="{BB962C8B-B14F-4D97-AF65-F5344CB8AC3E}">
        <p14:creationId xmlns:p14="http://schemas.microsoft.com/office/powerpoint/2010/main" val="1621681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drape"/>
      </p:transition>
    </mc:Choice>
    <mc:Fallback xmlns="">
      <p:transition spd="slow" advClick="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19D4F43-D445-48A2-A507-29D662A36C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94" b="9606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49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1AEE70-BBDE-49CC-BA4A-6AAF061C421E}"/>
              </a:ext>
            </a:extLst>
          </p:cNvPr>
          <p:cNvSpPr/>
          <p:nvPr/>
        </p:nvSpPr>
        <p:spPr>
          <a:xfrm>
            <a:off x="719957" y="1733303"/>
            <a:ext cx="4204137" cy="13427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b="1" cap="none" spc="0" dirty="0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Le </a:t>
            </a:r>
            <a:r>
              <a:rPr lang="en-US" sz="4800" b="1" dirty="0" err="1">
                <a:ln w="0"/>
                <a:solidFill>
                  <a:schemeClr val="tx2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dortoir</a:t>
            </a:r>
            <a:endParaRPr lang="en-US" sz="4800" b="1" cap="none" spc="0" dirty="0">
              <a:ln w="0"/>
              <a:solidFill>
                <a:schemeClr val="tx2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orky's" panose="00000700000000000000" pitchFamily="2" charset="0"/>
              <a:ea typeface="+mj-ea"/>
              <a:cs typeface="+mj-cs"/>
            </a:endParaRPr>
          </a:p>
        </p:txBody>
      </p:sp>
      <p:cxnSp>
        <p:nvCxnSpPr>
          <p:cNvPr id="50" name="Straight Connector 40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oneTexte 6">
            <a:extLst>
              <a:ext uri="{FF2B5EF4-FFF2-40B4-BE49-F238E27FC236}">
                <a16:creationId xmlns:a16="http://schemas.microsoft.com/office/drawing/2014/main" id="{E93BCFC4-2494-4DE1-9779-7EC5A136A1D3}"/>
              </a:ext>
            </a:extLst>
          </p:cNvPr>
          <p:cNvSpPr txBox="1"/>
          <p:nvPr/>
        </p:nvSpPr>
        <p:spPr>
          <a:xfrm>
            <a:off x="525516" y="3417573"/>
            <a:ext cx="4593021" cy="2619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600" dirty="0"/>
          </a:p>
        </p:txBody>
      </p:sp>
      <p:sp>
        <p:nvSpPr>
          <p:cNvPr id="8" name="Bouton d’action : vide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42A098-421D-46B4-B852-149E4DA8995C}"/>
              </a:ext>
            </a:extLst>
          </p:cNvPr>
          <p:cNvSpPr/>
          <p:nvPr/>
        </p:nvSpPr>
        <p:spPr>
          <a:xfrm>
            <a:off x="6908800" y="1950720"/>
            <a:ext cx="1113819" cy="100584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B1FEED0-5858-4369-93F0-7AD125E3E0A5}"/>
              </a:ext>
            </a:extLst>
          </p:cNvPr>
          <p:cNvSpPr txBox="1"/>
          <p:nvPr/>
        </p:nvSpPr>
        <p:spPr>
          <a:xfrm>
            <a:off x="426720" y="3545840"/>
            <a:ext cx="4876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Comic Sans MS" panose="030F0702030302020204" pitchFamily="66" charset="0"/>
              </a:rPr>
              <a:t>L’après-midi, tous les petits vont se reposer au dortoir. Tu auras ton petit lit à toi et tu pourras y laisser ton oreiller, ta couverture et ton doudou. </a:t>
            </a:r>
          </a:p>
          <a:p>
            <a:pPr algn="ctr"/>
            <a:r>
              <a:rPr lang="fr-FR" dirty="0">
                <a:latin typeface="Comic Sans MS" panose="030F0702030302020204" pitchFamily="66" charset="0"/>
              </a:rPr>
              <a:t>Dans cette pièce, on chuchote et on est calme. On écoute une petite musique pour s’endormir. </a:t>
            </a:r>
          </a:p>
          <a:p>
            <a:pPr algn="ctr"/>
            <a:r>
              <a:rPr lang="fr-FR" dirty="0" err="1">
                <a:latin typeface="Comic Sans MS" panose="030F0702030302020204" pitchFamily="66" charset="0"/>
              </a:rPr>
              <a:t>Petit-loup</a:t>
            </a:r>
            <a:r>
              <a:rPr lang="fr-FR" dirty="0">
                <a:latin typeface="Comic Sans MS" panose="030F0702030302020204" pitchFamily="66" charset="0"/>
              </a:rPr>
              <a:t> peut même venir te voir pendant la sieste si tu es sage ! Le vois-tu ? </a:t>
            </a:r>
          </a:p>
        </p:txBody>
      </p:sp>
    </p:spTree>
    <p:extLst>
      <p:ext uri="{BB962C8B-B14F-4D97-AF65-F5344CB8AC3E}">
        <p14:creationId xmlns:p14="http://schemas.microsoft.com/office/powerpoint/2010/main" val="2980596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drape"/>
      </p:transition>
    </mc:Choice>
    <mc:Fallback xmlns="">
      <p:transition spd="slow" advClick="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33CD251C-A887-4D2F-925B-FC09719853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1AEE70-BBDE-49CC-BA4A-6AAF061C421E}"/>
              </a:ext>
            </a:extLst>
          </p:cNvPr>
          <p:cNvSpPr/>
          <p:nvPr/>
        </p:nvSpPr>
        <p:spPr>
          <a:xfrm>
            <a:off x="809696" y="1062741"/>
            <a:ext cx="3058621" cy="14570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cap="none" spc="0" dirty="0">
                <a:ln w="0"/>
                <a:solidFill>
                  <a:srgbClr val="00CC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La salle de </a:t>
            </a:r>
            <a:r>
              <a:rPr lang="en-US" sz="4000" b="1" cap="none" spc="0" dirty="0" err="1">
                <a:ln w="0"/>
                <a:solidFill>
                  <a:srgbClr val="00CC99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motricité</a:t>
            </a:r>
            <a:endParaRPr lang="en-US" sz="4000" b="1" cap="none" spc="0" dirty="0">
              <a:ln w="0"/>
              <a:solidFill>
                <a:srgbClr val="00CC99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orky's" panose="00000700000000000000" pitchFamily="2" charset="0"/>
              <a:ea typeface="+mj-ea"/>
              <a:cs typeface="+mj-cs"/>
            </a:endParaRP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770AE191-D2EA-45C9-A44D-830C188F74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72021" y="518649"/>
            <a:ext cx="1128382" cy="847206"/>
            <a:chOff x="8183879" y="1000124"/>
            <a:chExt cx="1562267" cy="1172973"/>
          </a:xfrm>
        </p:grpSpPr>
        <p:sp>
          <p:nvSpPr>
            <p:cNvPr id="58" name="Freeform 5">
              <a:extLst>
                <a:ext uri="{FF2B5EF4-FFF2-40B4-BE49-F238E27FC236}">
                  <a16:creationId xmlns:a16="http://schemas.microsoft.com/office/drawing/2014/main" id="{23A0E4C1-B7A6-4637-AC51-4A5AE3841F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183879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59" name="Freeform 5">
              <a:extLst>
                <a:ext uri="{FF2B5EF4-FFF2-40B4-BE49-F238E27FC236}">
                  <a16:creationId xmlns:a16="http://schemas.microsoft.com/office/drawing/2014/main" id="{F4E8C039-CC58-44F3-8A7B-E0A934C1D0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983979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5" name="Image 4">
            <a:extLst>
              <a:ext uri="{FF2B5EF4-FFF2-40B4-BE49-F238E27FC236}">
                <a16:creationId xmlns:a16="http://schemas.microsoft.com/office/drawing/2014/main" id="{119D4F43-D445-48A2-A507-29D662A36C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77"/>
          <a:stretch/>
        </p:blipFill>
        <p:spPr>
          <a:xfrm>
            <a:off x="4636963" y="10"/>
            <a:ext cx="7555037" cy="6857990"/>
          </a:xfrm>
          <a:prstGeom prst="rect">
            <a:avLst/>
          </a:prstGeom>
        </p:spPr>
      </p:pic>
      <p:sp>
        <p:nvSpPr>
          <p:cNvPr id="8" name="Bouton d’action : vide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42A098-421D-46B4-B852-149E4DA8995C}"/>
              </a:ext>
            </a:extLst>
          </p:cNvPr>
          <p:cNvSpPr/>
          <p:nvPr/>
        </p:nvSpPr>
        <p:spPr>
          <a:xfrm>
            <a:off x="9398000" y="2230183"/>
            <a:ext cx="301019" cy="57912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C8E461D-42D7-4208-803B-B5CBBF8F3D3C}"/>
              </a:ext>
            </a:extLst>
          </p:cNvPr>
          <p:cNvSpPr txBox="1"/>
          <p:nvPr/>
        </p:nvSpPr>
        <p:spPr>
          <a:xfrm>
            <a:off x="274320" y="2712783"/>
            <a:ext cx="398272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Bienvenue dans la salle de motricité !</a:t>
            </a:r>
          </a:p>
          <a:p>
            <a:pPr algn="ctr"/>
            <a:r>
              <a:rPr lang="fr-FR" dirty="0"/>
              <a:t>Tous les matins, la maîtresse nous emmène dans cette salle pour faire des jeux et se dégourdir les jambes. Mais attention il y a des règles ! On ne peut pas faire n’importe quoi. Il ne faut pas crier et ne pas monter tout seul sur la structure que tu vois là. </a:t>
            </a:r>
          </a:p>
          <a:p>
            <a:pPr algn="ctr"/>
            <a:endParaRPr lang="fr-FR" dirty="0"/>
          </a:p>
          <a:p>
            <a:pPr algn="ctr"/>
            <a:r>
              <a:rPr lang="fr-FR" dirty="0"/>
              <a:t>D’ailleurs, je crois voir </a:t>
            </a:r>
            <a:r>
              <a:rPr lang="fr-FR" dirty="0" err="1"/>
              <a:t>petit-loup</a:t>
            </a:r>
            <a:r>
              <a:rPr lang="fr-FR" dirty="0"/>
              <a:t> … le vois-tu ?</a:t>
            </a:r>
          </a:p>
        </p:txBody>
      </p:sp>
    </p:spTree>
    <p:extLst>
      <p:ext uri="{BB962C8B-B14F-4D97-AF65-F5344CB8AC3E}">
        <p14:creationId xmlns:p14="http://schemas.microsoft.com/office/powerpoint/2010/main" val="2047513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drape"/>
      </p:transition>
    </mc:Choice>
    <mc:Fallback xmlns="">
      <p:transition spd="slow" advClick="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19D4F43-D445-48A2-A507-29D662A36CF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23" b="13777"/>
          <a:stretch/>
        </p:blipFill>
        <p:spPr>
          <a:xfrm>
            <a:off x="0" y="-11422"/>
            <a:ext cx="12192000" cy="6857990"/>
          </a:xfrm>
          <a:prstGeom prst="rect">
            <a:avLst/>
          </a:prstGeom>
        </p:spPr>
      </p:pic>
      <p:sp>
        <p:nvSpPr>
          <p:cNvPr id="64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81AEE70-BBDE-49CC-BA4A-6AAF061C421E}"/>
              </a:ext>
            </a:extLst>
          </p:cNvPr>
          <p:cNvSpPr/>
          <p:nvPr/>
        </p:nvSpPr>
        <p:spPr>
          <a:xfrm>
            <a:off x="372590" y="1641271"/>
            <a:ext cx="4898872" cy="134275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La </a:t>
            </a:r>
            <a:r>
              <a:rPr lang="en-US" sz="4000" b="1" cap="none" spc="0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cour</a:t>
            </a:r>
            <a:r>
              <a:rPr lang="en-US" sz="4000" b="1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 de </a:t>
            </a:r>
            <a:r>
              <a:rPr lang="en-US" sz="4000" b="1" cap="none" spc="0" dirty="0" err="1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orky's" panose="00000700000000000000" pitchFamily="2" charset="0"/>
                <a:ea typeface="+mj-ea"/>
                <a:cs typeface="+mj-cs"/>
              </a:rPr>
              <a:t>récréation</a:t>
            </a:r>
            <a:endParaRPr lang="en-US" sz="4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orky's" panose="00000700000000000000" pitchFamily="2" charset="0"/>
              <a:ea typeface="+mj-ea"/>
              <a:cs typeface="+mj-cs"/>
            </a:endParaRPr>
          </a:p>
        </p:txBody>
      </p: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20E3A342-4D61-4E3F-AF90-1AB42AEB96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oneTexte 6">
            <a:extLst>
              <a:ext uri="{FF2B5EF4-FFF2-40B4-BE49-F238E27FC236}">
                <a16:creationId xmlns:a16="http://schemas.microsoft.com/office/drawing/2014/main" id="{E93BCFC4-2494-4DE1-9779-7EC5A136A1D3}"/>
              </a:ext>
            </a:extLst>
          </p:cNvPr>
          <p:cNvSpPr txBox="1"/>
          <p:nvPr/>
        </p:nvSpPr>
        <p:spPr>
          <a:xfrm>
            <a:off x="525516" y="3417573"/>
            <a:ext cx="4593021" cy="26198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600" dirty="0"/>
          </a:p>
        </p:txBody>
      </p:sp>
      <p:sp>
        <p:nvSpPr>
          <p:cNvPr id="8" name="Bouton d’action : vide 7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6942A098-421D-46B4-B852-149E4DA8995C}"/>
              </a:ext>
            </a:extLst>
          </p:cNvPr>
          <p:cNvSpPr/>
          <p:nvPr/>
        </p:nvSpPr>
        <p:spPr>
          <a:xfrm>
            <a:off x="5945490" y="2580640"/>
            <a:ext cx="301019" cy="57912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B6EB6732-3EC7-422F-83F7-6761710736F9}"/>
              </a:ext>
            </a:extLst>
          </p:cNvPr>
          <p:cNvSpPr txBox="1"/>
          <p:nvPr/>
        </p:nvSpPr>
        <p:spPr>
          <a:xfrm>
            <a:off x="372590" y="3627120"/>
            <a:ext cx="489887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Ici, c’est la cour de récréation ! Tu vas pouvoir y jouer avec tous tes nouveaux copains ! La maîtresse sera toujours là pour veiller sur toi et t’aider en cas de problèmes. </a:t>
            </a:r>
          </a:p>
          <a:p>
            <a:pPr algn="ctr"/>
            <a:r>
              <a:rPr lang="fr-FR" dirty="0"/>
              <a:t>Dans la cour, tu peux courir, crier, jouer et même te reposer sur les bancs. </a:t>
            </a:r>
          </a:p>
          <a:p>
            <a:pPr algn="ctr"/>
            <a:r>
              <a:rPr lang="fr-FR" dirty="0"/>
              <a:t>Attention, il y quand même des règles ! La maîtresse te les expliqueras !</a:t>
            </a:r>
          </a:p>
          <a:p>
            <a:pPr algn="ctr"/>
            <a:r>
              <a:rPr lang="fr-FR" dirty="0"/>
              <a:t>Petit-Loup est prêt à faire du toboggan ! </a:t>
            </a:r>
          </a:p>
          <a:p>
            <a:pPr algn="ctr"/>
            <a:r>
              <a:rPr lang="fr-FR" dirty="0"/>
              <a:t>Le vois-tu ?</a:t>
            </a:r>
          </a:p>
        </p:txBody>
      </p:sp>
    </p:spTree>
    <p:extLst>
      <p:ext uri="{BB962C8B-B14F-4D97-AF65-F5344CB8AC3E}">
        <p14:creationId xmlns:p14="http://schemas.microsoft.com/office/powerpoint/2010/main" val="711373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drape"/>
      </p:transition>
    </mc:Choice>
    <mc:Fallback xmlns="">
      <p:transition spd="slow" advClick="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C0C1219-9BEB-438B-B38D-4E5812B065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7955" y="2986088"/>
            <a:ext cx="3871912" cy="3871912"/>
          </a:xfrm>
          <a:prstGeom prst="rect">
            <a:avLst/>
          </a:prstGeom>
        </p:spPr>
      </p:pic>
      <p:sp>
        <p:nvSpPr>
          <p:cNvPr id="6" name="Bulle narrative : rectangle à coins arrondis 5">
            <a:extLst>
              <a:ext uri="{FF2B5EF4-FFF2-40B4-BE49-F238E27FC236}">
                <a16:creationId xmlns:a16="http://schemas.microsoft.com/office/drawing/2014/main" id="{39E4009B-600E-4370-B77B-C460500AC77E}"/>
              </a:ext>
            </a:extLst>
          </p:cNvPr>
          <p:cNvSpPr/>
          <p:nvPr/>
        </p:nvSpPr>
        <p:spPr>
          <a:xfrm>
            <a:off x="477520" y="335280"/>
            <a:ext cx="3616960" cy="2773680"/>
          </a:xfrm>
          <a:prstGeom prst="wedgeRoundRectCallout">
            <a:avLst>
              <a:gd name="adj1" fmla="val 50234"/>
              <a:gd name="adj2" fmla="val 68361"/>
              <a:gd name="adj3" fmla="val 16667"/>
            </a:avLst>
          </a:prstGeom>
          <a:solidFill>
            <a:schemeClr val="bg1">
              <a:lumMod val="95000"/>
            </a:schemeClr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BCFCA9B-64E1-47ED-B641-E46214742704}"/>
              </a:ext>
            </a:extLst>
          </p:cNvPr>
          <p:cNvSpPr txBox="1"/>
          <p:nvPr/>
        </p:nvSpPr>
        <p:spPr>
          <a:xfrm>
            <a:off x="690880" y="548640"/>
            <a:ext cx="31394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{¡Estoy Bueno!}" panose="02000500000000000000" pitchFamily="2" charset="0"/>
              </a:rPr>
              <a:t>Voilà ! La visite est terminé ! J’espère que tu as aimé. Si tu veux retourner visiter l’école, clique sur mon sac à dos ! </a:t>
            </a:r>
          </a:p>
          <a:p>
            <a:pPr algn="ctr"/>
            <a:endParaRPr lang="fr-FR" dirty="0">
              <a:latin typeface="{¡Estoy Bueno!}" panose="02000500000000000000" pitchFamily="2" charset="0"/>
            </a:endParaRPr>
          </a:p>
          <a:p>
            <a:pPr algn="ctr"/>
            <a:r>
              <a:rPr lang="fr-FR" dirty="0">
                <a:latin typeface="{¡Estoy Bueno!}" panose="02000500000000000000" pitchFamily="2" charset="0"/>
              </a:rPr>
              <a:t>A bientôt </a:t>
            </a:r>
          </a:p>
        </p:txBody>
      </p:sp>
      <p:pic>
        <p:nvPicPr>
          <p:cNvPr id="9" name="Image 8" descr="Une image contenant assis&#10;&#10;Description générée automatiquement">
            <a:hlinkClick r:id="rId4" action="ppaction://hlinksldjump"/>
            <a:extLst>
              <a:ext uri="{FF2B5EF4-FFF2-40B4-BE49-F238E27FC236}">
                <a16:creationId xmlns:a16="http://schemas.microsoft.com/office/drawing/2014/main" id="{B9511FFE-148D-4393-A02C-AC152C3CFE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3160" y="5140960"/>
            <a:ext cx="1530350" cy="1530350"/>
          </a:xfrm>
          <a:prstGeom prst="rect">
            <a:avLst/>
          </a:prstGeom>
        </p:spPr>
      </p:pic>
      <p:sp>
        <p:nvSpPr>
          <p:cNvPr id="10" name="Bouton d’action : fin 9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8A0FCBA5-6B56-4FD2-B2AF-76E8329E10E6}"/>
              </a:ext>
            </a:extLst>
          </p:cNvPr>
          <p:cNvSpPr/>
          <p:nvPr/>
        </p:nvSpPr>
        <p:spPr>
          <a:xfrm>
            <a:off x="3312160" y="5489575"/>
            <a:ext cx="1097280" cy="833120"/>
          </a:xfrm>
          <a:prstGeom prst="actionButtonEnd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67CFAF1-C1BF-440C-B6B9-D264652004E0}"/>
              </a:ext>
            </a:extLst>
          </p:cNvPr>
          <p:cNvSpPr txBox="1"/>
          <p:nvPr/>
        </p:nvSpPr>
        <p:spPr>
          <a:xfrm>
            <a:off x="3348355" y="5990182"/>
            <a:ext cx="10972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dirty="0"/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10343508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>
        <p15:prstTrans prst="curtains"/>
      </p:transition>
    </mc:Choice>
    <mc:Fallback xmlns="">
      <p:transition spd="slow" advClick="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5" name="Zoom de diapositive 4">
                <a:extLst>
                  <a:ext uri="{FF2B5EF4-FFF2-40B4-BE49-F238E27FC236}">
                    <a16:creationId xmlns:a16="http://schemas.microsoft.com/office/drawing/2014/main" id="{90C2B738-CFE9-46CF-8397-F8E5DE3C88CF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60742339"/>
                  </p:ext>
                </p:extLst>
              </p:nvPr>
            </p:nvGraphicFramePr>
            <p:xfrm>
              <a:off x="325120" y="288290"/>
              <a:ext cx="3048000" cy="1714500"/>
            </p:xfrm>
            <a:graphic>
              <a:graphicData uri="http://schemas.microsoft.com/office/powerpoint/2016/slidezoom">
                <pslz:sldZm>
                  <pslz:sldZmObj sldId="259" cId="2382895052">
                    <pslz:zmPr id="{4F734FB8-6882-422C-80A4-3580C035B99A}" returnToParent="0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ound2DiagRect">
                          <a:avLst>
                            <a:gd name="adj1" fmla="val 16667"/>
                            <a:gd name="adj2" fmla="val 0"/>
                          </a:avLst>
                        </a:prstGeom>
                        <a:ln w="88900" cap="sq">
                          <a:solidFill>
                            <a:srgbClr val="FFFFFF"/>
                          </a:solidFill>
                          <a:miter lim="800000"/>
                        </a:ln>
                        <a:effectLst>
                          <a:outerShdw blurRad="254000" algn="tl" rotWithShape="0">
                            <a:srgbClr val="000000">
                              <a:alpha val="43000"/>
                            </a:srgbClr>
                          </a:outerShdw>
                        </a:effectLst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5" name="Zoom de diapositive 4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90C2B738-CFE9-46CF-8397-F8E5DE3C88C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25120" y="288290"/>
                <a:ext cx="3048000" cy="1714500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ln w="88900" cap="sq">
                <a:solidFill>
                  <a:srgbClr val="FFFFFF"/>
                </a:solidFill>
                <a:miter lim="800000"/>
              </a:ln>
              <a:effectLst>
                <a:outerShdw blurRad="254000" algn="tl" rotWithShape="0">
                  <a:srgbClr val="000000">
                    <a:alpha val="43000"/>
                  </a:srgbClr>
                </a:outerShdw>
              </a:effectLst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7" name="Zoom de diapositive 6">
                <a:extLst>
                  <a:ext uri="{FF2B5EF4-FFF2-40B4-BE49-F238E27FC236}">
                    <a16:creationId xmlns:a16="http://schemas.microsoft.com/office/drawing/2014/main" id="{EDCDD4BD-F5FA-4B2C-A506-7D8E1E8A263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27382253"/>
                  </p:ext>
                </p:extLst>
              </p:nvPr>
            </p:nvGraphicFramePr>
            <p:xfrm>
              <a:off x="4328160" y="288290"/>
              <a:ext cx="3048000" cy="1714500"/>
            </p:xfrm>
            <a:graphic>
              <a:graphicData uri="http://schemas.microsoft.com/office/powerpoint/2016/slidezoom">
                <pslz:sldZm>
                  <pslz:sldZmObj sldId="261" cId="1159871967">
                    <pslz:zmPr id="{52E3C5A1-B6FD-4EC3-BC0C-8EDA1B234B09}" returnToParent="0" transitionDur="1000">
                      <p166:blipFill xmlns:p166="http://schemas.microsoft.com/office/powerpoint/2016/6/main">
                        <a:blip r:embed="rId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ound2DiagRect">
                          <a:avLst>
                            <a:gd name="adj1" fmla="val 16667"/>
                            <a:gd name="adj2" fmla="val 0"/>
                          </a:avLst>
                        </a:prstGeom>
                        <a:ln w="88900" cap="sq">
                          <a:solidFill>
                            <a:srgbClr val="FFFFFF"/>
                          </a:solidFill>
                          <a:miter lim="800000"/>
                        </a:ln>
                        <a:effectLst>
                          <a:outerShdw blurRad="254000" algn="tl" rotWithShape="0">
                            <a:srgbClr val="000000">
                              <a:alpha val="43000"/>
                            </a:srgbClr>
                          </a:outerShdw>
                        </a:effectLst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7" name="Zoom de diapositive 6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EDCDD4BD-F5FA-4B2C-A506-7D8E1E8A263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4328160" y="288290"/>
                <a:ext cx="3048000" cy="1714500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ln w="88900" cap="sq">
                <a:solidFill>
                  <a:srgbClr val="FFFFFF"/>
                </a:solidFill>
                <a:miter lim="800000"/>
              </a:ln>
              <a:effectLst>
                <a:outerShdw blurRad="254000" algn="tl" rotWithShape="0">
                  <a:srgbClr val="000000">
                    <a:alpha val="43000"/>
                  </a:srgbClr>
                </a:outerShdw>
              </a:effectLst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9" name="Zoom de diapositive 8">
                <a:extLst>
                  <a:ext uri="{FF2B5EF4-FFF2-40B4-BE49-F238E27FC236}">
                    <a16:creationId xmlns:a16="http://schemas.microsoft.com/office/drawing/2014/main" id="{719C9912-2982-4CFE-8D91-C348DE97297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68514327"/>
                  </p:ext>
                </p:extLst>
              </p:nvPr>
            </p:nvGraphicFramePr>
            <p:xfrm>
              <a:off x="8331200" y="288290"/>
              <a:ext cx="3048000" cy="1714500"/>
            </p:xfrm>
            <a:graphic>
              <a:graphicData uri="http://schemas.microsoft.com/office/powerpoint/2016/slidezoom">
                <pslz:sldZm>
                  <pslz:sldZmObj sldId="262" cId="4283816476">
                    <pslz:zmPr id="{E9F5FA09-B531-45D9-A36F-F9738748DE1D}" returnToParent="0" transitionDur="1000">
                      <p166:blipFill xmlns:p166="http://schemas.microsoft.com/office/powerpoint/2016/6/main">
                        <a:blip r:embed="rId9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ound2DiagRect">
                          <a:avLst>
                            <a:gd name="adj1" fmla="val 16667"/>
                            <a:gd name="adj2" fmla="val 0"/>
                          </a:avLst>
                        </a:prstGeom>
                        <a:ln w="88900" cap="sq">
                          <a:solidFill>
                            <a:srgbClr val="FFFFFF"/>
                          </a:solidFill>
                          <a:miter lim="800000"/>
                        </a:ln>
                        <a:effectLst>
                          <a:outerShdw blurRad="254000" algn="tl" rotWithShape="0">
                            <a:srgbClr val="000000">
                              <a:alpha val="43000"/>
                            </a:srgbClr>
                          </a:outerShdw>
                        </a:effectLst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9" name="Zoom de diapositive 8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id="{719C9912-2982-4CFE-8D91-C348DE97297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8331200" y="288290"/>
                <a:ext cx="3048000" cy="1714500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ln w="88900" cap="sq">
                <a:solidFill>
                  <a:srgbClr val="FFFFFF"/>
                </a:solidFill>
                <a:miter lim="800000"/>
              </a:ln>
              <a:effectLst>
                <a:outerShdw blurRad="254000" algn="tl" rotWithShape="0">
                  <a:srgbClr val="000000">
                    <a:alpha val="43000"/>
                  </a:srgbClr>
                </a:outerShdw>
              </a:effectLst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1" name="Zoom de diapositive 10">
                <a:extLst>
                  <a:ext uri="{FF2B5EF4-FFF2-40B4-BE49-F238E27FC236}">
                    <a16:creationId xmlns:a16="http://schemas.microsoft.com/office/drawing/2014/main" id="{403FD2F3-DE92-4415-B846-A16A0CF993C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67905914"/>
                  </p:ext>
                </p:extLst>
              </p:nvPr>
            </p:nvGraphicFramePr>
            <p:xfrm>
              <a:off x="325120" y="2453005"/>
              <a:ext cx="3048000" cy="1714500"/>
            </p:xfrm>
            <a:graphic>
              <a:graphicData uri="http://schemas.microsoft.com/office/powerpoint/2016/slidezoom">
                <pslz:sldZm>
                  <pslz:sldZmObj sldId="263" cId="155684532">
                    <pslz:zmPr id="{0E8BB7B1-4A95-408B-8173-558F5A2ABFB1}" returnToParent="0" transitionDur="1000">
                      <p166:blipFill xmlns:p166="http://schemas.microsoft.com/office/powerpoint/2016/6/main">
                        <a:blip r:embed="rId1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ound2DiagRect">
                          <a:avLst>
                            <a:gd name="adj1" fmla="val 16667"/>
                            <a:gd name="adj2" fmla="val 0"/>
                          </a:avLst>
                        </a:prstGeom>
                        <a:ln w="88900" cap="sq">
                          <a:solidFill>
                            <a:srgbClr val="FFFFFF"/>
                          </a:solidFill>
                          <a:miter lim="800000"/>
                        </a:ln>
                        <a:effectLst>
                          <a:outerShdw blurRad="254000" algn="tl" rotWithShape="0">
                            <a:srgbClr val="000000">
                              <a:alpha val="43000"/>
                            </a:srgbClr>
                          </a:outerShdw>
                        </a:effectLst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1" name="Zoom de diapositive 10">
                <a:hlinkClick r:id="rId13" action="ppaction://hlinksldjump"/>
                <a:extLst>
                  <a:ext uri="{FF2B5EF4-FFF2-40B4-BE49-F238E27FC236}">
                    <a16:creationId xmlns:a16="http://schemas.microsoft.com/office/drawing/2014/main" id="{403FD2F3-DE92-4415-B846-A16A0CF993C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325120" y="2453005"/>
                <a:ext cx="3048000" cy="1714500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ln w="88900" cap="sq">
                <a:solidFill>
                  <a:srgbClr val="FFFFFF"/>
                </a:solidFill>
                <a:miter lim="800000"/>
              </a:ln>
              <a:effectLst>
                <a:outerShdw blurRad="254000" algn="tl" rotWithShape="0">
                  <a:srgbClr val="000000">
                    <a:alpha val="43000"/>
                  </a:srgbClr>
                </a:outerShdw>
              </a:effectLst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3" name="Zoom de diapositive 12">
                <a:extLst>
                  <a:ext uri="{FF2B5EF4-FFF2-40B4-BE49-F238E27FC236}">
                    <a16:creationId xmlns:a16="http://schemas.microsoft.com/office/drawing/2014/main" id="{2547CA3F-C177-44C0-84AD-1395C275A17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81505960"/>
                  </p:ext>
                </p:extLst>
              </p:nvPr>
            </p:nvGraphicFramePr>
            <p:xfrm>
              <a:off x="4328160" y="2479675"/>
              <a:ext cx="3048000" cy="1714500"/>
            </p:xfrm>
            <a:graphic>
              <a:graphicData uri="http://schemas.microsoft.com/office/powerpoint/2016/slidezoom">
                <pslz:sldZm>
                  <pslz:sldZmObj sldId="264" cId="1630312690">
                    <pslz:zmPr id="{3F49D712-B845-4BF3-8031-6CCF3E652CE2}" returnToParent="0" transitionDur="1000">
                      <p166:blipFill xmlns:p166="http://schemas.microsoft.com/office/powerpoint/2016/6/main">
                        <a:blip r:embed="rId1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ound2DiagRect">
                          <a:avLst>
                            <a:gd name="adj1" fmla="val 16667"/>
                            <a:gd name="adj2" fmla="val 0"/>
                          </a:avLst>
                        </a:prstGeom>
                        <a:ln w="88900" cap="sq">
                          <a:solidFill>
                            <a:srgbClr val="FFFFFF"/>
                          </a:solidFill>
                          <a:miter lim="800000"/>
                        </a:ln>
                        <a:effectLst>
                          <a:outerShdw blurRad="254000" algn="tl" rotWithShape="0">
                            <a:srgbClr val="000000">
                              <a:alpha val="43000"/>
                            </a:srgbClr>
                          </a:outerShdw>
                        </a:effectLst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3" name="Zoom de diapositive 12">
                <a:hlinkClick r:id="rId16" action="ppaction://hlinksldjump"/>
                <a:extLst>
                  <a:ext uri="{FF2B5EF4-FFF2-40B4-BE49-F238E27FC236}">
                    <a16:creationId xmlns:a16="http://schemas.microsoft.com/office/drawing/2014/main" id="{2547CA3F-C177-44C0-84AD-1395C275A17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4328160" y="2479675"/>
                <a:ext cx="3048000" cy="1714500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ln w="88900" cap="sq">
                <a:solidFill>
                  <a:srgbClr val="FFFFFF"/>
                </a:solidFill>
                <a:miter lim="800000"/>
              </a:ln>
              <a:effectLst>
                <a:outerShdw blurRad="254000" algn="tl" rotWithShape="0">
                  <a:srgbClr val="000000">
                    <a:alpha val="43000"/>
                  </a:srgbClr>
                </a:outerShdw>
              </a:effectLst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5" name="Zoom de diapositive 14">
                <a:extLst>
                  <a:ext uri="{FF2B5EF4-FFF2-40B4-BE49-F238E27FC236}">
                    <a16:creationId xmlns:a16="http://schemas.microsoft.com/office/drawing/2014/main" id="{372349E7-F802-46B0-8265-87DAA924B2CC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442827889"/>
                  </p:ext>
                </p:extLst>
              </p:nvPr>
            </p:nvGraphicFramePr>
            <p:xfrm>
              <a:off x="8331200" y="2479675"/>
              <a:ext cx="3048000" cy="1714500"/>
            </p:xfrm>
            <a:graphic>
              <a:graphicData uri="http://schemas.microsoft.com/office/powerpoint/2016/slidezoom">
                <pslz:sldZm>
                  <pslz:sldZmObj sldId="265" cId="1621681031">
                    <pslz:zmPr id="{CC36941E-1165-4B4E-BC97-0175E43405A8}" returnToParent="0" transitionDur="1000">
                      <p166:blipFill xmlns:p166="http://schemas.microsoft.com/office/powerpoint/2016/6/main">
                        <a:blip r:embed="rId1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ound2DiagRect">
                          <a:avLst>
                            <a:gd name="adj1" fmla="val 16667"/>
                            <a:gd name="adj2" fmla="val 0"/>
                          </a:avLst>
                        </a:prstGeom>
                        <a:ln w="88900" cap="sq">
                          <a:solidFill>
                            <a:srgbClr val="FFFFFF"/>
                          </a:solidFill>
                          <a:miter lim="800000"/>
                        </a:ln>
                        <a:effectLst>
                          <a:outerShdw blurRad="254000" algn="tl" rotWithShape="0">
                            <a:srgbClr val="000000">
                              <a:alpha val="43000"/>
                            </a:srgbClr>
                          </a:outerShdw>
                        </a:effectLst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5" name="Zoom de diapositive 14">
                <a:hlinkClick r:id="rId19" action="ppaction://hlinksldjump"/>
                <a:extLst>
                  <a:ext uri="{FF2B5EF4-FFF2-40B4-BE49-F238E27FC236}">
                    <a16:creationId xmlns:a16="http://schemas.microsoft.com/office/drawing/2014/main" id="{372349E7-F802-46B0-8265-87DAA924B2CC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8331200" y="2479675"/>
                <a:ext cx="3048000" cy="1714500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ln w="88900" cap="sq">
                <a:solidFill>
                  <a:srgbClr val="FFFFFF"/>
                </a:solidFill>
                <a:miter lim="800000"/>
              </a:ln>
              <a:effectLst>
                <a:outerShdw blurRad="254000" algn="tl" rotWithShape="0">
                  <a:srgbClr val="000000">
                    <a:alpha val="43000"/>
                  </a:srgbClr>
                </a:outerShdw>
              </a:effectLst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7" name="Zoom de diapositive 16">
                <a:extLst>
                  <a:ext uri="{FF2B5EF4-FFF2-40B4-BE49-F238E27FC236}">
                    <a16:creationId xmlns:a16="http://schemas.microsoft.com/office/drawing/2014/main" id="{2D1699C8-5924-476F-970C-B064979B094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200599813"/>
                  </p:ext>
                </p:extLst>
              </p:nvPr>
            </p:nvGraphicFramePr>
            <p:xfrm>
              <a:off x="325120" y="4655185"/>
              <a:ext cx="3048000" cy="1714500"/>
            </p:xfrm>
            <a:graphic>
              <a:graphicData uri="http://schemas.microsoft.com/office/powerpoint/2016/slidezoom">
                <pslz:sldZm>
                  <pslz:sldZmObj sldId="266" cId="2980596711">
                    <pslz:zmPr id="{6F3E863F-D900-44AE-B3B6-6A8D783B88C2}" returnToParent="0" transitionDur="1000">
                      <p166:blipFill xmlns:p166="http://schemas.microsoft.com/office/powerpoint/2016/6/main">
                        <a:blip r:embed="rId21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ound2DiagRect">
                          <a:avLst>
                            <a:gd name="adj1" fmla="val 16667"/>
                            <a:gd name="adj2" fmla="val 0"/>
                          </a:avLst>
                        </a:prstGeom>
                        <a:ln w="88900" cap="sq">
                          <a:solidFill>
                            <a:srgbClr val="FFFFFF"/>
                          </a:solidFill>
                          <a:miter lim="800000"/>
                        </a:ln>
                        <a:effectLst>
                          <a:outerShdw blurRad="254000" algn="tl" rotWithShape="0">
                            <a:srgbClr val="000000">
                              <a:alpha val="43000"/>
                            </a:srgbClr>
                          </a:outerShdw>
                        </a:effectLst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7" name="Zoom de diapositive 16">
                <a:hlinkClick r:id="rId22" action="ppaction://hlinksldjump"/>
                <a:extLst>
                  <a:ext uri="{FF2B5EF4-FFF2-40B4-BE49-F238E27FC236}">
                    <a16:creationId xmlns:a16="http://schemas.microsoft.com/office/drawing/2014/main" id="{2D1699C8-5924-476F-970C-B064979B094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325120" y="4655185"/>
                <a:ext cx="3048000" cy="1714500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ln w="88900" cap="sq">
                <a:solidFill>
                  <a:srgbClr val="FFFFFF"/>
                </a:solidFill>
                <a:miter lim="800000"/>
              </a:ln>
              <a:effectLst>
                <a:outerShdw blurRad="254000" algn="tl" rotWithShape="0">
                  <a:srgbClr val="000000">
                    <a:alpha val="43000"/>
                  </a:srgbClr>
                </a:outerShdw>
              </a:effectLst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19" name="Zoom de diapositive 18">
                <a:extLst>
                  <a:ext uri="{FF2B5EF4-FFF2-40B4-BE49-F238E27FC236}">
                    <a16:creationId xmlns:a16="http://schemas.microsoft.com/office/drawing/2014/main" id="{17CF962A-CDFC-4189-A8D4-08ECB0AE739D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693895624"/>
                  </p:ext>
                </p:extLst>
              </p:nvPr>
            </p:nvGraphicFramePr>
            <p:xfrm>
              <a:off x="4328160" y="4671060"/>
              <a:ext cx="3048000" cy="1714500"/>
            </p:xfrm>
            <a:graphic>
              <a:graphicData uri="http://schemas.microsoft.com/office/powerpoint/2016/slidezoom">
                <pslz:sldZm>
                  <pslz:sldZmObj sldId="267" cId="2047513479">
                    <pslz:zmPr id="{4CF88490-481C-4C8D-B1E4-58C9CAA1F7AE}" returnToParent="0" transitionDur="1000">
                      <p166:blipFill xmlns:p166="http://schemas.microsoft.com/office/powerpoint/2016/6/main">
                        <a:blip r:embed="rId2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ound2DiagRect">
                          <a:avLst>
                            <a:gd name="adj1" fmla="val 16667"/>
                            <a:gd name="adj2" fmla="val 0"/>
                          </a:avLst>
                        </a:prstGeom>
                        <a:ln w="88900" cap="sq">
                          <a:solidFill>
                            <a:srgbClr val="FFFFFF"/>
                          </a:solidFill>
                          <a:miter lim="800000"/>
                        </a:ln>
                        <a:effectLst>
                          <a:outerShdw blurRad="254000" algn="tl" rotWithShape="0">
                            <a:srgbClr val="000000">
                              <a:alpha val="43000"/>
                            </a:srgbClr>
                          </a:outerShdw>
                        </a:effectLst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19" name="Zoom de diapositive 18">
                <a:hlinkClick r:id="rId25" action="ppaction://hlinksldjump"/>
                <a:extLst>
                  <a:ext uri="{FF2B5EF4-FFF2-40B4-BE49-F238E27FC236}">
                    <a16:creationId xmlns:a16="http://schemas.microsoft.com/office/drawing/2014/main" id="{17CF962A-CDFC-4189-A8D4-08ECB0AE739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4328160" y="4671060"/>
                <a:ext cx="3048000" cy="1714500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ln w="88900" cap="sq">
                <a:solidFill>
                  <a:srgbClr val="FFFFFF"/>
                </a:solidFill>
                <a:miter lim="800000"/>
              </a:ln>
              <a:effectLst>
                <a:outerShdw blurRad="254000" algn="tl" rotWithShape="0">
                  <a:srgbClr val="000000">
                    <a:alpha val="43000"/>
                  </a:srgbClr>
                </a:outerShdw>
              </a:effectLst>
            </p:spPr>
          </p:pic>
        </mc:Fallback>
      </mc:AlternateContent>
      <mc:AlternateContent xmlns:mc="http://schemas.openxmlformats.org/markup-compatibility/2006" xmlns:pslz="http://schemas.microsoft.com/office/powerpoint/2016/slidezoom">
        <mc:Choice Requires="pslz">
          <p:graphicFrame>
            <p:nvGraphicFramePr>
              <p:cNvPr id="21" name="Zoom de diapositive 20">
                <a:extLst>
                  <a:ext uri="{FF2B5EF4-FFF2-40B4-BE49-F238E27FC236}">
                    <a16:creationId xmlns:a16="http://schemas.microsoft.com/office/drawing/2014/main" id="{D8B5375F-7897-4453-A7CB-FCDA282359C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37908437"/>
                  </p:ext>
                </p:extLst>
              </p:nvPr>
            </p:nvGraphicFramePr>
            <p:xfrm>
              <a:off x="8331200" y="4671060"/>
              <a:ext cx="3048000" cy="1714500"/>
            </p:xfrm>
            <a:graphic>
              <a:graphicData uri="http://schemas.microsoft.com/office/powerpoint/2016/slidezoom">
                <pslz:sldZm>
                  <pslz:sldZmObj sldId="268" cId="711373282">
                    <pslz:zmPr id="{EEFE1E64-38AA-4A8B-8C96-F69EEFEEB0A1}" returnToParent="0" transitionDur="1000">
                      <p166:blipFill xmlns:p166="http://schemas.microsoft.com/office/powerpoint/2016/6/main">
                        <a:blip r:embed="rId2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ound2DiagRect">
                          <a:avLst>
                            <a:gd name="adj1" fmla="val 16667"/>
                            <a:gd name="adj2" fmla="val 0"/>
                          </a:avLst>
                        </a:prstGeom>
                        <a:ln w="88900" cap="sq">
                          <a:solidFill>
                            <a:srgbClr val="FFFFFF"/>
                          </a:solidFill>
                          <a:miter lim="800000"/>
                        </a:ln>
                        <a:effectLst>
                          <a:outerShdw blurRad="254000" algn="tl" rotWithShape="0">
                            <a:srgbClr val="000000">
                              <a:alpha val="43000"/>
                            </a:srgbClr>
                          </a:outerShdw>
                        </a:effectLst>
                      </p166:spPr>
                    </pslz:zmPr>
                  </pslz:sldZmObj>
                </pslz:sldZm>
              </a:graphicData>
            </a:graphic>
          </p:graphicFrame>
        </mc:Choice>
        <mc:Fallback xmlns="">
          <p:pic>
            <p:nvPicPr>
              <p:cNvPr id="21" name="Zoom de diapositive 20">
                <a:hlinkClick r:id="rId28" action="ppaction://hlinksldjump"/>
                <a:extLst>
                  <a:ext uri="{FF2B5EF4-FFF2-40B4-BE49-F238E27FC236}">
                    <a16:creationId xmlns:a16="http://schemas.microsoft.com/office/drawing/2014/main" id="{D8B5375F-7897-4453-A7CB-FCDA282359C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8331200" y="4671060"/>
                <a:ext cx="3048000" cy="1714500"/>
              </a:xfrm>
              <a:prstGeom prst="round2DiagRect">
                <a:avLst>
                  <a:gd name="adj1" fmla="val 16667"/>
                  <a:gd name="adj2" fmla="val 0"/>
                </a:avLst>
              </a:prstGeom>
              <a:ln w="88900" cap="sq">
                <a:solidFill>
                  <a:srgbClr val="FFFFFF"/>
                </a:solidFill>
                <a:miter lim="800000"/>
              </a:ln>
              <a:effectLst>
                <a:outerShdw blurRad="254000" algn="tl" rotWithShape="0">
                  <a:srgbClr val="000000">
                    <a:alpha val="43000"/>
                  </a:srgbClr>
                </a:outerShdw>
              </a:effectLst>
            </p:spPr>
          </p:pic>
        </mc:Fallback>
      </mc:AlternateContent>
      <p:sp>
        <p:nvSpPr>
          <p:cNvPr id="12" name="Bouton d’action : fin 11">
            <a:hlinkClick r:id="" action="ppaction://hlinkshowjump?jump=endshow" highlightClick="1"/>
            <a:extLst>
              <a:ext uri="{FF2B5EF4-FFF2-40B4-BE49-F238E27FC236}">
                <a16:creationId xmlns:a16="http://schemas.microsoft.com/office/drawing/2014/main" id="{7781C941-64AD-4F7B-9F73-1C4F7160E46E}"/>
              </a:ext>
            </a:extLst>
          </p:cNvPr>
          <p:cNvSpPr/>
          <p:nvPr/>
        </p:nvSpPr>
        <p:spPr>
          <a:xfrm>
            <a:off x="5555615" y="6313487"/>
            <a:ext cx="593090" cy="512445"/>
          </a:xfrm>
          <a:prstGeom prst="actionButtonEnd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54373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>
        <p15:prstTrans prst="pageCurlDouble"/>
      </p:transition>
    </mc:Choice>
    <mc:Fallback xmlns="">
      <p:transition spd="slow" advClick="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1016</TotalTime>
  <Words>884</Words>
  <Application>Microsoft Office PowerPoint</Application>
  <PresentationFormat>Grand écran</PresentationFormat>
  <Paragraphs>81</Paragraphs>
  <Slides>14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28" baseType="lpstr">
      <vt:lpstr>{¡Estoy Bueno!}</vt:lpstr>
      <vt:lpstr>A little sunshine</vt:lpstr>
      <vt:lpstr>Agent Orange</vt:lpstr>
      <vt:lpstr>Algerian</vt:lpstr>
      <vt:lpstr>Arial</vt:lpstr>
      <vt:lpstr>Arial Narrow</vt:lpstr>
      <vt:lpstr>Calibri</vt:lpstr>
      <vt:lpstr>Calibri Light</vt:lpstr>
      <vt:lpstr>Comic Sans MS</vt:lpstr>
      <vt:lpstr>Consolas</vt:lpstr>
      <vt:lpstr>Cursive standard</vt:lpstr>
      <vt:lpstr>Imprint MT Shadow</vt:lpstr>
      <vt:lpstr>Porky's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Johanne ARBEZ</dc:creator>
  <cp:lastModifiedBy>Johanne ARBEZ</cp:lastModifiedBy>
  <cp:revision>22</cp:revision>
  <dcterms:created xsi:type="dcterms:W3CDTF">2020-07-18T18:22:08Z</dcterms:created>
  <dcterms:modified xsi:type="dcterms:W3CDTF">2020-07-19T12:21:48Z</dcterms:modified>
</cp:coreProperties>
</file>