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bin" ContentType="audio/unknown"/>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5" r:id="rId2"/>
    <p:sldId id="296" r:id="rId3"/>
    <p:sldId id="287" r:id="rId4"/>
    <p:sldId id="298" r:id="rId5"/>
    <p:sldId id="294" r:id="rId6"/>
    <p:sldId id="299" r:id="rId7"/>
    <p:sldId id="293" r:id="rId8"/>
    <p:sldId id="300" r:id="rId9"/>
    <p:sldId id="292" r:id="rId10"/>
    <p:sldId id="297" r:id="rId11"/>
    <p:sldId id="291" r:id="rId12"/>
    <p:sldId id="301" r:id="rId13"/>
    <p:sldId id="288" r:id="rId14"/>
    <p:sldId id="302" r:id="rId15"/>
    <p:sldId id="269" r:id="rId16"/>
    <p:sldId id="303" r:id="rId17"/>
    <p:sldId id="286" r:id="rId18"/>
    <p:sldId id="304" r:id="rId19"/>
    <p:sldId id="284" r:id="rId20"/>
    <p:sldId id="305" r:id="rId21"/>
    <p:sldId id="282" r:id="rId22"/>
    <p:sldId id="306" r:id="rId23"/>
    <p:sldId id="281" r:id="rId24"/>
    <p:sldId id="307" r:id="rId25"/>
    <p:sldId id="278" r:id="rId26"/>
    <p:sldId id="308" r:id="rId27"/>
    <p:sldId id="277" r:id="rId28"/>
    <p:sldId id="309" r:id="rId29"/>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McN2Qhl061AhGC4SAJEDg==" hashData="yTjB2Bn5XsMx6NvBt3EXsahq9a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EE7F2"/>
    <a:srgbClr val="9FEF1D"/>
    <a:srgbClr val="FF99CC"/>
    <a:srgbClr val="1AF243"/>
    <a:srgbClr val="FC6E0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219" y="-8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5577D1F6-365D-4453-BEFC-88669F63DF74}" type="datetimeFigureOut">
              <a:rPr lang="fr-FR" smtClean="0"/>
              <a:pPr/>
              <a:t>26/05/2012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299784C-D295-4A94-9948-DB8111BF22D7}" type="slidenum">
              <a:rPr lang="fr-FR" smtClean="0"/>
              <a:pPr/>
              <a:t>‹N°›</a:t>
            </a:fld>
            <a:endParaRPr lang="fr-FR"/>
          </a:p>
        </p:txBody>
      </p:sp>
    </p:spTree>
  </p:cSld>
  <p:clrMapOvr>
    <a:masterClrMapping/>
  </p:clrMapOvr>
  <p:transition spd="med" advTm="15000">
    <p:whee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577D1F6-365D-4453-BEFC-88669F63DF74}" type="datetimeFigureOut">
              <a:rPr lang="fr-FR" smtClean="0"/>
              <a:pPr/>
              <a:t>26/05/2012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299784C-D295-4A94-9948-DB8111BF22D7}" type="slidenum">
              <a:rPr lang="fr-FR" smtClean="0"/>
              <a:pPr/>
              <a:t>‹N°›</a:t>
            </a:fld>
            <a:endParaRPr lang="fr-FR"/>
          </a:p>
        </p:txBody>
      </p:sp>
    </p:spTree>
  </p:cSld>
  <p:clrMapOvr>
    <a:masterClrMapping/>
  </p:clrMapOvr>
  <p:transition spd="med" advTm="15000">
    <p:whee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5577D1F6-365D-4453-BEFC-88669F63DF74}" type="datetimeFigureOut">
              <a:rPr lang="fr-FR" smtClean="0"/>
              <a:pPr/>
              <a:t>26/05/2012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299784C-D295-4A94-9948-DB8111BF22D7}" type="slidenum">
              <a:rPr lang="fr-FR" smtClean="0"/>
              <a:pPr/>
              <a:t>‹N°›</a:t>
            </a:fld>
            <a:endParaRPr lang="fr-FR"/>
          </a:p>
        </p:txBody>
      </p:sp>
    </p:spTree>
  </p:cSld>
  <p:clrMapOvr>
    <a:masterClrMapping/>
  </p:clrMapOvr>
  <p:transition spd="med" advTm="15000">
    <p:whee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577D1F6-365D-4453-BEFC-88669F63DF74}" type="datetimeFigureOut">
              <a:rPr lang="fr-FR" smtClean="0"/>
              <a:pPr/>
              <a:t>26/05/2012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299784C-D295-4A94-9948-DB8111BF22D7}" type="slidenum">
              <a:rPr lang="fr-FR" smtClean="0"/>
              <a:pPr/>
              <a:t>‹N°›</a:t>
            </a:fld>
            <a:endParaRPr lang="fr-FR"/>
          </a:p>
        </p:txBody>
      </p:sp>
    </p:spTree>
  </p:cSld>
  <p:clrMapOvr>
    <a:masterClrMapping/>
  </p:clrMapOvr>
  <p:transition spd="med" advTm="15000">
    <p:whee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577D1F6-365D-4453-BEFC-88669F63DF74}" type="datetimeFigureOut">
              <a:rPr lang="fr-FR" smtClean="0"/>
              <a:pPr/>
              <a:t>26/05/2012</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E299784C-D295-4A94-9948-DB8111BF22D7}" type="slidenum">
              <a:rPr lang="fr-FR" smtClean="0"/>
              <a:pPr/>
              <a:t>‹N°›</a:t>
            </a:fld>
            <a:endParaRPr lang="fr-FR"/>
          </a:p>
        </p:txBody>
      </p:sp>
    </p:spTree>
  </p:cSld>
  <p:clrMapOvr>
    <a:masterClrMapping/>
  </p:clrMapOvr>
  <p:transition spd="med" advTm="15000">
    <p:whee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5577D1F6-365D-4453-BEFC-88669F63DF74}" type="datetimeFigureOut">
              <a:rPr lang="fr-FR" smtClean="0"/>
              <a:pPr/>
              <a:t>26/05/2012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299784C-D295-4A94-9948-DB8111BF22D7}" type="slidenum">
              <a:rPr lang="fr-FR" smtClean="0"/>
              <a:pPr/>
              <a:t>‹N°›</a:t>
            </a:fld>
            <a:endParaRPr lang="fr-FR"/>
          </a:p>
        </p:txBody>
      </p:sp>
    </p:spTree>
  </p:cSld>
  <p:clrMapOvr>
    <a:masterClrMapping/>
  </p:clrMapOvr>
  <p:transition spd="med" advTm="15000">
    <p:whee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577D1F6-365D-4453-BEFC-88669F63DF74}" type="datetimeFigureOut">
              <a:rPr lang="fr-FR" smtClean="0"/>
              <a:pPr/>
              <a:t>26/05/2012</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E299784C-D295-4A94-9948-DB8111BF22D7}" type="slidenum">
              <a:rPr lang="fr-FR" smtClean="0"/>
              <a:pPr/>
              <a:t>‹N°›</a:t>
            </a:fld>
            <a:endParaRPr lang="fr-FR"/>
          </a:p>
        </p:txBody>
      </p:sp>
    </p:spTree>
  </p:cSld>
  <p:clrMapOvr>
    <a:masterClrMapping/>
  </p:clrMapOvr>
  <p:transition spd="med" advTm="15000">
    <p:whee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5577D1F6-365D-4453-BEFC-88669F63DF74}" type="datetimeFigureOut">
              <a:rPr lang="fr-FR" smtClean="0"/>
              <a:pPr/>
              <a:t>26/05/2012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299784C-D295-4A94-9948-DB8111BF22D7}" type="slidenum">
              <a:rPr lang="fr-FR" smtClean="0"/>
              <a:pPr/>
              <a:t>‹N°›</a:t>
            </a:fld>
            <a:endParaRPr lang="fr-FR"/>
          </a:p>
        </p:txBody>
      </p:sp>
    </p:spTree>
  </p:cSld>
  <p:clrMapOvr>
    <a:masterClrMapping/>
  </p:clrMapOvr>
  <p:transition spd="med" advTm="15000">
    <p:whee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5577D1F6-365D-4453-BEFC-88669F63DF74}" type="datetimeFigureOut">
              <a:rPr lang="fr-FR" smtClean="0"/>
              <a:pPr/>
              <a:t>26/05/2012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299784C-D295-4A94-9948-DB8111BF22D7}" type="slidenum">
              <a:rPr lang="fr-FR" smtClean="0"/>
              <a:pPr/>
              <a:t>‹N°›</a:t>
            </a:fld>
            <a:endParaRPr lang="fr-FR"/>
          </a:p>
        </p:txBody>
      </p:sp>
    </p:spTree>
  </p:cSld>
  <p:clrMapOvr>
    <a:masterClrMapping/>
  </p:clrMapOvr>
  <p:transition spd="med" advTm="15000">
    <p:whee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577D1F6-365D-4453-BEFC-88669F63DF74}" type="datetimeFigureOut">
              <a:rPr lang="fr-FR" smtClean="0"/>
              <a:pPr/>
              <a:t>26/05/2012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299784C-D295-4A94-9948-DB8111BF22D7}" type="slidenum">
              <a:rPr lang="fr-FR" smtClean="0"/>
              <a:pPr/>
              <a:t>‹N°›</a:t>
            </a:fld>
            <a:endParaRPr lang="fr-FR"/>
          </a:p>
        </p:txBody>
      </p:sp>
    </p:spTree>
  </p:cSld>
  <p:clrMapOvr>
    <a:masterClrMapping/>
  </p:clrMapOvr>
  <p:transition spd="med" advTm="15000">
    <p:whee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577D1F6-365D-4453-BEFC-88669F63DF74}" type="datetimeFigureOut">
              <a:rPr lang="fr-FR" smtClean="0"/>
              <a:pPr/>
              <a:t>26/05/2012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299784C-D295-4A94-9948-DB8111BF22D7}" type="slidenum">
              <a:rPr lang="fr-FR" smtClean="0"/>
              <a:pPr/>
              <a:t>‹N°›</a:t>
            </a:fld>
            <a:endParaRPr lang="fr-FR"/>
          </a:p>
        </p:txBody>
      </p:sp>
    </p:spTree>
  </p:cSld>
  <p:clrMapOvr>
    <a:masterClrMapping/>
  </p:clrMapOvr>
  <p:transition spd="med" advTm="15000">
    <p:whee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77D1F6-365D-4453-BEFC-88669F63DF74}" type="datetimeFigureOut">
              <a:rPr lang="fr-FR" smtClean="0"/>
              <a:pPr/>
              <a:t>26/05/2012</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99784C-D295-4A94-9948-DB8111BF22D7}" type="slidenum">
              <a:rPr lang="fr-FR" smtClean="0"/>
              <a:pPr/>
              <a:t>‹N°›</a:t>
            </a:fld>
            <a:endParaRPr lang="fr-F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15000">
    <p:wheel/>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bin"/><Relationship Id="rId1" Type="http://schemas.openxmlformats.org/officeDocument/2006/relationships/slideLayout" Target="../slideLayouts/slideLayout6.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mickelsenstudios.com/" TargetMode="External"/><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Titre 1"/>
          <p:cNvSpPr>
            <a:spLocks/>
          </p:cNvSpPr>
          <p:nvPr/>
        </p:nvSpPr>
        <p:spPr bwMode="auto">
          <a:xfrm>
            <a:off x="683568" y="332656"/>
            <a:ext cx="7992888" cy="1872209"/>
          </a:xfrm>
          <a:prstGeom prst="rect">
            <a:avLst/>
          </a:prstGeom>
          <a:solidFill>
            <a:schemeClr val="bg1"/>
          </a:solidFill>
          <a:ln w="19050">
            <a:solidFill>
              <a:srgbClr val="00B0F0"/>
            </a:solidFill>
            <a:miter lim="800000"/>
            <a:headEnd/>
            <a:tailEnd/>
          </a:ln>
        </p:spPr>
        <p:txBody>
          <a:bodyPr anchor="ctr"/>
          <a:lstStyle/>
          <a:p>
            <a:pPr algn="ctr"/>
            <a:r>
              <a:rPr lang="fr-CH" sz="4400" dirty="0" smtClean="0">
                <a:solidFill>
                  <a:srgbClr val="00B0F0"/>
                </a:solidFill>
                <a:latin typeface="Calibri" pitchFamily="34" charset="0"/>
              </a:rPr>
              <a:t>Robert </a:t>
            </a:r>
            <a:r>
              <a:rPr lang="fr-CH" sz="4400" dirty="0" err="1" smtClean="0">
                <a:solidFill>
                  <a:srgbClr val="00B0F0"/>
                </a:solidFill>
                <a:latin typeface="Calibri" pitchFamily="34" charset="0"/>
              </a:rPr>
              <a:t>Mickelsen</a:t>
            </a:r>
            <a:r>
              <a:rPr lang="fr-CH" sz="4400" dirty="0" smtClean="0">
                <a:solidFill>
                  <a:srgbClr val="00B0F0"/>
                </a:solidFill>
                <a:latin typeface="Calibri" pitchFamily="34" charset="0"/>
              </a:rPr>
              <a:t> - Maitre verrier</a:t>
            </a:r>
          </a:p>
          <a:p>
            <a:pPr algn="ctr"/>
            <a:r>
              <a:rPr lang="fr-CH" sz="2800" dirty="0" smtClean="0">
                <a:solidFill>
                  <a:srgbClr val="FF0000"/>
                </a:solidFill>
                <a:latin typeface="Calibri" pitchFamily="34" charset="0"/>
              </a:rPr>
              <a:t>Et</a:t>
            </a:r>
          </a:p>
          <a:p>
            <a:pPr algn="ctr"/>
            <a:r>
              <a:rPr lang="fr-CH" sz="2800" dirty="0" smtClean="0">
                <a:solidFill>
                  <a:srgbClr val="FF0000"/>
                </a:solidFill>
                <a:latin typeface="Calibri" pitchFamily="34" charset="0"/>
              </a:rPr>
              <a:t>Quelques aphorismes </a:t>
            </a:r>
            <a:r>
              <a:rPr lang="fr-CH" sz="2800" dirty="0" smtClean="0">
                <a:solidFill>
                  <a:srgbClr val="00B0F0"/>
                </a:solidFill>
                <a:latin typeface="Calibri" pitchFamily="34" charset="0"/>
              </a:rPr>
              <a:t>(pour le fun)</a:t>
            </a:r>
            <a:endParaRPr lang="fr-CH" sz="4400" dirty="0">
              <a:solidFill>
                <a:srgbClr val="00B0F0"/>
              </a:solidFill>
              <a:latin typeface="Calibri" pitchFamily="34" charset="0"/>
            </a:endParaRPr>
          </a:p>
        </p:txBody>
      </p:sp>
      <p:sp>
        <p:nvSpPr>
          <p:cNvPr id="2052" name="Titre 3"/>
          <p:cNvSpPr>
            <a:spLocks noGrp="1"/>
          </p:cNvSpPr>
          <p:nvPr>
            <p:ph type="title"/>
          </p:nvPr>
        </p:nvSpPr>
        <p:spPr>
          <a:xfrm>
            <a:off x="467544" y="2852936"/>
            <a:ext cx="8286750" cy="2786063"/>
          </a:xfrm>
        </p:spPr>
        <p:txBody>
          <a:bodyPr>
            <a:normAutofit fontScale="90000"/>
          </a:bodyPr>
          <a:lstStyle/>
          <a:p>
            <a:pPr eaLnBrk="1" hangingPunct="1"/>
            <a:r>
              <a:rPr lang="fr-FR" dirty="0" smtClean="0">
                <a:latin typeface="Brush Script MT" pitchFamily="66" charset="0"/>
              </a:rPr>
              <a:t>Branche la zique et cale-toi bien</a:t>
            </a:r>
            <a:br>
              <a:rPr lang="fr-FR" dirty="0" smtClean="0">
                <a:latin typeface="Brush Script MT" pitchFamily="66" charset="0"/>
              </a:rPr>
            </a:br>
            <a:r>
              <a:rPr lang="fr-FR" dirty="0" smtClean="0">
                <a:latin typeface="Brush Script MT" pitchFamily="66" charset="0"/>
              </a:rPr>
              <a:t> au fond de ton fauteuil:</a:t>
            </a:r>
            <a:br>
              <a:rPr lang="fr-FR" dirty="0" smtClean="0">
                <a:latin typeface="Brush Script MT" pitchFamily="66" charset="0"/>
              </a:rPr>
            </a:br>
            <a:r>
              <a:rPr lang="fr-FR" dirty="0" smtClean="0">
                <a:solidFill>
                  <a:srgbClr val="FF0000"/>
                </a:solidFill>
                <a:latin typeface="Brush Script MT" pitchFamily="66" charset="0"/>
              </a:rPr>
              <a:t>cela avance tout seul !</a:t>
            </a:r>
            <a:r>
              <a:rPr lang="fr-FR" dirty="0" smtClean="0">
                <a:latin typeface="Brush Script MT" pitchFamily="66" charset="0"/>
              </a:rPr>
              <a:t/>
            </a:r>
            <a:br>
              <a:rPr lang="fr-FR" dirty="0" smtClean="0">
                <a:latin typeface="Brush Script MT" pitchFamily="66" charset="0"/>
              </a:rPr>
            </a:br>
            <a:r>
              <a:rPr lang="fr-FR" dirty="0" smtClean="0">
                <a:latin typeface="Brush Script MT" pitchFamily="66" charset="0"/>
              </a:rPr>
              <a:t/>
            </a:r>
            <a:br>
              <a:rPr lang="fr-FR" dirty="0" smtClean="0">
                <a:latin typeface="Brush Script MT" pitchFamily="66" charset="0"/>
              </a:rPr>
            </a:br>
            <a:r>
              <a:rPr lang="fr-FR" sz="5400" dirty="0" err="1" smtClean="0">
                <a:solidFill>
                  <a:srgbClr val="00B0F0"/>
                </a:solidFill>
                <a:latin typeface="Brush Script MT" pitchFamily="66" charset="0"/>
              </a:rPr>
              <a:t>Enjoy</a:t>
            </a:r>
            <a:r>
              <a:rPr lang="fr-FR" sz="5400" dirty="0" smtClean="0">
                <a:solidFill>
                  <a:srgbClr val="00B0F0"/>
                </a:solidFill>
                <a:latin typeface="Brush Script MT" pitchFamily="66" charset="0"/>
              </a:rPr>
              <a:t> !</a:t>
            </a:r>
          </a:p>
        </p:txBody>
      </p:sp>
      <p:pic>
        <p:nvPicPr>
          <p:cNvPr id="2054" name="Image 5" descr="banjo[1].gif"/>
          <p:cNvPicPr>
            <a:picLocks noChangeAspect="1"/>
          </p:cNvPicPr>
          <p:nvPr/>
        </p:nvPicPr>
        <p:blipFill>
          <a:blip r:embed="rId3" cstate="print"/>
          <a:srcRect/>
          <a:stretch>
            <a:fillRect/>
          </a:stretch>
        </p:blipFill>
        <p:spPr bwMode="auto">
          <a:xfrm>
            <a:off x="785786" y="5286388"/>
            <a:ext cx="1314450" cy="1362075"/>
          </a:xfrm>
          <a:prstGeom prst="rect">
            <a:avLst/>
          </a:prstGeom>
          <a:noFill/>
          <a:ln w="9525">
            <a:noFill/>
            <a:miter lim="800000"/>
            <a:headEnd/>
            <a:tailEnd/>
          </a:ln>
        </p:spPr>
      </p:pic>
      <p:pic>
        <p:nvPicPr>
          <p:cNvPr id="2055" name="Image 6" descr="1musiqueinstrument[1].gif"/>
          <p:cNvPicPr>
            <a:picLocks noChangeAspect="1"/>
          </p:cNvPicPr>
          <p:nvPr/>
        </p:nvPicPr>
        <p:blipFill>
          <a:blip r:embed="rId4" cstate="print"/>
          <a:srcRect/>
          <a:stretch>
            <a:fillRect/>
          </a:stretch>
        </p:blipFill>
        <p:spPr bwMode="auto">
          <a:xfrm>
            <a:off x="7143768" y="5500702"/>
            <a:ext cx="752475" cy="952500"/>
          </a:xfrm>
          <a:prstGeom prst="rect">
            <a:avLst/>
          </a:prstGeom>
          <a:noFill/>
          <a:ln w="9525">
            <a:noFill/>
            <a:miter lim="800000"/>
            <a:headEnd/>
            <a:tailEnd/>
          </a:ln>
        </p:spPr>
      </p:pic>
    </p:spTree>
  </p:cSld>
  <p:clrMapOvr>
    <a:masterClrMapping/>
  </p:clrMapOvr>
  <p:transition spd="med" advClick="0" advTm="14000">
    <p:wheel/>
    <p:sndAc>
      <p:stSnd loop="1">
        <p:snd r:embed="rId2" name="Concrete Blonde - Joeyb(1).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mg0.liveinternet.ru/images/attach/c/5/84/972/84972098_large_4164993_Robert_Mickelsen_glass_6.jpg"/>
          <p:cNvPicPr>
            <a:picLocks noChangeAspect="1" noChangeArrowheads="1"/>
          </p:cNvPicPr>
          <p:nvPr/>
        </p:nvPicPr>
        <p:blipFill>
          <a:blip r:embed="rId2" cstate="print"/>
          <a:srcRect/>
          <a:stretch>
            <a:fillRect/>
          </a:stretch>
        </p:blipFill>
        <p:spPr bwMode="auto">
          <a:xfrm>
            <a:off x="3039837" y="692696"/>
            <a:ext cx="6104163" cy="4752528"/>
          </a:xfrm>
          <a:prstGeom prst="rect">
            <a:avLst/>
          </a:prstGeom>
          <a:noFill/>
        </p:spPr>
      </p:pic>
      <p:sp>
        <p:nvSpPr>
          <p:cNvPr id="5" name="Titre 1"/>
          <p:cNvSpPr>
            <a:spLocks noGrp="1"/>
          </p:cNvSpPr>
          <p:nvPr>
            <p:ph type="title"/>
          </p:nvPr>
        </p:nvSpPr>
        <p:spPr>
          <a:xfrm>
            <a:off x="251520" y="0"/>
            <a:ext cx="4608512" cy="7101408"/>
          </a:xfrm>
        </p:spPr>
        <p:txBody>
          <a:bodyPr>
            <a:normAutofit/>
          </a:bodyPr>
          <a:lstStyle/>
          <a:p>
            <a:r>
              <a:rPr lang="fr-FR" sz="1800" dirty="0" smtClean="0"/>
              <a:t>Robert </a:t>
            </a:r>
            <a:r>
              <a:rPr lang="fr-FR" sz="1800" dirty="0" err="1" smtClean="0"/>
              <a:t>Mickelsen</a:t>
            </a:r>
            <a:r>
              <a:rPr lang="fr-FR" sz="1800" dirty="0" smtClean="0"/>
              <a:t> est né en 1951 à Fort </a:t>
            </a:r>
            <a:r>
              <a:rPr lang="fr-FR" sz="1800" dirty="0" err="1" smtClean="0"/>
              <a:t>Belvoir</a:t>
            </a:r>
            <a:r>
              <a:rPr lang="fr-FR" sz="1800" dirty="0" smtClean="0"/>
              <a:t>, en Virginie et a grandi à Honolulu, Hawaii.</a:t>
            </a:r>
            <a:br>
              <a:rPr lang="fr-FR" sz="1800" dirty="0" smtClean="0"/>
            </a:br>
            <a:r>
              <a:rPr lang="fr-FR" sz="1800" dirty="0" smtClean="0"/>
              <a:t> </a:t>
            </a:r>
            <a:br>
              <a:rPr lang="fr-FR" sz="1800" dirty="0" smtClean="0"/>
            </a:br>
            <a:r>
              <a:rPr lang="fr-FR" sz="1800" dirty="0" smtClean="0"/>
              <a:t>Il fait son apprentissage avec un professionnel du verre pendant deux ans dans le milieu des années soixante.</a:t>
            </a:r>
            <a:br>
              <a:rPr lang="fr-FR" sz="1800" dirty="0" smtClean="0"/>
            </a:br>
            <a:r>
              <a:rPr lang="fr-FR" sz="1800" dirty="0" smtClean="0"/>
              <a:t/>
            </a:r>
            <a:br>
              <a:rPr lang="fr-FR" sz="1800" dirty="0" smtClean="0"/>
            </a:br>
            <a:r>
              <a:rPr lang="fr-FR" sz="1800" dirty="0" smtClean="0"/>
              <a:t>Il a ensuite vendu ses propres œuvres dans des foires d'artisanat en plein air pendant dix ans. </a:t>
            </a:r>
            <a:br>
              <a:rPr lang="fr-FR" sz="1800" dirty="0" smtClean="0"/>
            </a:br>
            <a:r>
              <a:rPr lang="fr-FR" sz="1800" dirty="0" smtClean="0"/>
              <a:t>En 1989, il cesse de faire des expositions d'artisanat et a commencé a travailler exclusivement pour des galeries.</a:t>
            </a:r>
            <a:br>
              <a:rPr lang="fr-FR" sz="1800" dirty="0" smtClean="0"/>
            </a:br>
            <a:r>
              <a:rPr lang="fr-FR" sz="1800" dirty="0" smtClean="0"/>
              <a:t>Depuis lors, sa carrière a pris son envol.</a:t>
            </a:r>
            <a:br>
              <a:rPr lang="fr-FR" sz="1800" dirty="0" smtClean="0"/>
            </a:br>
            <a:r>
              <a:rPr lang="fr-FR" sz="1800" dirty="0" smtClean="0"/>
              <a:t> </a:t>
            </a:r>
            <a:br>
              <a:rPr lang="fr-FR" sz="1800" dirty="0" smtClean="0"/>
            </a:br>
            <a:r>
              <a:rPr lang="fr-FR" sz="1800" dirty="0" smtClean="0"/>
              <a:t/>
            </a:r>
            <a:br>
              <a:rPr lang="fr-FR" sz="1800" dirty="0" smtClean="0"/>
            </a:br>
            <a:r>
              <a:rPr lang="fr-FR" sz="1800" dirty="0" smtClean="0"/>
              <a:t>A noter qu'il colore le verre à froid, avec des émaux, qu'il doit fixer par </a:t>
            </a:r>
            <a:r>
              <a:rPr lang="fr-FR" sz="1800" dirty="0" err="1" smtClean="0"/>
              <a:t>recuisson</a:t>
            </a:r>
            <a:r>
              <a:rPr lang="fr-FR" sz="1800" dirty="0" smtClean="0"/>
              <a:t>, ce qui donne un style de couleur particulier pour certaines pièces, avec de beaux dégradés.</a:t>
            </a:r>
            <a:br>
              <a:rPr lang="fr-FR" sz="1800" dirty="0" smtClean="0"/>
            </a:br>
            <a:r>
              <a:rPr lang="fr-FR" sz="1800" dirty="0" smtClean="0"/>
              <a:t>Il fait quelquefois aussi usage de décalcomanies.</a:t>
            </a:r>
            <a:br>
              <a:rPr lang="fr-FR" sz="1800" dirty="0" smtClean="0"/>
            </a:br>
            <a:r>
              <a:rPr lang="fr-FR" sz="1800" dirty="0" smtClean="0"/>
              <a:t>Bref, il aborde toutes les techniques du verre avec une égale maîtrise.</a:t>
            </a:r>
            <a:r>
              <a:rPr lang="fr-FR" sz="2800" dirty="0" smtClean="0"/>
              <a:t/>
            </a:r>
            <a:br>
              <a:rPr lang="fr-FR" sz="2800" dirty="0" smtClean="0"/>
            </a:br>
            <a:endParaRPr lang="fr-FR" sz="3200" dirty="0"/>
          </a:p>
        </p:txBody>
      </p:sp>
    </p:spTree>
  </p:cSld>
  <p:clrMapOvr>
    <a:masterClrMapping/>
  </p:clrMapOvr>
  <p:transition spd="med" advClick="0" advTm="23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68000" y="260648"/>
            <a:ext cx="8215370" cy="6286544"/>
          </a:xfrm>
          <a:prstGeom prst="rect">
            <a:avLst/>
          </a:prstGeom>
          <a:noFill/>
          <a:ln w="28575">
            <a:solidFill>
              <a:srgbClr val="FF0000"/>
            </a:solidFill>
            <a:miter lim="800000"/>
            <a:headEnd/>
            <a:tailEnd/>
          </a:ln>
          <a:effectLst/>
        </p:spPr>
        <p:txBody>
          <a:bodyPr wrap="none" anchor="ctr"/>
          <a:lstStyle/>
          <a:p>
            <a:endParaRPr lang="fr-FR"/>
          </a:p>
        </p:txBody>
      </p:sp>
      <p:pic>
        <p:nvPicPr>
          <p:cNvPr id="37890" name="Picture 2" descr="verdant"/>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2592000" y="432000"/>
            <a:ext cx="3922186" cy="5976664"/>
          </a:xfrm>
          <a:prstGeom prst="rect">
            <a:avLst/>
          </a:prstGeom>
          <a:noFill/>
          <a:ln w="28575">
            <a:solidFill>
              <a:srgbClr val="FF99CC"/>
            </a:solidFill>
          </a:ln>
        </p:spPr>
      </p:pic>
      <p:pic>
        <p:nvPicPr>
          <p:cNvPr id="6" name="Picture 2" descr="verdant"/>
          <p:cNvPicPr>
            <a:picLocks noChangeAspect="1" noChangeArrowheads="1"/>
          </p:cNvPicPr>
          <p:nvPr/>
        </p:nvPicPr>
        <p:blipFill>
          <a:blip r:embed="rId2" cstate="print"/>
          <a:srcRect/>
          <a:stretch>
            <a:fillRect/>
          </a:stretch>
        </p:blipFill>
        <p:spPr bwMode="auto">
          <a:xfrm>
            <a:off x="2592000" y="432000"/>
            <a:ext cx="3922186" cy="5976664"/>
          </a:xfrm>
          <a:prstGeom prst="rect">
            <a:avLst/>
          </a:prstGeom>
          <a:noFill/>
          <a:ln w="28575">
            <a:solidFill>
              <a:srgbClr val="00B0F0"/>
            </a:solidFill>
          </a:ln>
        </p:spPr>
      </p:pic>
    </p:spTree>
  </p:cSld>
  <p:clrMapOvr>
    <a:masterClrMapping/>
  </p:clrMapOvr>
  <p:transition spd="med" advClick="0" advTm="14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3000"/>
                                        <p:tgtEl>
                                          <p:spTgt spid="4"/>
                                        </p:tgtEl>
                                      </p:cBhvr>
                                    </p:animEffect>
                                  </p:childTnLst>
                                </p:cTn>
                              </p:par>
                              <p:par>
                                <p:cTn id="8" presetID="54" presetClass="entr" presetSubtype="0" ac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ppt_w*0.05"/>
                                          </p:val>
                                        </p:tav>
                                        <p:tav tm="100000">
                                          <p:val>
                                            <p:strVal val="#ppt_w"/>
                                          </p:val>
                                        </p:tav>
                                      </p:tavLst>
                                    </p:anim>
                                    <p:anim calcmode="lin" valueType="num">
                                      <p:cBhvr>
                                        <p:cTn id="11" dur="5000" fill="hold"/>
                                        <p:tgtEl>
                                          <p:spTgt spid="6"/>
                                        </p:tgtEl>
                                        <p:attrNameLst>
                                          <p:attrName>ppt_h</p:attrName>
                                        </p:attrNameLst>
                                      </p:cBhvr>
                                      <p:tavLst>
                                        <p:tav tm="0">
                                          <p:val>
                                            <p:strVal val="#ppt_h"/>
                                          </p:val>
                                        </p:tav>
                                        <p:tav tm="100000">
                                          <p:val>
                                            <p:strVal val="#ppt_h"/>
                                          </p:val>
                                        </p:tav>
                                      </p:tavLst>
                                    </p:anim>
                                    <p:anim calcmode="lin" valueType="num">
                                      <p:cBhvr>
                                        <p:cTn id="12" dur="5000" fill="hold"/>
                                        <p:tgtEl>
                                          <p:spTgt spid="6"/>
                                        </p:tgtEl>
                                        <p:attrNameLst>
                                          <p:attrName>ppt_x</p:attrName>
                                        </p:attrNameLst>
                                      </p:cBhvr>
                                      <p:tavLst>
                                        <p:tav tm="0">
                                          <p:val>
                                            <p:strVal val="#ppt_x-.2"/>
                                          </p:val>
                                        </p:tav>
                                        <p:tav tm="100000">
                                          <p:val>
                                            <p:strVal val="#ppt_x"/>
                                          </p:val>
                                        </p:tav>
                                      </p:tavLst>
                                    </p:anim>
                                    <p:anim calcmode="lin" valueType="num">
                                      <p:cBhvr>
                                        <p:cTn id="13" dur="5000" fill="hold"/>
                                        <p:tgtEl>
                                          <p:spTgt spid="6"/>
                                        </p:tgtEl>
                                        <p:attrNameLst>
                                          <p:attrName>ppt_y</p:attrName>
                                        </p:attrNameLst>
                                      </p:cBhvr>
                                      <p:tavLst>
                                        <p:tav tm="0">
                                          <p:val>
                                            <p:strVal val="#ppt_y"/>
                                          </p:val>
                                        </p:tav>
                                        <p:tav tm="100000">
                                          <p:val>
                                            <p:strVal val="#ppt_y"/>
                                          </p:val>
                                        </p:tav>
                                      </p:tavLst>
                                    </p:anim>
                                    <p:animEffect transition="in" filter="fade">
                                      <p:cBhvr>
                                        <p:cTn id="14"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archemin horizontal 5"/>
          <p:cNvSpPr/>
          <p:nvPr/>
        </p:nvSpPr>
        <p:spPr>
          <a:xfrm>
            <a:off x="395536" y="548680"/>
            <a:ext cx="4248472" cy="1825360"/>
          </a:xfrm>
          <a:prstGeom prst="horizontalScroll">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Si vous parlez à Dieu, vous êtes croyant.</a:t>
            </a:r>
            <a:br>
              <a:rPr lang="fr-FR" dirty="0" smtClean="0">
                <a:solidFill>
                  <a:srgbClr val="FF0000"/>
                </a:solidFill>
              </a:rPr>
            </a:br>
            <a:r>
              <a:rPr lang="fr-FR" dirty="0" smtClean="0">
                <a:solidFill>
                  <a:srgbClr val="FF0000"/>
                </a:solidFill>
              </a:rPr>
              <a:t/>
            </a:r>
            <a:br>
              <a:rPr lang="fr-FR" dirty="0" smtClean="0">
                <a:solidFill>
                  <a:srgbClr val="FF0000"/>
                </a:solidFill>
              </a:rPr>
            </a:br>
            <a:r>
              <a:rPr lang="fr-FR" dirty="0" smtClean="0">
                <a:solidFill>
                  <a:srgbClr val="FF0000"/>
                </a:solidFill>
              </a:rPr>
              <a:t> S'il vous répond, vous êtes schizophrène</a:t>
            </a:r>
            <a:endParaRPr lang="fr-FR" dirty="0">
              <a:solidFill>
                <a:srgbClr val="FF0000"/>
              </a:solidFill>
            </a:endParaRPr>
          </a:p>
        </p:txBody>
      </p:sp>
      <p:sp>
        <p:nvSpPr>
          <p:cNvPr id="7" name="Double vague 6"/>
          <p:cNvSpPr/>
          <p:nvPr/>
        </p:nvSpPr>
        <p:spPr>
          <a:xfrm>
            <a:off x="971600" y="4653136"/>
            <a:ext cx="4464496" cy="1512168"/>
          </a:xfrm>
          <a:prstGeom prst="doubleWave">
            <a:avLst/>
          </a:prstGeom>
          <a:solidFill>
            <a:schemeClr val="accent6">
              <a:lumMod val="20000"/>
              <a:lumOff val="80000"/>
            </a:schemeClr>
          </a:solidFill>
          <a:ln>
            <a:solidFill>
              <a:srgbClr val="FC6E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Jésus changeait l'eau en vin. </a:t>
            </a:r>
          </a:p>
          <a:p>
            <a:pPr algn="ctr"/>
            <a:endParaRPr lang="fr-FR" dirty="0" smtClean="0">
              <a:solidFill>
                <a:srgbClr val="FF0000"/>
              </a:solidFill>
            </a:endParaRPr>
          </a:p>
          <a:p>
            <a:pPr algn="ctr"/>
            <a:r>
              <a:rPr lang="fr-FR" dirty="0" smtClean="0">
                <a:solidFill>
                  <a:srgbClr val="FF0000"/>
                </a:solidFill>
              </a:rPr>
              <a:t>Tu m'étonnes que 12 mecs le suivaient partout. </a:t>
            </a:r>
            <a:endParaRPr lang="fr-FR" dirty="0">
              <a:solidFill>
                <a:srgbClr val="FF0000"/>
              </a:solidFill>
            </a:endParaRPr>
          </a:p>
        </p:txBody>
      </p:sp>
      <p:sp>
        <p:nvSpPr>
          <p:cNvPr id="8" name="Ruban vers le bas 7"/>
          <p:cNvSpPr/>
          <p:nvPr/>
        </p:nvSpPr>
        <p:spPr>
          <a:xfrm>
            <a:off x="5004048" y="2564904"/>
            <a:ext cx="3456384" cy="1584176"/>
          </a:xfrm>
          <a:prstGeom prst="ribbon">
            <a:avLst/>
          </a:prstGeom>
          <a:solidFill>
            <a:schemeClr val="accent6">
              <a:lumMod val="20000"/>
              <a:lumOff val="80000"/>
            </a:schemeClr>
          </a:solidFill>
          <a:ln>
            <a:solidFill>
              <a:srgbClr val="FC6E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L'alcool tue, mais combien sont nés grâce à lui ?</a:t>
            </a:r>
            <a:endParaRPr lang="fr-FR" dirty="0">
              <a:solidFill>
                <a:srgbClr val="FF0000"/>
              </a:solidFill>
            </a:endParaRPr>
          </a:p>
        </p:txBody>
      </p:sp>
    </p:spTree>
  </p:cSld>
  <p:clrMapOvr>
    <a:masterClrMapping/>
  </p:clrMapOvr>
  <p:transition spd="med" advClick="0" advTm="15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childTnLst>
                          </p:cTn>
                        </p:par>
                        <p:par>
                          <p:cTn id="11" fill="hold">
                            <p:stCondLst>
                              <p:cond delay="3000"/>
                            </p:stCondLst>
                            <p:childTnLst>
                              <p:par>
                                <p:cTn id="12" presetID="7" presetClass="entr" presetSubtype="2"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0" fill="hold"/>
                                        <p:tgtEl>
                                          <p:spTgt spid="8"/>
                                        </p:tgtEl>
                                        <p:attrNameLst>
                                          <p:attrName>ppt_x</p:attrName>
                                        </p:attrNameLst>
                                      </p:cBhvr>
                                      <p:tavLst>
                                        <p:tav tm="0">
                                          <p:val>
                                            <p:strVal val="1+#ppt_w/2"/>
                                          </p:val>
                                        </p:tav>
                                        <p:tav tm="100000">
                                          <p:val>
                                            <p:strVal val="#ppt_x"/>
                                          </p:val>
                                        </p:tav>
                                      </p:tavLst>
                                    </p:anim>
                                    <p:anim calcmode="lin" valueType="num">
                                      <p:cBhvr additive="base">
                                        <p:cTn id="15" dur="5000" fill="hold"/>
                                        <p:tgtEl>
                                          <p:spTgt spid="8"/>
                                        </p:tgtEl>
                                        <p:attrNameLst>
                                          <p:attrName>ppt_y</p:attrName>
                                        </p:attrNameLst>
                                      </p:cBhvr>
                                      <p:tavLst>
                                        <p:tav tm="0">
                                          <p:val>
                                            <p:strVal val="#ppt_y"/>
                                          </p:val>
                                        </p:tav>
                                        <p:tav tm="100000">
                                          <p:val>
                                            <p:strVal val="#ppt_y"/>
                                          </p:val>
                                        </p:tav>
                                      </p:tavLst>
                                    </p:anim>
                                  </p:childTnLst>
                                </p:cTn>
                              </p:par>
                            </p:childTnLst>
                          </p:cTn>
                        </p:par>
                        <p:par>
                          <p:cTn id="16" fill="hold">
                            <p:stCondLst>
                              <p:cond delay="8000"/>
                            </p:stCondLst>
                            <p:childTnLst>
                              <p:par>
                                <p:cTn id="17" presetID="37"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ppt_x</p:attrName>
                                        </p:attrNameLst>
                                      </p:cBhvr>
                                      <p:tavLst>
                                        <p:tav tm="0">
                                          <p:val>
                                            <p:strVal val="#ppt_x"/>
                                          </p:val>
                                        </p:tav>
                                        <p:tav tm="100000">
                                          <p:val>
                                            <p:strVal val="#ppt_x"/>
                                          </p:val>
                                        </p:tav>
                                      </p:tavLst>
                                    </p:anim>
                                    <p:anim calcmode="lin" valueType="num">
                                      <p:cBhvr>
                                        <p:cTn id="21" dur="2700" decel="100000" fill="hold"/>
                                        <p:tgtEl>
                                          <p:spTgt spid="7"/>
                                        </p:tgtEl>
                                        <p:attrNameLst>
                                          <p:attrName>ppt_y</p:attrName>
                                        </p:attrNameLst>
                                      </p:cBhvr>
                                      <p:tavLst>
                                        <p:tav tm="0">
                                          <p:val>
                                            <p:strVal val="#ppt_y+1"/>
                                          </p:val>
                                        </p:tav>
                                        <p:tav tm="100000">
                                          <p:val>
                                            <p:strVal val="#ppt_y-.03"/>
                                          </p:val>
                                        </p:tav>
                                      </p:tavLst>
                                    </p:anim>
                                    <p:anim calcmode="lin" valueType="num">
                                      <p:cBhvr>
                                        <p:cTn id="22" dur="300" accel="100000" fill="hold">
                                          <p:stCondLst>
                                            <p:cond delay="2700"/>
                                          </p:stCondLst>
                                        </p:cTn>
                                        <p:tgtEl>
                                          <p:spTgt spid="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785786" y="1000108"/>
            <a:ext cx="7643866" cy="4714908"/>
          </a:xfrm>
          <a:prstGeom prst="rect">
            <a:avLst/>
          </a:prstGeom>
          <a:noFill/>
          <a:ln w="28575">
            <a:solidFill>
              <a:srgbClr val="FF0000"/>
            </a:solidFill>
            <a:miter lim="800000"/>
            <a:headEnd/>
            <a:tailEnd/>
          </a:ln>
          <a:effectLst/>
        </p:spPr>
        <p:txBody>
          <a:bodyPr wrap="none" anchor="ctr"/>
          <a:lstStyle/>
          <a:p>
            <a:endParaRPr lang="fr-FR"/>
          </a:p>
        </p:txBody>
      </p:sp>
      <p:sp>
        <p:nvSpPr>
          <p:cNvPr id="5" name="Rectangle 4"/>
          <p:cNvSpPr>
            <a:spLocks noChangeArrowheads="1"/>
          </p:cNvSpPr>
          <p:nvPr/>
        </p:nvSpPr>
        <p:spPr bwMode="auto">
          <a:xfrm>
            <a:off x="1500166" y="500042"/>
            <a:ext cx="6072230" cy="5643602"/>
          </a:xfrm>
          <a:prstGeom prst="rect">
            <a:avLst/>
          </a:prstGeom>
          <a:noFill/>
          <a:ln w="28575">
            <a:solidFill>
              <a:srgbClr val="92D050"/>
            </a:solidFill>
            <a:miter lim="800000"/>
            <a:headEnd/>
            <a:tailEnd/>
          </a:ln>
          <a:effectLst/>
        </p:spPr>
        <p:txBody>
          <a:bodyPr wrap="none" anchor="ctr"/>
          <a:lstStyle/>
          <a:p>
            <a:endParaRPr lang="fr-FR"/>
          </a:p>
        </p:txBody>
      </p:sp>
      <p:sp>
        <p:nvSpPr>
          <p:cNvPr id="6" name="Rectangle 4"/>
          <p:cNvSpPr>
            <a:spLocks noChangeArrowheads="1"/>
          </p:cNvSpPr>
          <p:nvPr/>
        </p:nvSpPr>
        <p:spPr bwMode="auto">
          <a:xfrm>
            <a:off x="1071538" y="785794"/>
            <a:ext cx="6929486" cy="5143536"/>
          </a:xfrm>
          <a:prstGeom prst="rect">
            <a:avLst/>
          </a:prstGeom>
          <a:noFill/>
          <a:ln w="28575">
            <a:solidFill>
              <a:srgbClr val="3366FF"/>
            </a:solidFill>
            <a:miter lim="800000"/>
            <a:headEnd/>
            <a:tailEnd/>
          </a:ln>
          <a:effectLst/>
        </p:spPr>
        <p:txBody>
          <a:bodyPr wrap="none" anchor="ctr"/>
          <a:lstStyle/>
          <a:p>
            <a:endParaRPr lang="fr-FR"/>
          </a:p>
        </p:txBody>
      </p:sp>
      <p:pic>
        <p:nvPicPr>
          <p:cNvPr id="36866" name="Picture 2" descr="AR-15"/>
          <p:cNvPicPr>
            <a:picLocks noChangeAspect="1" noChangeArrowheads="1"/>
          </p:cNvPicPr>
          <p:nvPr/>
        </p:nvPicPr>
        <p:blipFill>
          <a:blip r:embed="rId2" cstate="print"/>
          <a:srcRect/>
          <a:stretch>
            <a:fillRect/>
          </a:stretch>
        </p:blipFill>
        <p:spPr bwMode="auto">
          <a:xfrm>
            <a:off x="1763688" y="1412776"/>
            <a:ext cx="5415196" cy="4000476"/>
          </a:xfrm>
          <a:prstGeom prst="rect">
            <a:avLst/>
          </a:prstGeom>
          <a:noFill/>
          <a:ln w="28575">
            <a:solidFill>
              <a:schemeClr val="tx2">
                <a:lumMod val="75000"/>
              </a:schemeClr>
            </a:solidFill>
          </a:ln>
        </p:spPr>
      </p:pic>
    </p:spTree>
  </p:cSld>
  <p:clrMapOvr>
    <a:masterClrMapping/>
  </p:clrMapOvr>
  <p:transition spd="med" advClick="0" advTm="15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anim calcmode="lin" valueType="num">
                                      <p:cBhvr>
                                        <p:cTn id="8" dur="3000" fill="hold"/>
                                        <p:tgtEl>
                                          <p:spTgt spid="4"/>
                                        </p:tgtEl>
                                        <p:attrNameLst>
                                          <p:attrName>style.rotation</p:attrName>
                                        </p:attrNameLst>
                                      </p:cBhvr>
                                      <p:tavLst>
                                        <p:tav tm="0">
                                          <p:val>
                                            <p:fltVal val="720"/>
                                          </p:val>
                                        </p:tav>
                                        <p:tav tm="100000">
                                          <p:val>
                                            <p:fltVal val="0"/>
                                          </p:val>
                                        </p:tav>
                                      </p:tavLst>
                                    </p:anim>
                                    <p:anim calcmode="lin" valueType="num">
                                      <p:cBhvr>
                                        <p:cTn id="9" dur="3000" fill="hold"/>
                                        <p:tgtEl>
                                          <p:spTgt spid="4"/>
                                        </p:tgtEl>
                                        <p:attrNameLst>
                                          <p:attrName>ppt_h</p:attrName>
                                        </p:attrNameLst>
                                      </p:cBhvr>
                                      <p:tavLst>
                                        <p:tav tm="0">
                                          <p:val>
                                            <p:fltVal val="0"/>
                                          </p:val>
                                        </p:tav>
                                        <p:tav tm="100000">
                                          <p:val>
                                            <p:strVal val="#ppt_h"/>
                                          </p:val>
                                        </p:tav>
                                      </p:tavLst>
                                    </p:anim>
                                    <p:anim calcmode="lin" valueType="num">
                                      <p:cBhvr>
                                        <p:cTn id="10" dur="3000" fill="hold"/>
                                        <p:tgtEl>
                                          <p:spTgt spid="4"/>
                                        </p:tgtEl>
                                        <p:attrNameLst>
                                          <p:attrName>ppt_w</p:attrName>
                                        </p:attrNameLst>
                                      </p:cBhvr>
                                      <p:tavLst>
                                        <p:tav tm="0">
                                          <p:val>
                                            <p:fltVal val="0"/>
                                          </p:val>
                                        </p:tav>
                                        <p:tav tm="100000">
                                          <p:val>
                                            <p:strVal val="#ppt_w"/>
                                          </p:val>
                                        </p:tav>
                                      </p:tavLst>
                                    </p:anim>
                                  </p:childTnLst>
                                </p:cTn>
                              </p:par>
                              <p:par>
                                <p:cTn id="11" presetID="48" presetClass="entr" presetSubtype="0" accel="5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15" dur="3000" fill="hold"/>
                                        <p:tgtEl>
                                          <p:spTgt spid="5"/>
                                        </p:tgtEl>
                                        <p:attrNameLst>
                                          <p:attrName>ppt_y</p:attrName>
                                        </p:attrNameLst>
                                      </p:cBhvr>
                                      <p:tavLst>
                                        <p:tav tm="0">
                                          <p:val>
                                            <p:strVal val="#ppt_y"/>
                                          </p:val>
                                        </p:tav>
                                        <p:tav tm="100000">
                                          <p:val>
                                            <p:strVal val="#ppt_y"/>
                                          </p:val>
                                        </p:tav>
                                      </p:tavLst>
                                    </p:anim>
                                    <p:animEffect transition="in" filter="fade">
                                      <p:cBhvr>
                                        <p:cTn id="16" dur="3000"/>
                                        <p:tgtEl>
                                          <p:spTgt spid="5"/>
                                        </p:tgtEl>
                                      </p:cBhvr>
                                    </p:animEffect>
                                  </p:childTnLst>
                                </p:cTn>
                              </p:par>
                              <p:par>
                                <p:cTn id="17" presetID="15"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ppt_w</p:attrName>
                                        </p:attrNameLst>
                                      </p:cBhvr>
                                      <p:tavLst>
                                        <p:tav tm="0">
                                          <p:val>
                                            <p:fltVal val="0"/>
                                          </p:val>
                                        </p:tav>
                                        <p:tav tm="100000">
                                          <p:val>
                                            <p:strVal val="#ppt_w"/>
                                          </p:val>
                                        </p:tav>
                                      </p:tavLst>
                                    </p:anim>
                                    <p:anim calcmode="lin" valueType="num">
                                      <p:cBhvr>
                                        <p:cTn id="20" dur="3000" fill="hold"/>
                                        <p:tgtEl>
                                          <p:spTgt spid="6"/>
                                        </p:tgtEl>
                                        <p:attrNameLst>
                                          <p:attrName>ppt_h</p:attrName>
                                        </p:attrNameLst>
                                      </p:cBhvr>
                                      <p:tavLst>
                                        <p:tav tm="0">
                                          <p:val>
                                            <p:fltVal val="0"/>
                                          </p:val>
                                        </p:tav>
                                        <p:tav tm="100000">
                                          <p:val>
                                            <p:strVal val="#ppt_h"/>
                                          </p:val>
                                        </p:tav>
                                      </p:tavLst>
                                    </p:anim>
                                    <p:anim calcmode="lin" valueType="num">
                                      <p:cBhvr>
                                        <p:cTn id="21"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6"/>
                                        </p:tgtEl>
                                        <p:attrNameLst>
                                          <p:attrName>ppt_y</p:attrName>
                                        </p:attrNameLst>
                                      </p:cBhvr>
                                      <p:tavLst>
                                        <p:tav tm="0" fmla="#ppt_y+(sin(-2*pi*(1-$))*-#ppt_x+cos(-2*pi*(1-$))*(1-#ppt_y))*(1-$)">
                                          <p:val>
                                            <p:fltVal val="0"/>
                                          </p:val>
                                        </p:tav>
                                        <p:tav tm="100000">
                                          <p:val>
                                            <p:fltVal val="1"/>
                                          </p:val>
                                        </p:tav>
                                      </p:tavLst>
                                    </p:anim>
                                  </p:childTnLst>
                                </p:cTn>
                              </p:par>
                              <p:par>
                                <p:cTn id="23" presetID="7" presetClass="entr" presetSubtype="8" fill="hold" nodeType="withEffect">
                                  <p:stCondLst>
                                    <p:cond delay="0"/>
                                  </p:stCondLst>
                                  <p:childTnLst>
                                    <p:set>
                                      <p:cBhvr>
                                        <p:cTn id="24" dur="1" fill="hold">
                                          <p:stCondLst>
                                            <p:cond delay="0"/>
                                          </p:stCondLst>
                                        </p:cTn>
                                        <p:tgtEl>
                                          <p:spTgt spid="36866"/>
                                        </p:tgtEl>
                                        <p:attrNameLst>
                                          <p:attrName>style.visibility</p:attrName>
                                        </p:attrNameLst>
                                      </p:cBhvr>
                                      <p:to>
                                        <p:strVal val="visible"/>
                                      </p:to>
                                    </p:set>
                                    <p:anim calcmode="lin" valueType="num">
                                      <p:cBhvr additive="base">
                                        <p:cTn id="25" dur="5000" fill="hold"/>
                                        <p:tgtEl>
                                          <p:spTgt spid="36866"/>
                                        </p:tgtEl>
                                        <p:attrNameLst>
                                          <p:attrName>ppt_x</p:attrName>
                                        </p:attrNameLst>
                                      </p:cBhvr>
                                      <p:tavLst>
                                        <p:tav tm="0">
                                          <p:val>
                                            <p:strVal val="0-#ppt_w/2"/>
                                          </p:val>
                                        </p:tav>
                                        <p:tav tm="100000">
                                          <p:val>
                                            <p:strVal val="#ppt_x"/>
                                          </p:val>
                                        </p:tav>
                                      </p:tavLst>
                                    </p:anim>
                                    <p:anim calcmode="lin" valueType="num">
                                      <p:cBhvr additive="base">
                                        <p:cTn id="26" dur="5000" fill="hold"/>
                                        <p:tgtEl>
                                          <p:spTgt spid="368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ouble flèche horizontale 2"/>
          <p:cNvSpPr/>
          <p:nvPr/>
        </p:nvSpPr>
        <p:spPr>
          <a:xfrm>
            <a:off x="1475656" y="188640"/>
            <a:ext cx="5904656" cy="1728192"/>
          </a:xfrm>
          <a:prstGeom prst="leftRightArrow">
            <a:avLst/>
          </a:prstGeom>
          <a:solidFill>
            <a:schemeClr val="accent3">
              <a:lumMod val="60000"/>
              <a:lumOff val="4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spcBef>
                <a:spcPct val="0"/>
              </a:spcBef>
              <a:defRPr/>
            </a:pPr>
            <a:r>
              <a:rPr lang="fr-FR" dirty="0" smtClean="0">
                <a:solidFill>
                  <a:srgbClr val="FF0000"/>
                </a:solidFill>
              </a:rPr>
              <a:t>Kadhafi est parti sans dire au revoir, ce n'est pas Tripoli de sa part.</a:t>
            </a:r>
            <a:br>
              <a:rPr lang="fr-FR" dirty="0" smtClean="0">
                <a:solidFill>
                  <a:srgbClr val="FF0000"/>
                </a:solidFill>
              </a:rPr>
            </a:br>
            <a:r>
              <a:rPr lang="fr-FR" dirty="0" smtClean="0">
                <a:solidFill>
                  <a:srgbClr val="FF0000"/>
                </a:solidFill>
              </a:rPr>
              <a:t> C'est écrit dans la presse si tu libyen.</a:t>
            </a:r>
            <a:r>
              <a:rPr lang="fr-FR" sz="2000" dirty="0" smtClean="0">
                <a:solidFill>
                  <a:srgbClr val="FF0000"/>
                </a:solidFill>
              </a:rPr>
              <a:t> </a:t>
            </a:r>
            <a:r>
              <a:rPr lang="fr-FR" sz="2000" dirty="0" smtClean="0">
                <a:solidFill>
                  <a:schemeClr val="tx1"/>
                </a:solidFill>
              </a:rPr>
              <a:t> </a:t>
            </a:r>
            <a:endParaRPr lang="fr-FR" sz="2000" dirty="0">
              <a:solidFill>
                <a:schemeClr val="tx1"/>
              </a:solidFill>
            </a:endParaRPr>
          </a:p>
        </p:txBody>
      </p:sp>
      <p:sp>
        <p:nvSpPr>
          <p:cNvPr id="4" name="Explosion 2 3"/>
          <p:cNvSpPr/>
          <p:nvPr/>
        </p:nvSpPr>
        <p:spPr>
          <a:xfrm>
            <a:off x="251520" y="2204864"/>
            <a:ext cx="6696744" cy="3744416"/>
          </a:xfrm>
          <a:prstGeom prst="irregularSeal2">
            <a:avLst/>
          </a:prstGeom>
          <a:solidFill>
            <a:schemeClr val="bg2">
              <a:lumMod val="20000"/>
              <a:lumOff val="80000"/>
            </a:schemeClr>
          </a:solidFill>
          <a:ln>
            <a:solidFill>
              <a:srgbClr val="0EE7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err="1" smtClean="0">
                <a:solidFill>
                  <a:srgbClr val="FF0000"/>
                </a:solidFill>
              </a:rPr>
              <a:t>Ikéa</a:t>
            </a:r>
            <a:r>
              <a:rPr lang="fr-FR" dirty="0" smtClean="0">
                <a:solidFill>
                  <a:srgbClr val="FF0000"/>
                </a:solidFill>
              </a:rPr>
              <a:t> est le meilleur prénom pour une femme : une Suédoise, bon marché, à emmener aussitôt chez soi et facile à monter </a:t>
            </a:r>
            <a:endParaRPr lang="fr-FR" dirty="0"/>
          </a:p>
        </p:txBody>
      </p:sp>
      <p:sp>
        <p:nvSpPr>
          <p:cNvPr id="5" name="Parchemin vertical 4"/>
          <p:cNvSpPr/>
          <p:nvPr/>
        </p:nvSpPr>
        <p:spPr>
          <a:xfrm>
            <a:off x="7092280" y="2636912"/>
            <a:ext cx="1872208" cy="3960440"/>
          </a:xfrm>
          <a:prstGeom prst="verticalScroll">
            <a:avLst/>
          </a:prstGeom>
          <a:solidFill>
            <a:schemeClr val="tx2">
              <a:lumMod val="75000"/>
            </a:schemeClr>
          </a:soli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À la différence de l'homme, le lézard est prêt à sacrifier sa queue pour sauver sa vie. </a:t>
            </a:r>
            <a:endParaRPr lang="fr-FR" dirty="0">
              <a:solidFill>
                <a:srgbClr val="FF0000"/>
              </a:solidFill>
            </a:endParaRPr>
          </a:p>
        </p:txBody>
      </p:sp>
    </p:spTree>
  </p:cSld>
  <p:clrMapOvr>
    <a:masterClrMapping/>
  </p:clrMapOvr>
  <p:transition spd="med" advClick="0" advTm="17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strVal val="#ppt_h"/>
                                          </p:val>
                                        </p:tav>
                                        <p:tav tm="100000">
                                          <p:val>
                                            <p:strVal val="#ppt_h"/>
                                          </p:val>
                                        </p:tav>
                                      </p:tavLst>
                                    </p:anim>
                                  </p:childTnLst>
                                </p:cTn>
                              </p:par>
                            </p:childTnLst>
                          </p:cTn>
                        </p:par>
                        <p:par>
                          <p:cTn id="9" fill="hold">
                            <p:stCondLst>
                              <p:cond delay="3000"/>
                            </p:stCondLst>
                            <p:childTnLst>
                              <p:par>
                                <p:cTn id="10" presetID="23" presetClass="entr" presetSubtype="52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2000" fill="hold"/>
                                        <p:tgtEl>
                                          <p:spTgt spid="4"/>
                                        </p:tgtEl>
                                        <p:attrNameLst>
                                          <p:attrName>ppt_w</p:attrName>
                                        </p:attrNameLst>
                                      </p:cBhvr>
                                      <p:tavLst>
                                        <p:tav tm="0">
                                          <p:val>
                                            <p:fltVal val="0"/>
                                          </p:val>
                                        </p:tav>
                                        <p:tav tm="100000">
                                          <p:val>
                                            <p:strVal val="#ppt_w"/>
                                          </p:val>
                                        </p:tav>
                                      </p:tavLst>
                                    </p:anim>
                                    <p:anim calcmode="lin" valueType="num">
                                      <p:cBhvr>
                                        <p:cTn id="13" dur="2000" fill="hold"/>
                                        <p:tgtEl>
                                          <p:spTgt spid="4"/>
                                        </p:tgtEl>
                                        <p:attrNameLst>
                                          <p:attrName>ppt_h</p:attrName>
                                        </p:attrNameLst>
                                      </p:cBhvr>
                                      <p:tavLst>
                                        <p:tav tm="0">
                                          <p:val>
                                            <p:fltVal val="0"/>
                                          </p:val>
                                        </p:tav>
                                        <p:tav tm="100000">
                                          <p:val>
                                            <p:strVal val="#ppt_h"/>
                                          </p:val>
                                        </p:tav>
                                      </p:tavLst>
                                    </p:anim>
                                    <p:anim calcmode="lin" valueType="num">
                                      <p:cBhvr>
                                        <p:cTn id="14" dur="2000" fill="hold"/>
                                        <p:tgtEl>
                                          <p:spTgt spid="4"/>
                                        </p:tgtEl>
                                        <p:attrNameLst>
                                          <p:attrName>ppt_x</p:attrName>
                                        </p:attrNameLst>
                                      </p:cBhvr>
                                      <p:tavLst>
                                        <p:tav tm="0">
                                          <p:val>
                                            <p:fltVal val="0.5"/>
                                          </p:val>
                                        </p:tav>
                                        <p:tav tm="100000">
                                          <p:val>
                                            <p:strVal val="#ppt_x"/>
                                          </p:val>
                                        </p:tav>
                                      </p:tavLst>
                                    </p:anim>
                                    <p:anim calcmode="lin" valueType="num">
                                      <p:cBhvr>
                                        <p:cTn id="15" dur="2000" fill="hold"/>
                                        <p:tgtEl>
                                          <p:spTgt spid="4"/>
                                        </p:tgtEl>
                                        <p:attrNameLst>
                                          <p:attrName>ppt_y</p:attrName>
                                        </p:attrNameLst>
                                      </p:cBhvr>
                                      <p:tavLst>
                                        <p:tav tm="0">
                                          <p:val>
                                            <p:fltVal val="0.5"/>
                                          </p:val>
                                        </p:tav>
                                        <p:tav tm="100000">
                                          <p:val>
                                            <p:strVal val="#ppt_y"/>
                                          </p:val>
                                        </p:tav>
                                      </p:tavLst>
                                    </p:anim>
                                  </p:childTnLst>
                                </p:cTn>
                              </p:par>
                            </p:childTnLst>
                          </p:cTn>
                        </p:par>
                        <p:par>
                          <p:cTn id="16" fill="hold">
                            <p:stCondLst>
                              <p:cond delay="5000"/>
                            </p:stCondLst>
                            <p:childTnLst>
                              <p:par>
                                <p:cTn id="17" presetID="17" presetClass="entr" presetSubtype="4"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2000" fill="hold"/>
                                        <p:tgtEl>
                                          <p:spTgt spid="5"/>
                                        </p:tgtEl>
                                        <p:attrNameLst>
                                          <p:attrName>ppt_x</p:attrName>
                                        </p:attrNameLst>
                                      </p:cBhvr>
                                      <p:tavLst>
                                        <p:tav tm="0">
                                          <p:val>
                                            <p:strVal val="#ppt_x"/>
                                          </p:val>
                                        </p:tav>
                                        <p:tav tm="100000">
                                          <p:val>
                                            <p:strVal val="#ppt_x"/>
                                          </p:val>
                                        </p:tav>
                                      </p:tavLst>
                                    </p:anim>
                                    <p:anim calcmode="lin" valueType="num">
                                      <p:cBhvr>
                                        <p:cTn id="20" dur="2000" fill="hold"/>
                                        <p:tgtEl>
                                          <p:spTgt spid="5"/>
                                        </p:tgtEl>
                                        <p:attrNameLst>
                                          <p:attrName>ppt_y</p:attrName>
                                        </p:attrNameLst>
                                      </p:cBhvr>
                                      <p:tavLst>
                                        <p:tav tm="0">
                                          <p:val>
                                            <p:strVal val="#ppt_y+#ppt_h/2"/>
                                          </p:val>
                                        </p:tav>
                                        <p:tav tm="100000">
                                          <p:val>
                                            <p:strVal val="#ppt_y"/>
                                          </p:val>
                                        </p:tav>
                                      </p:tavLst>
                                    </p:anim>
                                    <p:anim calcmode="lin" valueType="num">
                                      <p:cBhvr>
                                        <p:cTn id="21" dur="2000" fill="hold"/>
                                        <p:tgtEl>
                                          <p:spTgt spid="5"/>
                                        </p:tgtEl>
                                        <p:attrNameLst>
                                          <p:attrName>ppt_w</p:attrName>
                                        </p:attrNameLst>
                                      </p:cBhvr>
                                      <p:tavLst>
                                        <p:tav tm="0">
                                          <p:val>
                                            <p:strVal val="#ppt_w"/>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spect="1" noChangeArrowheads="1"/>
          </p:cNvSpPr>
          <p:nvPr/>
        </p:nvSpPr>
        <p:spPr bwMode="auto">
          <a:xfrm>
            <a:off x="2051720" y="116632"/>
            <a:ext cx="5040560" cy="6598516"/>
          </a:xfrm>
          <a:prstGeom prst="rect">
            <a:avLst/>
          </a:prstGeom>
          <a:noFill/>
          <a:ln w="28575">
            <a:solidFill>
              <a:srgbClr val="FF0000"/>
            </a:solidFill>
            <a:miter lim="800000"/>
            <a:headEnd/>
            <a:tailEnd/>
          </a:ln>
          <a:effectLst/>
        </p:spPr>
        <p:txBody>
          <a:bodyPr wrap="none" anchor="ctr"/>
          <a:lstStyle/>
          <a:p>
            <a:endParaRPr lang="fr-FR"/>
          </a:p>
        </p:txBody>
      </p:sp>
      <p:pic>
        <p:nvPicPr>
          <p:cNvPr id="35842" name="Picture 2" descr="heart and soul"/>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2267744" y="332656"/>
            <a:ext cx="4611706" cy="6179840"/>
          </a:xfrm>
          <a:prstGeom prst="rect">
            <a:avLst/>
          </a:prstGeom>
          <a:noFill/>
          <a:ln w="28575">
            <a:solidFill>
              <a:srgbClr val="FFFF00"/>
            </a:solidFill>
          </a:ln>
        </p:spPr>
      </p:pic>
      <p:pic>
        <p:nvPicPr>
          <p:cNvPr id="5" name="Picture 2" descr="heart and soul"/>
          <p:cNvPicPr>
            <a:picLocks noChangeAspect="1" noChangeArrowheads="1"/>
          </p:cNvPicPr>
          <p:nvPr/>
        </p:nvPicPr>
        <p:blipFill>
          <a:blip r:embed="rId2" cstate="print"/>
          <a:srcRect/>
          <a:stretch>
            <a:fillRect/>
          </a:stretch>
        </p:blipFill>
        <p:spPr bwMode="auto">
          <a:xfrm>
            <a:off x="2267744" y="332656"/>
            <a:ext cx="4611706" cy="6179840"/>
          </a:xfrm>
          <a:prstGeom prst="rect">
            <a:avLst/>
          </a:prstGeom>
          <a:noFill/>
          <a:ln w="28575">
            <a:solidFill>
              <a:srgbClr val="0070C0"/>
            </a:solidFill>
          </a:ln>
        </p:spPr>
      </p:pic>
    </p:spTree>
  </p:cSld>
  <p:clrMapOvr>
    <a:masterClrMapping/>
  </p:clrMapOvr>
  <p:transition spd="med" advClick="0" advTm="13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out)">
                                      <p:cBhvr>
                                        <p:cTn id="7" dur="30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ouble vague 3"/>
          <p:cNvSpPr/>
          <p:nvPr/>
        </p:nvSpPr>
        <p:spPr>
          <a:xfrm>
            <a:off x="3995936" y="2996952"/>
            <a:ext cx="4104456" cy="914400"/>
          </a:xfrm>
          <a:prstGeom prst="doubleWave">
            <a:avLst/>
          </a:prstGeom>
          <a:solidFill>
            <a:schemeClr val="bg2">
              <a:lumMod val="40000"/>
              <a:lumOff val="6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Je n'ai jamais abusé de l'alcool, il a toujours été consentant </a:t>
            </a:r>
            <a:r>
              <a:rPr lang="fr-FR" dirty="0" smtClean="0"/>
              <a:t> </a:t>
            </a:r>
            <a:endParaRPr lang="fr-FR" dirty="0"/>
          </a:p>
        </p:txBody>
      </p:sp>
      <p:sp>
        <p:nvSpPr>
          <p:cNvPr id="5" name="Parchemin horizontal 4"/>
          <p:cNvSpPr/>
          <p:nvPr/>
        </p:nvSpPr>
        <p:spPr>
          <a:xfrm>
            <a:off x="1979712" y="4653136"/>
            <a:ext cx="5400600" cy="1584176"/>
          </a:xfrm>
          <a:prstGeom prst="horizontalScroll">
            <a:avLst/>
          </a:prstGeom>
          <a:solidFill>
            <a:schemeClr val="tx2">
              <a:lumMod val="90000"/>
            </a:schemeClr>
          </a:soli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fr-FR" dirty="0" smtClean="0">
                <a:solidFill>
                  <a:srgbClr val="FF0000"/>
                </a:solidFill>
              </a:rPr>
              <a:t>L'alcool est comme </a:t>
            </a:r>
          </a:p>
          <a:p>
            <a:pPr algn="ctr">
              <a:buNone/>
            </a:pPr>
            <a:r>
              <a:rPr lang="fr-FR" dirty="0" err="1" smtClean="0">
                <a:solidFill>
                  <a:srgbClr val="FF0000"/>
                </a:solidFill>
              </a:rPr>
              <a:t>Activia</a:t>
            </a:r>
            <a:r>
              <a:rPr lang="fr-FR" dirty="0" smtClean="0">
                <a:solidFill>
                  <a:srgbClr val="FF0000"/>
                </a:solidFill>
              </a:rPr>
              <a:t> : c'est actif à l'intérieur et ça se voit à l'extérieur </a:t>
            </a:r>
          </a:p>
        </p:txBody>
      </p:sp>
      <p:sp>
        <p:nvSpPr>
          <p:cNvPr id="6" name="Parchemin horizontal 5"/>
          <p:cNvSpPr/>
          <p:nvPr/>
        </p:nvSpPr>
        <p:spPr>
          <a:xfrm>
            <a:off x="395536" y="332656"/>
            <a:ext cx="5040560" cy="1800200"/>
          </a:xfrm>
          <a:prstGeom prst="horizontalScroll">
            <a:avLst/>
          </a:prstGeom>
          <a:solidFill>
            <a:schemeClr val="tx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Dieu a donné un cerveau et un sexe à l'homme, mais pas assez de sang pour irriguer</a:t>
            </a:r>
          </a:p>
          <a:p>
            <a:pPr algn="ctr"/>
            <a:r>
              <a:rPr lang="fr-FR" dirty="0" smtClean="0">
                <a:solidFill>
                  <a:srgbClr val="FF0000"/>
                </a:solidFill>
              </a:rPr>
              <a:t> les deux à la fois  </a:t>
            </a:r>
            <a:endParaRPr lang="fr-FR" dirty="0">
              <a:solidFill>
                <a:srgbClr val="FF0000"/>
              </a:solidFill>
            </a:endParaRPr>
          </a:p>
        </p:txBody>
      </p:sp>
    </p:spTree>
  </p:cSld>
  <p:clrMapOvr>
    <a:masterClrMapping/>
  </p:clrMapOvr>
  <p:transition spd="med" advClick="0" advTm="17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1"/>
                                          </p:val>
                                        </p:tav>
                                        <p:tav tm="100000">
                                          <p:val>
                                            <p:strVal val="#ppt_x"/>
                                          </p:val>
                                        </p:tav>
                                      </p:tavLst>
                                    </p:anim>
                                    <p:anim calcmode="lin" valueType="num">
                                      <p:cBhvr>
                                        <p:cTn id="9" dur="500" fill="hold"/>
                                        <p:tgtEl>
                                          <p:spTgt spid="6"/>
                                        </p:tgtEl>
                                        <p:attrNameLst>
                                          <p:attrName>ppt_y</p:attrName>
                                        </p:attrNameLst>
                                      </p:cBhvr>
                                      <p:tavLst>
                                        <p:tav tm="0">
                                          <p:val>
                                            <p:strVal val="#ppt_y"/>
                                          </p:val>
                                        </p:tav>
                                        <p:tav tm="100000">
                                          <p:val>
                                            <p:strVal val="#ppt_y"/>
                                          </p:val>
                                        </p:tav>
                                      </p:tavLst>
                                    </p:anim>
                                  </p:childTnLst>
                                </p:cTn>
                              </p:par>
                            </p:childTnLst>
                          </p:cTn>
                        </p:par>
                        <p:par>
                          <p:cTn id="10" fill="hold">
                            <p:stCondLst>
                              <p:cond delay="4450"/>
                            </p:stCondLst>
                            <p:childTnLst>
                              <p:par>
                                <p:cTn id="11" presetID="49" presetClass="entr" presetSubtype="0" decel="10000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anim calcmode="lin" valueType="num">
                                      <p:cBhvr>
                                        <p:cTn id="15" dur="3000" fill="hold"/>
                                        <p:tgtEl>
                                          <p:spTgt spid="4"/>
                                        </p:tgtEl>
                                        <p:attrNameLst>
                                          <p:attrName>style.rotation</p:attrName>
                                        </p:attrNameLst>
                                      </p:cBhvr>
                                      <p:tavLst>
                                        <p:tav tm="0">
                                          <p:val>
                                            <p:fltVal val="360"/>
                                          </p:val>
                                        </p:tav>
                                        <p:tav tm="100000">
                                          <p:val>
                                            <p:fltVal val="0"/>
                                          </p:val>
                                        </p:tav>
                                      </p:tavLst>
                                    </p:anim>
                                    <p:animEffect transition="in" filter="fade">
                                      <p:cBhvr>
                                        <p:cTn id="16" dur="3000"/>
                                        <p:tgtEl>
                                          <p:spTgt spid="4"/>
                                        </p:tgtEl>
                                      </p:cBhvr>
                                    </p:animEffect>
                                  </p:childTnLst>
                                </p:cTn>
                              </p:par>
                            </p:childTnLst>
                          </p:cTn>
                        </p:par>
                        <p:par>
                          <p:cTn id="17" fill="hold">
                            <p:stCondLst>
                              <p:cond delay="7450"/>
                            </p:stCondLst>
                            <p:childTnLst>
                              <p:par>
                                <p:cTn id="18" presetID="17" presetClass="entr" presetSubtype="1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2000" fill="hold"/>
                                        <p:tgtEl>
                                          <p:spTgt spid="5"/>
                                        </p:tgtEl>
                                        <p:attrNameLst>
                                          <p:attrName>ppt_w</p:attrName>
                                        </p:attrNameLst>
                                      </p:cBhvr>
                                      <p:tavLst>
                                        <p:tav tm="0">
                                          <p:val>
                                            <p:fltVal val="0"/>
                                          </p:val>
                                        </p:tav>
                                        <p:tav tm="100000">
                                          <p:val>
                                            <p:strVal val="#ppt_w"/>
                                          </p:val>
                                        </p:tav>
                                      </p:tavLst>
                                    </p:anim>
                                    <p:anim calcmode="lin" valueType="num">
                                      <p:cBhvr>
                                        <p:cTn id="21"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nvSpPr>
        <p:spPr bwMode="auto">
          <a:xfrm>
            <a:off x="1214414" y="785794"/>
            <a:ext cx="6786610" cy="5214974"/>
          </a:xfrm>
          <a:prstGeom prst="rect">
            <a:avLst/>
          </a:prstGeom>
          <a:noFill/>
          <a:ln w="28575">
            <a:solidFill>
              <a:srgbClr val="FF0000"/>
            </a:solidFill>
            <a:miter lim="800000"/>
            <a:headEnd/>
            <a:tailEnd/>
          </a:ln>
          <a:effectLst/>
        </p:spPr>
        <p:txBody>
          <a:bodyPr wrap="none" anchor="ctr"/>
          <a:lstStyle/>
          <a:p>
            <a:endParaRPr lang="fr-FR"/>
          </a:p>
        </p:txBody>
      </p:sp>
      <p:sp>
        <p:nvSpPr>
          <p:cNvPr id="7" name="Rectangle 4"/>
          <p:cNvSpPr>
            <a:spLocks noChangeArrowheads="1"/>
          </p:cNvSpPr>
          <p:nvPr/>
        </p:nvSpPr>
        <p:spPr bwMode="auto">
          <a:xfrm>
            <a:off x="1428728" y="642918"/>
            <a:ext cx="6357982" cy="5572164"/>
          </a:xfrm>
          <a:prstGeom prst="rect">
            <a:avLst/>
          </a:prstGeom>
          <a:noFill/>
          <a:ln w="28575">
            <a:solidFill>
              <a:srgbClr val="92D050"/>
            </a:solidFill>
            <a:miter lim="800000"/>
            <a:headEnd/>
            <a:tailEnd/>
          </a:ln>
          <a:effectLst/>
        </p:spPr>
        <p:txBody>
          <a:bodyPr wrap="none" anchor="ctr"/>
          <a:lstStyle/>
          <a:p>
            <a:endParaRPr lang="fr-FR"/>
          </a:p>
        </p:txBody>
      </p:sp>
      <p:pic>
        <p:nvPicPr>
          <p:cNvPr id="34818" name="Picture 2" descr="Lifeform Madre"/>
          <p:cNvPicPr>
            <a:picLocks noChangeAspect="1" noChangeArrowheads="1"/>
          </p:cNvPicPr>
          <p:nvPr/>
        </p:nvPicPr>
        <p:blipFill>
          <a:blip r:embed="rId2" cstate="print"/>
          <a:srcRect/>
          <a:stretch>
            <a:fillRect/>
          </a:stretch>
        </p:blipFill>
        <p:spPr bwMode="auto">
          <a:xfrm>
            <a:off x="2123728" y="908720"/>
            <a:ext cx="4878901" cy="5004000"/>
          </a:xfrm>
          <a:prstGeom prst="rect">
            <a:avLst/>
          </a:prstGeom>
          <a:noFill/>
          <a:ln w="28575">
            <a:solidFill>
              <a:srgbClr val="FFFF00"/>
            </a:solidFill>
          </a:ln>
        </p:spPr>
      </p:pic>
      <p:pic>
        <p:nvPicPr>
          <p:cNvPr id="8" name="Picture 2" descr="Lifeform Madre"/>
          <p:cNvPicPr>
            <a:picLocks noChangeAspect="1" noChangeArrowheads="1"/>
          </p:cNvPicPr>
          <p:nvPr/>
        </p:nvPicPr>
        <p:blipFill>
          <a:blip r:embed="rId2" cstate="print">
            <a:grayscl/>
          </a:blip>
          <a:srcRect/>
          <a:stretch>
            <a:fillRect/>
          </a:stretch>
        </p:blipFill>
        <p:spPr bwMode="auto">
          <a:xfrm>
            <a:off x="2124000" y="908720"/>
            <a:ext cx="4878901" cy="5004000"/>
          </a:xfrm>
          <a:prstGeom prst="rect">
            <a:avLst/>
          </a:prstGeom>
          <a:noFill/>
          <a:ln w="28575">
            <a:solidFill>
              <a:srgbClr val="7030A0"/>
            </a:solidFill>
          </a:ln>
        </p:spPr>
      </p:pic>
      <p:pic>
        <p:nvPicPr>
          <p:cNvPr id="9" name="Picture 2" descr="Lifeform Madre"/>
          <p:cNvPicPr>
            <a:picLocks noChangeAspect="1" noChangeArrowheads="1"/>
          </p:cNvPicPr>
          <p:nvPr/>
        </p:nvPicPr>
        <p:blipFill>
          <a:blip r:embed="rId2" cstate="print"/>
          <a:srcRect/>
          <a:stretch>
            <a:fillRect/>
          </a:stretch>
        </p:blipFill>
        <p:spPr bwMode="auto">
          <a:xfrm>
            <a:off x="2124000" y="900000"/>
            <a:ext cx="4878901" cy="5004000"/>
          </a:xfrm>
          <a:prstGeom prst="rect">
            <a:avLst/>
          </a:prstGeom>
          <a:noFill/>
          <a:ln w="28575">
            <a:solidFill>
              <a:srgbClr val="0EE7F2"/>
            </a:solidFill>
          </a:ln>
        </p:spPr>
      </p:pic>
    </p:spTree>
  </p:cSld>
  <p:clrMapOvr>
    <a:masterClrMapping/>
  </p:clrMapOvr>
  <p:transition spd="med" advClick="0" advTm="17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0"/>
                                        <p:tgtEl>
                                          <p:spTgt spid="6"/>
                                        </p:tgtEl>
                                      </p:cBhvr>
                                    </p:animEffect>
                                  </p:childTnLst>
                                </p:cTn>
                              </p:par>
                              <p:par>
                                <p:cTn id="8" presetID="48" presetClass="entr" presetSubtype="0" accel="5000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 dur="5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12" dur="5000" fill="hold"/>
                                        <p:tgtEl>
                                          <p:spTgt spid="7"/>
                                        </p:tgtEl>
                                        <p:attrNameLst>
                                          <p:attrName>ppt_y</p:attrName>
                                        </p:attrNameLst>
                                      </p:cBhvr>
                                      <p:tavLst>
                                        <p:tav tm="0">
                                          <p:val>
                                            <p:strVal val="#ppt_y"/>
                                          </p:val>
                                        </p:tav>
                                        <p:tav tm="100000">
                                          <p:val>
                                            <p:strVal val="#ppt_y"/>
                                          </p:val>
                                        </p:tav>
                                      </p:tavLst>
                                    </p:anim>
                                    <p:animEffect transition="in" filter="fade">
                                      <p:cBhvr>
                                        <p:cTn id="13" dur="5000"/>
                                        <p:tgtEl>
                                          <p:spTgt spid="7"/>
                                        </p:tgtEl>
                                      </p:cBhvr>
                                    </p:animEffect>
                                  </p:childTnLst>
                                </p:cTn>
                              </p:par>
                            </p:childTnLst>
                          </p:cTn>
                        </p:par>
                        <p:par>
                          <p:cTn id="14" fill="hold">
                            <p:stCondLst>
                              <p:cond delay="5000"/>
                            </p:stCondLst>
                            <p:childTnLst>
                              <p:par>
                                <p:cTn id="15" presetID="17"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ppt_x</p:attrName>
                                        </p:attrNameLst>
                                      </p:cBhvr>
                                      <p:tavLst>
                                        <p:tav tm="0">
                                          <p:val>
                                            <p:strVal val="#ppt_x-#ppt_w/2"/>
                                          </p:val>
                                        </p:tav>
                                        <p:tav tm="100000">
                                          <p:val>
                                            <p:strVal val="#ppt_x"/>
                                          </p:val>
                                        </p:tav>
                                      </p:tavLst>
                                    </p:anim>
                                    <p:anim calcmode="lin" valueType="num">
                                      <p:cBhvr>
                                        <p:cTn id="18" dur="3000" fill="hold"/>
                                        <p:tgtEl>
                                          <p:spTgt spid="8"/>
                                        </p:tgtEl>
                                        <p:attrNameLst>
                                          <p:attrName>ppt_y</p:attrName>
                                        </p:attrNameLst>
                                      </p:cBhvr>
                                      <p:tavLst>
                                        <p:tav tm="0">
                                          <p:val>
                                            <p:strVal val="#ppt_y"/>
                                          </p:val>
                                        </p:tav>
                                        <p:tav tm="100000">
                                          <p:val>
                                            <p:strVal val="#ppt_y"/>
                                          </p:val>
                                        </p:tav>
                                      </p:tavLst>
                                    </p:anim>
                                    <p:anim calcmode="lin" valueType="num">
                                      <p:cBhvr>
                                        <p:cTn id="19" dur="3000" fill="hold"/>
                                        <p:tgtEl>
                                          <p:spTgt spid="8"/>
                                        </p:tgtEl>
                                        <p:attrNameLst>
                                          <p:attrName>ppt_w</p:attrName>
                                        </p:attrNameLst>
                                      </p:cBhvr>
                                      <p:tavLst>
                                        <p:tav tm="0">
                                          <p:val>
                                            <p:fltVal val="0"/>
                                          </p:val>
                                        </p:tav>
                                        <p:tav tm="100000">
                                          <p:val>
                                            <p:strVal val="#ppt_w"/>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childTnLst>
                          </p:cTn>
                        </p:par>
                        <p:par>
                          <p:cTn id="21" fill="hold">
                            <p:stCondLst>
                              <p:cond delay="8000"/>
                            </p:stCondLst>
                            <p:childTnLst>
                              <p:par>
                                <p:cTn id="22" presetID="17" presetClass="entr" presetSubtype="2"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3000" fill="hold"/>
                                        <p:tgtEl>
                                          <p:spTgt spid="9"/>
                                        </p:tgtEl>
                                        <p:attrNameLst>
                                          <p:attrName>ppt_x</p:attrName>
                                        </p:attrNameLst>
                                      </p:cBhvr>
                                      <p:tavLst>
                                        <p:tav tm="0">
                                          <p:val>
                                            <p:strVal val="#ppt_x+#ppt_w/2"/>
                                          </p:val>
                                        </p:tav>
                                        <p:tav tm="100000">
                                          <p:val>
                                            <p:strVal val="#ppt_x"/>
                                          </p:val>
                                        </p:tav>
                                      </p:tavLst>
                                    </p:anim>
                                    <p:anim calcmode="lin" valueType="num">
                                      <p:cBhvr>
                                        <p:cTn id="25" dur="3000" fill="hold"/>
                                        <p:tgtEl>
                                          <p:spTgt spid="9"/>
                                        </p:tgtEl>
                                        <p:attrNameLst>
                                          <p:attrName>ppt_y</p:attrName>
                                        </p:attrNameLst>
                                      </p:cBhvr>
                                      <p:tavLst>
                                        <p:tav tm="0">
                                          <p:val>
                                            <p:strVal val="#ppt_y"/>
                                          </p:val>
                                        </p:tav>
                                        <p:tav tm="100000">
                                          <p:val>
                                            <p:strVal val="#ppt_y"/>
                                          </p:val>
                                        </p:tav>
                                      </p:tavLst>
                                    </p:anim>
                                    <p:anim calcmode="lin" valueType="num">
                                      <p:cBhvr>
                                        <p:cTn id="26" dur="3000" fill="hold"/>
                                        <p:tgtEl>
                                          <p:spTgt spid="9"/>
                                        </p:tgtEl>
                                        <p:attrNameLst>
                                          <p:attrName>ppt_w</p:attrName>
                                        </p:attrNameLst>
                                      </p:cBhvr>
                                      <p:tavLst>
                                        <p:tav tm="0">
                                          <p:val>
                                            <p:fltVal val="0"/>
                                          </p:val>
                                        </p:tav>
                                        <p:tav tm="100000">
                                          <p:val>
                                            <p:strVal val="#ppt_w"/>
                                          </p:val>
                                        </p:tav>
                                      </p:tavLst>
                                    </p:anim>
                                    <p:anim calcmode="lin" valueType="num">
                                      <p:cBhvr>
                                        <p:cTn id="27" dur="3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à coins arrondis 2"/>
          <p:cNvSpPr/>
          <p:nvPr/>
        </p:nvSpPr>
        <p:spPr>
          <a:xfrm>
            <a:off x="2267744" y="548680"/>
            <a:ext cx="4824536" cy="914400"/>
          </a:xfrm>
          <a:prstGeom prst="roundRect">
            <a:avLst/>
          </a:prstGeom>
          <a:solidFill>
            <a:schemeClr val="accent1">
              <a:lumMod val="40000"/>
              <a:lumOff val="6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Les Américains ont Steve Jobs, </a:t>
            </a:r>
          </a:p>
          <a:p>
            <a:pPr algn="ctr"/>
            <a:r>
              <a:rPr lang="fr-FR" dirty="0" smtClean="0">
                <a:solidFill>
                  <a:srgbClr val="FF0000"/>
                </a:solidFill>
              </a:rPr>
              <a:t>nous on a Paul Emploi</a:t>
            </a:r>
            <a:endParaRPr lang="fr-FR" dirty="0"/>
          </a:p>
        </p:txBody>
      </p:sp>
      <p:sp>
        <p:nvSpPr>
          <p:cNvPr id="5" name="Parchemin vertical 4"/>
          <p:cNvSpPr/>
          <p:nvPr/>
        </p:nvSpPr>
        <p:spPr>
          <a:xfrm>
            <a:off x="971600" y="2132856"/>
            <a:ext cx="1656184" cy="4104456"/>
          </a:xfrm>
          <a:prstGeom prst="verticalScroll">
            <a:avLst/>
          </a:prstGeom>
          <a:solidFill>
            <a:srgbClr val="92D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L'argent </a:t>
            </a:r>
          </a:p>
          <a:p>
            <a:pPr algn="ctr"/>
            <a:r>
              <a:rPr lang="fr-FR" dirty="0" smtClean="0">
                <a:solidFill>
                  <a:srgbClr val="FF0000"/>
                </a:solidFill>
              </a:rPr>
              <a:t>n'a pas d'odeur</a:t>
            </a:r>
          </a:p>
          <a:p>
            <a:pPr algn="ctr"/>
            <a:r>
              <a:rPr lang="fr-FR" dirty="0" smtClean="0">
                <a:solidFill>
                  <a:srgbClr val="FF0000"/>
                </a:solidFill>
              </a:rPr>
              <a:t>mais la femme</a:t>
            </a:r>
          </a:p>
          <a:p>
            <a:pPr algn="ctr"/>
            <a:r>
              <a:rPr lang="fr-FR" dirty="0" smtClean="0">
                <a:solidFill>
                  <a:srgbClr val="FF0000"/>
                </a:solidFill>
              </a:rPr>
              <a:t>a du</a:t>
            </a:r>
          </a:p>
          <a:p>
            <a:pPr algn="ctr"/>
            <a:r>
              <a:rPr lang="fr-FR" dirty="0" smtClean="0">
                <a:solidFill>
                  <a:srgbClr val="FF0000"/>
                </a:solidFill>
              </a:rPr>
              <a:t> flair</a:t>
            </a:r>
            <a:endParaRPr lang="fr-FR" dirty="0">
              <a:solidFill>
                <a:srgbClr val="FF0000"/>
              </a:solidFill>
            </a:endParaRPr>
          </a:p>
        </p:txBody>
      </p:sp>
      <p:sp>
        <p:nvSpPr>
          <p:cNvPr id="6" name="Explosion 1 5"/>
          <p:cNvSpPr/>
          <p:nvPr/>
        </p:nvSpPr>
        <p:spPr>
          <a:xfrm>
            <a:off x="4355976" y="2708920"/>
            <a:ext cx="3744416" cy="3384376"/>
          </a:xfrm>
          <a:prstGeom prst="irregularSeal1">
            <a:avLst/>
          </a:prstGeom>
          <a:solidFill>
            <a:schemeClr val="accent2">
              <a:lumMod val="20000"/>
              <a:lumOff val="8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La terre est ronde et pourtant il y a des cons dans tous les coins</a:t>
            </a:r>
            <a:endParaRPr lang="fr-FR" dirty="0">
              <a:solidFill>
                <a:srgbClr val="FF0000"/>
              </a:solidFill>
            </a:endParaRPr>
          </a:p>
        </p:txBody>
      </p:sp>
    </p:spTree>
  </p:cSld>
  <p:clrMapOvr>
    <a:masterClrMapping/>
  </p:clrMapOvr>
  <p:transition spd="med" advClick="0" advTm="1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31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anim calcmode="lin" valueType="num">
                                      <p:cBhvr>
                                        <p:cTn id="16" dur="10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10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1000" tmFilter="0,0; .5, 1; 1, 1"/>
                                        <p:tgtEl>
                                          <p:spTgt spid="5"/>
                                        </p:tgtEl>
                                      </p:cBhvr>
                                    </p:animEffect>
                                  </p:childTnLst>
                                </p:cTn>
                              </p:par>
                            </p:childTnLst>
                          </p:cTn>
                        </p:par>
                        <p:par>
                          <p:cTn id="19" fill="hold">
                            <p:stCondLst>
                              <p:cond delay="8000"/>
                            </p:stCondLst>
                            <p:childTnLst>
                              <p:par>
                                <p:cTn id="20" presetID="51"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770" decel="100000"/>
                                        <p:tgtEl>
                                          <p:spTgt spid="6"/>
                                        </p:tgtEl>
                                      </p:cBhvr>
                                    </p:animEffect>
                                    <p:animScale>
                                      <p:cBhvr>
                                        <p:cTn id="23" dur="770" decel="100000"/>
                                        <p:tgtEl>
                                          <p:spTgt spid="6"/>
                                        </p:tgtEl>
                                      </p:cBhvr>
                                      <p:from x="10000" y="10000"/>
                                      <p:to x="200000" y="450000"/>
                                    </p:animScale>
                                    <p:animScale>
                                      <p:cBhvr>
                                        <p:cTn id="24" dur="1230" accel="100000" fill="hold">
                                          <p:stCondLst>
                                            <p:cond delay="770"/>
                                          </p:stCondLst>
                                        </p:cTn>
                                        <p:tgtEl>
                                          <p:spTgt spid="6"/>
                                        </p:tgtEl>
                                      </p:cBhvr>
                                      <p:from x="200000" y="450000"/>
                                      <p:to x="100000" y="100000"/>
                                    </p:animScale>
                                    <p:set>
                                      <p:cBhvr>
                                        <p:cTn id="25" dur="770" fill="hold"/>
                                        <p:tgtEl>
                                          <p:spTgt spid="6"/>
                                        </p:tgtEl>
                                        <p:attrNameLst>
                                          <p:attrName>ppt_x</p:attrName>
                                        </p:attrNameLst>
                                      </p:cBhvr>
                                      <p:to>
                                        <p:strVal val="(0.5)"/>
                                      </p:to>
                                    </p:set>
                                    <p:anim from="(0.5)" to="(#ppt_x)" calcmode="lin" valueType="num">
                                      <p:cBhvr>
                                        <p:cTn id="26" dur="1230" accel="100000" fill="hold">
                                          <p:stCondLst>
                                            <p:cond delay="770"/>
                                          </p:stCondLst>
                                        </p:cTn>
                                        <p:tgtEl>
                                          <p:spTgt spid="6"/>
                                        </p:tgtEl>
                                        <p:attrNameLst>
                                          <p:attrName>ppt_x</p:attrName>
                                        </p:attrNameLst>
                                      </p:cBhvr>
                                    </p:anim>
                                    <p:set>
                                      <p:cBhvr>
                                        <p:cTn id="27" dur="770" fill="hold"/>
                                        <p:tgtEl>
                                          <p:spTgt spid="6"/>
                                        </p:tgtEl>
                                        <p:attrNameLst>
                                          <p:attrName>ppt_y</p:attrName>
                                        </p:attrNameLst>
                                      </p:cBhvr>
                                      <p:to>
                                        <p:strVal val="(#ppt_y+0.4)"/>
                                      </p:to>
                                    </p:set>
                                    <p:anim from="(#ppt_y+0.4)" to="(#ppt_y)" calcmode="lin" valueType="num">
                                      <p:cBhvr>
                                        <p:cTn id="28" dur="1230" accel="100000" fill="hold">
                                          <p:stCondLst>
                                            <p:cond delay="770"/>
                                          </p:stCondLst>
                                        </p:cTn>
                                        <p:tgtEl>
                                          <p:spTgt spid="6"/>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1331640" y="692696"/>
            <a:ext cx="6480720" cy="5435944"/>
          </a:xfrm>
          <a:prstGeom prst="rect">
            <a:avLst/>
          </a:prstGeom>
          <a:noFill/>
          <a:ln w="28575">
            <a:solidFill>
              <a:srgbClr val="FF0000"/>
            </a:solidFill>
            <a:miter lim="800000"/>
            <a:headEnd/>
            <a:tailEnd/>
          </a:ln>
          <a:effectLst/>
        </p:spPr>
        <p:txBody>
          <a:bodyPr wrap="none" anchor="ctr"/>
          <a:lstStyle/>
          <a:p>
            <a:endParaRPr lang="fr-FR"/>
          </a:p>
        </p:txBody>
      </p:sp>
      <p:pic>
        <p:nvPicPr>
          <p:cNvPr id="33794" name="Picture 2" descr="http://www.mickelsenstudios.com/gallery/moshimoshi_800.jpg"/>
          <p:cNvPicPr>
            <a:picLocks noChangeAspect="1" noChangeArrowheads="1"/>
          </p:cNvPicPr>
          <p:nvPr/>
        </p:nvPicPr>
        <p:blipFill>
          <a:blip r:embed="rId2" cstate="print"/>
          <a:srcRect/>
          <a:stretch>
            <a:fillRect/>
          </a:stretch>
        </p:blipFill>
        <p:spPr bwMode="auto">
          <a:xfrm>
            <a:off x="1475656" y="836712"/>
            <a:ext cx="6176567" cy="5172875"/>
          </a:xfrm>
          <a:prstGeom prst="rect">
            <a:avLst/>
          </a:prstGeom>
          <a:noFill/>
          <a:ln>
            <a:solidFill>
              <a:srgbClr val="C00000"/>
            </a:solidFill>
          </a:ln>
        </p:spPr>
      </p:pic>
    </p:spTree>
  </p:cSld>
  <p:clrMapOvr>
    <a:masterClrMapping/>
  </p:clrMapOvr>
  <p:transition spd="med" advClick="0" advTm="15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anim calcmode="lin" valueType="num">
                                      <p:cBhvr>
                                        <p:cTn id="8" dur="3000" fill="hold"/>
                                        <p:tgtEl>
                                          <p:spTgt spid="4"/>
                                        </p:tgtEl>
                                        <p:attrNameLst>
                                          <p:attrName>style.rotation</p:attrName>
                                        </p:attrNameLst>
                                      </p:cBhvr>
                                      <p:tavLst>
                                        <p:tav tm="0">
                                          <p:val>
                                            <p:fltVal val="720"/>
                                          </p:val>
                                        </p:tav>
                                        <p:tav tm="100000">
                                          <p:val>
                                            <p:fltVal val="0"/>
                                          </p:val>
                                        </p:tav>
                                      </p:tavLst>
                                    </p:anim>
                                    <p:anim calcmode="lin" valueType="num">
                                      <p:cBhvr>
                                        <p:cTn id="9" dur="3000" fill="hold"/>
                                        <p:tgtEl>
                                          <p:spTgt spid="4"/>
                                        </p:tgtEl>
                                        <p:attrNameLst>
                                          <p:attrName>ppt_h</p:attrName>
                                        </p:attrNameLst>
                                      </p:cBhvr>
                                      <p:tavLst>
                                        <p:tav tm="0">
                                          <p:val>
                                            <p:fltVal val="0"/>
                                          </p:val>
                                        </p:tav>
                                        <p:tav tm="100000">
                                          <p:val>
                                            <p:strVal val="#ppt_h"/>
                                          </p:val>
                                        </p:tav>
                                      </p:tavLst>
                                    </p:anim>
                                    <p:anim calcmode="lin" valueType="num">
                                      <p:cBhvr>
                                        <p:cTn id="10" dur="3000" fill="hold"/>
                                        <p:tgtEl>
                                          <p:spTgt spid="4"/>
                                        </p:tgtEl>
                                        <p:attrNameLst>
                                          <p:attrName>ppt_w</p:attrName>
                                        </p:attrNameLst>
                                      </p:cBhvr>
                                      <p:tavLst>
                                        <p:tav tm="0">
                                          <p:val>
                                            <p:fltVal val="0"/>
                                          </p:val>
                                        </p:tav>
                                        <p:tav tm="100000">
                                          <p:val>
                                            <p:strVal val="#ppt_w"/>
                                          </p:val>
                                        </p:tav>
                                      </p:tavLst>
                                    </p:anim>
                                  </p:childTnLst>
                                </p:cTn>
                              </p:par>
                              <p:par>
                                <p:cTn id="11" presetID="10" presetClass="entr" presetSubtype="0" fill="hold" nodeType="withEffect">
                                  <p:stCondLst>
                                    <p:cond delay="0"/>
                                  </p:stCondLst>
                                  <p:childTnLst>
                                    <p:set>
                                      <p:cBhvr>
                                        <p:cTn id="12" dur="1" fill="hold">
                                          <p:stCondLst>
                                            <p:cond delay="0"/>
                                          </p:stCondLst>
                                        </p:cTn>
                                        <p:tgtEl>
                                          <p:spTgt spid="33794"/>
                                        </p:tgtEl>
                                        <p:attrNameLst>
                                          <p:attrName>style.visibility</p:attrName>
                                        </p:attrNameLst>
                                      </p:cBhvr>
                                      <p:to>
                                        <p:strVal val="visible"/>
                                      </p:to>
                                    </p:set>
                                    <p:animEffect transition="in" filter="fade">
                                      <p:cBhvr>
                                        <p:cTn id="13" dur="5000"/>
                                        <p:tgtEl>
                                          <p:spTgt spid="3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archemin horizontal 2"/>
          <p:cNvSpPr/>
          <p:nvPr/>
        </p:nvSpPr>
        <p:spPr>
          <a:xfrm>
            <a:off x="1115616" y="4509120"/>
            <a:ext cx="6408712" cy="2088232"/>
          </a:xfrm>
          <a:prstGeom prst="horizontalScroll">
            <a:avLst/>
          </a:prstGeom>
          <a:solidFill>
            <a:schemeClr val="accent5">
              <a:lumMod val="20000"/>
              <a:lumOff val="80000"/>
            </a:schemeClr>
          </a:solidFill>
          <a:ln>
            <a:solidFill>
              <a:srgbClr val="1AF2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Je me demande si les Chinois qui font du tourisme à Paris savent qu'ils achètent des souvenirs fabriqués chez eux.</a:t>
            </a:r>
            <a:r>
              <a:rPr lang="fr-FR" dirty="0" smtClean="0"/>
              <a:t>  </a:t>
            </a:r>
            <a:endParaRPr lang="fr-FR" dirty="0"/>
          </a:p>
        </p:txBody>
      </p:sp>
      <p:sp>
        <p:nvSpPr>
          <p:cNvPr id="4" name="Double vague 3"/>
          <p:cNvSpPr/>
          <p:nvPr/>
        </p:nvSpPr>
        <p:spPr>
          <a:xfrm>
            <a:off x="4572000" y="980728"/>
            <a:ext cx="4032448" cy="1800200"/>
          </a:xfrm>
          <a:prstGeom prst="doubleWave">
            <a:avLst/>
          </a:prstGeom>
          <a:solidFill>
            <a:schemeClr val="accent4">
              <a:lumMod val="60000"/>
              <a:lumOff val="40000"/>
            </a:schemeClr>
          </a:solidFill>
          <a:ln>
            <a:solidFill>
              <a:srgbClr val="0EE7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L'alcool ne résout pas les problèmes, </a:t>
            </a:r>
          </a:p>
          <a:p>
            <a:pPr algn="ctr"/>
            <a:r>
              <a:rPr lang="fr-FR" dirty="0" smtClean="0">
                <a:solidFill>
                  <a:srgbClr val="FF0000"/>
                </a:solidFill>
              </a:rPr>
              <a:t>ceci dit l'eau et le lait non plus.</a:t>
            </a:r>
            <a:endParaRPr lang="fr-FR" dirty="0">
              <a:solidFill>
                <a:srgbClr val="FF0000"/>
              </a:solidFill>
            </a:endParaRPr>
          </a:p>
        </p:txBody>
      </p:sp>
      <p:sp>
        <p:nvSpPr>
          <p:cNvPr id="5" name="Explosion 1 4"/>
          <p:cNvSpPr/>
          <p:nvPr/>
        </p:nvSpPr>
        <p:spPr>
          <a:xfrm>
            <a:off x="395536" y="548680"/>
            <a:ext cx="3528392" cy="3672408"/>
          </a:xfrm>
          <a:prstGeom prst="irregularSeal1">
            <a:avLst/>
          </a:prstGeom>
          <a:solidFill>
            <a:srgbClr val="9FEF1D"/>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Un Ricard c'est comme un tsunami : Plus il y a d'eau, moins il y a de jaune</a:t>
            </a:r>
            <a:endParaRPr lang="fr-FR" dirty="0">
              <a:solidFill>
                <a:srgbClr val="FF0000"/>
              </a:solidFill>
            </a:endParaRPr>
          </a:p>
        </p:txBody>
      </p:sp>
    </p:spTree>
  </p:cSld>
  <p:clrMapOvr>
    <a:masterClrMapping/>
  </p:clrMapOvr>
  <p:transition spd="med" advClick="0" advTm="17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54" presetClass="entr" presetSubtype="0" accel="10000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strVal val="#ppt_w*0.05"/>
                                          </p:val>
                                        </p:tav>
                                        <p:tav tm="100000">
                                          <p:val>
                                            <p:strVal val="#ppt_w"/>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anim calcmode="lin" valueType="num">
                                      <p:cBhvr>
                                        <p:cTn id="15" dur="2000" fill="hold"/>
                                        <p:tgtEl>
                                          <p:spTgt spid="4"/>
                                        </p:tgtEl>
                                        <p:attrNameLst>
                                          <p:attrName>ppt_x</p:attrName>
                                        </p:attrNameLst>
                                      </p:cBhvr>
                                      <p:tavLst>
                                        <p:tav tm="0">
                                          <p:val>
                                            <p:strVal val="#ppt_x-.2"/>
                                          </p:val>
                                        </p:tav>
                                        <p:tav tm="100000">
                                          <p:val>
                                            <p:strVal val="#ppt_x"/>
                                          </p:val>
                                        </p:tav>
                                      </p:tavLst>
                                    </p:anim>
                                    <p:anim calcmode="lin" valueType="num">
                                      <p:cBhvr>
                                        <p:cTn id="16" dur="2000" fill="hold"/>
                                        <p:tgtEl>
                                          <p:spTgt spid="4"/>
                                        </p:tgtEl>
                                        <p:attrNameLst>
                                          <p:attrName>ppt_y</p:attrName>
                                        </p:attrNameLst>
                                      </p:cBhvr>
                                      <p:tavLst>
                                        <p:tav tm="0">
                                          <p:val>
                                            <p:strVal val="#ppt_y"/>
                                          </p:val>
                                        </p:tav>
                                        <p:tav tm="100000">
                                          <p:val>
                                            <p:strVal val="#ppt_y"/>
                                          </p:val>
                                        </p:tav>
                                      </p:tavLst>
                                    </p:anim>
                                    <p:animEffect transition="in" filter="fade">
                                      <p:cBhvr>
                                        <p:cTn id="17" dur="2000"/>
                                        <p:tgtEl>
                                          <p:spTgt spid="4"/>
                                        </p:tgtEl>
                                      </p:cBhvr>
                                    </p:animEffect>
                                  </p:childTnLst>
                                </p:cTn>
                              </p:par>
                            </p:childTnLst>
                          </p:cTn>
                        </p:par>
                        <p:par>
                          <p:cTn id="18" fill="hold">
                            <p:stCondLst>
                              <p:cond delay="3850"/>
                            </p:stCondLst>
                            <p:childTnLst>
                              <p:par>
                                <p:cTn id="19" presetID="17" presetClass="entr" presetSubtype="1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1214414" y="785794"/>
            <a:ext cx="6786610" cy="5214974"/>
          </a:xfrm>
          <a:prstGeom prst="rect">
            <a:avLst/>
          </a:prstGeom>
          <a:noFill/>
          <a:ln w="28575">
            <a:solidFill>
              <a:srgbClr val="FF0000"/>
            </a:solidFill>
            <a:miter lim="800000"/>
            <a:headEnd/>
            <a:tailEnd/>
          </a:ln>
          <a:effectLst/>
        </p:spPr>
        <p:txBody>
          <a:bodyPr wrap="none" anchor="ctr"/>
          <a:lstStyle/>
          <a:p>
            <a:endParaRPr lang="fr-FR"/>
          </a:p>
        </p:txBody>
      </p:sp>
      <p:pic>
        <p:nvPicPr>
          <p:cNvPr id="35842" name="Picture 2" descr="bromiliade.jpg (24611 bytes)"/>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2699792" y="620688"/>
            <a:ext cx="3752850" cy="5715000"/>
          </a:xfrm>
          <a:prstGeom prst="rect">
            <a:avLst/>
          </a:prstGeom>
          <a:noFill/>
          <a:ln w="28575">
            <a:solidFill>
              <a:srgbClr val="FFFF00"/>
            </a:solidFill>
          </a:ln>
        </p:spPr>
      </p:pic>
      <p:sp>
        <p:nvSpPr>
          <p:cNvPr id="6" name="Rectangle 4"/>
          <p:cNvSpPr>
            <a:spLocks noChangeArrowheads="1"/>
          </p:cNvSpPr>
          <p:nvPr/>
        </p:nvSpPr>
        <p:spPr bwMode="auto">
          <a:xfrm>
            <a:off x="2195736" y="332656"/>
            <a:ext cx="4752528" cy="6192688"/>
          </a:xfrm>
          <a:prstGeom prst="rect">
            <a:avLst/>
          </a:prstGeom>
          <a:noFill/>
          <a:ln w="28575">
            <a:solidFill>
              <a:srgbClr val="FC6E04"/>
            </a:solidFill>
            <a:miter lim="800000"/>
            <a:headEnd/>
            <a:tailEnd/>
          </a:ln>
          <a:effectLst/>
        </p:spPr>
        <p:txBody>
          <a:bodyPr wrap="none" anchor="ctr"/>
          <a:lstStyle/>
          <a:p>
            <a:endParaRPr lang="fr-FR"/>
          </a:p>
        </p:txBody>
      </p:sp>
      <p:pic>
        <p:nvPicPr>
          <p:cNvPr id="7" name="Picture 2" descr="bromiliade.jpg (24611 bytes)"/>
          <p:cNvPicPr>
            <a:picLocks noChangeAspect="1" noChangeArrowheads="1"/>
          </p:cNvPicPr>
          <p:nvPr/>
        </p:nvPicPr>
        <p:blipFill>
          <a:blip r:embed="rId2" cstate="print"/>
          <a:srcRect/>
          <a:stretch>
            <a:fillRect/>
          </a:stretch>
        </p:blipFill>
        <p:spPr bwMode="auto">
          <a:xfrm>
            <a:off x="2699792" y="620688"/>
            <a:ext cx="3752850" cy="5715000"/>
          </a:xfrm>
          <a:prstGeom prst="rect">
            <a:avLst/>
          </a:prstGeom>
          <a:noFill/>
          <a:ln w="28575">
            <a:solidFill>
              <a:srgbClr val="1AF243"/>
            </a:solidFill>
          </a:ln>
        </p:spPr>
      </p:pic>
    </p:spTree>
  </p:cSld>
  <p:clrMapOvr>
    <a:masterClrMapping/>
  </p:clrMapOvr>
  <p:transition spd="med" advClick="0" advTm="1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3000"/>
                                        <p:tgtEl>
                                          <p:spTgt spid="4"/>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000"/>
                                        <p:tgtEl>
                                          <p:spTgt spid="7"/>
                                        </p:tgtEl>
                                      </p:cBhvr>
                                    </p:animEffect>
                                  </p:childTnLst>
                                </p:cTn>
                              </p:par>
                              <p:par>
                                <p:cTn id="12" presetID="20" presetClass="entr" presetSubtype="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edge">
                                      <p:cBhvr>
                                        <p:cTn id="14"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archemin vertical 2"/>
          <p:cNvSpPr/>
          <p:nvPr/>
        </p:nvSpPr>
        <p:spPr>
          <a:xfrm>
            <a:off x="7164288" y="1196752"/>
            <a:ext cx="1728192" cy="4032448"/>
          </a:xfrm>
          <a:prstGeom prst="verticalScroll">
            <a:avLst/>
          </a:prstGeom>
          <a:solidFill>
            <a:schemeClr val="tx2">
              <a:lumMod val="9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 Si à la saint Valentin</a:t>
            </a:r>
          </a:p>
          <a:p>
            <a:pPr algn="ctr"/>
            <a:r>
              <a:rPr lang="fr-FR" dirty="0" smtClean="0">
                <a:solidFill>
                  <a:srgbClr val="FF0000"/>
                </a:solidFill>
              </a:rPr>
              <a:t> elle te prend la main, vivement </a:t>
            </a:r>
          </a:p>
          <a:p>
            <a:pPr algn="ctr"/>
            <a:r>
              <a:rPr lang="fr-FR" dirty="0" smtClean="0">
                <a:solidFill>
                  <a:srgbClr val="FF0000"/>
                </a:solidFill>
              </a:rPr>
              <a:t>la sainte Marguerite</a:t>
            </a:r>
            <a:endParaRPr lang="fr-FR" dirty="0">
              <a:solidFill>
                <a:srgbClr val="FF0000"/>
              </a:solidFill>
            </a:endParaRPr>
          </a:p>
        </p:txBody>
      </p:sp>
      <p:sp>
        <p:nvSpPr>
          <p:cNvPr id="4" name="Ruban vers le bas 3"/>
          <p:cNvSpPr/>
          <p:nvPr/>
        </p:nvSpPr>
        <p:spPr>
          <a:xfrm>
            <a:off x="179512" y="476672"/>
            <a:ext cx="5472608" cy="2304256"/>
          </a:xfrm>
          <a:prstGeom prst="ribbon">
            <a:avLst/>
          </a:prstGeom>
          <a:solidFill>
            <a:schemeClr val="accent4">
              <a:lumMod val="20000"/>
              <a:lumOff val="80000"/>
            </a:schemeClr>
          </a:solidFill>
          <a:ln>
            <a:solidFill>
              <a:srgbClr val="FF99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Si à la Saint Eustache, elle te taille la moustache, vivement la Saint Philippe</a:t>
            </a:r>
            <a:endParaRPr lang="fr-FR" dirty="0">
              <a:solidFill>
                <a:srgbClr val="FF0000"/>
              </a:solidFill>
            </a:endParaRPr>
          </a:p>
        </p:txBody>
      </p:sp>
      <p:sp>
        <p:nvSpPr>
          <p:cNvPr id="5" name="Ellipse 4"/>
          <p:cNvSpPr/>
          <p:nvPr/>
        </p:nvSpPr>
        <p:spPr>
          <a:xfrm>
            <a:off x="2267744" y="4005064"/>
            <a:ext cx="3168352" cy="2592288"/>
          </a:xfrm>
          <a:prstGeom prst="ellipse">
            <a:avLst/>
          </a:prstGeom>
          <a:solidFill>
            <a:schemeClr val="accent1">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Mieux vaut être un ouvrier charpentier qu'un ouvrier partant chier</a:t>
            </a:r>
            <a:endParaRPr lang="fr-FR" dirty="0">
              <a:solidFill>
                <a:srgbClr val="FF0000"/>
              </a:solidFill>
            </a:endParaRPr>
          </a:p>
        </p:txBody>
      </p:sp>
    </p:spTree>
  </p:cSld>
  <p:clrMapOvr>
    <a:masterClrMapping/>
  </p:clrMapOvr>
  <p:transition spd="med" advClick="0" advTm="1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7" presetClass="entr" presetSubtype="1"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2000" fill="hold"/>
                                        <p:tgtEl>
                                          <p:spTgt spid="3"/>
                                        </p:tgtEl>
                                        <p:attrNameLst>
                                          <p:attrName>ppt_x</p:attrName>
                                        </p:attrNameLst>
                                      </p:cBhvr>
                                      <p:tavLst>
                                        <p:tav tm="0">
                                          <p:val>
                                            <p:strVal val="#ppt_x"/>
                                          </p:val>
                                        </p:tav>
                                        <p:tav tm="100000">
                                          <p:val>
                                            <p:strVal val="#ppt_x"/>
                                          </p:val>
                                        </p:tav>
                                      </p:tavLst>
                                    </p:anim>
                                    <p:anim calcmode="lin" valueType="num">
                                      <p:cBhvr>
                                        <p:cTn id="13" dur="2000" fill="hold"/>
                                        <p:tgtEl>
                                          <p:spTgt spid="3"/>
                                        </p:tgtEl>
                                        <p:attrNameLst>
                                          <p:attrName>ppt_y</p:attrName>
                                        </p:attrNameLst>
                                      </p:cBhvr>
                                      <p:tavLst>
                                        <p:tav tm="0">
                                          <p:val>
                                            <p:strVal val="#ppt_y-#ppt_h/2"/>
                                          </p:val>
                                        </p:tav>
                                        <p:tav tm="100000">
                                          <p:val>
                                            <p:strVal val="#ppt_y"/>
                                          </p:val>
                                        </p:tav>
                                      </p:tavLst>
                                    </p:anim>
                                    <p:anim calcmode="lin" valueType="num">
                                      <p:cBhvr>
                                        <p:cTn id="14" dur="2000" fill="hold"/>
                                        <p:tgtEl>
                                          <p:spTgt spid="3"/>
                                        </p:tgtEl>
                                        <p:attrNameLst>
                                          <p:attrName>ppt_w</p:attrName>
                                        </p:attrNameLst>
                                      </p:cBhvr>
                                      <p:tavLst>
                                        <p:tav tm="0">
                                          <p:val>
                                            <p:strVal val="#ppt_w"/>
                                          </p:val>
                                        </p:tav>
                                        <p:tav tm="100000">
                                          <p:val>
                                            <p:strVal val="#ppt_w"/>
                                          </p:val>
                                        </p:tav>
                                      </p:tavLst>
                                    </p:anim>
                                    <p:anim calcmode="lin" valueType="num">
                                      <p:cBhvr>
                                        <p:cTn id="15" dur="2000" fill="hold"/>
                                        <p:tgtEl>
                                          <p:spTgt spid="3"/>
                                        </p:tgtEl>
                                        <p:attrNameLst>
                                          <p:attrName>ppt_h</p:attrName>
                                        </p:attrNameLst>
                                      </p:cBhvr>
                                      <p:tavLst>
                                        <p:tav tm="0">
                                          <p:val>
                                            <p:fltVal val="0"/>
                                          </p:val>
                                        </p:tav>
                                        <p:tav tm="100000">
                                          <p:val>
                                            <p:strVal val="#ppt_h"/>
                                          </p:val>
                                        </p:tav>
                                      </p:tavLst>
                                    </p:anim>
                                  </p:childTnLst>
                                </p:cTn>
                              </p:par>
                            </p:childTnLst>
                          </p:cTn>
                        </p:par>
                        <p:par>
                          <p:cTn id="16" fill="hold">
                            <p:stCondLst>
                              <p:cond delay="4000"/>
                            </p:stCondLst>
                            <p:childTnLst>
                              <p:par>
                                <p:cTn id="17" presetID="15"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2000" fill="hold"/>
                                        <p:tgtEl>
                                          <p:spTgt spid="5"/>
                                        </p:tgtEl>
                                        <p:attrNameLst>
                                          <p:attrName>ppt_w</p:attrName>
                                        </p:attrNameLst>
                                      </p:cBhvr>
                                      <p:tavLst>
                                        <p:tav tm="0">
                                          <p:val>
                                            <p:fltVal val="0"/>
                                          </p:val>
                                        </p:tav>
                                        <p:tav tm="100000">
                                          <p:val>
                                            <p:strVal val="#ppt_w"/>
                                          </p:val>
                                        </p:tav>
                                      </p:tavLst>
                                    </p:anim>
                                    <p:anim calcmode="lin" valueType="num">
                                      <p:cBhvr>
                                        <p:cTn id="20" dur="2000" fill="hold"/>
                                        <p:tgtEl>
                                          <p:spTgt spid="5"/>
                                        </p:tgtEl>
                                        <p:attrNameLst>
                                          <p:attrName>ppt_h</p:attrName>
                                        </p:attrNameLst>
                                      </p:cBhvr>
                                      <p:tavLst>
                                        <p:tav tm="0">
                                          <p:val>
                                            <p:fltVal val="0"/>
                                          </p:val>
                                        </p:tav>
                                        <p:tav tm="100000">
                                          <p:val>
                                            <p:strVal val="#ppt_h"/>
                                          </p:val>
                                        </p:tav>
                                      </p:tavLst>
                                    </p:anim>
                                    <p:anim calcmode="lin" valueType="num">
                                      <p:cBhvr>
                                        <p:cTn id="21"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1500166" y="1196752"/>
            <a:ext cx="6096170" cy="4464496"/>
          </a:xfrm>
          <a:prstGeom prst="rect">
            <a:avLst/>
          </a:prstGeom>
          <a:noFill/>
          <a:ln w="28575">
            <a:solidFill>
              <a:srgbClr val="92D050"/>
            </a:solidFill>
            <a:miter lim="800000"/>
            <a:headEnd/>
            <a:tailEnd/>
          </a:ln>
          <a:effectLst/>
        </p:spPr>
        <p:txBody>
          <a:bodyPr wrap="none" anchor="ctr"/>
          <a:lstStyle/>
          <a:p>
            <a:endParaRPr lang="fr-FR"/>
          </a:p>
        </p:txBody>
      </p:sp>
      <p:pic>
        <p:nvPicPr>
          <p:cNvPr id="34818" name="Picture 2" descr="Requiem_600.jpg (29940 bytes)"/>
          <p:cNvPicPr>
            <a:picLocks noChangeAspect="1" noChangeArrowheads="1"/>
          </p:cNvPicPr>
          <p:nvPr/>
        </p:nvPicPr>
        <p:blipFill>
          <a:blip r:embed="rId2" cstate="print">
            <a:grayscl/>
          </a:blip>
          <a:srcRect/>
          <a:stretch>
            <a:fillRect/>
          </a:stretch>
        </p:blipFill>
        <p:spPr bwMode="auto">
          <a:xfrm>
            <a:off x="1800000" y="1340768"/>
            <a:ext cx="5520000" cy="4140000"/>
          </a:xfrm>
          <a:prstGeom prst="rect">
            <a:avLst/>
          </a:prstGeom>
          <a:noFill/>
        </p:spPr>
      </p:pic>
      <p:pic>
        <p:nvPicPr>
          <p:cNvPr id="5" name="Picture 2" descr="Requiem_600.jpg (29940 bytes)"/>
          <p:cNvPicPr>
            <a:picLocks noChangeAspect="1" noChangeArrowheads="1"/>
          </p:cNvPicPr>
          <p:nvPr/>
        </p:nvPicPr>
        <p:blipFill>
          <a:blip r:embed="rId2" cstate="print"/>
          <a:srcRect/>
          <a:stretch>
            <a:fillRect/>
          </a:stretch>
        </p:blipFill>
        <p:spPr bwMode="auto">
          <a:xfrm>
            <a:off x="1800000" y="1340768"/>
            <a:ext cx="5520000" cy="4140000"/>
          </a:xfrm>
          <a:prstGeom prst="rect">
            <a:avLst/>
          </a:prstGeom>
          <a:noFill/>
          <a:ln w="28575">
            <a:solidFill>
              <a:srgbClr val="FF99CC"/>
            </a:solidFill>
          </a:ln>
        </p:spPr>
      </p:pic>
    </p:spTree>
  </p:cSld>
  <p:clrMapOvr>
    <a:masterClrMapping/>
  </p:clrMapOvr>
  <p:transition spd="med" advClick="0" advTm="15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3"/>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3"/>
                                        </p:tgtEl>
                                        <p:attrNameLst>
                                          <p:attrName>ppt_y</p:attrName>
                                        </p:attrNameLst>
                                      </p:cBhvr>
                                      <p:tavLst>
                                        <p:tav tm="0">
                                          <p:val>
                                            <p:strVal val="#ppt_y"/>
                                          </p:val>
                                        </p:tav>
                                        <p:tav tm="100000">
                                          <p:val>
                                            <p:strVal val="#ppt_y"/>
                                          </p:val>
                                        </p:tav>
                                      </p:tavLst>
                                    </p:anim>
                                    <p:animEffect transition="in" filter="fade">
                                      <p:cBhvr>
                                        <p:cTn id="10" dur="3000"/>
                                        <p:tgtEl>
                                          <p:spTgt spid="3"/>
                                        </p:tgtEl>
                                      </p:cBhvr>
                                    </p:animEffect>
                                  </p:childTnLst>
                                </p:cTn>
                              </p:par>
                            </p:childTnLst>
                          </p:cTn>
                        </p:par>
                        <p:par>
                          <p:cTn id="11" fill="hold">
                            <p:stCondLst>
                              <p:cond delay="3000"/>
                            </p:stCondLst>
                            <p:childTnLst>
                              <p:par>
                                <p:cTn id="12" presetID="10"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ague 1"/>
          <p:cNvSpPr/>
          <p:nvPr/>
        </p:nvSpPr>
        <p:spPr>
          <a:xfrm>
            <a:off x="2843808" y="4941168"/>
            <a:ext cx="5688632" cy="1728192"/>
          </a:xfrm>
          <a:prstGeom prst="wave">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Cinq fruits et légumes par jour, ils me font marrer. </a:t>
            </a:r>
          </a:p>
          <a:p>
            <a:pPr algn="ctr"/>
            <a:r>
              <a:rPr lang="fr-FR" dirty="0" smtClean="0">
                <a:solidFill>
                  <a:srgbClr val="FF0000"/>
                </a:solidFill>
              </a:rPr>
              <a:t>Moi, à la troisième pastèque, je cale</a:t>
            </a:r>
            <a:endParaRPr lang="fr-FR" dirty="0">
              <a:solidFill>
                <a:srgbClr val="FF0000"/>
              </a:solidFill>
            </a:endParaRPr>
          </a:p>
        </p:txBody>
      </p:sp>
      <p:sp>
        <p:nvSpPr>
          <p:cNvPr id="3" name="Explosion 1 2"/>
          <p:cNvSpPr/>
          <p:nvPr/>
        </p:nvSpPr>
        <p:spPr>
          <a:xfrm>
            <a:off x="683568" y="332656"/>
            <a:ext cx="4104456" cy="4392488"/>
          </a:xfrm>
          <a:prstGeom prst="irregularSeal1">
            <a:avLst/>
          </a:prstGeom>
          <a:solidFill>
            <a:srgbClr val="FF99CC"/>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Les hommes sont comme les huitres,</a:t>
            </a:r>
          </a:p>
          <a:p>
            <a:pPr algn="ctr"/>
            <a:r>
              <a:rPr lang="fr-FR" dirty="0" smtClean="0">
                <a:solidFill>
                  <a:srgbClr val="FF0000"/>
                </a:solidFill>
              </a:rPr>
              <a:t> il faut en sucer beaucoup pour trouver la perle rare</a:t>
            </a:r>
            <a:endParaRPr lang="fr-FR" dirty="0">
              <a:solidFill>
                <a:srgbClr val="FF0000"/>
              </a:solidFill>
            </a:endParaRPr>
          </a:p>
        </p:txBody>
      </p:sp>
      <p:sp>
        <p:nvSpPr>
          <p:cNvPr id="4" name="Parchemin vertical 3"/>
          <p:cNvSpPr/>
          <p:nvPr/>
        </p:nvSpPr>
        <p:spPr>
          <a:xfrm>
            <a:off x="6444208" y="116632"/>
            <a:ext cx="2232248" cy="4176464"/>
          </a:xfrm>
          <a:prstGeom prst="verticalScroll">
            <a:avLst/>
          </a:prstGeom>
          <a:solidFill>
            <a:srgbClr val="1AF243"/>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A celle qui te dit que les hommes sont tous pareils, répond lui</a:t>
            </a:r>
            <a:br>
              <a:rPr lang="fr-FR" dirty="0" smtClean="0">
                <a:solidFill>
                  <a:srgbClr val="FF0000"/>
                </a:solidFill>
              </a:rPr>
            </a:br>
            <a:r>
              <a:rPr lang="fr-FR" dirty="0" smtClean="0">
                <a:solidFill>
                  <a:srgbClr val="FF0000"/>
                </a:solidFill>
              </a:rPr>
              <a:t>qu'il ne fallait pas tous les essayer</a:t>
            </a:r>
            <a:endParaRPr lang="fr-FR" dirty="0">
              <a:solidFill>
                <a:srgbClr val="FF0000"/>
              </a:solidFill>
            </a:endParaRPr>
          </a:p>
        </p:txBody>
      </p:sp>
    </p:spTree>
  </p:cSld>
  <p:clrMapOvr>
    <a:masterClrMapping/>
  </p:clrMapOvr>
  <p:transition spd="med" advClick="0" advTm="17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2000" fill="hold"/>
                                        <p:tgtEl>
                                          <p:spTgt spid="3"/>
                                        </p:tgtEl>
                                        <p:attrNameLst>
                                          <p:attrName>ppt_x</p:attrName>
                                        </p:attrNameLst>
                                      </p:cBhvr>
                                      <p:tavLst>
                                        <p:tav tm="0">
                                          <p:val>
                                            <p:fltVal val="-1"/>
                                          </p:val>
                                        </p:tav>
                                        <p:tav tm="50000">
                                          <p:val>
                                            <p:fltVal val="0.95"/>
                                          </p:val>
                                        </p:tav>
                                        <p:tav tm="100000">
                                          <p:val>
                                            <p:strVal val="#ppt_x"/>
                                          </p:val>
                                        </p:tav>
                                      </p:tavLst>
                                    </p:anim>
                                    <p:anim calcmode="lin" valueType="num">
                                      <p:cBhvr>
                                        <p:cTn id="9" dur="2000" fill="hold"/>
                                        <p:tgtEl>
                                          <p:spTgt spid="3"/>
                                        </p:tgtEl>
                                        <p:attrNameLst>
                                          <p:attrName>ppt_y</p:attrName>
                                        </p:attrNameLst>
                                      </p:cBhvr>
                                      <p:tavLst>
                                        <p:tav tm="0">
                                          <p:val>
                                            <p:strVal val="#ppt_y"/>
                                          </p:val>
                                        </p:tav>
                                        <p:tav tm="100000">
                                          <p:val>
                                            <p:strVal val="#ppt_y"/>
                                          </p:val>
                                        </p:tav>
                                      </p:tavLst>
                                    </p:anim>
                                    <p:animEffect transition="in" filter="fade">
                                      <p:cBhvr>
                                        <p:cTn id="10" dur="2000"/>
                                        <p:tgtEl>
                                          <p:spTgt spid="3"/>
                                        </p:tgtEl>
                                      </p:cBhvr>
                                    </p:animEffect>
                                  </p:childTnLst>
                                </p:cTn>
                              </p:par>
                            </p:childTnLst>
                          </p:cTn>
                        </p:par>
                        <p:par>
                          <p:cTn id="11" fill="hold">
                            <p:stCondLst>
                              <p:cond delay="2000"/>
                            </p:stCondLst>
                            <p:childTnLst>
                              <p:par>
                                <p:cTn id="12" presetID="34"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 from="(-#ppt_w/2)" to="(#ppt_x)" calcmode="lin" valueType="num">
                                      <p:cBhvr>
                                        <p:cTn id="14" dur="1200" fill="hold">
                                          <p:stCondLst>
                                            <p:cond delay="0"/>
                                          </p:stCondLst>
                                        </p:cTn>
                                        <p:tgtEl>
                                          <p:spTgt spid="2"/>
                                        </p:tgtEl>
                                        <p:attrNameLst>
                                          <p:attrName>ppt_x</p:attrName>
                                        </p:attrNameLst>
                                      </p:cBhvr>
                                    </p:anim>
                                    <p:anim from="0" to="-1.0" calcmode="lin" valueType="num">
                                      <p:cBhvr>
                                        <p:cTn id="15" dur="400" decel="50000" autoRev="1" fill="hold">
                                          <p:stCondLst>
                                            <p:cond delay="1200"/>
                                          </p:stCondLst>
                                        </p:cTn>
                                        <p:tgtEl>
                                          <p:spTgt spid="2"/>
                                        </p:tgtEl>
                                        <p:attrNameLst>
                                          <p:attrName>xshear</p:attrName>
                                        </p:attrNameLst>
                                      </p:cBhvr>
                                    </p:anim>
                                    <p:animScale>
                                      <p:cBhvr>
                                        <p:cTn id="16" dur="400" decel="100000" autoRev="1" fill="hold">
                                          <p:stCondLst>
                                            <p:cond delay="1200"/>
                                          </p:stCondLst>
                                        </p:cTn>
                                        <p:tgtEl>
                                          <p:spTgt spid="2"/>
                                        </p:tgtEl>
                                      </p:cBhvr>
                                      <p:from x="100000" y="100000"/>
                                      <p:to x="80000" y="100000"/>
                                    </p:animScale>
                                    <p:anim by="(#ppt_h/3+#ppt_w*0.1)" calcmode="lin" valueType="num">
                                      <p:cBhvr additive="sum">
                                        <p:cTn id="17" dur="400" decel="100000" autoRev="1" fill="hold">
                                          <p:stCondLst>
                                            <p:cond delay="1200"/>
                                          </p:stCondLst>
                                        </p:cTn>
                                        <p:tgtEl>
                                          <p:spTgt spid="2"/>
                                        </p:tgtEl>
                                        <p:attrNameLst>
                                          <p:attrName>ppt_x</p:attrName>
                                        </p:attrNameLst>
                                      </p:cBhvr>
                                    </p:anim>
                                  </p:childTnLst>
                                </p:cTn>
                              </p:par>
                            </p:childTnLst>
                          </p:cTn>
                        </p:par>
                        <p:par>
                          <p:cTn id="18" fill="hold">
                            <p:stCondLst>
                              <p:cond delay="4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 by="(-#ppt_w*2)" calcmode="lin" valueType="num">
                                      <p:cBhvr rctx="PPT">
                                        <p:cTn id="21" dur="500" autoRev="1" fill="hold">
                                          <p:stCondLst>
                                            <p:cond delay="0"/>
                                          </p:stCondLst>
                                        </p:cTn>
                                        <p:tgtEl>
                                          <p:spTgt spid="4"/>
                                        </p:tgtEl>
                                        <p:attrNameLst>
                                          <p:attrName>ppt_w</p:attrName>
                                        </p:attrNameLst>
                                      </p:cBhvr>
                                    </p:anim>
                                    <p:anim by="(#ppt_w*0.50)" calcmode="lin" valueType="num">
                                      <p:cBhvr>
                                        <p:cTn id="22" dur="500" decel="50000" autoRev="1" fill="hold">
                                          <p:stCondLst>
                                            <p:cond delay="0"/>
                                          </p:stCondLst>
                                        </p:cTn>
                                        <p:tgtEl>
                                          <p:spTgt spid="4"/>
                                        </p:tgtEl>
                                        <p:attrNameLst>
                                          <p:attrName>ppt_x</p:attrName>
                                        </p:attrNameLst>
                                      </p:cBhvr>
                                    </p:anim>
                                    <p:anim from="(-#ppt_h/2)" to="(#ppt_y)" calcmode="lin" valueType="num">
                                      <p:cBhvr>
                                        <p:cTn id="23" dur="1000" fill="hold">
                                          <p:stCondLst>
                                            <p:cond delay="0"/>
                                          </p:stCondLst>
                                        </p:cTn>
                                        <p:tgtEl>
                                          <p:spTgt spid="4"/>
                                        </p:tgtEl>
                                        <p:attrNameLst>
                                          <p:attrName>ppt_y</p:attrName>
                                        </p:attrNameLst>
                                      </p:cBhvr>
                                    </p:anim>
                                    <p:animRot by="21600000">
                                      <p:cBhvr>
                                        <p:cTn id="24"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1285852" y="285728"/>
            <a:ext cx="6643734" cy="6286544"/>
          </a:xfrm>
          <a:prstGeom prst="rect">
            <a:avLst/>
          </a:prstGeom>
          <a:noFill/>
          <a:ln w="28575">
            <a:solidFill>
              <a:srgbClr val="92D050"/>
            </a:solidFill>
            <a:miter lim="800000"/>
            <a:headEnd/>
            <a:tailEnd/>
          </a:ln>
          <a:effectLst/>
        </p:spPr>
        <p:txBody>
          <a:bodyPr wrap="none" anchor="ctr"/>
          <a:lstStyle/>
          <a:p>
            <a:endParaRPr lang="fr-FR"/>
          </a:p>
        </p:txBody>
      </p:sp>
      <p:pic>
        <p:nvPicPr>
          <p:cNvPr id="33794" name="Picture 2" descr="http://www.mickelsenstudios.com/gallery/Road_Warrior_detail1_600.jpg"/>
          <p:cNvPicPr>
            <a:picLocks noChangeAspect="1" noChangeArrowheads="1"/>
          </p:cNvPicPr>
          <p:nvPr/>
        </p:nvPicPr>
        <p:blipFill>
          <a:blip r:embed="rId2" cstate="print"/>
          <a:srcRect/>
          <a:stretch>
            <a:fillRect/>
          </a:stretch>
        </p:blipFill>
        <p:spPr bwMode="auto">
          <a:xfrm>
            <a:off x="2411760" y="548680"/>
            <a:ext cx="4286250" cy="5715000"/>
          </a:xfrm>
          <a:prstGeom prst="rect">
            <a:avLst/>
          </a:prstGeom>
          <a:noFill/>
          <a:ln w="38100">
            <a:solidFill>
              <a:srgbClr val="7030A0"/>
            </a:solidFill>
          </a:ln>
        </p:spPr>
      </p:pic>
    </p:spTree>
  </p:cSld>
  <p:clrMapOvr>
    <a:masterClrMapping/>
  </p:clrMapOvr>
  <p:transition spd="med" advClick="0" advTm="13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4"/>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4"/>
                                        </p:tgtEl>
                                        <p:attrNameLst>
                                          <p:attrName>ppt_y</p:attrName>
                                        </p:attrNameLst>
                                      </p:cBhvr>
                                      <p:tavLst>
                                        <p:tav tm="0">
                                          <p:val>
                                            <p:strVal val="#ppt_y"/>
                                          </p:val>
                                        </p:tav>
                                        <p:tav tm="100000">
                                          <p:val>
                                            <p:strVal val="#ppt_y"/>
                                          </p:val>
                                        </p:tav>
                                      </p:tavLst>
                                    </p:anim>
                                    <p:animEffect transition="in" filter="fade">
                                      <p:cBhvr>
                                        <p:cTn id="10" dur="3000"/>
                                        <p:tgtEl>
                                          <p:spTgt spid="4"/>
                                        </p:tgtEl>
                                      </p:cBhvr>
                                    </p:animEffect>
                                  </p:childTnLst>
                                </p:cTn>
                              </p:par>
                              <p:par>
                                <p:cTn id="11" presetID="3" presetClass="entr" presetSubtype="10" fill="hold" nodeType="withEffect">
                                  <p:stCondLst>
                                    <p:cond delay="0"/>
                                  </p:stCondLst>
                                  <p:childTnLst>
                                    <p:set>
                                      <p:cBhvr>
                                        <p:cTn id="12" dur="1" fill="hold">
                                          <p:stCondLst>
                                            <p:cond delay="0"/>
                                          </p:stCondLst>
                                        </p:cTn>
                                        <p:tgtEl>
                                          <p:spTgt spid="33794"/>
                                        </p:tgtEl>
                                        <p:attrNameLst>
                                          <p:attrName>style.visibility</p:attrName>
                                        </p:attrNameLst>
                                      </p:cBhvr>
                                      <p:to>
                                        <p:strVal val="visible"/>
                                      </p:to>
                                    </p:set>
                                    <p:animEffect transition="in" filter="blinds(horizontal)">
                                      <p:cBhvr>
                                        <p:cTn id="13" dur="2000"/>
                                        <p:tgtEl>
                                          <p:spTgt spid="3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ague 2"/>
          <p:cNvSpPr/>
          <p:nvPr/>
        </p:nvSpPr>
        <p:spPr>
          <a:xfrm>
            <a:off x="4427984" y="2780928"/>
            <a:ext cx="3816424" cy="1562472"/>
          </a:xfrm>
          <a:prstGeom prst="wave">
            <a:avLst/>
          </a:prstGeom>
          <a:solidFill>
            <a:schemeClr val="accent4">
              <a:lumMod val="60000"/>
              <a:lumOff val="40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Ma femme et moi on a connu 25 ans de bonheur, après on s'est rencontrés.</a:t>
            </a:r>
            <a:endParaRPr lang="fr-FR" dirty="0">
              <a:solidFill>
                <a:srgbClr val="FF0000"/>
              </a:solidFill>
            </a:endParaRPr>
          </a:p>
        </p:txBody>
      </p:sp>
      <p:sp>
        <p:nvSpPr>
          <p:cNvPr id="4" name="Double vague 3"/>
          <p:cNvSpPr/>
          <p:nvPr/>
        </p:nvSpPr>
        <p:spPr>
          <a:xfrm>
            <a:off x="1619672" y="4869160"/>
            <a:ext cx="3960440" cy="1728192"/>
          </a:xfrm>
          <a:prstGeom prst="doubleWave">
            <a:avLst/>
          </a:prstGeom>
          <a:solidFill>
            <a:schemeClr val="tx2">
              <a:lumMod val="50000"/>
            </a:schemeClr>
          </a:solidFill>
          <a:ln>
            <a:solidFill>
              <a:srgbClr val="9FEF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Zoé demanda à Robinson de la croire</a:t>
            </a:r>
          </a:p>
          <a:p>
            <a:pPr algn="ctr"/>
            <a:r>
              <a:rPr lang="fr-FR" dirty="0" smtClean="0">
                <a:solidFill>
                  <a:srgbClr val="FF0000"/>
                </a:solidFill>
              </a:rPr>
              <a:t> et Robinson </a:t>
            </a:r>
            <a:r>
              <a:rPr lang="fr-FR" dirty="0" err="1" smtClean="0">
                <a:solidFill>
                  <a:srgbClr val="FF0000"/>
                </a:solidFill>
              </a:rPr>
              <a:t>Crusoé</a:t>
            </a:r>
            <a:endParaRPr lang="fr-FR" dirty="0">
              <a:solidFill>
                <a:srgbClr val="FF0000"/>
              </a:solidFill>
            </a:endParaRPr>
          </a:p>
        </p:txBody>
      </p:sp>
      <p:sp>
        <p:nvSpPr>
          <p:cNvPr id="5" name="Ruban courbé vers le haut 4"/>
          <p:cNvSpPr/>
          <p:nvPr/>
        </p:nvSpPr>
        <p:spPr>
          <a:xfrm>
            <a:off x="899592" y="332656"/>
            <a:ext cx="4248472" cy="2160240"/>
          </a:xfrm>
          <a:prstGeom prst="ellipseRibbon2">
            <a:avLst/>
          </a:prstGeom>
          <a:solidFill>
            <a:schemeClr val="accent2">
              <a:lumMod val="20000"/>
              <a:lumOff val="8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fr-FR" dirty="0" smtClean="0">
                <a:solidFill>
                  <a:srgbClr val="FF0000"/>
                </a:solidFill>
              </a:rPr>
              <a:t>La pression, il vaut mieux la boire que la subir </a:t>
            </a:r>
          </a:p>
        </p:txBody>
      </p:sp>
    </p:spTree>
  </p:cSld>
  <p:clrMapOvr>
    <a:masterClrMapping/>
  </p:clrMapOvr>
  <p:transition spd="med" advClick="0" advTm="17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ppt_x"/>
                                          </p:val>
                                        </p:tav>
                                        <p:tav tm="100000">
                                          <p:val>
                                            <p:strVal val="#ppt_x"/>
                                          </p:val>
                                        </p:tav>
                                      </p:tavLst>
                                    </p:anim>
                                    <p:anim calcmode="lin" valueType="num">
                                      <p:cBhvr additive="base">
                                        <p:cTn id="8" dur="20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17" presetClass="entr" presetSubtype="1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2000" fill="hold"/>
                                        <p:tgtEl>
                                          <p:spTgt spid="4"/>
                                        </p:tgtEl>
                                        <p:attrNameLst>
                                          <p:attrName>ppt_w</p:attrName>
                                        </p:attrNameLst>
                                      </p:cBhvr>
                                      <p:tavLst>
                                        <p:tav tm="0">
                                          <p:val>
                                            <p:fltVal val="0"/>
                                          </p:val>
                                        </p:tav>
                                        <p:tav tm="100000">
                                          <p:val>
                                            <p:strVal val="#ppt_w"/>
                                          </p:val>
                                        </p:tav>
                                      </p:tavLst>
                                    </p:anim>
                                    <p:anim calcmode="lin" valueType="num">
                                      <p:cBhvr>
                                        <p:cTn id="13" dur="2000" fill="hold"/>
                                        <p:tgtEl>
                                          <p:spTgt spid="4"/>
                                        </p:tgtEl>
                                        <p:attrNameLst>
                                          <p:attrName>ppt_h</p:attrName>
                                        </p:attrNameLst>
                                      </p:cBhvr>
                                      <p:tavLst>
                                        <p:tav tm="0">
                                          <p:val>
                                            <p:strVal val="#ppt_h"/>
                                          </p:val>
                                        </p:tav>
                                        <p:tav tm="100000">
                                          <p:val>
                                            <p:strVal val="#ppt_h"/>
                                          </p:val>
                                        </p:tav>
                                      </p:tavLst>
                                    </p:anim>
                                  </p:childTnLst>
                                </p:cTn>
                              </p:par>
                            </p:childTnLst>
                          </p:cTn>
                        </p:par>
                        <p:par>
                          <p:cTn id="14" fill="hold">
                            <p:stCondLst>
                              <p:cond delay="4000"/>
                            </p:stCondLst>
                            <p:childTnLst>
                              <p:par>
                                <p:cTn id="15" presetID="15" presetClass="entr" presetSubtype="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anim calcmode="lin" valueType="num">
                                      <p:cBhvr>
                                        <p:cTn id="19"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0" dur="2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1500166" y="1357298"/>
            <a:ext cx="6143668" cy="4143404"/>
          </a:xfrm>
          <a:prstGeom prst="rect">
            <a:avLst/>
          </a:prstGeom>
          <a:noFill/>
          <a:ln w="28575">
            <a:solidFill>
              <a:schemeClr val="accent6">
                <a:lumMod val="60000"/>
                <a:lumOff val="40000"/>
              </a:schemeClr>
            </a:solidFill>
            <a:miter lim="800000"/>
            <a:headEnd/>
            <a:tailEnd/>
          </a:ln>
          <a:effectLst/>
        </p:spPr>
        <p:txBody>
          <a:bodyPr wrap="none" anchor="ctr"/>
          <a:lstStyle/>
          <a:p>
            <a:endParaRPr lang="fr-FR"/>
          </a:p>
        </p:txBody>
      </p:sp>
      <p:pic>
        <p:nvPicPr>
          <p:cNvPr id="31746" name="Picture 2" descr="http://www.mickelsenstudios.com/gallery/Curious_Proposal_800.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2339999" y="360000"/>
            <a:ext cx="4447710" cy="6156000"/>
          </a:xfrm>
          <a:prstGeom prst="ellipse">
            <a:avLst/>
          </a:prstGeom>
          <a:ln w="28575" cap="rnd">
            <a:solidFill>
              <a:srgbClr val="92D05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2" descr="http://www.mickelsenstudios.com/gallery/Curious_Proposal_800.jpg"/>
          <p:cNvPicPr>
            <a:picLocks noChangeAspect="1" noChangeArrowheads="1"/>
          </p:cNvPicPr>
          <p:nvPr/>
        </p:nvPicPr>
        <p:blipFill>
          <a:blip r:embed="rId2" cstate="print"/>
          <a:srcRect/>
          <a:stretch>
            <a:fillRect/>
          </a:stretch>
        </p:blipFill>
        <p:spPr bwMode="auto">
          <a:xfrm>
            <a:off x="2340000" y="360000"/>
            <a:ext cx="4447710" cy="6156000"/>
          </a:xfrm>
          <a:prstGeom prst="ellipse">
            <a:avLst/>
          </a:prstGeom>
          <a:ln w="28575" cap="rnd">
            <a:solidFill>
              <a:srgbClr val="00B05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Rectangle 4"/>
          <p:cNvSpPr>
            <a:spLocks noChangeArrowheads="1"/>
          </p:cNvSpPr>
          <p:nvPr/>
        </p:nvSpPr>
        <p:spPr bwMode="auto">
          <a:xfrm>
            <a:off x="2088000" y="180000"/>
            <a:ext cx="4968552" cy="6480720"/>
          </a:xfrm>
          <a:prstGeom prst="rect">
            <a:avLst/>
          </a:prstGeom>
          <a:noFill/>
          <a:ln w="28575">
            <a:solidFill>
              <a:srgbClr val="FF0000"/>
            </a:solidFill>
            <a:miter lim="800000"/>
            <a:headEnd/>
            <a:tailEnd/>
          </a:ln>
          <a:effectLst/>
        </p:spPr>
        <p:txBody>
          <a:bodyPr wrap="none" anchor="ctr"/>
          <a:lstStyle/>
          <a:p>
            <a:endParaRPr lang="fr-FR"/>
          </a:p>
        </p:txBody>
      </p:sp>
    </p:spTree>
  </p:cSld>
  <p:clrMapOvr>
    <a:masterClrMapping/>
  </p:clrMapOvr>
  <p:transition spd="med" advClick="0" advTm="17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 calcmode="lin" valueType="num">
                                      <p:cBhvr>
                                        <p:cTn id="9" dur="3000" fill="hold"/>
                                        <p:tgtEl>
                                          <p:spTgt spid="3"/>
                                        </p:tgtEl>
                                        <p:attrNameLst>
                                          <p:attrName>style.rotation</p:attrName>
                                        </p:attrNameLst>
                                      </p:cBhvr>
                                      <p:tavLst>
                                        <p:tav tm="0">
                                          <p:val>
                                            <p:fltVal val="90"/>
                                          </p:val>
                                        </p:tav>
                                        <p:tav tm="100000">
                                          <p:val>
                                            <p:fltVal val="0"/>
                                          </p:val>
                                        </p:tav>
                                      </p:tavLst>
                                    </p:anim>
                                    <p:animEffect transition="in" filter="fade">
                                      <p:cBhvr>
                                        <p:cTn id="10" dur="3000"/>
                                        <p:tgtEl>
                                          <p:spTgt spid="3"/>
                                        </p:tgtEl>
                                      </p:cBhvr>
                                    </p:animEffect>
                                  </p:childTnLst>
                                </p:cTn>
                              </p:par>
                              <p:par>
                                <p:cTn id="11" presetID="19" presetClass="entr" presetSubtype="10" fill="hold" nodeType="withEffect">
                                  <p:stCondLst>
                                    <p:cond delay="0"/>
                                  </p:stCondLst>
                                  <p:childTnLst>
                                    <p:set>
                                      <p:cBhvr>
                                        <p:cTn id="12" dur="1" fill="hold">
                                          <p:stCondLst>
                                            <p:cond delay="0"/>
                                          </p:stCondLst>
                                        </p:cTn>
                                        <p:tgtEl>
                                          <p:spTgt spid="31746"/>
                                        </p:tgtEl>
                                        <p:attrNameLst>
                                          <p:attrName>style.visibility</p:attrName>
                                        </p:attrNameLst>
                                      </p:cBhvr>
                                      <p:to>
                                        <p:strVal val="visible"/>
                                      </p:to>
                                    </p:set>
                                    <p:anim calcmode="lin" valueType="num">
                                      <p:cBhvr>
                                        <p:cTn id="13" dur="5000" fill="hold"/>
                                        <p:tgtEl>
                                          <p:spTgt spid="31746"/>
                                        </p:tgtEl>
                                        <p:attrNameLst>
                                          <p:attrName>ppt_w</p:attrName>
                                        </p:attrNameLst>
                                      </p:cBhvr>
                                      <p:tavLst>
                                        <p:tav tm="0" fmla="#ppt_w*sin(2.5*pi*$)">
                                          <p:val>
                                            <p:fltVal val="0"/>
                                          </p:val>
                                        </p:tav>
                                        <p:tav tm="100000">
                                          <p:val>
                                            <p:fltVal val="1"/>
                                          </p:val>
                                        </p:tav>
                                      </p:tavLst>
                                    </p:anim>
                                    <p:anim calcmode="lin" valueType="num">
                                      <p:cBhvr>
                                        <p:cTn id="14" dur="5000" fill="hold"/>
                                        <p:tgtEl>
                                          <p:spTgt spid="31746"/>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9" presetClass="entr" presetSubtype="1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0" fill="hold"/>
                                        <p:tgtEl>
                                          <p:spTgt spid="5"/>
                                        </p:tgtEl>
                                        <p:attrNameLst>
                                          <p:attrName>ppt_w</p:attrName>
                                        </p:attrNameLst>
                                      </p:cBhvr>
                                      <p:tavLst>
                                        <p:tav tm="0" fmla="#ppt_w*sin(2.5*pi*$)">
                                          <p:val>
                                            <p:fltVal val="0"/>
                                          </p:val>
                                        </p:tav>
                                        <p:tav tm="100000">
                                          <p:val>
                                            <p:fltVal val="1"/>
                                          </p:val>
                                        </p:tav>
                                      </p:tavLst>
                                    </p:anim>
                                    <p:anim calcmode="lin" valueType="num">
                                      <p:cBhvr>
                                        <p:cTn id="19" dur="5000" fill="hold"/>
                                        <p:tgtEl>
                                          <p:spTgt spid="5"/>
                                        </p:tgtEl>
                                        <p:attrNameLst>
                                          <p:attrName>ppt_h</p:attrName>
                                        </p:attrNameLst>
                                      </p:cBhvr>
                                      <p:tavLst>
                                        <p:tav tm="0">
                                          <p:val>
                                            <p:strVal val="#ppt_h"/>
                                          </p:val>
                                        </p:tav>
                                        <p:tav tm="100000">
                                          <p:val>
                                            <p:strVal val="#ppt_h"/>
                                          </p:val>
                                        </p:tav>
                                      </p:tavLst>
                                    </p:anim>
                                  </p:childTnLst>
                                </p:cTn>
                              </p:par>
                              <p:par>
                                <p:cTn id="20" presetID="1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2000"/>
                                        <p:tgtEl>
                                          <p:spTgt spid="5"/>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right)">
                                      <p:cBhvr>
                                        <p:cTn id="25"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ague 1"/>
          <p:cNvSpPr/>
          <p:nvPr/>
        </p:nvSpPr>
        <p:spPr>
          <a:xfrm>
            <a:off x="4283968" y="260648"/>
            <a:ext cx="4176464" cy="1728192"/>
          </a:xfrm>
          <a:prstGeom prst="wave">
            <a:avLst/>
          </a:prstGeom>
          <a:solidFill>
            <a:schemeClr val="tx1">
              <a:lumMod val="95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Des chercheurs qui cherchent, on en trouve mais des chercheurs qui</a:t>
            </a:r>
            <a:br>
              <a:rPr lang="fr-FR" dirty="0" smtClean="0">
                <a:solidFill>
                  <a:srgbClr val="FF0000"/>
                </a:solidFill>
              </a:rPr>
            </a:br>
            <a:r>
              <a:rPr lang="fr-FR" dirty="0" smtClean="0">
                <a:solidFill>
                  <a:srgbClr val="FF0000"/>
                </a:solidFill>
              </a:rPr>
              <a:t>trouvent, on en cherche</a:t>
            </a:r>
            <a:endParaRPr lang="fr-FR" dirty="0">
              <a:solidFill>
                <a:srgbClr val="FF0000"/>
              </a:solidFill>
            </a:endParaRPr>
          </a:p>
        </p:txBody>
      </p:sp>
      <p:sp>
        <p:nvSpPr>
          <p:cNvPr id="3" name="Double flèche horizontale 2"/>
          <p:cNvSpPr/>
          <p:nvPr/>
        </p:nvSpPr>
        <p:spPr>
          <a:xfrm>
            <a:off x="251520" y="4365104"/>
            <a:ext cx="5616624" cy="2348880"/>
          </a:xfrm>
          <a:prstGeom prst="leftRightArrow">
            <a:avLst/>
          </a:prstGeom>
          <a:solidFill>
            <a:schemeClr val="accent6">
              <a:lumMod val="60000"/>
              <a:lumOff val="40000"/>
            </a:schemeClr>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On dit toujours qu'il faut boire avec modération, mais putain c'est qui ce modération ?!!</a:t>
            </a:r>
            <a:endParaRPr lang="fr-FR" dirty="0">
              <a:solidFill>
                <a:srgbClr val="FF0000"/>
              </a:solidFill>
            </a:endParaRPr>
          </a:p>
        </p:txBody>
      </p:sp>
      <p:sp>
        <p:nvSpPr>
          <p:cNvPr id="4" name="Ruban courbé vers le bas 3"/>
          <p:cNvSpPr/>
          <p:nvPr/>
        </p:nvSpPr>
        <p:spPr>
          <a:xfrm>
            <a:off x="2267744" y="2492896"/>
            <a:ext cx="4464496" cy="1584176"/>
          </a:xfrm>
          <a:prstGeom prst="ellipseRibbon">
            <a:avLst/>
          </a:prstGeom>
          <a:solidFill>
            <a:schemeClr val="accent3">
              <a:lumMod val="60000"/>
              <a:lumOff val="4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Le vagin est comme un ascenseur : tu mets le doigt où t'habites</a:t>
            </a:r>
            <a:endParaRPr lang="fr-FR" dirty="0">
              <a:solidFill>
                <a:srgbClr val="FF0000"/>
              </a:solidFill>
            </a:endParaRPr>
          </a:p>
        </p:txBody>
      </p:sp>
    </p:spTree>
  </p:cSld>
  <p:clrMapOvr>
    <a:masterClrMapping/>
  </p:clrMapOvr>
  <p:transition spd="med" advClick="0" advTm="15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ppt_h</p:attrName>
                                        </p:attrNameLst>
                                      </p:cBhvr>
                                      <p:tavLst>
                                        <p:tav tm="0">
                                          <p:val>
                                            <p:strVal val="#ppt_h/20"/>
                                          </p:val>
                                        </p:tav>
                                        <p:tav tm="50000">
                                          <p:val>
                                            <p:strVal val="#ppt_h/20"/>
                                          </p:val>
                                        </p:tav>
                                        <p:tav tm="100000">
                                          <p:val>
                                            <p:strVal val="#ppt_h"/>
                                          </p:val>
                                        </p:tav>
                                      </p:tavLst>
                                    </p:anim>
                                    <p:anim calcmode="lin" valueType="num">
                                      <p:cBhvr>
                                        <p:cTn id="8" dur="2000" fill="hold"/>
                                        <p:tgtEl>
                                          <p:spTgt spid="2"/>
                                        </p:tgtEl>
                                        <p:attrNameLst>
                                          <p:attrName>ppt_w</p:attrName>
                                        </p:attrNameLst>
                                      </p:cBhvr>
                                      <p:tavLst>
                                        <p:tav tm="0">
                                          <p:val>
                                            <p:strVal val="#ppt_w+.3"/>
                                          </p:val>
                                        </p:tav>
                                        <p:tav tm="50000">
                                          <p:val>
                                            <p:strVal val="#ppt_w+.3"/>
                                          </p:val>
                                        </p:tav>
                                        <p:tav tm="100000">
                                          <p:val>
                                            <p:strVal val="#ppt_w"/>
                                          </p:val>
                                        </p:tav>
                                      </p:tavLst>
                                    </p:anim>
                                    <p:anim calcmode="lin" valueType="num">
                                      <p:cBhvr>
                                        <p:cTn id="9" dur="2000" fill="hold"/>
                                        <p:tgtEl>
                                          <p:spTgt spid="2"/>
                                        </p:tgtEl>
                                        <p:attrNameLst>
                                          <p:attrName>ppt_x</p:attrName>
                                        </p:attrNameLst>
                                      </p:cBhvr>
                                      <p:tavLst>
                                        <p:tav tm="0">
                                          <p:val>
                                            <p:strVal val="#ppt_x-.3"/>
                                          </p:val>
                                        </p:tav>
                                        <p:tav tm="50000">
                                          <p:val>
                                            <p:strVal val="#ppt_x"/>
                                          </p:val>
                                        </p:tav>
                                        <p:tav tm="100000">
                                          <p:val>
                                            <p:strVal val="#ppt_x"/>
                                          </p:val>
                                        </p:tav>
                                      </p:tavLst>
                                    </p:anim>
                                    <p:anim calcmode="lin" valueType="num">
                                      <p:cBhvr>
                                        <p:cTn id="10" dur="2000" fill="hold"/>
                                        <p:tgtEl>
                                          <p:spTgt spid="2"/>
                                        </p:tgtEl>
                                        <p:attrNameLst>
                                          <p:attrName>ppt_y</p:attrName>
                                        </p:attrNameLst>
                                      </p:cBhvr>
                                      <p:tavLst>
                                        <p:tav tm="0">
                                          <p:val>
                                            <p:strVal val="#ppt_y"/>
                                          </p:val>
                                        </p:tav>
                                        <p:tav tm="100000">
                                          <p:val>
                                            <p:strVal val="#ppt_y"/>
                                          </p:val>
                                        </p:tav>
                                      </p:tavLst>
                                    </p:anim>
                                  </p:childTnLst>
                                </p:cTn>
                              </p:par>
                            </p:childTnLst>
                          </p:cTn>
                        </p:par>
                        <p:par>
                          <p:cTn id="11" fill="hold">
                            <p:stCondLst>
                              <p:cond delay="2000"/>
                            </p:stCondLst>
                            <p:childTnLst>
                              <p:par>
                                <p:cTn id="12" presetID="26" presetClass="entr" presetSubtype="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80">
                                          <p:stCondLst>
                                            <p:cond delay="0"/>
                                          </p:stCondLst>
                                        </p:cTn>
                                        <p:tgtEl>
                                          <p:spTgt spid="4"/>
                                        </p:tgtEl>
                                      </p:cBhvr>
                                    </p:animEffect>
                                    <p:anim calcmode="lin" valueType="num">
                                      <p:cBhvr>
                                        <p:cTn id="1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gtEl>
                                      </p:cBhvr>
                                      <p:to x="100000" y="60000"/>
                                    </p:animScale>
                                    <p:animScale>
                                      <p:cBhvr>
                                        <p:cTn id="21" dur="166" decel="50000">
                                          <p:stCondLst>
                                            <p:cond delay="676"/>
                                          </p:stCondLst>
                                        </p:cTn>
                                        <p:tgtEl>
                                          <p:spTgt spid="4"/>
                                        </p:tgtEl>
                                      </p:cBhvr>
                                      <p:to x="100000" y="100000"/>
                                    </p:animScale>
                                    <p:animScale>
                                      <p:cBhvr>
                                        <p:cTn id="22" dur="26">
                                          <p:stCondLst>
                                            <p:cond delay="1312"/>
                                          </p:stCondLst>
                                        </p:cTn>
                                        <p:tgtEl>
                                          <p:spTgt spid="4"/>
                                        </p:tgtEl>
                                      </p:cBhvr>
                                      <p:to x="100000" y="80000"/>
                                    </p:animScale>
                                    <p:animScale>
                                      <p:cBhvr>
                                        <p:cTn id="23" dur="166" decel="50000">
                                          <p:stCondLst>
                                            <p:cond delay="1338"/>
                                          </p:stCondLst>
                                        </p:cTn>
                                        <p:tgtEl>
                                          <p:spTgt spid="4"/>
                                        </p:tgtEl>
                                      </p:cBhvr>
                                      <p:to x="100000" y="100000"/>
                                    </p:animScale>
                                    <p:animScale>
                                      <p:cBhvr>
                                        <p:cTn id="24" dur="26">
                                          <p:stCondLst>
                                            <p:cond delay="1642"/>
                                          </p:stCondLst>
                                        </p:cTn>
                                        <p:tgtEl>
                                          <p:spTgt spid="4"/>
                                        </p:tgtEl>
                                      </p:cBhvr>
                                      <p:to x="100000" y="90000"/>
                                    </p:animScale>
                                    <p:animScale>
                                      <p:cBhvr>
                                        <p:cTn id="25" dur="166" decel="50000">
                                          <p:stCondLst>
                                            <p:cond delay="1668"/>
                                          </p:stCondLst>
                                        </p:cTn>
                                        <p:tgtEl>
                                          <p:spTgt spid="4"/>
                                        </p:tgtEl>
                                      </p:cBhvr>
                                      <p:to x="100000" y="100000"/>
                                    </p:animScale>
                                    <p:animScale>
                                      <p:cBhvr>
                                        <p:cTn id="26" dur="26">
                                          <p:stCondLst>
                                            <p:cond delay="1808"/>
                                          </p:stCondLst>
                                        </p:cTn>
                                        <p:tgtEl>
                                          <p:spTgt spid="4"/>
                                        </p:tgtEl>
                                      </p:cBhvr>
                                      <p:to x="100000" y="95000"/>
                                    </p:animScale>
                                    <p:animScale>
                                      <p:cBhvr>
                                        <p:cTn id="27" dur="166" decel="50000">
                                          <p:stCondLst>
                                            <p:cond delay="1834"/>
                                          </p:stCondLst>
                                        </p:cTn>
                                        <p:tgtEl>
                                          <p:spTgt spid="4"/>
                                        </p:tgtEl>
                                      </p:cBhvr>
                                      <p:to x="100000" y="100000"/>
                                    </p:animScale>
                                  </p:childTnLst>
                                </p:cTn>
                              </p:par>
                            </p:childTnLst>
                          </p:cTn>
                        </p:par>
                        <p:par>
                          <p:cTn id="28" fill="hold">
                            <p:stCondLst>
                              <p:cond delay="4000"/>
                            </p:stCondLst>
                            <p:childTnLst>
                              <p:par>
                                <p:cTn id="29" presetID="35" presetClass="entr" presetSubtype="0"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000"/>
                                        <p:tgtEl>
                                          <p:spTgt spid="3"/>
                                        </p:tgtEl>
                                      </p:cBhvr>
                                    </p:animEffect>
                                    <p:anim calcmode="lin" valueType="num">
                                      <p:cBhvr>
                                        <p:cTn id="32" dur="2000" fill="hold"/>
                                        <p:tgtEl>
                                          <p:spTgt spid="3"/>
                                        </p:tgtEl>
                                        <p:attrNameLst>
                                          <p:attrName>style.rotation</p:attrName>
                                        </p:attrNameLst>
                                      </p:cBhvr>
                                      <p:tavLst>
                                        <p:tav tm="0">
                                          <p:val>
                                            <p:fltVal val="720"/>
                                          </p:val>
                                        </p:tav>
                                        <p:tav tm="100000">
                                          <p:val>
                                            <p:fltVal val="0"/>
                                          </p:val>
                                        </p:tav>
                                      </p:tavLst>
                                    </p:anim>
                                    <p:anim calcmode="lin" valueType="num">
                                      <p:cBhvr>
                                        <p:cTn id="33" dur="2000" fill="hold"/>
                                        <p:tgtEl>
                                          <p:spTgt spid="3"/>
                                        </p:tgtEl>
                                        <p:attrNameLst>
                                          <p:attrName>ppt_h</p:attrName>
                                        </p:attrNameLst>
                                      </p:cBhvr>
                                      <p:tavLst>
                                        <p:tav tm="0">
                                          <p:val>
                                            <p:fltVal val="0"/>
                                          </p:val>
                                        </p:tav>
                                        <p:tav tm="100000">
                                          <p:val>
                                            <p:strVal val="#ppt_h"/>
                                          </p:val>
                                        </p:tav>
                                      </p:tavLst>
                                    </p:anim>
                                    <p:anim calcmode="lin" valueType="num">
                                      <p:cBhvr>
                                        <p:cTn id="34" dur="2000" fill="hold"/>
                                        <p:tgtEl>
                                          <p:spTgt spid="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755575" y="332656"/>
            <a:ext cx="7632849" cy="6192688"/>
          </a:xfrm>
          <a:prstGeom prst="rect">
            <a:avLst/>
          </a:prstGeom>
          <a:noFill/>
          <a:ln w="28575">
            <a:solidFill>
              <a:srgbClr val="00B050"/>
            </a:solidFill>
            <a:miter lim="800000"/>
            <a:headEnd/>
            <a:tailEnd/>
          </a:ln>
          <a:effectLst/>
        </p:spPr>
        <p:txBody>
          <a:bodyPr wrap="none" anchor="ctr"/>
          <a:lstStyle/>
          <a:p>
            <a:endParaRPr lang="fr-FR"/>
          </a:p>
        </p:txBody>
      </p:sp>
      <p:pic>
        <p:nvPicPr>
          <p:cNvPr id="28674" name="Picture 2" descr="http://www.mickelsenstudios.com/gallery/Continuum_800.jpg"/>
          <p:cNvPicPr>
            <a:picLocks noChangeAspect="1" noChangeArrowheads="1"/>
          </p:cNvPicPr>
          <p:nvPr/>
        </p:nvPicPr>
        <p:blipFill>
          <a:blip r:embed="rId2" cstate="print"/>
          <a:srcRect/>
          <a:stretch>
            <a:fillRect/>
          </a:stretch>
        </p:blipFill>
        <p:spPr bwMode="auto">
          <a:xfrm>
            <a:off x="1440000" y="468000"/>
            <a:ext cx="6231134" cy="5904000"/>
          </a:xfrm>
          <a:prstGeom prst="rect">
            <a:avLst/>
          </a:prstGeom>
          <a:noFill/>
          <a:ln>
            <a:solidFill>
              <a:srgbClr val="FF0000"/>
            </a:solidFill>
          </a:ln>
        </p:spPr>
      </p:pic>
      <p:sp>
        <p:nvSpPr>
          <p:cNvPr id="5" name="Rectangle 4"/>
          <p:cNvSpPr>
            <a:spLocks noChangeArrowheads="1"/>
          </p:cNvSpPr>
          <p:nvPr/>
        </p:nvSpPr>
        <p:spPr bwMode="auto">
          <a:xfrm>
            <a:off x="1259632" y="188640"/>
            <a:ext cx="6552728" cy="6480720"/>
          </a:xfrm>
          <a:prstGeom prst="rect">
            <a:avLst/>
          </a:prstGeom>
          <a:noFill/>
          <a:ln w="28575">
            <a:solidFill>
              <a:srgbClr val="FC6E04"/>
            </a:solidFill>
            <a:miter lim="800000"/>
            <a:headEnd/>
            <a:tailEnd/>
          </a:ln>
          <a:effectLst/>
        </p:spPr>
        <p:txBody>
          <a:bodyPr wrap="none" anchor="ctr"/>
          <a:lstStyle/>
          <a:p>
            <a:endParaRPr lang="fr-FR"/>
          </a:p>
        </p:txBody>
      </p:sp>
    </p:spTree>
  </p:cSld>
  <p:clrMapOvr>
    <a:masterClrMapping/>
  </p:clrMapOvr>
  <p:transition spd="med" advClick="0" advTm="1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fmla="#ppt_w*sin(2.5*pi*$)">
                                          <p:val>
                                            <p:fltVal val="0"/>
                                          </p:val>
                                        </p:tav>
                                        <p:tav tm="100000">
                                          <p:val>
                                            <p:fltVal val="1"/>
                                          </p:val>
                                        </p:tav>
                                      </p:tavLst>
                                    </p:anim>
                                    <p:anim calcmode="lin" valueType="num">
                                      <p:cBhvr>
                                        <p:cTn id="8" dur="3000" fill="hold"/>
                                        <p:tgtEl>
                                          <p:spTgt spid="3"/>
                                        </p:tgtEl>
                                        <p:attrNameLst>
                                          <p:attrName>ppt_h</p:attrName>
                                        </p:attrNameLst>
                                      </p:cBhvr>
                                      <p:tavLst>
                                        <p:tav tm="0">
                                          <p:val>
                                            <p:strVal val="#ppt_h"/>
                                          </p:val>
                                        </p:tav>
                                        <p:tav tm="100000">
                                          <p:val>
                                            <p:strVal val="#ppt_h"/>
                                          </p:val>
                                        </p:tav>
                                      </p:tavLst>
                                    </p:anim>
                                  </p:childTnLst>
                                </p:cTn>
                              </p:par>
                              <p:par>
                                <p:cTn id="9" presetID="20"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xplosion 1 1"/>
          <p:cNvSpPr/>
          <p:nvPr/>
        </p:nvSpPr>
        <p:spPr>
          <a:xfrm>
            <a:off x="683568" y="692696"/>
            <a:ext cx="3888432" cy="3096344"/>
          </a:xfrm>
          <a:prstGeom prst="irregularSeal1">
            <a:avLst/>
          </a:prstGeom>
          <a:solidFill>
            <a:schemeClr val="tx2">
              <a:lumMod val="90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Jeanne d'Arc,</a:t>
            </a:r>
          </a:p>
          <a:p>
            <a:pPr algn="ctr"/>
            <a:r>
              <a:rPr lang="fr-FR" dirty="0" smtClean="0">
                <a:solidFill>
                  <a:srgbClr val="FF0000"/>
                </a:solidFill>
              </a:rPr>
              <a:t> elle a frit,</a:t>
            </a:r>
          </a:p>
          <a:p>
            <a:pPr algn="ctr"/>
            <a:r>
              <a:rPr lang="fr-FR" dirty="0" smtClean="0">
                <a:solidFill>
                  <a:srgbClr val="FF0000"/>
                </a:solidFill>
              </a:rPr>
              <a:t> elle a tout compris !</a:t>
            </a:r>
            <a:endParaRPr lang="fr-FR" dirty="0">
              <a:solidFill>
                <a:srgbClr val="FF0000"/>
              </a:solidFill>
            </a:endParaRPr>
          </a:p>
        </p:txBody>
      </p:sp>
      <p:sp>
        <p:nvSpPr>
          <p:cNvPr id="3" name="Parchemin vertical 2"/>
          <p:cNvSpPr/>
          <p:nvPr/>
        </p:nvSpPr>
        <p:spPr>
          <a:xfrm>
            <a:off x="6660232" y="404664"/>
            <a:ext cx="1872208" cy="3240360"/>
          </a:xfrm>
          <a:prstGeom prst="verticalScroll">
            <a:avLst/>
          </a:prstGeom>
          <a:solidFill>
            <a:schemeClr val="accent5">
              <a:lumMod val="20000"/>
              <a:lumOff val="80000"/>
            </a:schemeClr>
          </a:solidFill>
          <a:ln>
            <a:solidFill>
              <a:srgbClr val="FF99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FF0000"/>
                </a:solidFill>
              </a:rPr>
              <a:t>Two beer or not two beer, </a:t>
            </a:r>
          </a:p>
          <a:p>
            <a:pPr algn="ctr"/>
            <a:r>
              <a:rPr lang="en-US" dirty="0" smtClean="0">
                <a:solidFill>
                  <a:srgbClr val="FF0000"/>
                </a:solidFill>
              </a:rPr>
              <a:t>that is the </a:t>
            </a:r>
            <a:r>
              <a:rPr lang="en-US" dirty="0" err="1" smtClean="0">
                <a:solidFill>
                  <a:srgbClr val="FF0000"/>
                </a:solidFill>
              </a:rPr>
              <a:t>pression</a:t>
            </a:r>
            <a:endParaRPr lang="fr-FR" dirty="0">
              <a:solidFill>
                <a:srgbClr val="FF0000"/>
              </a:solidFill>
            </a:endParaRPr>
          </a:p>
        </p:txBody>
      </p:sp>
      <p:sp>
        <p:nvSpPr>
          <p:cNvPr id="4" name="Double vague 3"/>
          <p:cNvSpPr/>
          <p:nvPr/>
        </p:nvSpPr>
        <p:spPr>
          <a:xfrm>
            <a:off x="1619672" y="4797152"/>
            <a:ext cx="4896544" cy="1368152"/>
          </a:xfrm>
          <a:prstGeom prst="doubleWave">
            <a:avLst/>
          </a:prstGeom>
          <a:solidFill>
            <a:schemeClr val="tx2">
              <a:lumMod val="75000"/>
            </a:schemeClr>
          </a:soli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En forêt, un seul hêtre vous manque</a:t>
            </a:r>
          </a:p>
          <a:p>
            <a:pPr algn="ctr"/>
            <a:r>
              <a:rPr lang="fr-FR" dirty="0" smtClean="0">
                <a:solidFill>
                  <a:srgbClr val="FF0000"/>
                </a:solidFill>
              </a:rPr>
              <a:t>et tout est peuplier</a:t>
            </a:r>
            <a:endParaRPr lang="fr-FR" dirty="0">
              <a:solidFill>
                <a:srgbClr val="FF0000"/>
              </a:solidFill>
            </a:endParaRPr>
          </a:p>
        </p:txBody>
      </p:sp>
    </p:spTree>
  </p:cSld>
  <p:clrMapOvr>
    <a:masterClrMapping/>
  </p:clrMapOvr>
  <p:transition spd="med" advClick="0" advTm="1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par>
                          <p:cTn id="8" fill="hold">
                            <p:stCondLst>
                              <p:cond delay="2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1"/>
                                          </p:val>
                                        </p:tav>
                                        <p:tav tm="100000">
                                          <p:val>
                                            <p:strVal val="#ppt_x"/>
                                          </p:val>
                                        </p:tav>
                                      </p:tavLst>
                                    </p:anim>
                                    <p:anim calcmode="lin" valueType="num">
                                      <p:cBhvr>
                                        <p:cTn id="13" dur="10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6600"/>
                            </p:stCondLst>
                            <p:childTnLst>
                              <p:par>
                                <p:cTn id="15" presetID="34" presetClass="entr" presetSubtype="0"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from="(-#ppt_w/2)" to="(#ppt_x)" calcmode="lin" valueType="num">
                                      <p:cBhvr>
                                        <p:cTn id="17" dur="1200" fill="hold">
                                          <p:stCondLst>
                                            <p:cond delay="0"/>
                                          </p:stCondLst>
                                        </p:cTn>
                                        <p:tgtEl>
                                          <p:spTgt spid="4"/>
                                        </p:tgtEl>
                                        <p:attrNameLst>
                                          <p:attrName>ppt_x</p:attrName>
                                        </p:attrNameLst>
                                      </p:cBhvr>
                                    </p:anim>
                                    <p:anim from="0" to="-1.0" calcmode="lin" valueType="num">
                                      <p:cBhvr>
                                        <p:cTn id="18" dur="400" decel="50000" autoRev="1" fill="hold">
                                          <p:stCondLst>
                                            <p:cond delay="1200"/>
                                          </p:stCondLst>
                                        </p:cTn>
                                        <p:tgtEl>
                                          <p:spTgt spid="4"/>
                                        </p:tgtEl>
                                        <p:attrNameLst>
                                          <p:attrName>xshear</p:attrName>
                                        </p:attrNameLst>
                                      </p:cBhvr>
                                    </p:anim>
                                    <p:animScale>
                                      <p:cBhvr>
                                        <p:cTn id="19" dur="400" decel="100000" autoRev="1" fill="hold">
                                          <p:stCondLst>
                                            <p:cond delay="1200"/>
                                          </p:stCondLst>
                                        </p:cTn>
                                        <p:tgtEl>
                                          <p:spTgt spid="4"/>
                                        </p:tgtEl>
                                      </p:cBhvr>
                                      <p:from x="100000" y="100000"/>
                                      <p:to x="80000" y="100000"/>
                                    </p:animScale>
                                    <p:anim by="(#ppt_h/3+#ppt_w*0.1)" calcmode="lin" valueType="num">
                                      <p:cBhvr additive="sum">
                                        <p:cTn id="20" dur="400" decel="100000" autoRev="1" fill="hold">
                                          <p:stCondLst>
                                            <p:cond delay="1200"/>
                                          </p:stCondLst>
                                        </p:cTn>
                                        <p:tgtEl>
                                          <p:spTgt spid="4"/>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899592" y="720000"/>
            <a:ext cx="7344816" cy="5400600"/>
          </a:xfrm>
          <a:prstGeom prst="rect">
            <a:avLst/>
          </a:prstGeom>
          <a:noFill/>
          <a:ln w="28575">
            <a:solidFill>
              <a:srgbClr val="FC6E04"/>
            </a:solidFill>
            <a:miter lim="800000"/>
            <a:headEnd/>
            <a:tailEnd/>
          </a:ln>
          <a:effectLst/>
        </p:spPr>
        <p:txBody>
          <a:bodyPr wrap="none" anchor="ctr"/>
          <a:lstStyle/>
          <a:p>
            <a:endParaRPr lang="fr-FR"/>
          </a:p>
        </p:txBody>
      </p:sp>
      <p:pic>
        <p:nvPicPr>
          <p:cNvPr id="27650" name="Picture 2" descr="http://www.mickelsenstudios.com/gallery/Amber_Botanical_Bowl_800.jpg"/>
          <p:cNvPicPr>
            <a:picLocks noChangeAspect="1" noChangeArrowheads="1"/>
          </p:cNvPicPr>
          <p:nvPr/>
        </p:nvPicPr>
        <p:blipFill>
          <a:blip r:embed="rId2" cstate="print"/>
          <a:srcRect/>
          <a:stretch>
            <a:fillRect/>
          </a:stretch>
        </p:blipFill>
        <p:spPr bwMode="auto">
          <a:xfrm>
            <a:off x="1440000" y="1224000"/>
            <a:ext cx="6240851" cy="4392000"/>
          </a:xfrm>
          <a:prstGeom prst="rect">
            <a:avLst/>
          </a:prstGeom>
          <a:noFill/>
        </p:spPr>
      </p:pic>
      <p:sp>
        <p:nvSpPr>
          <p:cNvPr id="4" name="Rectangle 4"/>
          <p:cNvSpPr>
            <a:spLocks noChangeArrowheads="1"/>
          </p:cNvSpPr>
          <p:nvPr/>
        </p:nvSpPr>
        <p:spPr bwMode="auto">
          <a:xfrm>
            <a:off x="1259632" y="332656"/>
            <a:ext cx="6624736" cy="6192688"/>
          </a:xfrm>
          <a:prstGeom prst="rect">
            <a:avLst/>
          </a:prstGeom>
          <a:noFill/>
          <a:ln w="28575">
            <a:solidFill>
              <a:srgbClr val="FF0000"/>
            </a:solidFill>
            <a:miter lim="800000"/>
            <a:headEnd/>
            <a:tailEnd/>
          </a:ln>
          <a:effectLst/>
        </p:spPr>
        <p:txBody>
          <a:bodyPr wrap="none" anchor="ctr"/>
          <a:lstStyle/>
          <a:p>
            <a:endParaRPr lang="fr-FR"/>
          </a:p>
        </p:txBody>
      </p:sp>
    </p:spTree>
  </p:cSld>
  <p:clrMapOvr>
    <a:masterClrMapping/>
  </p:clrMapOvr>
  <p:transition spd="med" advClick="0" advTm="15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p:cTn id="7" dur="5000" fill="hold"/>
                                        <p:tgtEl>
                                          <p:spTgt spid="27650"/>
                                        </p:tgtEl>
                                        <p:attrNameLst>
                                          <p:attrName>ppt_w</p:attrName>
                                        </p:attrNameLst>
                                      </p:cBhvr>
                                      <p:tavLst>
                                        <p:tav tm="0" fmla="#ppt_w*sin(2.5*pi*$)">
                                          <p:val>
                                            <p:fltVal val="0"/>
                                          </p:val>
                                        </p:tav>
                                        <p:tav tm="100000">
                                          <p:val>
                                            <p:fltVal val="1"/>
                                          </p:val>
                                        </p:tav>
                                      </p:tavLst>
                                    </p:anim>
                                    <p:anim calcmode="lin" valueType="num">
                                      <p:cBhvr>
                                        <p:cTn id="8" dur="5000" fill="hold"/>
                                        <p:tgtEl>
                                          <p:spTgt spid="27650"/>
                                        </p:tgtEl>
                                        <p:attrNameLst>
                                          <p:attrName>ppt_h</p:attrName>
                                        </p:attrNameLst>
                                      </p:cBhvr>
                                      <p:tavLst>
                                        <p:tav tm="0">
                                          <p:val>
                                            <p:strVal val="#ppt_h"/>
                                          </p:val>
                                        </p:tav>
                                        <p:tav tm="100000">
                                          <p:val>
                                            <p:strVal val="#ppt_h"/>
                                          </p:val>
                                        </p:tav>
                                      </p:tavLst>
                                    </p:anim>
                                  </p:childTnLst>
                                </p:cTn>
                              </p:par>
                              <p:par>
                                <p:cTn id="9" presetID="21"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4)">
                                      <p:cBhvr>
                                        <p:cTn id="11" dur="5000"/>
                                        <p:tgtEl>
                                          <p:spTgt spid="3"/>
                                        </p:tgtEl>
                                      </p:cBhvr>
                                    </p:animEffect>
                                  </p:childTnLst>
                                </p:cTn>
                              </p:par>
                              <p:par>
                                <p:cTn id="12" presetID="2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0"/>
                                        <p:tgtEl>
                                          <p:spTgt spid="4"/>
                                        </p:tgtEl>
                                      </p:cBhvr>
                                    </p:animEffect>
                                  </p:childTnLst>
                                </p:cTn>
                              </p:par>
                              <p:par>
                                <p:cTn id="15" presetID="21" presetClass="entr" presetSubtype="2" fill="hold" grpId="1"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2)">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4"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rchemin horizontal 1"/>
          <p:cNvSpPr/>
          <p:nvPr/>
        </p:nvSpPr>
        <p:spPr>
          <a:xfrm>
            <a:off x="827584" y="1124744"/>
            <a:ext cx="3744416" cy="1825360"/>
          </a:xfrm>
          <a:prstGeom prst="horizontalScroll">
            <a:avLst/>
          </a:prstGeom>
          <a:solidFill>
            <a:schemeClr val="tx2"/>
          </a:solid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Moins tu risques, plus tu perds quand tu gagnes</a:t>
            </a:r>
            <a:endParaRPr lang="fr-FR" dirty="0">
              <a:solidFill>
                <a:srgbClr val="FF0000"/>
              </a:solidFill>
            </a:endParaRPr>
          </a:p>
        </p:txBody>
      </p:sp>
      <p:sp>
        <p:nvSpPr>
          <p:cNvPr id="3" name="Double vague 2"/>
          <p:cNvSpPr/>
          <p:nvPr/>
        </p:nvSpPr>
        <p:spPr>
          <a:xfrm>
            <a:off x="3275856" y="4005064"/>
            <a:ext cx="4248472" cy="1440160"/>
          </a:xfrm>
          <a:prstGeom prst="doubleWave">
            <a:avLst/>
          </a:prstGeom>
          <a:solidFill>
            <a:schemeClr val="accent3">
              <a:lumMod val="60000"/>
              <a:lumOff val="4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La lampe torche. Le PQ aussi.</a:t>
            </a:r>
            <a:endParaRPr lang="fr-FR" dirty="0">
              <a:solidFill>
                <a:srgbClr val="FF0000"/>
              </a:solidFill>
            </a:endParaRPr>
          </a:p>
        </p:txBody>
      </p:sp>
    </p:spTree>
  </p:cSld>
  <p:clrMapOvr>
    <a:masterClrMapping/>
  </p:clrMapOvr>
  <p:transition spd="med" advClick="0" advTm="12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2900"/>
                            </p:stCondLst>
                            <p:childTnLst>
                              <p:par>
                                <p:cTn id="12" presetID="35" presetClass="entr" presetSubtype="0"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2000"/>
                                        <p:tgtEl>
                                          <p:spTgt spid="3"/>
                                        </p:tgtEl>
                                      </p:cBhvr>
                                    </p:animEffect>
                                    <p:anim calcmode="lin" valueType="num">
                                      <p:cBhvr>
                                        <p:cTn id="15" dur="2000" fill="hold"/>
                                        <p:tgtEl>
                                          <p:spTgt spid="3"/>
                                        </p:tgtEl>
                                        <p:attrNameLst>
                                          <p:attrName>style.rotation</p:attrName>
                                        </p:attrNameLst>
                                      </p:cBhvr>
                                      <p:tavLst>
                                        <p:tav tm="0">
                                          <p:val>
                                            <p:fltVal val="720"/>
                                          </p:val>
                                        </p:tav>
                                        <p:tav tm="100000">
                                          <p:val>
                                            <p:fltVal val="0"/>
                                          </p:val>
                                        </p:tav>
                                      </p:tavLst>
                                    </p:anim>
                                    <p:anim calcmode="lin" valueType="num">
                                      <p:cBhvr>
                                        <p:cTn id="16" dur="2000" fill="hold"/>
                                        <p:tgtEl>
                                          <p:spTgt spid="3"/>
                                        </p:tgtEl>
                                        <p:attrNameLst>
                                          <p:attrName>ppt_h</p:attrName>
                                        </p:attrNameLst>
                                      </p:cBhvr>
                                      <p:tavLst>
                                        <p:tav tm="0">
                                          <p:val>
                                            <p:fltVal val="0"/>
                                          </p:val>
                                        </p:tav>
                                        <p:tav tm="100000">
                                          <p:val>
                                            <p:strVal val="#ppt_h"/>
                                          </p:val>
                                        </p:tav>
                                      </p:tavLst>
                                    </p:anim>
                                    <p:anim calcmode="lin" valueType="num">
                                      <p:cBhvr>
                                        <p:cTn id="17" dur="2000" fill="hold"/>
                                        <p:tgtEl>
                                          <p:spTgt spid="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1547664" y="332656"/>
            <a:ext cx="5976664" cy="6264696"/>
          </a:xfrm>
          <a:prstGeom prst="rect">
            <a:avLst/>
          </a:prstGeom>
          <a:noFill/>
          <a:ln w="28575">
            <a:solidFill>
              <a:schemeClr val="accent3">
                <a:lumMod val="40000"/>
                <a:lumOff val="60000"/>
              </a:schemeClr>
            </a:solidFill>
            <a:miter lim="800000"/>
            <a:headEnd/>
            <a:tailEnd/>
          </a:ln>
          <a:effectLst/>
        </p:spPr>
        <p:txBody>
          <a:bodyPr wrap="none" anchor="ctr"/>
          <a:lstStyle/>
          <a:p>
            <a:endParaRPr lang="fr-FR"/>
          </a:p>
        </p:txBody>
      </p:sp>
      <p:pic>
        <p:nvPicPr>
          <p:cNvPr id="25602" name="Picture 2" descr="http://www.mickelsenstudios.com/gallery/Boot_Of_Thorns2_800.jpg"/>
          <p:cNvPicPr>
            <a:picLocks noChangeAspect="1" noChangeArrowheads="1"/>
          </p:cNvPicPr>
          <p:nvPr/>
        </p:nvPicPr>
        <p:blipFill>
          <a:blip r:embed="rId2" cstate="print"/>
          <a:srcRect/>
          <a:stretch>
            <a:fillRect/>
          </a:stretch>
        </p:blipFill>
        <p:spPr bwMode="auto">
          <a:xfrm>
            <a:off x="2051720" y="404664"/>
            <a:ext cx="4971831" cy="6063208"/>
          </a:xfrm>
          <a:prstGeom prst="rect">
            <a:avLst/>
          </a:prstGeom>
          <a:noFill/>
          <a:ln>
            <a:solidFill>
              <a:srgbClr val="FF0000"/>
            </a:solidFill>
          </a:ln>
        </p:spPr>
      </p:pic>
      <p:sp>
        <p:nvSpPr>
          <p:cNvPr id="5" name="Rectangle 4"/>
          <p:cNvSpPr>
            <a:spLocks noChangeArrowheads="1"/>
          </p:cNvSpPr>
          <p:nvPr/>
        </p:nvSpPr>
        <p:spPr bwMode="auto">
          <a:xfrm>
            <a:off x="899592" y="764704"/>
            <a:ext cx="7272808" cy="5328592"/>
          </a:xfrm>
          <a:prstGeom prst="rect">
            <a:avLst/>
          </a:prstGeom>
          <a:noFill/>
          <a:ln w="28575">
            <a:solidFill>
              <a:srgbClr val="3366FF"/>
            </a:solidFill>
            <a:miter lim="800000"/>
            <a:headEnd/>
            <a:tailEnd/>
          </a:ln>
          <a:effectLst/>
        </p:spPr>
        <p:txBody>
          <a:bodyPr wrap="none" anchor="ctr"/>
          <a:lstStyle/>
          <a:p>
            <a:endParaRPr lang="fr-FR"/>
          </a:p>
        </p:txBody>
      </p:sp>
    </p:spTree>
  </p:cSld>
  <p:clrMapOvr>
    <a:masterClrMapping/>
  </p:clrMapOvr>
  <p:transition spd="med" advClick="0" advTm="15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10" dur="3000" fill="hold"/>
                                        <p:tgtEl>
                                          <p:spTgt spid="4"/>
                                        </p:tgtEl>
                                        <p:attrNameLst>
                                          <p:attrName>ppt_h</p:attrName>
                                        </p:attrNameLst>
                                      </p:cBhvr>
                                      <p:tavLst>
                                        <p:tav tm="0">
                                          <p:val>
                                            <p:strVal val="#ppt_h"/>
                                          </p:val>
                                        </p:tav>
                                        <p:tav tm="100000">
                                          <p:val>
                                            <p:strVal val="#ppt_h"/>
                                          </p:val>
                                        </p:tav>
                                      </p:tavLst>
                                    </p:anim>
                                    <p:anim calcmode="lin" valueType="num">
                                      <p:cBhvr>
                                        <p:cTn id="11"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14" dur="3000" decel="50000">
                                          <p:stCondLst>
                                            <p:cond delay="0"/>
                                          </p:stCondLst>
                                        </p:cTn>
                                        <p:tgtEl>
                                          <p:spTgt spid="4"/>
                                        </p:tgtEl>
                                      </p:cBhvr>
                                    </p:animEffect>
                                  </p:childTnLst>
                                </p:cTn>
                              </p:par>
                              <p:par>
                                <p:cTn id="15" presetID="15"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anim calcmode="lin" valueType="num">
                                      <p:cBhvr>
                                        <p:cTn id="19"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0" dur="3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nsées 1"/>
          <p:cNvSpPr/>
          <p:nvPr/>
        </p:nvSpPr>
        <p:spPr>
          <a:xfrm>
            <a:off x="3851920" y="260648"/>
            <a:ext cx="4680520" cy="2448272"/>
          </a:xfrm>
          <a:prstGeom prst="cloudCallout">
            <a:avLst/>
          </a:prstGeom>
          <a:solidFill>
            <a:schemeClr val="bg2">
              <a:lumMod val="40000"/>
              <a:lumOff val="60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Si ça continue, va falloir que ça cesse…</a:t>
            </a:r>
            <a:endParaRPr lang="fr-FR" dirty="0">
              <a:solidFill>
                <a:srgbClr val="FF0000"/>
              </a:solidFill>
            </a:endParaRPr>
          </a:p>
        </p:txBody>
      </p:sp>
      <p:sp>
        <p:nvSpPr>
          <p:cNvPr id="3" name="Ruban vers le bas 2"/>
          <p:cNvSpPr/>
          <p:nvPr/>
        </p:nvSpPr>
        <p:spPr>
          <a:xfrm>
            <a:off x="1187624" y="3140968"/>
            <a:ext cx="6912768" cy="1656184"/>
          </a:xfrm>
          <a:prstGeom prst="ribbon">
            <a:avLst/>
          </a:prstGeom>
          <a:solidFill>
            <a:schemeClr val="accent4">
              <a:lumMod val="40000"/>
              <a:lumOff val="6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
            </a:r>
            <a:br>
              <a:rPr lang="fr-FR" dirty="0" smtClean="0"/>
            </a:br>
            <a:r>
              <a:rPr lang="fr-FR" dirty="0" smtClean="0">
                <a:solidFill>
                  <a:srgbClr val="FF0000"/>
                </a:solidFill>
              </a:rPr>
              <a:t>Les sondages, c'est comme les minijupes: ça donne des idées</a:t>
            </a:r>
            <a:br>
              <a:rPr lang="fr-FR" dirty="0" smtClean="0">
                <a:solidFill>
                  <a:srgbClr val="FF0000"/>
                </a:solidFill>
              </a:rPr>
            </a:br>
            <a:r>
              <a:rPr lang="fr-FR" dirty="0" smtClean="0">
                <a:solidFill>
                  <a:srgbClr val="FF0000"/>
                </a:solidFill>
              </a:rPr>
              <a:t>mais ça cache l'essentiel</a:t>
            </a:r>
          </a:p>
          <a:p>
            <a:pPr algn="ctr"/>
            <a:endParaRPr lang="fr-FR" dirty="0">
              <a:solidFill>
                <a:srgbClr val="FF0000"/>
              </a:solidFill>
            </a:endParaRPr>
          </a:p>
        </p:txBody>
      </p:sp>
      <p:sp>
        <p:nvSpPr>
          <p:cNvPr id="4" name="Parchemin horizontal 3"/>
          <p:cNvSpPr/>
          <p:nvPr/>
        </p:nvSpPr>
        <p:spPr>
          <a:xfrm>
            <a:off x="539552" y="5157192"/>
            <a:ext cx="4032448" cy="1440160"/>
          </a:xfrm>
          <a:prstGeom prst="horizontalScroll">
            <a:avLst/>
          </a:prstGeom>
          <a:solidFill>
            <a:schemeClr val="tx2">
              <a:lumMod val="90000"/>
            </a:schemeClr>
          </a:solidFill>
          <a:ln>
            <a:solidFill>
              <a:srgbClr val="9FEF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0000"/>
                </a:solidFill>
              </a:rPr>
              <a:t>Le jour est proche où nous n'aurons plus que l'impôt sur les os</a:t>
            </a:r>
            <a:endParaRPr lang="fr-FR" dirty="0">
              <a:solidFill>
                <a:srgbClr val="FF0000"/>
              </a:solidFill>
            </a:endParaRPr>
          </a:p>
        </p:txBody>
      </p:sp>
    </p:spTree>
  </p:cSld>
  <p:clrMapOvr>
    <a:masterClrMapping/>
  </p:clrMapOvr>
  <p:transition spd="med" advClick="0" advTm="1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from="(-#ppt_w/2)" to="(#ppt_x)" calcmode="lin" valueType="num">
                                      <p:cBhvr>
                                        <p:cTn id="7" dur="1200" fill="hold">
                                          <p:stCondLst>
                                            <p:cond delay="0"/>
                                          </p:stCondLst>
                                        </p:cTn>
                                        <p:tgtEl>
                                          <p:spTgt spid="4"/>
                                        </p:tgtEl>
                                        <p:attrNameLst>
                                          <p:attrName>ppt_x</p:attrName>
                                        </p:attrNameLst>
                                      </p:cBhvr>
                                    </p:anim>
                                    <p:anim from="0" to="-1.0" calcmode="lin" valueType="num">
                                      <p:cBhvr>
                                        <p:cTn id="8" dur="400" decel="50000" autoRev="1" fill="hold">
                                          <p:stCondLst>
                                            <p:cond delay="1200"/>
                                          </p:stCondLst>
                                        </p:cTn>
                                        <p:tgtEl>
                                          <p:spTgt spid="4"/>
                                        </p:tgtEl>
                                        <p:attrNameLst>
                                          <p:attrName>xshear</p:attrName>
                                        </p:attrNameLst>
                                      </p:cBhvr>
                                    </p:anim>
                                    <p:animScale>
                                      <p:cBhvr>
                                        <p:cTn id="9" dur="400" decel="100000" autoRev="1" fill="hold">
                                          <p:stCondLst>
                                            <p:cond delay="1200"/>
                                          </p:stCondLst>
                                        </p:cTn>
                                        <p:tgtEl>
                                          <p:spTgt spid="4"/>
                                        </p:tgtEl>
                                      </p:cBhvr>
                                      <p:from x="100000" y="100000"/>
                                      <p:to x="80000" y="100000"/>
                                    </p:animScale>
                                    <p:anim by="(#ppt_h/3+#ppt_w*0.1)" calcmode="lin" valueType="num">
                                      <p:cBhvr additive="sum">
                                        <p:cTn id="10" dur="400" decel="100000" autoRev="1" fill="hold">
                                          <p:stCondLst>
                                            <p:cond delay="1200"/>
                                          </p:stCondLst>
                                        </p:cTn>
                                        <p:tgtEl>
                                          <p:spTgt spid="4"/>
                                        </p:tgtEl>
                                        <p:attrNameLst>
                                          <p:attrName>ppt_x</p:attrName>
                                        </p:attrNameLst>
                                      </p:cBhvr>
                                    </p:anim>
                                  </p:childTnLst>
                                </p:cTn>
                              </p:par>
                            </p:childTnLst>
                          </p:cTn>
                        </p:par>
                        <p:par>
                          <p:cTn id="11" fill="hold">
                            <p:stCondLst>
                              <p:cond delay="2000"/>
                            </p:stCondLst>
                            <p:childTnLst>
                              <p:par>
                                <p:cTn id="12" presetID="17" presetClass="entr" presetSubtype="10"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2000" fill="hold"/>
                                        <p:tgtEl>
                                          <p:spTgt spid="3"/>
                                        </p:tgtEl>
                                        <p:attrNameLst>
                                          <p:attrName>ppt_w</p:attrName>
                                        </p:attrNameLst>
                                      </p:cBhvr>
                                      <p:tavLst>
                                        <p:tav tm="0">
                                          <p:val>
                                            <p:fltVal val="0"/>
                                          </p:val>
                                        </p:tav>
                                        <p:tav tm="100000">
                                          <p:val>
                                            <p:strVal val="#ppt_w"/>
                                          </p:val>
                                        </p:tav>
                                      </p:tavLst>
                                    </p:anim>
                                    <p:anim calcmode="lin" valueType="num">
                                      <p:cBhvr>
                                        <p:cTn id="15" dur="2000" fill="hold"/>
                                        <p:tgtEl>
                                          <p:spTgt spid="3"/>
                                        </p:tgtEl>
                                        <p:attrNameLst>
                                          <p:attrName>ppt_h</p:attrName>
                                        </p:attrNameLst>
                                      </p:cBhvr>
                                      <p:tavLst>
                                        <p:tav tm="0">
                                          <p:val>
                                            <p:strVal val="#ppt_h"/>
                                          </p:val>
                                        </p:tav>
                                        <p:tav tm="100000">
                                          <p:val>
                                            <p:strVal val="#ppt_h"/>
                                          </p:val>
                                        </p:tav>
                                      </p:tavLst>
                                    </p:anim>
                                  </p:childTnLst>
                                </p:cTn>
                              </p:par>
                            </p:childTnLst>
                          </p:cTn>
                        </p:par>
                        <p:par>
                          <p:cTn id="16" fill="hold">
                            <p:stCondLst>
                              <p:cond delay="4000"/>
                            </p:stCondLst>
                            <p:childTnLst>
                              <p:par>
                                <p:cTn id="17" presetID="37"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3000"/>
                                        <p:tgtEl>
                                          <p:spTgt spid="2"/>
                                        </p:tgtEl>
                                      </p:cBhvr>
                                    </p:animEffect>
                                    <p:anim calcmode="lin" valueType="num">
                                      <p:cBhvr>
                                        <p:cTn id="20" dur="3000" fill="hold"/>
                                        <p:tgtEl>
                                          <p:spTgt spid="2"/>
                                        </p:tgtEl>
                                        <p:attrNameLst>
                                          <p:attrName>ppt_x</p:attrName>
                                        </p:attrNameLst>
                                      </p:cBhvr>
                                      <p:tavLst>
                                        <p:tav tm="0">
                                          <p:val>
                                            <p:strVal val="#ppt_x"/>
                                          </p:val>
                                        </p:tav>
                                        <p:tav tm="100000">
                                          <p:val>
                                            <p:strVal val="#ppt_x"/>
                                          </p:val>
                                        </p:tav>
                                      </p:tavLst>
                                    </p:anim>
                                    <p:anim calcmode="lin" valueType="num">
                                      <p:cBhvr>
                                        <p:cTn id="21" dur="2700" decel="100000" fill="hold"/>
                                        <p:tgtEl>
                                          <p:spTgt spid="2"/>
                                        </p:tgtEl>
                                        <p:attrNameLst>
                                          <p:attrName>ppt_y</p:attrName>
                                        </p:attrNameLst>
                                      </p:cBhvr>
                                      <p:tavLst>
                                        <p:tav tm="0">
                                          <p:val>
                                            <p:strVal val="#ppt_y+1"/>
                                          </p:val>
                                        </p:tav>
                                        <p:tav tm="100000">
                                          <p:val>
                                            <p:strVal val="#ppt_y-.03"/>
                                          </p:val>
                                        </p:tav>
                                      </p:tavLst>
                                    </p:anim>
                                    <p:anim calcmode="lin" valueType="num">
                                      <p:cBhvr>
                                        <p:cTn id="22" dur="300" accel="100000" fill="hold">
                                          <p:stCondLst>
                                            <p:cond delay="27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spect="1" noChangeArrowheads="1"/>
          </p:cNvSpPr>
          <p:nvPr/>
        </p:nvSpPr>
        <p:spPr bwMode="auto">
          <a:xfrm>
            <a:off x="720000" y="792000"/>
            <a:ext cx="7685488" cy="5256000"/>
          </a:xfrm>
          <a:prstGeom prst="rect">
            <a:avLst/>
          </a:prstGeom>
          <a:noFill/>
          <a:ln w="28575">
            <a:solidFill>
              <a:srgbClr val="FF0000"/>
            </a:solidFill>
            <a:miter lim="800000"/>
            <a:headEnd/>
            <a:tailEnd/>
          </a:ln>
          <a:effectLst/>
        </p:spPr>
        <p:txBody>
          <a:bodyPr wrap="none" anchor="ctr"/>
          <a:lstStyle/>
          <a:p>
            <a:endParaRPr lang="fr-FR"/>
          </a:p>
        </p:txBody>
      </p:sp>
      <p:pic>
        <p:nvPicPr>
          <p:cNvPr id="24578" name="Picture 2" descr="sleeve"/>
          <p:cNvPicPr>
            <a:picLocks noChangeAspect="1" noChangeArrowheads="1"/>
          </p:cNvPicPr>
          <p:nvPr/>
        </p:nvPicPr>
        <p:blipFill>
          <a:blip r:embed="rId2" cstate="print">
            <a:grayscl/>
          </a:blip>
          <a:srcRect/>
          <a:stretch>
            <a:fillRect/>
          </a:stretch>
        </p:blipFill>
        <p:spPr bwMode="auto">
          <a:xfrm>
            <a:off x="755576" y="836712"/>
            <a:ext cx="7620000" cy="5200651"/>
          </a:xfrm>
          <a:prstGeom prst="rect">
            <a:avLst/>
          </a:prstGeom>
          <a:noFill/>
        </p:spPr>
      </p:pic>
      <p:pic>
        <p:nvPicPr>
          <p:cNvPr id="5" name="Picture 2" descr="sleeve"/>
          <p:cNvPicPr>
            <a:picLocks noChangeAspect="1" noChangeArrowheads="1"/>
          </p:cNvPicPr>
          <p:nvPr/>
        </p:nvPicPr>
        <p:blipFill>
          <a:blip r:embed="rId2" cstate="print"/>
          <a:srcRect/>
          <a:stretch>
            <a:fillRect/>
          </a:stretch>
        </p:blipFill>
        <p:spPr bwMode="auto">
          <a:xfrm>
            <a:off x="755576" y="836712"/>
            <a:ext cx="7620000" cy="5200651"/>
          </a:xfrm>
          <a:prstGeom prst="rect">
            <a:avLst/>
          </a:prstGeom>
          <a:noFill/>
        </p:spPr>
      </p:pic>
      <p:sp>
        <p:nvSpPr>
          <p:cNvPr id="6" name="Rectangle 4"/>
          <p:cNvSpPr>
            <a:spLocks noChangeArrowheads="1"/>
          </p:cNvSpPr>
          <p:nvPr/>
        </p:nvSpPr>
        <p:spPr bwMode="auto">
          <a:xfrm>
            <a:off x="720000" y="792000"/>
            <a:ext cx="7668000" cy="5256000"/>
          </a:xfrm>
          <a:prstGeom prst="rect">
            <a:avLst/>
          </a:prstGeom>
          <a:noFill/>
          <a:ln w="38100">
            <a:solidFill>
              <a:srgbClr val="00B0F0"/>
            </a:solidFill>
            <a:miter lim="800000"/>
            <a:headEnd/>
            <a:tailEnd/>
          </a:ln>
          <a:effectLst/>
        </p:spPr>
        <p:txBody>
          <a:bodyPr wrap="none" anchor="ctr"/>
          <a:lstStyle/>
          <a:p>
            <a:endParaRPr lang="fr-FR"/>
          </a:p>
        </p:txBody>
      </p:sp>
    </p:spTree>
  </p:cSld>
  <p:clrMapOvr>
    <a:masterClrMapping/>
  </p:clrMapOvr>
  <p:transition spd="med" advClick="0" advTm="17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right)">
                                      <p:cBhvr>
                                        <p:cTn id="10" dur="5000"/>
                                        <p:tgtEl>
                                          <p:spTgt spid="4"/>
                                        </p:tgtEl>
                                      </p:cBhvr>
                                    </p:animEffect>
                                  </p:childTnLst>
                                </p:cTn>
                              </p:par>
                            </p:childTnLst>
                          </p:cTn>
                        </p:par>
                        <p:par>
                          <p:cTn id="11" fill="hold">
                            <p:stCondLst>
                              <p:cond delay="5000"/>
                            </p:stCondLst>
                            <p:childTnLst>
                              <p:par>
                                <p:cTn id="12" presetID="13" presetClass="entr" presetSubtype="32"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plus(out)">
                                      <p:cBhvr>
                                        <p:cTn id="14"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3428992" y="285728"/>
            <a:ext cx="2224088" cy="923925"/>
          </a:xfrm>
          <a:prstGeom prst="rect">
            <a:avLst/>
          </a:prstGeom>
          <a:noFill/>
          <a:ln w="9525">
            <a:noFill/>
            <a:miter lim="800000"/>
            <a:headEnd/>
            <a:tailEnd/>
          </a:ln>
        </p:spPr>
        <p:txBody>
          <a:bodyPr>
            <a:spAutoFit/>
          </a:bodyPr>
          <a:lstStyle/>
          <a:p>
            <a:r>
              <a:rPr lang="fr-CH" sz="2800" b="1" dirty="0">
                <a:solidFill>
                  <a:srgbClr val="00B0F0"/>
                </a:solidFill>
                <a:latin typeface="Brush Script MT" pitchFamily="66" charset="0"/>
              </a:rPr>
              <a:t>@</a:t>
            </a:r>
            <a:r>
              <a:rPr lang="fr-CH" sz="4800" dirty="0">
                <a:solidFill>
                  <a:srgbClr val="00B0F0"/>
                </a:solidFill>
                <a:latin typeface="Brush Script MT" pitchFamily="66" charset="0"/>
              </a:rPr>
              <a:t> </a:t>
            </a:r>
            <a:r>
              <a:rPr lang="fr-CH" sz="5400" dirty="0">
                <a:solidFill>
                  <a:srgbClr val="00B0F0"/>
                </a:solidFill>
                <a:latin typeface="Brush Script MT" pitchFamily="66" charset="0"/>
              </a:rPr>
              <a:t>bientôt</a:t>
            </a:r>
            <a:endParaRPr lang="fr-FR" sz="5400" dirty="0">
              <a:solidFill>
                <a:srgbClr val="00B0F0"/>
              </a:solidFill>
              <a:latin typeface="Brush Script MT" pitchFamily="66" charset="0"/>
            </a:endParaRPr>
          </a:p>
        </p:txBody>
      </p:sp>
      <p:sp>
        <p:nvSpPr>
          <p:cNvPr id="3" name="Rectangle 6"/>
          <p:cNvSpPr>
            <a:spLocks noChangeArrowheads="1"/>
          </p:cNvSpPr>
          <p:nvPr/>
        </p:nvSpPr>
        <p:spPr bwMode="auto">
          <a:xfrm>
            <a:off x="323528" y="1412776"/>
            <a:ext cx="2967287" cy="369332"/>
          </a:xfrm>
          <a:prstGeom prst="rect">
            <a:avLst/>
          </a:prstGeom>
          <a:noFill/>
          <a:ln w="9525">
            <a:noFill/>
            <a:miter lim="800000"/>
            <a:headEnd/>
            <a:tailEnd/>
          </a:ln>
        </p:spPr>
        <p:txBody>
          <a:bodyPr wrap="none">
            <a:spAutoFit/>
          </a:bodyPr>
          <a:lstStyle/>
          <a:p>
            <a:r>
              <a:rPr lang="de-DE" dirty="0" err="1">
                <a:solidFill>
                  <a:srgbClr val="FF0000"/>
                </a:solidFill>
              </a:rPr>
              <a:t>Zique</a:t>
            </a:r>
            <a:r>
              <a:rPr lang="de-DE" dirty="0">
                <a:solidFill>
                  <a:srgbClr val="FF0000"/>
                </a:solidFill>
              </a:rPr>
              <a:t>: </a:t>
            </a:r>
            <a:r>
              <a:rPr lang="de-DE" dirty="0" err="1" smtClean="0">
                <a:solidFill>
                  <a:srgbClr val="FF0000"/>
                </a:solidFill>
              </a:rPr>
              <a:t>Concrete</a:t>
            </a:r>
            <a:r>
              <a:rPr lang="de-DE" dirty="0" smtClean="0">
                <a:solidFill>
                  <a:srgbClr val="FF0000"/>
                </a:solidFill>
              </a:rPr>
              <a:t> Blonde - Joey</a:t>
            </a:r>
            <a:endParaRPr lang="fr-FR" dirty="0">
              <a:solidFill>
                <a:srgbClr val="FF0000"/>
              </a:solidFill>
            </a:endParaRPr>
          </a:p>
        </p:txBody>
      </p:sp>
      <p:sp>
        <p:nvSpPr>
          <p:cNvPr id="4" name="Rectangle 6"/>
          <p:cNvSpPr>
            <a:spLocks noChangeArrowheads="1"/>
          </p:cNvSpPr>
          <p:nvPr/>
        </p:nvSpPr>
        <p:spPr bwMode="auto">
          <a:xfrm>
            <a:off x="323528" y="2132856"/>
            <a:ext cx="3074624" cy="369332"/>
          </a:xfrm>
          <a:prstGeom prst="rect">
            <a:avLst/>
          </a:prstGeom>
          <a:noFill/>
          <a:ln w="9525">
            <a:noFill/>
            <a:miter lim="800000"/>
            <a:headEnd/>
            <a:tailEnd/>
          </a:ln>
        </p:spPr>
        <p:txBody>
          <a:bodyPr wrap="none">
            <a:spAutoFit/>
          </a:bodyPr>
          <a:lstStyle/>
          <a:p>
            <a:r>
              <a:rPr lang="de-DE" dirty="0" smtClean="0">
                <a:solidFill>
                  <a:srgbClr val="FF0000"/>
                </a:solidFill>
              </a:rPr>
              <a:t>Le </a:t>
            </a:r>
            <a:r>
              <a:rPr lang="de-DE" dirty="0" err="1" smtClean="0">
                <a:solidFill>
                  <a:srgbClr val="FF0000"/>
                </a:solidFill>
              </a:rPr>
              <a:t>site</a:t>
            </a:r>
            <a:r>
              <a:rPr lang="de-DE" dirty="0" smtClean="0">
                <a:solidFill>
                  <a:srgbClr val="FF0000"/>
                </a:solidFill>
              </a:rPr>
              <a:t> de Robert Mickelsen ici:</a:t>
            </a:r>
            <a:endParaRPr lang="fr-FR" dirty="0">
              <a:solidFill>
                <a:srgbClr val="FF0000"/>
              </a:solidFill>
            </a:endParaRPr>
          </a:p>
        </p:txBody>
      </p:sp>
      <p:sp>
        <p:nvSpPr>
          <p:cNvPr id="5" name="Rectangle 4"/>
          <p:cNvSpPr/>
          <p:nvPr/>
        </p:nvSpPr>
        <p:spPr>
          <a:xfrm>
            <a:off x="3491880" y="2132856"/>
            <a:ext cx="3418115" cy="369332"/>
          </a:xfrm>
          <a:prstGeom prst="rect">
            <a:avLst/>
          </a:prstGeom>
          <a:ln>
            <a:solidFill>
              <a:srgbClr val="00B0F0"/>
            </a:solidFill>
          </a:ln>
        </p:spPr>
        <p:txBody>
          <a:bodyPr wrap="none">
            <a:spAutoFit/>
          </a:bodyPr>
          <a:lstStyle/>
          <a:p>
            <a:r>
              <a:rPr lang="fr-FR" dirty="0" smtClean="0">
                <a:solidFill>
                  <a:srgbClr val="00B0F0"/>
                </a:solidFill>
                <a:hlinkClick r:id="rId2"/>
              </a:rPr>
              <a:t>http://www.mickelsenstudios.com</a:t>
            </a:r>
            <a:endParaRPr lang="fr-FR" dirty="0">
              <a:solidFill>
                <a:srgbClr val="00B0F0"/>
              </a:solidFill>
            </a:endParaRPr>
          </a:p>
        </p:txBody>
      </p:sp>
      <p:sp>
        <p:nvSpPr>
          <p:cNvPr id="6" name="Text Box 4"/>
          <p:cNvSpPr txBox="1">
            <a:spLocks noChangeArrowheads="1"/>
          </p:cNvSpPr>
          <p:nvPr/>
        </p:nvSpPr>
        <p:spPr bwMode="auto">
          <a:xfrm>
            <a:off x="467544" y="5445224"/>
            <a:ext cx="8173541" cy="665757"/>
          </a:xfrm>
          <a:prstGeom prst="rect">
            <a:avLst/>
          </a:prstGeom>
          <a:noFill/>
          <a:ln w="9525">
            <a:noFill/>
            <a:round/>
            <a:headEnd/>
            <a:tailEnd/>
          </a:ln>
        </p:spPr>
        <p:txBody>
          <a:bodyPr lIns="0" tIns="180520" rIns="0" bIns="0" anchor="ctr"/>
          <a:lstStyle/>
          <a:p>
            <a:pPr algn="ctr">
              <a:lnSpc>
                <a:spcPct val="89000"/>
              </a:lnSpc>
              <a:tabLst>
                <a:tab pos="655638" algn="l"/>
                <a:tab pos="1312863" algn="l"/>
                <a:tab pos="1968500" algn="l"/>
                <a:tab pos="2625725" algn="l"/>
                <a:tab pos="3282950" algn="l"/>
                <a:tab pos="3938588" algn="l"/>
                <a:tab pos="4595813" algn="l"/>
                <a:tab pos="5253038" algn="l"/>
                <a:tab pos="5908675" algn="l"/>
                <a:tab pos="6565900" algn="l"/>
                <a:tab pos="7223125" algn="l"/>
                <a:tab pos="7878763" algn="l"/>
                <a:tab pos="8535988" algn="l"/>
              </a:tabLst>
              <a:defRPr/>
            </a:pPr>
            <a:r>
              <a:rPr lang="fr-FR" sz="2800" b="1" dirty="0">
                <a:solidFill>
                  <a:schemeClr val="accent4">
                    <a:lumMod val="40000"/>
                    <a:lumOff val="60000"/>
                  </a:schemeClr>
                </a:solidFill>
                <a:latin typeface="French Script MT" pitchFamily="66" charset="0"/>
                <a:ea typeface="Arial Unicode MS" pitchFamily="34" charset="-128"/>
                <a:cs typeface="Arial Unicode MS" pitchFamily="34" charset="-128"/>
              </a:rPr>
              <a:t>   </a:t>
            </a:r>
            <a:r>
              <a:rPr lang="fr-FR" sz="3600" b="1" dirty="0" err="1">
                <a:solidFill>
                  <a:srgbClr val="00B0F0"/>
                </a:solidFill>
                <a:latin typeface="French Script MT" pitchFamily="66" charset="0"/>
                <a:ea typeface="Arial Unicode MS" pitchFamily="34" charset="-128"/>
                <a:cs typeface="Arial Unicode MS" pitchFamily="34" charset="-128"/>
              </a:rPr>
              <a:t>Memeche</a:t>
            </a:r>
            <a:r>
              <a:rPr lang="fr-FR" sz="3600" b="1" dirty="0">
                <a:solidFill>
                  <a:srgbClr val="00B0F0"/>
                </a:solidFill>
                <a:latin typeface="French Script MT" pitchFamily="66" charset="0"/>
                <a:ea typeface="Arial Unicode MS" pitchFamily="34" charset="-128"/>
                <a:cs typeface="Arial Unicode MS" pitchFamily="34" charset="-128"/>
              </a:rPr>
              <a:t>   -  </a:t>
            </a:r>
            <a:r>
              <a:rPr lang="fr-FR" sz="3600" b="1" dirty="0" smtClean="0">
                <a:solidFill>
                  <a:srgbClr val="00B0F0"/>
                </a:solidFill>
                <a:latin typeface="French Script MT" pitchFamily="66" charset="0"/>
                <a:ea typeface="Arial Unicode MS" pitchFamily="34" charset="-128"/>
                <a:cs typeface="Arial Unicode MS" pitchFamily="34" charset="-128"/>
              </a:rPr>
              <a:t>Cologne   </a:t>
            </a:r>
            <a:r>
              <a:rPr lang="fr-FR" sz="3600" b="1" dirty="0">
                <a:solidFill>
                  <a:srgbClr val="00B0F0"/>
                </a:solidFill>
                <a:latin typeface="French Script MT" pitchFamily="66" charset="0"/>
                <a:ea typeface="Arial Unicode MS" pitchFamily="34" charset="-128"/>
                <a:cs typeface="Arial Unicode MS" pitchFamily="34" charset="-128"/>
              </a:rPr>
              <a:t>-  </a:t>
            </a:r>
            <a:r>
              <a:rPr lang="fr-FR" sz="3600" b="1" dirty="0" smtClean="0">
                <a:solidFill>
                  <a:srgbClr val="00B0F0"/>
                </a:solidFill>
                <a:latin typeface="French Script MT" pitchFamily="66" charset="0"/>
                <a:ea typeface="Arial Unicode MS" pitchFamily="34" charset="-128"/>
                <a:cs typeface="Arial Unicode MS" pitchFamily="34" charset="-128"/>
              </a:rPr>
              <a:t>Mai 2012 </a:t>
            </a:r>
            <a:endParaRPr lang="fr-FR" sz="3600" b="1" dirty="0">
              <a:solidFill>
                <a:srgbClr val="00B0F0"/>
              </a:solidFill>
              <a:latin typeface="French Script MT" pitchFamily="66" charset="0"/>
              <a:ea typeface="Arial Unicode MS" pitchFamily="34" charset="-128"/>
              <a:cs typeface="Arial Unicode MS" pitchFamily="34" charset="-128"/>
            </a:endParaRPr>
          </a:p>
        </p:txBody>
      </p:sp>
      <p:pic>
        <p:nvPicPr>
          <p:cNvPr id="7" name="Image 6" descr="g2loq-spare.jpg"/>
          <p:cNvPicPr>
            <a:picLocks noChangeAspect="1"/>
          </p:cNvPicPr>
          <p:nvPr/>
        </p:nvPicPr>
        <p:blipFill>
          <a:blip r:embed="rId3" cstate="print"/>
          <a:stretch>
            <a:fillRect/>
          </a:stretch>
        </p:blipFill>
        <p:spPr>
          <a:xfrm>
            <a:off x="3923928" y="3501008"/>
            <a:ext cx="1287780" cy="1287780"/>
          </a:xfrm>
          <a:prstGeom prst="rect">
            <a:avLst/>
          </a:prstGeom>
        </p:spPr>
      </p:pic>
      <p:pic>
        <p:nvPicPr>
          <p:cNvPr id="8" name="Image 7" descr="GoldwingREADY.JPG"/>
          <p:cNvPicPr>
            <a:picLocks noChangeAspect="1"/>
          </p:cNvPicPr>
          <p:nvPr/>
        </p:nvPicPr>
        <p:blipFill>
          <a:blip r:embed="rId4" cstate="print"/>
          <a:stretch>
            <a:fillRect/>
          </a:stretch>
        </p:blipFill>
        <p:spPr>
          <a:xfrm>
            <a:off x="6156176" y="2780928"/>
            <a:ext cx="1833570" cy="2592288"/>
          </a:xfrm>
          <a:prstGeom prst="rect">
            <a:avLst/>
          </a:prstGeom>
        </p:spPr>
      </p:pic>
      <p:pic>
        <p:nvPicPr>
          <p:cNvPr id="9" name="Image 8" descr="vivre.jpg"/>
          <p:cNvPicPr>
            <a:picLocks noChangeAspect="1"/>
          </p:cNvPicPr>
          <p:nvPr/>
        </p:nvPicPr>
        <p:blipFill>
          <a:blip r:embed="rId5" cstate="print"/>
          <a:stretch>
            <a:fillRect/>
          </a:stretch>
        </p:blipFill>
        <p:spPr>
          <a:xfrm>
            <a:off x="1259632" y="2708920"/>
            <a:ext cx="1687624" cy="2636912"/>
          </a:xfrm>
          <a:prstGeom prst="rect">
            <a:avLst/>
          </a:prstGeom>
        </p:spPr>
      </p:pic>
    </p:spTree>
  </p:cSld>
  <p:clrMapOvr>
    <a:masterClrMapping/>
  </p:clrMapOvr>
  <p:transition spd="med">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withEffect">
                                  <p:stCondLst>
                                    <p:cond delay="0"/>
                                  </p:stCondLst>
                                  <p:iterate type="lt">
                                    <p:tmPct val="10000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7"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6"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540</TotalTime>
  <Words>491</Words>
  <Application>Microsoft Office PowerPoint</Application>
  <PresentationFormat>Affichage à l'écran (4:3)</PresentationFormat>
  <Paragraphs>64</Paragraphs>
  <Slides>28</Slides>
  <Notes>0</Notes>
  <HiddenSlides>0</HiddenSlides>
  <MMClips>0</MMClips>
  <ScaleCrop>false</ScaleCrop>
  <HeadingPairs>
    <vt:vector size="4" baseType="variant">
      <vt:variant>
        <vt:lpstr>Thème</vt:lpstr>
      </vt:variant>
      <vt:variant>
        <vt:i4>1</vt:i4>
      </vt:variant>
      <vt:variant>
        <vt:lpstr>Titres des diapositives</vt:lpstr>
      </vt:variant>
      <vt:variant>
        <vt:i4>28</vt:i4>
      </vt:variant>
    </vt:vector>
  </HeadingPairs>
  <TitlesOfParts>
    <vt:vector size="29" baseType="lpstr">
      <vt:lpstr>Thème Office</vt:lpstr>
      <vt:lpstr>Branche la zique et cale-toi bien  au fond de ton fauteuil: cela avance tout seul !  Enjoy !</vt:lpstr>
      <vt:lpstr>Robert Mickelsen est né en 1951 à Fort Belvoir, en Virginie et a grandi à Honolulu, Hawaii.   Il fait son apprentissage avec un professionnel du verre pendant deux ans dans le milieu des années soixante.  Il a ensuite vendu ses propres œuvres dans des foires d'artisanat en plein air pendant dix ans.  En 1989, il cesse de faire des expositions d'artisanat et a commencé a travailler exclusivement pour des galeries. Depuis lors, sa carrière a pris son envol.    A noter qu'il colore le verre à froid, avec des émaux, qu'il doit fixer par recuisson, ce qui donne un style de couleur particulier pour certaines pièces, avec de beaux dégradés. Il fait quelquefois aussi usage de décalcomanies. Bref, il aborde toutes les techniques du verre avec une égale maîtrise. </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vector>
  </TitlesOfParts>
  <Company>Lenovo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G2loq</dc:creator>
  <cp:lastModifiedBy>G2loq</cp:lastModifiedBy>
  <cp:revision>41</cp:revision>
  <dcterms:created xsi:type="dcterms:W3CDTF">2010-03-09T21:59:02Z</dcterms:created>
  <dcterms:modified xsi:type="dcterms:W3CDTF">2012-05-26T12:06:38Z</dcterms:modified>
</cp:coreProperties>
</file>