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61" r:id="rId1"/>
  </p:sldMasterIdLst>
  <p:sldIdLst>
    <p:sldId id="256" r:id="rId2"/>
    <p:sldId id="290" r:id="rId3"/>
    <p:sldId id="257" r:id="rId4"/>
    <p:sldId id="260" r:id="rId5"/>
    <p:sldId id="259" r:id="rId6"/>
    <p:sldId id="261" r:id="rId7"/>
    <p:sldId id="262" r:id="rId8"/>
    <p:sldId id="263" r:id="rId9"/>
    <p:sldId id="264" r:id="rId10"/>
    <p:sldId id="265" r:id="rId11"/>
    <p:sldId id="266" r:id="rId12"/>
    <p:sldId id="267" r:id="rId13"/>
    <p:sldId id="268" r:id="rId14"/>
    <p:sldId id="269" r:id="rId15"/>
    <p:sldId id="270" r:id="rId16"/>
    <p:sldId id="273" r:id="rId17"/>
    <p:sldId id="274" r:id="rId18"/>
    <p:sldId id="275" r:id="rId19"/>
    <p:sldId id="276" r:id="rId20"/>
    <p:sldId id="277" r:id="rId21"/>
    <p:sldId id="279" r:id="rId22"/>
    <p:sldId id="278" r:id="rId23"/>
    <p:sldId id="280" r:id="rId24"/>
    <p:sldId id="281" r:id="rId25"/>
    <p:sldId id="272" r:id="rId26"/>
    <p:sldId id="282" r:id="rId27"/>
    <p:sldId id="283" r:id="rId28"/>
    <p:sldId id="284" r:id="rId29"/>
    <p:sldId id="285" r:id="rId30"/>
    <p:sldId id="286" r:id="rId31"/>
    <p:sldId id="287" r:id="rId32"/>
    <p:sldId id="288" r:id="rId33"/>
    <p:sldId id="289" r:id="rId34"/>
    <p:sldId id="291" r:id="rId35"/>
    <p:sldId id="292" r:id="rId36"/>
    <p:sldId id="293" r:id="rId37"/>
    <p:sldId id="294" r:id="rId38"/>
    <p:sldId id="295" r:id="rId39"/>
    <p:sldId id="296" r:id="rId40"/>
    <p:sldId id="297" r:id="rId4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6" autoAdjust="0"/>
    <p:restoredTop sz="94660"/>
  </p:normalViewPr>
  <p:slideViewPr>
    <p:cSldViewPr snapToGrid="0">
      <p:cViewPr varScale="1">
        <p:scale>
          <a:sx n="105" d="100"/>
          <a:sy n="105" d="100"/>
        </p:scale>
        <p:origin x="120" y="4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fr-FR"/>
              <a:t>Modifiez le style du titre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32BAB4B1-01ED-4485-B560-4270ADEAFF82}" type="datetimeFigureOut">
              <a:rPr lang="fr-FR" smtClean="0"/>
              <a:t>11/07/2020</a:t>
            </a:fld>
            <a:endParaRPr lang="fr-FR"/>
          </a:p>
        </p:txBody>
      </p:sp>
      <p:sp>
        <p:nvSpPr>
          <p:cNvPr id="5" name="Footer Placeholder 4"/>
          <p:cNvSpPr>
            <a:spLocks noGrp="1"/>
          </p:cNvSpPr>
          <p:nvPr>
            <p:ph type="ftr" sz="quarter" idx="11"/>
          </p:nvPr>
        </p:nvSpPr>
        <p:spPr>
          <a:xfrm>
            <a:off x="5332412" y="5883275"/>
            <a:ext cx="4324044" cy="365125"/>
          </a:xfrm>
        </p:spPr>
        <p:txBody>
          <a:bodyPr/>
          <a:lstStyle/>
          <a:p>
            <a:endParaRPr lang="fr-FR"/>
          </a:p>
        </p:txBody>
      </p:sp>
      <p:sp>
        <p:nvSpPr>
          <p:cNvPr id="6" name="Slide Number Placeholder 5"/>
          <p:cNvSpPr>
            <a:spLocks noGrp="1"/>
          </p:cNvSpPr>
          <p:nvPr>
            <p:ph type="sldNum" sz="quarter" idx="12"/>
          </p:nvPr>
        </p:nvSpPr>
        <p:spPr/>
        <p:txBody>
          <a:bodyPr/>
          <a:lstStyle/>
          <a:p>
            <a:fld id="{F42D4B96-430A-4C7C-822C-24B9E1FB2A1F}" type="slidenum">
              <a:rPr lang="fr-FR" smtClean="0"/>
              <a:t>‹N°›</a:t>
            </a:fld>
            <a:endParaRPr lang="fr-FR"/>
          </a:p>
        </p:txBody>
      </p:sp>
    </p:spTree>
    <p:extLst>
      <p:ext uri="{BB962C8B-B14F-4D97-AF65-F5344CB8AC3E}">
        <p14:creationId xmlns:p14="http://schemas.microsoft.com/office/powerpoint/2010/main" val="39541488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nchor="ct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32BAB4B1-01ED-4485-B560-4270ADEAFF82}" type="datetimeFigureOut">
              <a:rPr lang="fr-FR" smtClean="0"/>
              <a:t>11/07/2020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a:xfrm>
            <a:off x="10951856" y="5867131"/>
            <a:ext cx="551167" cy="365125"/>
          </a:xfrm>
        </p:spPr>
        <p:txBody>
          <a:bodyPr/>
          <a:lstStyle/>
          <a:p>
            <a:fld id="{F42D4B96-430A-4C7C-822C-24B9E1FB2A1F}" type="slidenum">
              <a:rPr lang="fr-FR" smtClean="0"/>
              <a:t>‹N°›</a:t>
            </a:fld>
            <a:endParaRPr lang="fr-FR"/>
          </a:p>
        </p:txBody>
      </p:sp>
    </p:spTree>
    <p:extLst>
      <p:ext uri="{BB962C8B-B14F-4D97-AF65-F5344CB8AC3E}">
        <p14:creationId xmlns:p14="http://schemas.microsoft.com/office/powerpoint/2010/main" val="39446214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fr-FR"/>
              <a:t>Modifiez le style du titre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32BAB4B1-01ED-4485-B560-4270ADEAFF82}" type="datetimeFigureOut">
              <a:rPr lang="fr-FR" smtClean="0"/>
              <a:t>11/07/2020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42D4B96-430A-4C7C-822C-24B9E1FB2A1F}" type="slidenum">
              <a:rPr lang="fr-FR" smtClean="0"/>
              <a:t>‹N°›</a:t>
            </a:fld>
            <a:endParaRPr lang="fr-FR"/>
          </a:p>
        </p:txBody>
      </p:sp>
    </p:spTree>
    <p:extLst>
      <p:ext uri="{BB962C8B-B14F-4D97-AF65-F5344CB8AC3E}">
        <p14:creationId xmlns:p14="http://schemas.microsoft.com/office/powerpoint/2010/main" val="20356070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fr-FR"/>
              <a:t>Modifiez le style du titre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32BAB4B1-01ED-4485-B560-4270ADEAFF82}" type="datetimeFigureOut">
              <a:rPr lang="fr-FR" smtClean="0"/>
              <a:t>11/07/2020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42D4B96-430A-4C7C-822C-24B9E1FB2A1F}" type="slidenum">
              <a:rPr lang="fr-FR" smtClean="0"/>
              <a:t>‹N°›</a:t>
            </a:fld>
            <a:endParaRPr lang="fr-FR"/>
          </a:p>
        </p:txBody>
      </p:sp>
    </p:spTree>
    <p:extLst>
      <p:ext uri="{BB962C8B-B14F-4D97-AF65-F5344CB8AC3E}">
        <p14:creationId xmlns:p14="http://schemas.microsoft.com/office/powerpoint/2010/main" val="16733675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32BAB4B1-01ED-4485-B560-4270ADEAFF82}" type="datetimeFigureOut">
              <a:rPr lang="fr-FR" smtClean="0"/>
              <a:t>11/07/2020</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F42D4B96-430A-4C7C-822C-24B9E1FB2A1F}" type="slidenum">
              <a:rPr lang="fr-FR" smtClean="0"/>
              <a:t>‹N°›</a:t>
            </a:fld>
            <a:endParaRPr lang="fr-FR"/>
          </a:p>
        </p:txBody>
      </p:sp>
    </p:spTree>
    <p:extLst>
      <p:ext uri="{BB962C8B-B14F-4D97-AF65-F5344CB8AC3E}">
        <p14:creationId xmlns:p14="http://schemas.microsoft.com/office/powerpoint/2010/main" val="21726893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32BAB4B1-01ED-4485-B560-4270ADEAFF82}" type="datetimeFigureOut">
              <a:rPr lang="fr-FR" smtClean="0"/>
              <a:t>11/07/2020</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F42D4B96-430A-4C7C-822C-24B9E1FB2A1F}" type="slidenum">
              <a:rPr lang="fr-FR" smtClean="0"/>
              <a:t>‹N°›</a:t>
            </a:fld>
            <a:endParaRPr lang="fr-FR"/>
          </a:p>
        </p:txBody>
      </p:sp>
    </p:spTree>
    <p:extLst>
      <p:ext uri="{BB962C8B-B14F-4D97-AF65-F5344CB8AC3E}">
        <p14:creationId xmlns:p14="http://schemas.microsoft.com/office/powerpoint/2010/main" val="7603564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AB4B1-01ED-4485-B560-4270ADEAFF82}" type="datetimeFigureOut">
              <a:rPr lang="fr-FR" smtClean="0"/>
              <a:t>11/07/2020</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F42D4B96-430A-4C7C-822C-24B9E1FB2A1F}" type="slidenum">
              <a:rPr lang="fr-FR" smtClean="0"/>
              <a:t>‹N°›</a:t>
            </a:fld>
            <a:endParaRPr lang="fr-FR"/>
          </a:p>
        </p:txBody>
      </p:sp>
    </p:spTree>
    <p:extLst>
      <p:ext uri="{BB962C8B-B14F-4D97-AF65-F5344CB8AC3E}">
        <p14:creationId xmlns:p14="http://schemas.microsoft.com/office/powerpoint/2010/main" val="34628204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fr-FR"/>
              <a:t>Modifiez le style du titre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32BAB4B1-01ED-4485-B560-4270ADEAFF82}" type="datetimeFigureOut">
              <a:rPr lang="fr-FR" smtClean="0"/>
              <a:t>11/07/2020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42D4B96-430A-4C7C-822C-24B9E1FB2A1F}" type="slidenum">
              <a:rPr lang="fr-FR" smtClean="0"/>
              <a:t>‹N°›</a:t>
            </a:fld>
            <a:endParaRPr lang="fr-FR"/>
          </a:p>
        </p:txBody>
      </p:sp>
    </p:spTree>
    <p:extLst>
      <p:ext uri="{BB962C8B-B14F-4D97-AF65-F5344CB8AC3E}">
        <p14:creationId xmlns:p14="http://schemas.microsoft.com/office/powerpoint/2010/main" val="3093303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fr-FR"/>
              <a:t>Modifiez le style du titre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32BAB4B1-01ED-4485-B560-4270ADEAFF82}" type="datetimeFigureOut">
              <a:rPr lang="fr-FR" smtClean="0"/>
              <a:t>11/07/2020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42D4B96-430A-4C7C-822C-24B9E1FB2A1F}" type="slidenum">
              <a:rPr lang="fr-FR" smtClean="0"/>
              <a:t>‹N°›</a:t>
            </a:fld>
            <a:endParaRPr lang="fr-FR"/>
          </a:p>
        </p:txBody>
      </p:sp>
    </p:spTree>
    <p:extLst>
      <p:ext uri="{BB962C8B-B14F-4D97-AF65-F5344CB8AC3E}">
        <p14:creationId xmlns:p14="http://schemas.microsoft.com/office/powerpoint/2010/main" val="30083145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32BAB4B1-01ED-4485-B560-4270ADEAFF82}" type="datetimeFigureOut">
              <a:rPr lang="fr-FR" smtClean="0"/>
              <a:t>11/07/2020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42D4B96-430A-4C7C-822C-24B9E1FB2A1F}" type="slidenum">
              <a:rPr lang="fr-FR" smtClean="0"/>
              <a:t>‹N°›</a:t>
            </a:fld>
            <a:endParaRPr lang="fr-FR"/>
          </a:p>
        </p:txBody>
      </p:sp>
    </p:spTree>
    <p:extLst>
      <p:ext uri="{BB962C8B-B14F-4D97-AF65-F5344CB8AC3E}">
        <p14:creationId xmlns:p14="http://schemas.microsoft.com/office/powerpoint/2010/main" val="40630762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fr-FR"/>
              <a:t>Modifiez le style du titre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32BAB4B1-01ED-4485-B560-4270ADEAFF82}" type="datetimeFigureOut">
              <a:rPr lang="fr-FR" smtClean="0"/>
              <a:t>11/07/2020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42D4B96-430A-4C7C-822C-24B9E1FB2A1F}" type="slidenum">
              <a:rPr lang="fr-FR" smtClean="0"/>
              <a:t>‹N°›</a:t>
            </a:fld>
            <a:endParaRPr lang="fr-FR"/>
          </a:p>
        </p:txBody>
      </p:sp>
    </p:spTree>
    <p:extLst>
      <p:ext uri="{BB962C8B-B14F-4D97-AF65-F5344CB8AC3E}">
        <p14:creationId xmlns:p14="http://schemas.microsoft.com/office/powerpoint/2010/main" val="13517757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fr-FR"/>
              <a:t>Modifiez le style du titre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32BAB4B1-01ED-4485-B560-4270ADEAFF82}" type="datetimeFigureOut">
              <a:rPr lang="fr-FR" smtClean="0"/>
              <a:t>11/07/2020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42D4B96-430A-4C7C-822C-24B9E1FB2A1F}" type="slidenum">
              <a:rPr lang="fr-FR" smtClean="0"/>
              <a:t>‹N°›</a:t>
            </a:fld>
            <a:endParaRPr lang="fr-FR"/>
          </a:p>
        </p:txBody>
      </p:sp>
    </p:spTree>
    <p:extLst>
      <p:ext uri="{BB962C8B-B14F-4D97-AF65-F5344CB8AC3E}">
        <p14:creationId xmlns:p14="http://schemas.microsoft.com/office/powerpoint/2010/main" val="30312177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fr-FR"/>
              <a:t>Modifiez le style du titre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32BAB4B1-01ED-4485-B560-4270ADEAFF82}" type="datetimeFigureOut">
              <a:rPr lang="fr-FR" smtClean="0"/>
              <a:t>11/07/2020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42D4B96-430A-4C7C-822C-24B9E1FB2A1F}" type="slidenum">
              <a:rPr lang="fr-FR" smtClean="0"/>
              <a:t>‹N°›</a:t>
            </a:fld>
            <a:endParaRPr lang="fr-FR"/>
          </a:p>
        </p:txBody>
      </p:sp>
    </p:spTree>
    <p:extLst>
      <p:ext uri="{BB962C8B-B14F-4D97-AF65-F5344CB8AC3E}">
        <p14:creationId xmlns:p14="http://schemas.microsoft.com/office/powerpoint/2010/main" val="36784105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fr-FR"/>
              <a:t>Modifiez le style du titre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fr-FR"/>
              <a:t>Cliquez pour modifier les styles du texte du masque</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32BAB4B1-01ED-4485-B560-4270ADEAFF82}" type="datetimeFigureOut">
              <a:rPr lang="fr-FR" smtClean="0"/>
              <a:t>11/07/2020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42D4B96-430A-4C7C-822C-24B9E1FB2A1F}" type="slidenum">
              <a:rPr lang="fr-FR" smtClean="0"/>
              <a:t>‹N°›</a:t>
            </a:fld>
            <a:endParaRPr lang="fr-FR"/>
          </a:p>
        </p:txBody>
      </p:sp>
    </p:spTree>
    <p:extLst>
      <p:ext uri="{BB962C8B-B14F-4D97-AF65-F5344CB8AC3E}">
        <p14:creationId xmlns:p14="http://schemas.microsoft.com/office/powerpoint/2010/main" val="21870456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fr-FR"/>
              <a:t>Modifiez le style du titre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fr-FR"/>
              <a:t>Cliquez pour modifier les styles du texte du masque</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32BAB4B1-01ED-4485-B560-4270ADEAFF82}" type="datetimeFigureOut">
              <a:rPr lang="fr-FR" smtClean="0"/>
              <a:t>11/07/2020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42D4B96-430A-4C7C-822C-24B9E1FB2A1F}" type="slidenum">
              <a:rPr lang="fr-FR" smtClean="0"/>
              <a:t>‹N°›</a:t>
            </a:fld>
            <a:endParaRPr lang="fr-FR"/>
          </a:p>
        </p:txBody>
      </p:sp>
    </p:spTree>
    <p:extLst>
      <p:ext uri="{BB962C8B-B14F-4D97-AF65-F5344CB8AC3E}">
        <p14:creationId xmlns:p14="http://schemas.microsoft.com/office/powerpoint/2010/main" val="12746127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32BAB4B1-01ED-4485-B560-4270ADEAFF82}" type="datetimeFigureOut">
              <a:rPr lang="fr-FR" smtClean="0"/>
              <a:t>11/07/2020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42D4B96-430A-4C7C-822C-24B9E1FB2A1F}" type="slidenum">
              <a:rPr lang="fr-FR" smtClean="0"/>
              <a:t>‹N°›</a:t>
            </a:fld>
            <a:endParaRPr lang="fr-FR"/>
          </a:p>
        </p:txBody>
      </p:sp>
    </p:spTree>
    <p:extLst>
      <p:ext uri="{BB962C8B-B14F-4D97-AF65-F5344CB8AC3E}">
        <p14:creationId xmlns:p14="http://schemas.microsoft.com/office/powerpoint/2010/main" val="33696946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32BAB4B1-01ED-4485-B560-4270ADEAFF82}" type="datetimeFigureOut">
              <a:rPr lang="fr-FR" smtClean="0"/>
              <a:t>11/07/2020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42D4B96-430A-4C7C-822C-24B9E1FB2A1F}" type="slidenum">
              <a:rPr lang="fr-FR" smtClean="0"/>
              <a:t>‹N°›</a:t>
            </a:fld>
            <a:endParaRPr lang="fr-FR"/>
          </a:p>
        </p:txBody>
      </p:sp>
    </p:spTree>
    <p:extLst>
      <p:ext uri="{BB962C8B-B14F-4D97-AF65-F5344CB8AC3E}">
        <p14:creationId xmlns:p14="http://schemas.microsoft.com/office/powerpoint/2010/main" val="26711087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2BAB4B1-01ED-4485-B560-4270ADEAFF82}" type="datetimeFigureOut">
              <a:rPr lang="fr-FR" smtClean="0"/>
              <a:t>11/07/2020</a:t>
            </a:fld>
            <a:endParaRPr lang="fr-FR"/>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fr-FR"/>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42D4B96-430A-4C7C-822C-24B9E1FB2A1F}" type="slidenum">
              <a:rPr lang="fr-FR" smtClean="0"/>
              <a:t>‹N°›</a:t>
            </a:fld>
            <a:endParaRPr lang="fr-FR"/>
          </a:p>
        </p:txBody>
      </p:sp>
    </p:spTree>
    <p:extLst>
      <p:ext uri="{BB962C8B-B14F-4D97-AF65-F5344CB8AC3E}">
        <p14:creationId xmlns:p14="http://schemas.microsoft.com/office/powerpoint/2010/main" val="476058739"/>
      </p:ext>
    </p:extLst>
  </p:cSld>
  <p:clrMap bg1="lt1" tx1="dk1" bg2="lt2" tx2="dk2" accent1="accent1" accent2="accent2" accent3="accent3" accent4="accent4" accent5="accent5" accent6="accent6" hlink="hlink" folHlink="folHlink"/>
  <p:sldLayoutIdLst>
    <p:sldLayoutId id="2147484362" r:id="rId1"/>
    <p:sldLayoutId id="2147484363" r:id="rId2"/>
    <p:sldLayoutId id="2147484364" r:id="rId3"/>
    <p:sldLayoutId id="2147484365" r:id="rId4"/>
    <p:sldLayoutId id="2147484366" r:id="rId5"/>
    <p:sldLayoutId id="2147484367" r:id="rId6"/>
    <p:sldLayoutId id="2147484368" r:id="rId7"/>
    <p:sldLayoutId id="2147484369" r:id="rId8"/>
    <p:sldLayoutId id="2147484370" r:id="rId9"/>
    <p:sldLayoutId id="2147484371" r:id="rId10"/>
    <p:sldLayoutId id="2147484372" r:id="rId11"/>
    <p:sldLayoutId id="2147484373" r:id="rId12"/>
    <p:sldLayoutId id="2147484374" r:id="rId13"/>
    <p:sldLayoutId id="2147484375" r:id="rId14"/>
    <p:sldLayoutId id="2147484376" r:id="rId15"/>
    <p:sldLayoutId id="2147484377" r:id="rId16"/>
    <p:sldLayoutId id="2147484378"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archinoe.net/v2/ad17/registre_liste.html" TargetMode="External"/><Relationship Id="rId2" Type="http://schemas.openxmlformats.org/officeDocument/2006/relationships/hyperlink" Target="http://archives.paris.fr/s/5/etat-civil-reconstitue/?" TargetMode="Externa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archives.dordogne.fr/s/12/registres-paroissiaux-et-d-etat-civil/resultats/?"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archives-manche.fr/e/ad50_etatcivil?from=0&amp;f_6%5B0%5D=Brix"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archives.cotedor.fr/console/ir_ead_visu.php?eadid=FRAD021_000000912&amp;ir=26564"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francearchives.fr/fr/map/b2b076144a3c4392a34b14bb5e364c95"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geneanet.org/" TargetMode="Externa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filae.com/v4/genealogie/homepage.mvc/homepageconnected"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ancestry.fr/search/"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familysearch.org/fr/"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www.geneabank.org/cgi-bin/listdatabase.pl"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memoiredeshommes.sga.defense.gouv.fr/fr/arkotheque/client/mdh/compagnie_des_indes/equipages_et_passagers.php"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memoiredeshommes.sga.defense.gouv.fr/fr/arkotheque/client/mdh/compagnie_des_indes/equipages_et_passagers.php"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cgmrgenealogie.org/actes/"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cg974.fr/mdr/index.php/rechercheTheme/requeteConstructor/1/1/R/0/0" TargetMode="External"/><Relationship Id="rId2" Type="http://schemas.openxmlformats.org/officeDocument/2006/relationships/hyperlink" Target="http://anom.archivesnationales.culture.gouv.fr/caomec2/"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anom.archivesnationales.culture.gouv.fr/caomec2/"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cg974.fr/mdr/index.php/rechercheTheme/requeteConstructor/1/1/R/0/0"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cassini.ehess.fr/cassini/fr/html/6_index.htm?indexdep"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archives.creuse.fr/s/2/registres-paroissiaux-et-d-etat-civil/resultats/?"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EFE0C92-94BB-4F56-8C79-84675054D149}"/>
              </a:ext>
            </a:extLst>
          </p:cNvPr>
          <p:cNvSpPr>
            <a:spLocks noGrp="1"/>
          </p:cNvSpPr>
          <p:nvPr>
            <p:ph type="ctrTitle"/>
          </p:nvPr>
        </p:nvSpPr>
        <p:spPr>
          <a:xfrm>
            <a:off x="2458079" y="1131085"/>
            <a:ext cx="6394971" cy="2387600"/>
          </a:xfrm>
        </p:spPr>
        <p:txBody>
          <a:bodyPr anchor="ctr" anchorCtr="0">
            <a:normAutofit/>
          </a:bodyPr>
          <a:lstStyle/>
          <a:p>
            <a:pPr algn="ctr"/>
            <a:r>
              <a:rPr lang="fr-FR" sz="4000" dirty="0"/>
              <a:t>La feuille de route du chercheur de primo-arrivants</a:t>
            </a:r>
          </a:p>
        </p:txBody>
      </p:sp>
      <p:sp>
        <p:nvSpPr>
          <p:cNvPr id="3" name="Sous-titre 2">
            <a:extLst>
              <a:ext uri="{FF2B5EF4-FFF2-40B4-BE49-F238E27FC236}">
                <a16:creationId xmlns:a16="http://schemas.microsoft.com/office/drawing/2014/main" id="{6476E864-102B-43E7-95C3-DF5C678A4E6A}"/>
              </a:ext>
            </a:extLst>
          </p:cNvPr>
          <p:cNvSpPr>
            <a:spLocks noGrp="1"/>
          </p:cNvSpPr>
          <p:nvPr>
            <p:ph type="subTitle" idx="1"/>
          </p:nvPr>
        </p:nvSpPr>
        <p:spPr>
          <a:xfrm>
            <a:off x="1769078" y="3670835"/>
            <a:ext cx="7083972" cy="655319"/>
          </a:xfrm>
        </p:spPr>
        <p:txBody>
          <a:bodyPr>
            <a:normAutofit/>
          </a:bodyPr>
          <a:lstStyle/>
          <a:p>
            <a:r>
              <a:rPr lang="fr-FR" dirty="0"/>
              <a:t>Recherches de l’Ile Bourbon à la France métropolitaine</a:t>
            </a:r>
          </a:p>
        </p:txBody>
      </p:sp>
      <p:pic>
        <p:nvPicPr>
          <p:cNvPr id="6" name="Image 5">
            <a:extLst>
              <a:ext uri="{FF2B5EF4-FFF2-40B4-BE49-F238E27FC236}">
                <a16:creationId xmlns:a16="http://schemas.microsoft.com/office/drawing/2014/main" id="{EDEE9495-A505-4A2F-A41D-7A3AD6039F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23418" y="119567"/>
            <a:ext cx="2468885" cy="2481077"/>
          </a:xfrm>
          <a:prstGeom prst="rect">
            <a:avLst/>
          </a:prstGeom>
        </p:spPr>
      </p:pic>
      <p:sp>
        <p:nvSpPr>
          <p:cNvPr id="7" name="ZoneTexte 6">
            <a:extLst>
              <a:ext uri="{FF2B5EF4-FFF2-40B4-BE49-F238E27FC236}">
                <a16:creationId xmlns:a16="http://schemas.microsoft.com/office/drawing/2014/main" id="{F2059752-3A35-4668-AA73-03C42397C5CB}"/>
              </a:ext>
            </a:extLst>
          </p:cNvPr>
          <p:cNvSpPr txBox="1"/>
          <p:nvPr/>
        </p:nvSpPr>
        <p:spPr>
          <a:xfrm>
            <a:off x="9974317" y="5465379"/>
            <a:ext cx="1891862" cy="646331"/>
          </a:xfrm>
          <a:prstGeom prst="rect">
            <a:avLst/>
          </a:prstGeom>
          <a:noFill/>
        </p:spPr>
        <p:txBody>
          <a:bodyPr wrap="square" rtlCol="0">
            <a:spAutoFit/>
          </a:bodyPr>
          <a:lstStyle/>
          <a:p>
            <a:r>
              <a:rPr lang="fr-FR" dirty="0"/>
              <a:t>Claude Rossignol</a:t>
            </a:r>
          </a:p>
          <a:p>
            <a:r>
              <a:rPr lang="fr-FR" dirty="0"/>
              <a:t>Juillet 2020</a:t>
            </a:r>
          </a:p>
        </p:txBody>
      </p:sp>
    </p:spTree>
    <p:extLst>
      <p:ext uri="{BB962C8B-B14F-4D97-AF65-F5344CB8AC3E}">
        <p14:creationId xmlns:p14="http://schemas.microsoft.com/office/powerpoint/2010/main" val="1321859516"/>
      </p:ext>
    </p:extLst>
  </p:cSld>
  <p:clrMapOvr>
    <a:masterClrMapping/>
  </p:clrMapOvr>
  <mc:AlternateContent xmlns:mc="http://schemas.openxmlformats.org/markup-compatibility/2006">
    <mc:Choice xmlns:p14="http://schemas.microsoft.com/office/powerpoint/2010/main" Requires="p14">
      <p:transition spd="slow" p14:dur="2000" advClick="0" advTm="5000"/>
    </mc:Choice>
    <mc:Fallback>
      <p:transition spd="slow" advClick="0" advTm="5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DCCB5CB-6AF0-42CF-8F06-5996277276FB}"/>
              </a:ext>
            </a:extLst>
          </p:cNvPr>
          <p:cNvSpPr>
            <a:spLocks noGrp="1"/>
          </p:cNvSpPr>
          <p:nvPr>
            <p:ph type="title"/>
          </p:nvPr>
        </p:nvSpPr>
        <p:spPr>
          <a:xfrm>
            <a:off x="1484311" y="0"/>
            <a:ext cx="10018713" cy="1752599"/>
          </a:xfrm>
        </p:spPr>
        <p:txBody>
          <a:bodyPr/>
          <a:lstStyle/>
          <a:p>
            <a:r>
              <a:rPr lang="fr-FR" dirty="0"/>
              <a:t>Introduction </a:t>
            </a:r>
          </a:p>
        </p:txBody>
      </p:sp>
      <p:sp>
        <p:nvSpPr>
          <p:cNvPr id="3" name="Espace réservé du contenu 2">
            <a:extLst>
              <a:ext uri="{FF2B5EF4-FFF2-40B4-BE49-F238E27FC236}">
                <a16:creationId xmlns:a16="http://schemas.microsoft.com/office/drawing/2014/main" id="{82D7DA4C-A243-45EF-953E-D44336007EC8}"/>
              </a:ext>
            </a:extLst>
          </p:cNvPr>
          <p:cNvSpPr>
            <a:spLocks noGrp="1"/>
          </p:cNvSpPr>
          <p:nvPr>
            <p:ph idx="1"/>
          </p:nvPr>
        </p:nvSpPr>
        <p:spPr>
          <a:xfrm>
            <a:off x="1343025" y="1752599"/>
            <a:ext cx="7287628" cy="3124201"/>
          </a:xfrm>
        </p:spPr>
        <p:txBody>
          <a:bodyPr>
            <a:normAutofit fontScale="85000" lnSpcReduction="20000"/>
          </a:bodyPr>
          <a:lstStyle/>
          <a:p>
            <a:pPr algn="just"/>
            <a:r>
              <a:rPr lang="fr-FR" dirty="0"/>
              <a:t>Votre ancêtre est arrivé au XVIIe ou au XVIIIe siècle à La Réunion et vous n’avez toujours pas pu retrouver ses origines exactes, je vous propose ma feuille de route afin de vous orienter dans vos recherches. Chaque cas est particulier et il vous faudra sans doute redoubler de sagacité et de pertinence pour débusquer ce primo-arrivant. Dites-vous que rien n’est impossible et qu’avec de la patience et un peu de chance, vous toucherez au but.</a:t>
            </a:r>
          </a:p>
          <a:p>
            <a:pPr algn="just"/>
            <a:r>
              <a:rPr lang="fr-FR" dirty="0"/>
              <a:t>M. Ricquebourg nous a fait un cadeau exceptionnel en répertoriant pratiquement tous les primo-arrivants entre 1665 et 1810, avec il est vrai ses imperfections et ses erreurs. A nous, à notre tour de parfaire ce travail considérable !</a:t>
            </a:r>
          </a:p>
        </p:txBody>
      </p:sp>
      <p:pic>
        <p:nvPicPr>
          <p:cNvPr id="5" name="Image 4">
            <a:extLst>
              <a:ext uri="{FF2B5EF4-FFF2-40B4-BE49-F238E27FC236}">
                <a16:creationId xmlns:a16="http://schemas.microsoft.com/office/drawing/2014/main" id="{595BAF57-E8EC-4691-957A-7914D3656876}"/>
              </a:ext>
            </a:extLst>
          </p:cNvPr>
          <p:cNvPicPr>
            <a:picLocks noChangeAspect="1"/>
          </p:cNvPicPr>
          <p:nvPr/>
        </p:nvPicPr>
        <p:blipFill>
          <a:blip r:embed="rId2"/>
          <a:stretch>
            <a:fillRect/>
          </a:stretch>
        </p:blipFill>
        <p:spPr>
          <a:xfrm>
            <a:off x="8784974" y="1286854"/>
            <a:ext cx="3407026" cy="5571146"/>
          </a:xfrm>
          <a:prstGeom prst="rect">
            <a:avLst/>
          </a:prstGeom>
        </p:spPr>
      </p:pic>
    </p:spTree>
    <p:extLst>
      <p:ext uri="{BB962C8B-B14F-4D97-AF65-F5344CB8AC3E}">
        <p14:creationId xmlns:p14="http://schemas.microsoft.com/office/powerpoint/2010/main" val="1535366675"/>
      </p:ext>
    </p:extLst>
  </p:cSld>
  <p:clrMapOvr>
    <a:masterClrMapping/>
  </p:clrMapOvr>
  <mc:AlternateContent xmlns:mc="http://schemas.openxmlformats.org/markup-compatibility/2006">
    <mc:Choice xmlns:p14="http://schemas.microsoft.com/office/powerpoint/2010/main" Requires="p14">
      <p:transition spd="slow" p14:dur="2000" advClick="0" advTm="35000"/>
    </mc:Choice>
    <mc:Fallback>
      <p:transition spd="slow" advClick="0" advTm="35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68503-BBDA-469F-B25B-A6F17A536B0D}"/>
              </a:ext>
            </a:extLst>
          </p:cNvPr>
          <p:cNvSpPr>
            <a:spLocks noGrp="1"/>
          </p:cNvSpPr>
          <p:nvPr>
            <p:ph type="title"/>
          </p:nvPr>
        </p:nvSpPr>
        <p:spPr>
          <a:xfrm>
            <a:off x="1484310" y="619125"/>
            <a:ext cx="10018713" cy="1752599"/>
          </a:xfrm>
        </p:spPr>
        <p:txBody>
          <a:bodyPr/>
          <a:lstStyle/>
          <a:p>
            <a:r>
              <a:rPr lang="fr-FR" dirty="0"/>
              <a:t>Le dictionnaire L.J. Camille Ricquebourg </a:t>
            </a:r>
          </a:p>
        </p:txBody>
      </p:sp>
      <p:sp>
        <p:nvSpPr>
          <p:cNvPr id="3" name="Espace réservé du contenu 2">
            <a:extLst>
              <a:ext uri="{FF2B5EF4-FFF2-40B4-BE49-F238E27FC236}">
                <a16:creationId xmlns:a16="http://schemas.microsoft.com/office/drawing/2014/main" id="{A19FF300-C56F-4096-BF8C-C6E5E1704171}"/>
              </a:ext>
            </a:extLst>
          </p:cNvPr>
          <p:cNvSpPr>
            <a:spLocks noGrp="1"/>
          </p:cNvSpPr>
          <p:nvPr>
            <p:ph idx="1"/>
          </p:nvPr>
        </p:nvSpPr>
        <p:spPr>
          <a:xfrm>
            <a:off x="1484310" y="2666999"/>
            <a:ext cx="10018713" cy="1333501"/>
          </a:xfrm>
        </p:spPr>
        <p:txBody>
          <a:bodyPr anchor="t" anchorCtr="0"/>
          <a:lstStyle/>
          <a:p>
            <a:r>
              <a:rPr lang="fr-FR" dirty="0"/>
              <a:t>Qui est M. Ricquebourg ?</a:t>
            </a:r>
          </a:p>
          <a:p>
            <a:r>
              <a:rPr lang="fr-FR" dirty="0"/>
              <a:t>Présentation du célèbre dictionnaire des familles de Bourbon</a:t>
            </a:r>
          </a:p>
        </p:txBody>
      </p:sp>
      <p:pic>
        <p:nvPicPr>
          <p:cNvPr id="5" name="Image 4">
            <a:extLst>
              <a:ext uri="{FF2B5EF4-FFF2-40B4-BE49-F238E27FC236}">
                <a16:creationId xmlns:a16="http://schemas.microsoft.com/office/drawing/2014/main" id="{8FFAD920-A3DC-43D4-B869-5018A59A44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4045" y="4181624"/>
            <a:ext cx="5499069" cy="2676376"/>
          </a:xfrm>
          <a:prstGeom prst="rect">
            <a:avLst/>
          </a:prstGeom>
          <a:solidFill>
            <a:schemeClr val="tx1"/>
          </a:solidFill>
        </p:spPr>
      </p:pic>
    </p:spTree>
    <p:extLst>
      <p:ext uri="{BB962C8B-B14F-4D97-AF65-F5344CB8AC3E}">
        <p14:creationId xmlns:p14="http://schemas.microsoft.com/office/powerpoint/2010/main" val="1654862380"/>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68503-BBDA-469F-B25B-A6F17A536B0D}"/>
              </a:ext>
            </a:extLst>
          </p:cNvPr>
          <p:cNvSpPr>
            <a:spLocks noGrp="1"/>
          </p:cNvSpPr>
          <p:nvPr>
            <p:ph type="title"/>
          </p:nvPr>
        </p:nvSpPr>
        <p:spPr/>
        <p:txBody>
          <a:bodyPr/>
          <a:lstStyle/>
          <a:p>
            <a:r>
              <a:rPr lang="fr-FR" dirty="0"/>
              <a:t>Le dictionnaire L.J. Camille Ricquebourg </a:t>
            </a:r>
          </a:p>
        </p:txBody>
      </p:sp>
      <p:sp>
        <p:nvSpPr>
          <p:cNvPr id="3" name="Espace réservé du contenu 2">
            <a:extLst>
              <a:ext uri="{FF2B5EF4-FFF2-40B4-BE49-F238E27FC236}">
                <a16:creationId xmlns:a16="http://schemas.microsoft.com/office/drawing/2014/main" id="{A19FF300-C56F-4096-BF8C-C6E5E1704171}"/>
              </a:ext>
            </a:extLst>
          </p:cNvPr>
          <p:cNvSpPr>
            <a:spLocks noGrp="1"/>
          </p:cNvSpPr>
          <p:nvPr>
            <p:ph idx="1"/>
          </p:nvPr>
        </p:nvSpPr>
        <p:spPr/>
        <p:txBody>
          <a:bodyPr/>
          <a:lstStyle/>
          <a:p>
            <a:r>
              <a:rPr lang="fr-FR" dirty="0"/>
              <a:t>Qui est M. Ricquebourg ?</a:t>
            </a:r>
          </a:p>
        </p:txBody>
      </p:sp>
    </p:spTree>
    <p:extLst>
      <p:ext uri="{BB962C8B-B14F-4D97-AF65-F5344CB8AC3E}">
        <p14:creationId xmlns:p14="http://schemas.microsoft.com/office/powerpoint/2010/main" val="3492535167"/>
      </p:ext>
    </p:extLst>
  </p:cSld>
  <p:clrMapOvr>
    <a:masterClrMapping/>
  </p:clrMapOvr>
  <mc:AlternateContent xmlns:mc="http://schemas.openxmlformats.org/markup-compatibility/2006">
    <mc:Choice xmlns:p14="http://schemas.microsoft.com/office/powerpoint/2010/main" Requires="p14">
      <p:transition spd="slow" p14:dur="2000" advClick="0" advTm="5000"/>
    </mc:Choice>
    <mc:Fallback>
      <p:transition spd="slow" advClick="0" advTm="5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756A0C2-173B-4B51-8A4B-414154EB2142}"/>
              </a:ext>
            </a:extLst>
          </p:cNvPr>
          <p:cNvSpPr>
            <a:spLocks noGrp="1"/>
          </p:cNvSpPr>
          <p:nvPr>
            <p:ph idx="1"/>
          </p:nvPr>
        </p:nvSpPr>
        <p:spPr>
          <a:xfrm>
            <a:off x="1484310" y="914401"/>
            <a:ext cx="10018713" cy="4876800"/>
          </a:xfrm>
        </p:spPr>
        <p:txBody>
          <a:bodyPr anchor="t" anchorCtr="0">
            <a:normAutofit fontScale="92500" lnSpcReduction="10000"/>
          </a:bodyPr>
          <a:lstStyle/>
          <a:p>
            <a:pPr algn="just"/>
            <a:r>
              <a:rPr lang="fr-FR" dirty="0"/>
              <a:t>Lucien Jacques Camille Ricquebourg naît à </a:t>
            </a:r>
            <a:r>
              <a:rPr lang="fr-FR" dirty="0" err="1"/>
              <a:t>Ambositra</a:t>
            </a:r>
            <a:r>
              <a:rPr lang="fr-FR" dirty="0"/>
              <a:t> (Madagascar) le 12 juillet 1911, fils de Hilarion </a:t>
            </a:r>
            <a:r>
              <a:rPr lang="fr-FR" dirty="0" err="1"/>
              <a:t>Valmir</a:t>
            </a:r>
            <a:r>
              <a:rPr lang="fr-FR" dirty="0"/>
              <a:t> Camille Marie Joseph, administrateur des colonies et de Jeanne Marie Suzanne Brunet, il décède à Rosny sur Seine le 30 septembre 2009 à l’âge très honorable de 98 ans. Descendant de la famille Ricquebourg, une des plus anciennes de l’île et de la famille Brunet, petit-fils de Louis Brunet, notaire, député et sénateur de l’île, neveu d’Auguste Brunet Gouverneur Général de Madagascar.</a:t>
            </a:r>
          </a:p>
          <a:p>
            <a:r>
              <a:rPr lang="fr-FR" dirty="0"/>
              <a:t>Il nous laisse une bible exceptionnelle qui est encore aujourd’hui la référence quant à la composition des familles de La Réunion de 1665 à 1810.</a:t>
            </a:r>
          </a:p>
          <a:p>
            <a:pPr algn="just"/>
            <a:r>
              <a:rPr lang="fr-FR" dirty="0"/>
              <a:t>C’est avec cette bible que toute recherche de primo-arrivant peut débuter, même si il arrive parfois que certains aient été oubliés, nous lui pardonnerons volontiers ces quelques oublis tant son travail fut impressionnant.</a:t>
            </a:r>
          </a:p>
          <a:p>
            <a:pPr algn="just"/>
            <a:r>
              <a:rPr lang="fr-FR" dirty="0"/>
              <a:t>Il faut rappeler tout de même que les esclaves y sont absents, et que les libres de couleurs y sont cités parfois.</a:t>
            </a:r>
          </a:p>
        </p:txBody>
      </p:sp>
    </p:spTree>
    <p:extLst>
      <p:ext uri="{BB962C8B-B14F-4D97-AF65-F5344CB8AC3E}">
        <p14:creationId xmlns:p14="http://schemas.microsoft.com/office/powerpoint/2010/main" val="1767011378"/>
      </p:ext>
    </p:extLst>
  </p:cSld>
  <p:clrMapOvr>
    <a:masterClrMapping/>
  </p:clrMapOvr>
  <mc:AlternateContent xmlns:mc="http://schemas.openxmlformats.org/markup-compatibility/2006">
    <mc:Choice xmlns:p14="http://schemas.microsoft.com/office/powerpoint/2010/main" Requires="p14">
      <p:transition spd="slow" p14:dur="2000" advClick="0" advTm="50000"/>
    </mc:Choice>
    <mc:Fallback>
      <p:transition spd="slow" advClick="0" advTm="50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68503-BBDA-469F-B25B-A6F17A536B0D}"/>
              </a:ext>
            </a:extLst>
          </p:cNvPr>
          <p:cNvSpPr>
            <a:spLocks noGrp="1"/>
          </p:cNvSpPr>
          <p:nvPr>
            <p:ph type="title"/>
          </p:nvPr>
        </p:nvSpPr>
        <p:spPr>
          <a:xfrm>
            <a:off x="1484310" y="190500"/>
            <a:ext cx="10018713" cy="1752599"/>
          </a:xfrm>
        </p:spPr>
        <p:txBody>
          <a:bodyPr/>
          <a:lstStyle/>
          <a:p>
            <a:r>
              <a:rPr lang="fr-FR" dirty="0"/>
              <a:t>Le dictionnaire L.J. Camille Ricquebourg </a:t>
            </a:r>
          </a:p>
        </p:txBody>
      </p:sp>
      <p:sp>
        <p:nvSpPr>
          <p:cNvPr id="3" name="Espace réservé du contenu 2">
            <a:extLst>
              <a:ext uri="{FF2B5EF4-FFF2-40B4-BE49-F238E27FC236}">
                <a16:creationId xmlns:a16="http://schemas.microsoft.com/office/drawing/2014/main" id="{A19FF300-C56F-4096-BF8C-C6E5E1704171}"/>
              </a:ext>
            </a:extLst>
          </p:cNvPr>
          <p:cNvSpPr>
            <a:spLocks noGrp="1"/>
          </p:cNvSpPr>
          <p:nvPr>
            <p:ph idx="1"/>
          </p:nvPr>
        </p:nvSpPr>
        <p:spPr>
          <a:xfrm>
            <a:off x="1484310" y="2667000"/>
            <a:ext cx="10018713" cy="942976"/>
          </a:xfrm>
        </p:spPr>
        <p:txBody>
          <a:bodyPr anchor="t" anchorCtr="0"/>
          <a:lstStyle/>
          <a:p>
            <a:r>
              <a:rPr lang="fr-FR" dirty="0"/>
              <a:t>Présentation du célèbre dictionnaire des familles de Bourbon</a:t>
            </a:r>
          </a:p>
        </p:txBody>
      </p:sp>
      <p:pic>
        <p:nvPicPr>
          <p:cNvPr id="5" name="Image 4">
            <a:extLst>
              <a:ext uri="{FF2B5EF4-FFF2-40B4-BE49-F238E27FC236}">
                <a16:creationId xmlns:a16="http://schemas.microsoft.com/office/drawing/2014/main" id="{0ADEBD65-DA92-4862-B97B-CBCB1019D6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92931" y="4181624"/>
            <a:ext cx="5499069" cy="2676376"/>
          </a:xfrm>
          <a:prstGeom prst="rect">
            <a:avLst/>
          </a:prstGeom>
        </p:spPr>
      </p:pic>
    </p:spTree>
    <p:extLst>
      <p:ext uri="{BB962C8B-B14F-4D97-AF65-F5344CB8AC3E}">
        <p14:creationId xmlns:p14="http://schemas.microsoft.com/office/powerpoint/2010/main" val="4159625248"/>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19FF300-C56F-4096-BF8C-C6E5E1704171}"/>
              </a:ext>
            </a:extLst>
          </p:cNvPr>
          <p:cNvSpPr>
            <a:spLocks noGrp="1"/>
          </p:cNvSpPr>
          <p:nvPr>
            <p:ph idx="1"/>
          </p:nvPr>
        </p:nvSpPr>
        <p:spPr>
          <a:xfrm>
            <a:off x="1736558" y="386253"/>
            <a:ext cx="10018713" cy="6119650"/>
          </a:xfrm>
        </p:spPr>
        <p:txBody>
          <a:bodyPr anchor="t" anchorCtr="0">
            <a:normAutofit lnSpcReduction="10000"/>
          </a:bodyPr>
          <a:lstStyle/>
          <a:p>
            <a:pPr algn="just"/>
            <a:r>
              <a:rPr lang="fr-FR" dirty="0"/>
              <a:t>Le dictionnaire des familles de Bourbon se présente en trois tomes, énumérant les familles par ordre alphabétique en commençant par ce que l’on appelle le primo-arrivant, grosso modo celui qui amena à La Réunion son patronyme.</a:t>
            </a:r>
          </a:p>
          <a:p>
            <a:pPr algn="just"/>
            <a:r>
              <a:rPr lang="fr-FR" dirty="0"/>
              <a:t>L’édition actuelle est l’édition corrigée de 2001 faisant suite à l’édition originale de 1976 ainsi qu’à la réédition de 1983, toutes les deux épuisées.</a:t>
            </a:r>
          </a:p>
          <a:p>
            <a:pPr algn="just"/>
            <a:r>
              <a:rPr lang="fr-FR" dirty="0"/>
              <a:t>Un index des noms des familles citées se retrouve au début du tome I, ce qui permet de ne pas se perdre dans ces 3 tomes volumineux.</a:t>
            </a:r>
          </a:p>
          <a:p>
            <a:pPr algn="just"/>
            <a:r>
              <a:rPr lang="fr-FR" dirty="0"/>
              <a:t>Chaque famille est composée du primo-arrivant, énumérant quand il a été possible, sa date et son lieu de naissance, sa date et lieu de décès, les noms des parents, le métier du père, la date d’arrivée de notre primo, ainsi que ses métiers successifs. Son mariage ainsi que ses enfants suivent. Ces énumérations se poursuivent si l’individu a eu descendance, etc.</a:t>
            </a:r>
          </a:p>
          <a:p>
            <a:pPr algn="just"/>
            <a:r>
              <a:rPr lang="fr-FR" dirty="0"/>
              <a:t>L’auteur c’est arrêté lorsque L’Ile Bourbon est devenue anglaise soit en 1811, même si certaines dates vont quelques fois au-delà.</a:t>
            </a:r>
          </a:p>
          <a:p>
            <a:pPr algn="just"/>
            <a:endParaRPr lang="fr-FR" dirty="0"/>
          </a:p>
          <a:p>
            <a:pPr algn="just"/>
            <a:endParaRPr lang="fr-FR" dirty="0"/>
          </a:p>
        </p:txBody>
      </p:sp>
    </p:spTree>
    <p:extLst>
      <p:ext uri="{BB962C8B-B14F-4D97-AF65-F5344CB8AC3E}">
        <p14:creationId xmlns:p14="http://schemas.microsoft.com/office/powerpoint/2010/main" val="2989275280"/>
      </p:ext>
    </p:extLst>
  </p:cSld>
  <p:clrMapOvr>
    <a:masterClrMapping/>
  </p:clrMapOvr>
  <mc:AlternateContent xmlns:mc="http://schemas.openxmlformats.org/markup-compatibility/2006">
    <mc:Choice xmlns:p14="http://schemas.microsoft.com/office/powerpoint/2010/main" Requires="p14">
      <p:transition spd="slow" p14:dur="2000" advClick="0" advTm="55000"/>
    </mc:Choice>
    <mc:Fallback>
      <p:transition spd="slow" advClick="0" advTm="55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68503-BBDA-469F-B25B-A6F17A536B0D}"/>
              </a:ext>
            </a:extLst>
          </p:cNvPr>
          <p:cNvSpPr>
            <a:spLocks noGrp="1"/>
          </p:cNvSpPr>
          <p:nvPr>
            <p:ph type="title"/>
          </p:nvPr>
        </p:nvSpPr>
        <p:spPr/>
        <p:txBody>
          <a:bodyPr/>
          <a:lstStyle/>
          <a:p>
            <a:r>
              <a:rPr lang="fr-FR" dirty="0"/>
              <a:t>Comment débute la recherche</a:t>
            </a:r>
          </a:p>
        </p:txBody>
      </p:sp>
      <p:sp>
        <p:nvSpPr>
          <p:cNvPr id="3" name="Espace réservé du contenu 2">
            <a:extLst>
              <a:ext uri="{FF2B5EF4-FFF2-40B4-BE49-F238E27FC236}">
                <a16:creationId xmlns:a16="http://schemas.microsoft.com/office/drawing/2014/main" id="{A19FF300-C56F-4096-BF8C-C6E5E1704171}"/>
              </a:ext>
            </a:extLst>
          </p:cNvPr>
          <p:cNvSpPr>
            <a:spLocks noGrp="1"/>
          </p:cNvSpPr>
          <p:nvPr>
            <p:ph idx="1"/>
          </p:nvPr>
        </p:nvSpPr>
        <p:spPr/>
        <p:txBody>
          <a:bodyPr/>
          <a:lstStyle/>
          <a:p>
            <a:r>
              <a:rPr lang="fr-FR" dirty="0"/>
              <a:t>Avant 1792</a:t>
            </a:r>
          </a:p>
          <a:p>
            <a:r>
              <a:rPr lang="fr-FR" dirty="0"/>
              <a:t>Après 1792</a:t>
            </a:r>
          </a:p>
        </p:txBody>
      </p:sp>
    </p:spTree>
    <p:extLst>
      <p:ext uri="{BB962C8B-B14F-4D97-AF65-F5344CB8AC3E}">
        <p14:creationId xmlns:p14="http://schemas.microsoft.com/office/powerpoint/2010/main" val="1644899293"/>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68503-BBDA-469F-B25B-A6F17A536B0D}"/>
              </a:ext>
            </a:extLst>
          </p:cNvPr>
          <p:cNvSpPr>
            <a:spLocks noGrp="1"/>
          </p:cNvSpPr>
          <p:nvPr>
            <p:ph type="title"/>
          </p:nvPr>
        </p:nvSpPr>
        <p:spPr/>
        <p:txBody>
          <a:bodyPr/>
          <a:lstStyle/>
          <a:p>
            <a:r>
              <a:rPr lang="fr-FR" dirty="0"/>
              <a:t>Comment débute la recherche</a:t>
            </a:r>
          </a:p>
        </p:txBody>
      </p:sp>
      <p:sp>
        <p:nvSpPr>
          <p:cNvPr id="3" name="Espace réservé du contenu 2">
            <a:extLst>
              <a:ext uri="{FF2B5EF4-FFF2-40B4-BE49-F238E27FC236}">
                <a16:creationId xmlns:a16="http://schemas.microsoft.com/office/drawing/2014/main" id="{A19FF300-C56F-4096-BF8C-C6E5E1704171}"/>
              </a:ext>
            </a:extLst>
          </p:cNvPr>
          <p:cNvSpPr>
            <a:spLocks noGrp="1"/>
          </p:cNvSpPr>
          <p:nvPr>
            <p:ph idx="1"/>
          </p:nvPr>
        </p:nvSpPr>
        <p:spPr/>
        <p:txBody>
          <a:bodyPr/>
          <a:lstStyle/>
          <a:p>
            <a:r>
              <a:rPr lang="fr-FR" dirty="0"/>
              <a:t>Avant 1792</a:t>
            </a:r>
          </a:p>
        </p:txBody>
      </p:sp>
    </p:spTree>
    <p:extLst>
      <p:ext uri="{BB962C8B-B14F-4D97-AF65-F5344CB8AC3E}">
        <p14:creationId xmlns:p14="http://schemas.microsoft.com/office/powerpoint/2010/main" val="1499320479"/>
      </p:ext>
    </p:extLst>
  </p:cSld>
  <p:clrMapOvr>
    <a:masterClrMapping/>
  </p:clrMapOvr>
  <mc:AlternateContent xmlns:mc="http://schemas.openxmlformats.org/markup-compatibility/2006">
    <mc:Choice xmlns:p14="http://schemas.microsoft.com/office/powerpoint/2010/main" Requires="p14">
      <p:transition spd="slow" p14:dur="2000" advClick="0" advTm="8000"/>
    </mc:Choice>
    <mc:Fallback>
      <p:transition spd="slow" advClick="0" advTm="8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19FF300-C56F-4096-BF8C-C6E5E1704171}"/>
              </a:ext>
            </a:extLst>
          </p:cNvPr>
          <p:cNvSpPr>
            <a:spLocks noGrp="1"/>
          </p:cNvSpPr>
          <p:nvPr>
            <p:ph idx="1"/>
          </p:nvPr>
        </p:nvSpPr>
        <p:spPr>
          <a:xfrm>
            <a:off x="1547372" y="207579"/>
            <a:ext cx="10018713" cy="769884"/>
          </a:xfrm>
        </p:spPr>
        <p:txBody>
          <a:bodyPr anchor="t" anchorCtr="0">
            <a:normAutofit/>
          </a:bodyPr>
          <a:lstStyle/>
          <a:p>
            <a:r>
              <a:rPr lang="fr-FR" sz="3200" dirty="0"/>
              <a:t>La recherche avant 1792</a:t>
            </a:r>
          </a:p>
        </p:txBody>
      </p:sp>
      <p:sp>
        <p:nvSpPr>
          <p:cNvPr id="7" name="Espace réservé du contenu 2">
            <a:extLst>
              <a:ext uri="{FF2B5EF4-FFF2-40B4-BE49-F238E27FC236}">
                <a16:creationId xmlns:a16="http://schemas.microsoft.com/office/drawing/2014/main" id="{6C0FF552-7210-49D7-B765-4E0FB31750B3}"/>
              </a:ext>
            </a:extLst>
          </p:cNvPr>
          <p:cNvSpPr txBox="1">
            <a:spLocks/>
          </p:cNvSpPr>
          <p:nvPr/>
        </p:nvSpPr>
        <p:spPr>
          <a:xfrm>
            <a:off x="1547372" y="1579179"/>
            <a:ext cx="10018713" cy="4254062"/>
          </a:xfrm>
          <a:prstGeom prst="rect">
            <a:avLst/>
          </a:prstGeom>
        </p:spPr>
        <p:txBody>
          <a:bodyPr vert="horz" lIns="91440" tIns="45720" rIns="91440" bIns="45720" rtlCol="0" anchor="t" anchorCtr="0">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r>
              <a:rPr lang="fr-FR" dirty="0"/>
              <a:t>Ces recherches sont bien entendu celles qui nous concernent le plus souvent, mais également les plus compliquées pour plusieurs raisons :</a:t>
            </a:r>
          </a:p>
          <a:p>
            <a:pPr lvl="1"/>
            <a:r>
              <a:rPr lang="fr-FR" dirty="0"/>
              <a:t>Nombreuses lacunes quelque soit le département de recherche ;</a:t>
            </a:r>
          </a:p>
          <a:p>
            <a:pPr lvl="1"/>
            <a:r>
              <a:rPr lang="fr-FR" dirty="0"/>
              <a:t>Peu de tables de baptêmes, mariages ou sépultures, souvent bien utiles pour faciliter la recherche ;</a:t>
            </a:r>
          </a:p>
          <a:p>
            <a:pPr lvl="1"/>
            <a:r>
              <a:rPr lang="fr-FR" dirty="0"/>
              <a:t>Selon le département, la paroisse, la graphie nécessite une dextérité à la lecture de ces actes anciens ;</a:t>
            </a:r>
          </a:p>
          <a:p>
            <a:pPr lvl="1"/>
            <a:r>
              <a:rPr lang="fr-FR" dirty="0"/>
              <a:t>Les actes sont souvent dans un ordre aléatoire, et parfois toutes paroisses de la même commune mélangées ;</a:t>
            </a:r>
          </a:p>
          <a:p>
            <a:pPr lvl="1"/>
            <a:r>
              <a:rPr lang="fr-FR" dirty="0"/>
              <a:t>Les registres paroissiaux ne sont pas toujours en ligne.</a:t>
            </a:r>
          </a:p>
        </p:txBody>
      </p:sp>
    </p:spTree>
    <p:extLst>
      <p:ext uri="{BB962C8B-B14F-4D97-AF65-F5344CB8AC3E}">
        <p14:creationId xmlns:p14="http://schemas.microsoft.com/office/powerpoint/2010/main" val="1052963071"/>
      </p:ext>
    </p:extLst>
  </p:cSld>
  <p:clrMapOvr>
    <a:masterClrMapping/>
  </p:clrMapOvr>
  <mc:AlternateContent xmlns:mc="http://schemas.openxmlformats.org/markup-compatibility/2006">
    <mc:Choice xmlns:p14="http://schemas.microsoft.com/office/powerpoint/2010/main" Requires="p14">
      <p:transition spd="slow" p14:dur="2000" advClick="0" advTm="30000"/>
    </mc:Choice>
    <mc:Fallback>
      <p:transition spd="slow" advClick="0" advTm="30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contenu 2">
            <a:extLst>
              <a:ext uri="{FF2B5EF4-FFF2-40B4-BE49-F238E27FC236}">
                <a16:creationId xmlns:a16="http://schemas.microsoft.com/office/drawing/2014/main" id="{6C0FF552-7210-49D7-B765-4E0FB31750B3}"/>
              </a:ext>
            </a:extLst>
          </p:cNvPr>
          <p:cNvSpPr txBox="1">
            <a:spLocks/>
          </p:cNvSpPr>
          <p:nvPr/>
        </p:nvSpPr>
        <p:spPr>
          <a:xfrm>
            <a:off x="1641965" y="275896"/>
            <a:ext cx="10018713" cy="1751560"/>
          </a:xfrm>
          <a:prstGeom prst="rect">
            <a:avLst/>
          </a:prstGeom>
        </p:spPr>
        <p:txBody>
          <a:bodyPr vert="horz" lIns="91440" tIns="45720" rIns="91440" bIns="45720" rtlCol="0" anchor="t" anchorCtr="0">
            <a:normAutofit fontScale="85000" lnSpcReduction="1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r>
              <a:rPr lang="fr-FR" dirty="0"/>
              <a:t>Ces recherches sont bien entendu celles qui nous concernent le plus souvent, mais également les plus compliquées pour plusieurs raisons :</a:t>
            </a:r>
          </a:p>
          <a:p>
            <a:pPr lvl="1"/>
            <a:r>
              <a:rPr lang="fr-FR" dirty="0"/>
              <a:t>Nombreuses lacunes quelque soit le département de recherche dues aux registres égarés, brûlés, aux mairies ayant subi des dommages, notons les registres paroissiaux de Paris ayant entièrement brulé lors de la commune en 1872, ces lacunes parisiennes sont compensées parfois par des actes reconstitués disponibles sur les archives de Paris. (</a:t>
            </a:r>
            <a:r>
              <a:rPr lang="fr-FR" dirty="0">
                <a:hlinkClick r:id="rId2"/>
              </a:rPr>
              <a:t>http://archives.paris.fr/s/5/etat-civil-reconstitue/?</a:t>
            </a:r>
            <a:r>
              <a:rPr lang="fr-FR" dirty="0"/>
              <a:t> )</a:t>
            </a:r>
          </a:p>
        </p:txBody>
      </p:sp>
      <p:sp>
        <p:nvSpPr>
          <p:cNvPr id="5" name="ZoneTexte 4">
            <a:extLst>
              <a:ext uri="{FF2B5EF4-FFF2-40B4-BE49-F238E27FC236}">
                <a16:creationId xmlns:a16="http://schemas.microsoft.com/office/drawing/2014/main" id="{914A9E90-49DF-440F-94DB-0A93F711E311}"/>
              </a:ext>
            </a:extLst>
          </p:cNvPr>
          <p:cNvSpPr txBox="1"/>
          <p:nvPr/>
        </p:nvSpPr>
        <p:spPr>
          <a:xfrm>
            <a:off x="3332515" y="2027456"/>
            <a:ext cx="6107826" cy="646331"/>
          </a:xfrm>
          <a:prstGeom prst="rect">
            <a:avLst/>
          </a:prstGeom>
          <a:noFill/>
        </p:spPr>
        <p:txBody>
          <a:bodyPr wrap="none" rtlCol="0">
            <a:spAutoFit/>
          </a:bodyPr>
          <a:lstStyle/>
          <a:p>
            <a:r>
              <a:rPr lang="fr-FR" dirty="0"/>
              <a:t>Exemple : Archives de Charente Maritime – paroisse de Lonzac</a:t>
            </a:r>
          </a:p>
          <a:p>
            <a:r>
              <a:rPr lang="fr-FR" dirty="0"/>
              <a:t> </a:t>
            </a:r>
            <a:r>
              <a:rPr lang="fr-FR" dirty="0">
                <a:hlinkClick r:id="rId3"/>
              </a:rPr>
              <a:t>http://www.archinoe.net/v2/ad17/registre_liste.html</a:t>
            </a:r>
            <a:endParaRPr lang="fr-FR" dirty="0"/>
          </a:p>
        </p:txBody>
      </p:sp>
      <p:pic>
        <p:nvPicPr>
          <p:cNvPr id="6" name="Image 5">
            <a:extLst>
              <a:ext uri="{FF2B5EF4-FFF2-40B4-BE49-F238E27FC236}">
                <a16:creationId xmlns:a16="http://schemas.microsoft.com/office/drawing/2014/main" id="{D7831F5B-A6D6-48D6-8CA1-5ABA3D7FB9DB}"/>
              </a:ext>
            </a:extLst>
          </p:cNvPr>
          <p:cNvPicPr>
            <a:picLocks noChangeAspect="1"/>
          </p:cNvPicPr>
          <p:nvPr/>
        </p:nvPicPr>
        <p:blipFill>
          <a:blip r:embed="rId4"/>
          <a:stretch>
            <a:fillRect/>
          </a:stretch>
        </p:blipFill>
        <p:spPr>
          <a:xfrm>
            <a:off x="1641965" y="2967037"/>
            <a:ext cx="10192680" cy="2816142"/>
          </a:xfrm>
          <a:prstGeom prst="rect">
            <a:avLst/>
          </a:prstGeom>
        </p:spPr>
      </p:pic>
    </p:spTree>
    <p:extLst>
      <p:ext uri="{BB962C8B-B14F-4D97-AF65-F5344CB8AC3E}">
        <p14:creationId xmlns:p14="http://schemas.microsoft.com/office/powerpoint/2010/main" val="966167508"/>
      </p:ext>
    </p:extLst>
  </p:cSld>
  <p:clrMapOvr>
    <a:masterClrMapping/>
  </p:clrMapOvr>
  <mc:AlternateContent xmlns:mc="http://schemas.openxmlformats.org/markup-compatibility/2006">
    <mc:Choice xmlns:p14="http://schemas.microsoft.com/office/powerpoint/2010/main" Requires="p14">
      <p:transition spd="slow" p14:dur="2000" advClick="0" advTm="30000"/>
    </mc:Choice>
    <mc:Fallback>
      <p:transition spd="slow" advClick="0" advTm="30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contenu 2">
            <a:extLst>
              <a:ext uri="{FF2B5EF4-FFF2-40B4-BE49-F238E27FC236}">
                <a16:creationId xmlns:a16="http://schemas.microsoft.com/office/drawing/2014/main" id="{6C0FF552-7210-49D7-B765-4E0FB31750B3}"/>
              </a:ext>
            </a:extLst>
          </p:cNvPr>
          <p:cNvSpPr txBox="1">
            <a:spLocks/>
          </p:cNvSpPr>
          <p:nvPr/>
        </p:nvSpPr>
        <p:spPr>
          <a:xfrm>
            <a:off x="1641965" y="275896"/>
            <a:ext cx="10018713" cy="1458311"/>
          </a:xfrm>
          <a:prstGeom prst="rect">
            <a:avLst/>
          </a:prstGeom>
        </p:spPr>
        <p:txBody>
          <a:bodyPr vert="horz" lIns="91440" tIns="45720" rIns="91440" bIns="45720" rtlCol="0" anchor="t" anchorCtr="0">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lvl="1"/>
            <a:r>
              <a:rPr lang="fr-FR" dirty="0"/>
              <a:t>Peu de tables de baptêmes, mariages ou sépultures.</a:t>
            </a:r>
          </a:p>
        </p:txBody>
      </p:sp>
      <p:sp>
        <p:nvSpPr>
          <p:cNvPr id="5" name="ZoneTexte 4">
            <a:extLst>
              <a:ext uri="{FF2B5EF4-FFF2-40B4-BE49-F238E27FC236}">
                <a16:creationId xmlns:a16="http://schemas.microsoft.com/office/drawing/2014/main" id="{914A9E90-49DF-440F-94DB-0A93F711E311}"/>
              </a:ext>
            </a:extLst>
          </p:cNvPr>
          <p:cNvSpPr txBox="1"/>
          <p:nvPr/>
        </p:nvSpPr>
        <p:spPr>
          <a:xfrm>
            <a:off x="2931462" y="1005051"/>
            <a:ext cx="7771679" cy="646331"/>
          </a:xfrm>
          <a:prstGeom prst="rect">
            <a:avLst/>
          </a:prstGeom>
          <a:noFill/>
        </p:spPr>
        <p:txBody>
          <a:bodyPr wrap="none" rtlCol="0">
            <a:spAutoFit/>
          </a:bodyPr>
          <a:lstStyle/>
          <a:p>
            <a:r>
              <a:rPr lang="fr-FR" dirty="0"/>
              <a:t>Exemple : Archives de Dordogne – paroisse de Bergerac</a:t>
            </a:r>
          </a:p>
          <a:p>
            <a:r>
              <a:rPr lang="fr-FR" dirty="0">
                <a:hlinkClick r:id="rId2"/>
              </a:rPr>
              <a:t>https://archives.dordogne.fr/s/12/registres-paroissiaux-et-d-etat-civil/resultats/?</a:t>
            </a:r>
            <a:endParaRPr lang="fr-FR" dirty="0"/>
          </a:p>
        </p:txBody>
      </p:sp>
      <p:pic>
        <p:nvPicPr>
          <p:cNvPr id="2" name="Image 1">
            <a:extLst>
              <a:ext uri="{FF2B5EF4-FFF2-40B4-BE49-F238E27FC236}">
                <a16:creationId xmlns:a16="http://schemas.microsoft.com/office/drawing/2014/main" id="{E143D448-11AB-41DA-94A4-784E72CF0919}"/>
              </a:ext>
            </a:extLst>
          </p:cNvPr>
          <p:cNvPicPr>
            <a:picLocks noChangeAspect="1"/>
          </p:cNvPicPr>
          <p:nvPr/>
        </p:nvPicPr>
        <p:blipFill>
          <a:blip r:embed="rId3"/>
          <a:stretch>
            <a:fillRect/>
          </a:stretch>
        </p:blipFill>
        <p:spPr>
          <a:xfrm>
            <a:off x="2725707" y="1915948"/>
            <a:ext cx="8474320" cy="4412663"/>
          </a:xfrm>
          <a:prstGeom prst="rect">
            <a:avLst/>
          </a:prstGeom>
        </p:spPr>
      </p:pic>
    </p:spTree>
    <p:extLst>
      <p:ext uri="{BB962C8B-B14F-4D97-AF65-F5344CB8AC3E}">
        <p14:creationId xmlns:p14="http://schemas.microsoft.com/office/powerpoint/2010/main" val="3733299127"/>
      </p:ext>
    </p:extLst>
  </p:cSld>
  <p:clrMapOvr>
    <a:masterClrMapping/>
  </p:clrMapOvr>
  <mc:AlternateContent xmlns:mc="http://schemas.openxmlformats.org/markup-compatibility/2006">
    <mc:Choice xmlns:p14="http://schemas.microsoft.com/office/powerpoint/2010/main" Requires="p14">
      <p:transition spd="slow" p14:dur="2000" advClick="0" advTm="20000"/>
    </mc:Choice>
    <mc:Fallback>
      <p:transition spd="slow" advClick="0" advTm="20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contenu 2">
            <a:extLst>
              <a:ext uri="{FF2B5EF4-FFF2-40B4-BE49-F238E27FC236}">
                <a16:creationId xmlns:a16="http://schemas.microsoft.com/office/drawing/2014/main" id="{6C0FF552-7210-49D7-B765-4E0FB31750B3}"/>
              </a:ext>
            </a:extLst>
          </p:cNvPr>
          <p:cNvSpPr txBox="1">
            <a:spLocks/>
          </p:cNvSpPr>
          <p:nvPr/>
        </p:nvSpPr>
        <p:spPr>
          <a:xfrm>
            <a:off x="1641965" y="275896"/>
            <a:ext cx="10018713" cy="1458311"/>
          </a:xfrm>
          <a:prstGeom prst="rect">
            <a:avLst/>
          </a:prstGeom>
        </p:spPr>
        <p:txBody>
          <a:bodyPr vert="horz" lIns="91440" tIns="45720" rIns="91440" bIns="45720" rtlCol="0" anchor="t" anchorCtr="0">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lvl="1" algn="just"/>
            <a:r>
              <a:rPr lang="fr-FR" dirty="0"/>
              <a:t>Selon le département, la paroisse, la graphie nécessite une dextérité à la lecture de ces actes anciens en particulier au XVIIe siècle où les actes de certains départements peuvent être en latin.</a:t>
            </a:r>
          </a:p>
        </p:txBody>
      </p:sp>
      <p:sp>
        <p:nvSpPr>
          <p:cNvPr id="5" name="ZoneTexte 4">
            <a:extLst>
              <a:ext uri="{FF2B5EF4-FFF2-40B4-BE49-F238E27FC236}">
                <a16:creationId xmlns:a16="http://schemas.microsoft.com/office/drawing/2014/main" id="{914A9E90-49DF-440F-94DB-0A93F711E311}"/>
              </a:ext>
            </a:extLst>
          </p:cNvPr>
          <p:cNvSpPr txBox="1"/>
          <p:nvPr/>
        </p:nvSpPr>
        <p:spPr>
          <a:xfrm>
            <a:off x="2955525" y="1608083"/>
            <a:ext cx="7771679" cy="646331"/>
          </a:xfrm>
          <a:prstGeom prst="rect">
            <a:avLst/>
          </a:prstGeom>
          <a:noFill/>
        </p:spPr>
        <p:txBody>
          <a:bodyPr wrap="none" rtlCol="0">
            <a:spAutoFit/>
          </a:bodyPr>
          <a:lstStyle/>
          <a:p>
            <a:r>
              <a:rPr lang="fr-FR" dirty="0"/>
              <a:t>Exemple : Archives de la Manche – paroisse de Brix – 1710-1721 – E9</a:t>
            </a:r>
          </a:p>
          <a:p>
            <a:r>
              <a:rPr lang="fr-FR" dirty="0">
                <a:hlinkClick r:id="rId2"/>
              </a:rPr>
              <a:t>https://www.archives-manche.fr/e/ad50_etatcivil?from=0&amp;f_6%5B0%5D=Brix</a:t>
            </a:r>
            <a:endParaRPr lang="fr-FR" dirty="0"/>
          </a:p>
        </p:txBody>
      </p:sp>
      <p:pic>
        <p:nvPicPr>
          <p:cNvPr id="3" name="Image 2">
            <a:extLst>
              <a:ext uri="{FF2B5EF4-FFF2-40B4-BE49-F238E27FC236}">
                <a16:creationId xmlns:a16="http://schemas.microsoft.com/office/drawing/2014/main" id="{1ECF9659-2628-4AFD-B1F0-B7E4F4F37E68}"/>
              </a:ext>
            </a:extLst>
          </p:cNvPr>
          <p:cNvPicPr>
            <a:picLocks noChangeAspect="1"/>
          </p:cNvPicPr>
          <p:nvPr/>
        </p:nvPicPr>
        <p:blipFill>
          <a:blip r:embed="rId3"/>
          <a:stretch>
            <a:fillRect/>
          </a:stretch>
        </p:blipFill>
        <p:spPr>
          <a:xfrm>
            <a:off x="2669628" y="2560492"/>
            <a:ext cx="7961130" cy="4086190"/>
          </a:xfrm>
          <a:prstGeom prst="rect">
            <a:avLst/>
          </a:prstGeom>
        </p:spPr>
      </p:pic>
    </p:spTree>
    <p:extLst>
      <p:ext uri="{BB962C8B-B14F-4D97-AF65-F5344CB8AC3E}">
        <p14:creationId xmlns:p14="http://schemas.microsoft.com/office/powerpoint/2010/main" val="3899859084"/>
      </p:ext>
    </p:extLst>
  </p:cSld>
  <p:clrMapOvr>
    <a:masterClrMapping/>
  </p:clrMapOvr>
  <mc:AlternateContent xmlns:mc="http://schemas.openxmlformats.org/markup-compatibility/2006">
    <mc:Choice xmlns:p14="http://schemas.microsoft.com/office/powerpoint/2010/main" Requires="p14">
      <p:transition spd="slow" p14:dur="2000" advClick="0" advTm="20000"/>
    </mc:Choice>
    <mc:Fallback>
      <p:transition spd="slow" advClick="0" advTm="20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contenu 2">
            <a:extLst>
              <a:ext uri="{FF2B5EF4-FFF2-40B4-BE49-F238E27FC236}">
                <a16:creationId xmlns:a16="http://schemas.microsoft.com/office/drawing/2014/main" id="{6C0FF552-7210-49D7-B765-4E0FB31750B3}"/>
              </a:ext>
            </a:extLst>
          </p:cNvPr>
          <p:cNvSpPr txBox="1">
            <a:spLocks/>
          </p:cNvSpPr>
          <p:nvPr/>
        </p:nvSpPr>
        <p:spPr>
          <a:xfrm>
            <a:off x="1641965" y="275897"/>
            <a:ext cx="10018713" cy="880242"/>
          </a:xfrm>
          <a:prstGeom prst="rect">
            <a:avLst/>
          </a:prstGeom>
        </p:spPr>
        <p:txBody>
          <a:bodyPr vert="horz" lIns="91440" tIns="45720" rIns="91440" bIns="45720" rtlCol="0" anchor="t" anchorCtr="0">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lvl="1"/>
            <a:r>
              <a:rPr lang="fr-FR" dirty="0"/>
              <a:t>Les actes sont souvent dans un ordre aléatoire, et parfois toutes les paroisses de la même commune sont mélangées.</a:t>
            </a:r>
          </a:p>
        </p:txBody>
      </p:sp>
      <p:sp>
        <p:nvSpPr>
          <p:cNvPr id="5" name="ZoneTexte 4">
            <a:extLst>
              <a:ext uri="{FF2B5EF4-FFF2-40B4-BE49-F238E27FC236}">
                <a16:creationId xmlns:a16="http://schemas.microsoft.com/office/drawing/2014/main" id="{914A9E90-49DF-440F-94DB-0A93F711E311}"/>
              </a:ext>
            </a:extLst>
          </p:cNvPr>
          <p:cNvSpPr txBox="1"/>
          <p:nvPr/>
        </p:nvSpPr>
        <p:spPr>
          <a:xfrm>
            <a:off x="2398476" y="1828800"/>
            <a:ext cx="8974508" cy="646331"/>
          </a:xfrm>
          <a:prstGeom prst="rect">
            <a:avLst/>
          </a:prstGeom>
          <a:noFill/>
        </p:spPr>
        <p:txBody>
          <a:bodyPr wrap="none" rtlCol="0">
            <a:spAutoFit/>
          </a:bodyPr>
          <a:lstStyle/>
          <a:p>
            <a:r>
              <a:rPr lang="fr-FR" dirty="0"/>
              <a:t>Exemple : Archives de la Côte d’Or – paroisses de Dijon</a:t>
            </a:r>
          </a:p>
          <a:p>
            <a:r>
              <a:rPr lang="fr-FR" dirty="0">
                <a:hlinkClick r:id="rId2"/>
              </a:rPr>
              <a:t>https://archives.cotedor.fr/console/ir_ead_visu.php?eadid=FRAD021_000000912&amp;ir=26564#</a:t>
            </a:r>
            <a:endParaRPr lang="fr-FR" dirty="0"/>
          </a:p>
        </p:txBody>
      </p:sp>
    </p:spTree>
    <p:extLst>
      <p:ext uri="{BB962C8B-B14F-4D97-AF65-F5344CB8AC3E}">
        <p14:creationId xmlns:p14="http://schemas.microsoft.com/office/powerpoint/2010/main" val="185577321"/>
      </p:ext>
    </p:extLst>
  </p:cSld>
  <p:clrMapOvr>
    <a:masterClrMapping/>
  </p:clrMapOvr>
  <mc:AlternateContent xmlns:mc="http://schemas.openxmlformats.org/markup-compatibility/2006">
    <mc:Choice xmlns:p14="http://schemas.microsoft.com/office/powerpoint/2010/main" Requires="p14">
      <p:transition spd="slow" p14:dur="2000" advClick="0" advTm="20000"/>
    </mc:Choice>
    <mc:Fallback>
      <p:transition spd="slow" advClick="0" advTm="20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contenu 2">
            <a:extLst>
              <a:ext uri="{FF2B5EF4-FFF2-40B4-BE49-F238E27FC236}">
                <a16:creationId xmlns:a16="http://schemas.microsoft.com/office/drawing/2014/main" id="{6C0FF552-7210-49D7-B765-4E0FB31750B3}"/>
              </a:ext>
            </a:extLst>
          </p:cNvPr>
          <p:cNvSpPr txBox="1">
            <a:spLocks/>
          </p:cNvSpPr>
          <p:nvPr/>
        </p:nvSpPr>
        <p:spPr>
          <a:xfrm>
            <a:off x="1641965" y="275897"/>
            <a:ext cx="10018713" cy="880242"/>
          </a:xfrm>
          <a:prstGeom prst="rect">
            <a:avLst/>
          </a:prstGeom>
        </p:spPr>
        <p:txBody>
          <a:bodyPr vert="horz" lIns="91440" tIns="45720" rIns="91440" bIns="45720" rtlCol="0" anchor="t" anchorCtr="0">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lvl="1"/>
            <a:r>
              <a:rPr lang="fr-FR" dirty="0"/>
              <a:t>Les registres paroissiaux ne sont pas toujours en ligne.</a:t>
            </a:r>
          </a:p>
        </p:txBody>
      </p:sp>
      <p:sp>
        <p:nvSpPr>
          <p:cNvPr id="5" name="ZoneTexte 4">
            <a:extLst>
              <a:ext uri="{FF2B5EF4-FFF2-40B4-BE49-F238E27FC236}">
                <a16:creationId xmlns:a16="http://schemas.microsoft.com/office/drawing/2014/main" id="{914A9E90-49DF-440F-94DB-0A93F711E311}"/>
              </a:ext>
            </a:extLst>
          </p:cNvPr>
          <p:cNvSpPr txBox="1"/>
          <p:nvPr/>
        </p:nvSpPr>
        <p:spPr>
          <a:xfrm>
            <a:off x="1457326" y="2042320"/>
            <a:ext cx="5724524" cy="1477328"/>
          </a:xfrm>
          <a:prstGeom prst="rect">
            <a:avLst/>
          </a:prstGeom>
          <a:noFill/>
        </p:spPr>
        <p:txBody>
          <a:bodyPr wrap="square" rtlCol="0">
            <a:spAutoFit/>
          </a:bodyPr>
          <a:lstStyle/>
          <a:p>
            <a:pPr algn="just"/>
            <a:r>
              <a:rPr lang="fr-FR" dirty="0"/>
              <a:t>Quelques Archives départementales poursuivent leurs numérisation, néanmoins, une grande partie des registres paroissiaux sont désormais disponibles en ligne. (source : </a:t>
            </a:r>
            <a:r>
              <a:rPr lang="fr-FR" dirty="0">
                <a:hlinkClick r:id="rId2"/>
              </a:rPr>
              <a:t>https://francearchives.fr/fr/map/b2b076144a3c4392a34b14bb5e364c95</a:t>
            </a:r>
            <a:r>
              <a:rPr lang="fr-FR" dirty="0"/>
              <a:t> )</a:t>
            </a:r>
          </a:p>
        </p:txBody>
      </p:sp>
      <p:pic>
        <p:nvPicPr>
          <p:cNvPr id="2" name="Image 1">
            <a:extLst>
              <a:ext uri="{FF2B5EF4-FFF2-40B4-BE49-F238E27FC236}">
                <a16:creationId xmlns:a16="http://schemas.microsoft.com/office/drawing/2014/main" id="{738F1ADA-8374-4987-91C8-CC710FADC193}"/>
              </a:ext>
            </a:extLst>
          </p:cNvPr>
          <p:cNvPicPr>
            <a:picLocks noChangeAspect="1"/>
          </p:cNvPicPr>
          <p:nvPr/>
        </p:nvPicPr>
        <p:blipFill>
          <a:blip r:embed="rId3"/>
          <a:stretch>
            <a:fillRect/>
          </a:stretch>
        </p:blipFill>
        <p:spPr>
          <a:xfrm>
            <a:off x="7324725" y="924046"/>
            <a:ext cx="4621703" cy="5773760"/>
          </a:xfrm>
          <a:prstGeom prst="rect">
            <a:avLst/>
          </a:prstGeom>
        </p:spPr>
      </p:pic>
    </p:spTree>
    <p:extLst>
      <p:ext uri="{BB962C8B-B14F-4D97-AF65-F5344CB8AC3E}">
        <p14:creationId xmlns:p14="http://schemas.microsoft.com/office/powerpoint/2010/main" val="3228193595"/>
      </p:ext>
    </p:extLst>
  </p:cSld>
  <p:clrMapOvr>
    <a:masterClrMapping/>
  </p:clrMapOvr>
  <mc:AlternateContent xmlns:mc="http://schemas.openxmlformats.org/markup-compatibility/2006">
    <mc:Choice xmlns:p14="http://schemas.microsoft.com/office/powerpoint/2010/main" Requires="p14">
      <p:transition spd="slow" p14:dur="2000" advClick="0" advTm="20000"/>
    </mc:Choice>
    <mc:Fallback>
      <p:transition spd="slow" advClick="0" advTm="20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contenu 2">
            <a:extLst>
              <a:ext uri="{FF2B5EF4-FFF2-40B4-BE49-F238E27FC236}">
                <a16:creationId xmlns:a16="http://schemas.microsoft.com/office/drawing/2014/main" id="{6C0FF552-7210-49D7-B765-4E0FB31750B3}"/>
              </a:ext>
            </a:extLst>
          </p:cNvPr>
          <p:cNvSpPr txBox="1">
            <a:spLocks/>
          </p:cNvSpPr>
          <p:nvPr/>
        </p:nvSpPr>
        <p:spPr>
          <a:xfrm>
            <a:off x="1641965" y="275897"/>
            <a:ext cx="10018713" cy="880242"/>
          </a:xfrm>
          <a:prstGeom prst="rect">
            <a:avLst/>
          </a:prstGeom>
        </p:spPr>
        <p:txBody>
          <a:bodyPr vert="horz" lIns="91440" tIns="45720" rIns="91440" bIns="45720" rtlCol="0" anchor="t" anchorCtr="0">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lvl="1"/>
            <a:r>
              <a:rPr lang="fr-FR" dirty="0"/>
              <a:t>Les aides en ligne.</a:t>
            </a:r>
          </a:p>
        </p:txBody>
      </p:sp>
      <p:sp>
        <p:nvSpPr>
          <p:cNvPr id="5" name="ZoneTexte 4">
            <a:extLst>
              <a:ext uri="{FF2B5EF4-FFF2-40B4-BE49-F238E27FC236}">
                <a16:creationId xmlns:a16="http://schemas.microsoft.com/office/drawing/2014/main" id="{914A9E90-49DF-440F-94DB-0A93F711E311}"/>
              </a:ext>
            </a:extLst>
          </p:cNvPr>
          <p:cNvSpPr txBox="1"/>
          <p:nvPr/>
        </p:nvSpPr>
        <p:spPr>
          <a:xfrm>
            <a:off x="1641965" y="959244"/>
            <a:ext cx="10092523" cy="2862322"/>
          </a:xfrm>
          <a:prstGeom prst="rect">
            <a:avLst/>
          </a:prstGeom>
          <a:noFill/>
        </p:spPr>
        <p:txBody>
          <a:bodyPr wrap="square" rtlCol="0">
            <a:spAutoFit/>
          </a:bodyPr>
          <a:lstStyle/>
          <a:p>
            <a:pPr marL="285750" indent="-285750" algn="just">
              <a:buFont typeface="Arial" panose="020B0604020202020204" pitchFamily="34" charset="0"/>
              <a:buChar char="•"/>
            </a:pPr>
            <a:r>
              <a:rPr lang="fr-FR" dirty="0"/>
              <a:t>Plusieurs sites en ligne proposent sous condition des relevés, indexations, relevés collaboratifs, etc.</a:t>
            </a:r>
          </a:p>
          <a:p>
            <a:pPr marL="742950" lvl="1" indent="-285750" algn="just">
              <a:buFont typeface="Arial" panose="020B0604020202020204" pitchFamily="34" charset="0"/>
              <a:buChar char="•"/>
            </a:pPr>
            <a:r>
              <a:rPr lang="fr-FR" dirty="0" err="1"/>
              <a:t>Geneanet</a:t>
            </a:r>
            <a:endParaRPr lang="fr-FR" dirty="0"/>
          </a:p>
          <a:p>
            <a:pPr marL="742950" lvl="1" indent="-285750" algn="just">
              <a:buFont typeface="Arial" panose="020B0604020202020204" pitchFamily="34" charset="0"/>
              <a:buChar char="•"/>
            </a:pPr>
            <a:r>
              <a:rPr lang="fr-FR" dirty="0" err="1"/>
              <a:t>Filae</a:t>
            </a:r>
            <a:endParaRPr lang="fr-FR" dirty="0"/>
          </a:p>
          <a:p>
            <a:pPr marL="742950" lvl="1" indent="-285750" algn="just">
              <a:buFont typeface="Arial" panose="020B0604020202020204" pitchFamily="34" charset="0"/>
              <a:buChar char="•"/>
            </a:pPr>
            <a:r>
              <a:rPr lang="fr-FR" dirty="0" err="1"/>
              <a:t>Ancestry</a:t>
            </a:r>
            <a:endParaRPr lang="fr-FR" dirty="0"/>
          </a:p>
          <a:p>
            <a:pPr marL="742950" lvl="1" indent="-285750" algn="just">
              <a:buFont typeface="Arial" panose="020B0604020202020204" pitchFamily="34" charset="0"/>
              <a:buChar char="•"/>
            </a:pPr>
            <a:r>
              <a:rPr lang="fr-FR" dirty="0"/>
              <a:t>Family </a:t>
            </a:r>
            <a:r>
              <a:rPr lang="fr-FR" dirty="0" err="1"/>
              <a:t>search</a:t>
            </a:r>
            <a:endParaRPr lang="fr-FR" dirty="0"/>
          </a:p>
          <a:p>
            <a:pPr marL="742950" lvl="1" indent="-285750" algn="just">
              <a:buFont typeface="Arial" panose="020B0604020202020204" pitchFamily="34" charset="0"/>
              <a:buChar char="•"/>
            </a:pPr>
            <a:r>
              <a:rPr lang="fr-FR" dirty="0" err="1"/>
              <a:t>Geneabank</a:t>
            </a:r>
            <a:endParaRPr lang="fr-FR" dirty="0"/>
          </a:p>
          <a:p>
            <a:pPr marL="742950" lvl="1" indent="-285750" algn="just">
              <a:buFont typeface="Arial" panose="020B0604020202020204" pitchFamily="34" charset="0"/>
              <a:buChar char="•"/>
            </a:pPr>
            <a:r>
              <a:rPr lang="fr-FR" dirty="0"/>
              <a:t>Mémoire des hommes</a:t>
            </a:r>
          </a:p>
          <a:p>
            <a:pPr marL="742950" lvl="1" indent="-285750" algn="just">
              <a:buFont typeface="Arial" panose="020B0604020202020204" pitchFamily="34" charset="0"/>
              <a:buChar char="•"/>
            </a:pPr>
            <a:r>
              <a:rPr lang="fr-FR" dirty="0"/>
              <a:t>Base Léonore</a:t>
            </a:r>
          </a:p>
          <a:p>
            <a:pPr marL="742950" lvl="1" indent="-285750" algn="just">
              <a:buFont typeface="Arial" panose="020B0604020202020204" pitchFamily="34" charset="0"/>
              <a:buChar char="•"/>
            </a:pPr>
            <a:r>
              <a:rPr lang="fr-FR" dirty="0"/>
              <a:t>Base du CGMR (Cercle Généalogique de Maurice-Rodrigues)</a:t>
            </a:r>
          </a:p>
          <a:p>
            <a:pPr marL="285750" indent="-285750" algn="just">
              <a:buFont typeface="Arial" panose="020B0604020202020204" pitchFamily="34" charset="0"/>
              <a:buChar char="•"/>
            </a:pPr>
            <a:endParaRPr lang="fr-FR" dirty="0"/>
          </a:p>
        </p:txBody>
      </p:sp>
    </p:spTree>
    <p:extLst>
      <p:ext uri="{BB962C8B-B14F-4D97-AF65-F5344CB8AC3E}">
        <p14:creationId xmlns:p14="http://schemas.microsoft.com/office/powerpoint/2010/main" val="1220470774"/>
      </p:ext>
    </p:extLst>
  </p:cSld>
  <p:clrMapOvr>
    <a:masterClrMapping/>
  </p:clrMapOvr>
  <mc:AlternateContent xmlns:mc="http://schemas.openxmlformats.org/markup-compatibility/2006">
    <mc:Choice xmlns:p14="http://schemas.microsoft.com/office/powerpoint/2010/main" Requires="p14">
      <p:transition spd="slow" p14:dur="2000" advClick="0" advTm="30000"/>
    </mc:Choice>
    <mc:Fallback>
      <p:transition spd="slow" advClick="0" advTm="30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contenu 2">
            <a:extLst>
              <a:ext uri="{FF2B5EF4-FFF2-40B4-BE49-F238E27FC236}">
                <a16:creationId xmlns:a16="http://schemas.microsoft.com/office/drawing/2014/main" id="{6C0FF552-7210-49D7-B765-4E0FB31750B3}"/>
              </a:ext>
            </a:extLst>
          </p:cNvPr>
          <p:cNvSpPr txBox="1">
            <a:spLocks/>
          </p:cNvSpPr>
          <p:nvPr/>
        </p:nvSpPr>
        <p:spPr>
          <a:xfrm>
            <a:off x="1641965" y="275897"/>
            <a:ext cx="10018713" cy="880242"/>
          </a:xfrm>
          <a:prstGeom prst="rect">
            <a:avLst/>
          </a:prstGeom>
        </p:spPr>
        <p:txBody>
          <a:bodyPr vert="horz" lIns="91440" tIns="45720" rIns="91440" bIns="45720" rtlCol="0" anchor="t" anchorCtr="0">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lvl="1"/>
            <a:r>
              <a:rPr lang="fr-FR" sz="3600" dirty="0" err="1"/>
              <a:t>Geneanet</a:t>
            </a:r>
            <a:endParaRPr lang="fr-FR" sz="3600" dirty="0"/>
          </a:p>
        </p:txBody>
      </p:sp>
      <p:sp>
        <p:nvSpPr>
          <p:cNvPr id="5" name="ZoneTexte 4">
            <a:extLst>
              <a:ext uri="{FF2B5EF4-FFF2-40B4-BE49-F238E27FC236}">
                <a16:creationId xmlns:a16="http://schemas.microsoft.com/office/drawing/2014/main" id="{914A9E90-49DF-440F-94DB-0A93F711E311}"/>
              </a:ext>
            </a:extLst>
          </p:cNvPr>
          <p:cNvSpPr txBox="1"/>
          <p:nvPr/>
        </p:nvSpPr>
        <p:spPr>
          <a:xfrm>
            <a:off x="1605059" y="971473"/>
            <a:ext cx="10092523" cy="923330"/>
          </a:xfrm>
          <a:prstGeom prst="rect">
            <a:avLst/>
          </a:prstGeom>
          <a:noFill/>
        </p:spPr>
        <p:txBody>
          <a:bodyPr wrap="square" rtlCol="0">
            <a:spAutoFit/>
          </a:bodyPr>
          <a:lstStyle/>
          <a:p>
            <a:pPr marL="285750" indent="-285750" algn="just">
              <a:buFont typeface="Arial" panose="020B0604020202020204" pitchFamily="34" charset="0"/>
              <a:buChar char="•"/>
            </a:pPr>
            <a:r>
              <a:rPr lang="fr-FR" dirty="0"/>
              <a:t>Site gratuit proposant des recherches par critères pouvant être plus précises à condition d’adhérer à la formule Premium (50€ annuel)</a:t>
            </a:r>
          </a:p>
          <a:p>
            <a:pPr marL="742950" lvl="1" indent="-285750" algn="just">
              <a:buFont typeface="Arial" panose="020B0604020202020204" pitchFamily="34" charset="0"/>
              <a:buChar char="•"/>
            </a:pPr>
            <a:r>
              <a:rPr lang="fr-FR" dirty="0"/>
              <a:t>Nécessite de vérifier chaque information mise en ligne par les </a:t>
            </a:r>
            <a:r>
              <a:rPr lang="fr-FR" dirty="0" err="1"/>
              <a:t>généanautes</a:t>
            </a:r>
            <a:r>
              <a:rPr lang="fr-FR" dirty="0"/>
              <a:t>  </a:t>
            </a:r>
          </a:p>
        </p:txBody>
      </p:sp>
      <p:pic>
        <p:nvPicPr>
          <p:cNvPr id="2" name="Image 1">
            <a:extLst>
              <a:ext uri="{FF2B5EF4-FFF2-40B4-BE49-F238E27FC236}">
                <a16:creationId xmlns:a16="http://schemas.microsoft.com/office/drawing/2014/main" id="{E6889961-A21A-4D77-BF9A-EFB0E15F0F27}"/>
              </a:ext>
            </a:extLst>
          </p:cNvPr>
          <p:cNvPicPr>
            <a:picLocks noChangeAspect="1"/>
          </p:cNvPicPr>
          <p:nvPr/>
        </p:nvPicPr>
        <p:blipFill>
          <a:blip r:embed="rId2"/>
          <a:stretch>
            <a:fillRect/>
          </a:stretch>
        </p:blipFill>
        <p:spPr>
          <a:xfrm>
            <a:off x="7163978" y="2300972"/>
            <a:ext cx="4496700" cy="4439975"/>
          </a:xfrm>
          <a:prstGeom prst="rect">
            <a:avLst/>
          </a:prstGeom>
        </p:spPr>
      </p:pic>
      <p:sp>
        <p:nvSpPr>
          <p:cNvPr id="3" name="ZoneTexte 2">
            <a:extLst>
              <a:ext uri="{FF2B5EF4-FFF2-40B4-BE49-F238E27FC236}">
                <a16:creationId xmlns:a16="http://schemas.microsoft.com/office/drawing/2014/main" id="{D0A4B3FB-D6A5-4DEC-99CA-D3D6C27FED11}"/>
              </a:ext>
            </a:extLst>
          </p:cNvPr>
          <p:cNvSpPr txBox="1"/>
          <p:nvPr/>
        </p:nvSpPr>
        <p:spPr>
          <a:xfrm>
            <a:off x="2050742" y="2343705"/>
            <a:ext cx="4150175" cy="369332"/>
          </a:xfrm>
          <a:prstGeom prst="rect">
            <a:avLst/>
          </a:prstGeom>
          <a:noFill/>
        </p:spPr>
        <p:txBody>
          <a:bodyPr wrap="none" rtlCol="0">
            <a:spAutoFit/>
          </a:bodyPr>
          <a:lstStyle/>
          <a:p>
            <a:r>
              <a:rPr lang="fr-FR" dirty="0"/>
              <a:t>Lien internet : </a:t>
            </a:r>
            <a:r>
              <a:rPr lang="fr-FR" dirty="0">
                <a:hlinkClick r:id="rId3"/>
              </a:rPr>
              <a:t>https://www.geneanet.org/</a:t>
            </a:r>
            <a:endParaRPr lang="fr-FR" dirty="0"/>
          </a:p>
        </p:txBody>
      </p:sp>
    </p:spTree>
    <p:extLst>
      <p:ext uri="{BB962C8B-B14F-4D97-AF65-F5344CB8AC3E}">
        <p14:creationId xmlns:p14="http://schemas.microsoft.com/office/powerpoint/2010/main" val="3417110195"/>
      </p:ext>
    </p:extLst>
  </p:cSld>
  <p:clrMapOvr>
    <a:masterClrMapping/>
  </p:clrMapOvr>
  <mc:AlternateContent xmlns:mc="http://schemas.openxmlformats.org/markup-compatibility/2006">
    <mc:Choice xmlns:p14="http://schemas.microsoft.com/office/powerpoint/2010/main" Requires="p14">
      <p:transition spd="slow" p14:dur="2000" advClick="0" advTm="30000"/>
    </mc:Choice>
    <mc:Fallback>
      <p:transition spd="slow" advClick="0" advTm="30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contenu 2">
            <a:extLst>
              <a:ext uri="{FF2B5EF4-FFF2-40B4-BE49-F238E27FC236}">
                <a16:creationId xmlns:a16="http://schemas.microsoft.com/office/drawing/2014/main" id="{6C0FF552-7210-49D7-B765-4E0FB31750B3}"/>
              </a:ext>
            </a:extLst>
          </p:cNvPr>
          <p:cNvSpPr txBox="1">
            <a:spLocks/>
          </p:cNvSpPr>
          <p:nvPr/>
        </p:nvSpPr>
        <p:spPr>
          <a:xfrm>
            <a:off x="1641965" y="275897"/>
            <a:ext cx="10018713" cy="880242"/>
          </a:xfrm>
          <a:prstGeom prst="rect">
            <a:avLst/>
          </a:prstGeom>
        </p:spPr>
        <p:txBody>
          <a:bodyPr vert="horz" lIns="91440" tIns="45720" rIns="91440" bIns="45720" rtlCol="0" anchor="t" anchorCtr="0">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lvl="1"/>
            <a:r>
              <a:rPr lang="fr-FR" sz="3600" dirty="0" err="1"/>
              <a:t>Filae</a:t>
            </a:r>
            <a:endParaRPr lang="fr-FR" sz="3600" dirty="0"/>
          </a:p>
        </p:txBody>
      </p:sp>
      <p:sp>
        <p:nvSpPr>
          <p:cNvPr id="5" name="ZoneTexte 4">
            <a:extLst>
              <a:ext uri="{FF2B5EF4-FFF2-40B4-BE49-F238E27FC236}">
                <a16:creationId xmlns:a16="http://schemas.microsoft.com/office/drawing/2014/main" id="{914A9E90-49DF-440F-94DB-0A93F711E311}"/>
              </a:ext>
            </a:extLst>
          </p:cNvPr>
          <p:cNvSpPr txBox="1"/>
          <p:nvPr/>
        </p:nvSpPr>
        <p:spPr>
          <a:xfrm>
            <a:off x="1605059" y="971473"/>
            <a:ext cx="10092523" cy="923330"/>
          </a:xfrm>
          <a:prstGeom prst="rect">
            <a:avLst/>
          </a:prstGeom>
          <a:noFill/>
        </p:spPr>
        <p:txBody>
          <a:bodyPr wrap="square" rtlCol="0">
            <a:spAutoFit/>
          </a:bodyPr>
          <a:lstStyle/>
          <a:p>
            <a:pPr marL="285750" indent="-285750" algn="just">
              <a:buFont typeface="Arial" panose="020B0604020202020204" pitchFamily="34" charset="0"/>
              <a:buChar char="•"/>
            </a:pPr>
            <a:r>
              <a:rPr lang="fr-FR" dirty="0"/>
              <a:t>Site proposant des recherches par critères pouvant être plus précises à condition d’adhérer à la formule, avec un certain avantage, celui de proposer les actes du XIXe siècle numérisés et transcrits.</a:t>
            </a:r>
          </a:p>
          <a:p>
            <a:pPr marL="742950" lvl="1" indent="-285750" algn="just">
              <a:buFont typeface="Arial" panose="020B0604020202020204" pitchFamily="34" charset="0"/>
              <a:buChar char="•"/>
            </a:pPr>
            <a:r>
              <a:rPr lang="fr-FR" dirty="0"/>
              <a:t>Gain de temps indéniable sur cette période mise en ligne avec l’acte en regard</a:t>
            </a:r>
          </a:p>
        </p:txBody>
      </p:sp>
      <p:sp>
        <p:nvSpPr>
          <p:cNvPr id="3" name="ZoneTexte 2">
            <a:extLst>
              <a:ext uri="{FF2B5EF4-FFF2-40B4-BE49-F238E27FC236}">
                <a16:creationId xmlns:a16="http://schemas.microsoft.com/office/drawing/2014/main" id="{D0A4B3FB-D6A5-4DEC-99CA-D3D6C27FED11}"/>
              </a:ext>
            </a:extLst>
          </p:cNvPr>
          <p:cNvSpPr txBox="1"/>
          <p:nvPr/>
        </p:nvSpPr>
        <p:spPr>
          <a:xfrm>
            <a:off x="1224174" y="2313380"/>
            <a:ext cx="4066917" cy="1200329"/>
          </a:xfrm>
          <a:prstGeom prst="rect">
            <a:avLst/>
          </a:prstGeom>
          <a:noFill/>
        </p:spPr>
        <p:txBody>
          <a:bodyPr wrap="square" rtlCol="0">
            <a:spAutoFit/>
          </a:bodyPr>
          <a:lstStyle/>
          <a:p>
            <a:r>
              <a:rPr lang="fr-FR" dirty="0"/>
              <a:t>Lien internet :</a:t>
            </a:r>
          </a:p>
          <a:p>
            <a:r>
              <a:rPr lang="fr-FR" dirty="0"/>
              <a:t> </a:t>
            </a:r>
            <a:r>
              <a:rPr lang="fr-FR" dirty="0">
                <a:hlinkClick r:id="rId2"/>
              </a:rPr>
              <a:t>https://www.filae.com/v4/genealogie/homepage.mvc/homepageconnected</a:t>
            </a:r>
            <a:endParaRPr lang="fr-FR" dirty="0"/>
          </a:p>
        </p:txBody>
      </p:sp>
      <p:pic>
        <p:nvPicPr>
          <p:cNvPr id="4" name="Image 3">
            <a:extLst>
              <a:ext uri="{FF2B5EF4-FFF2-40B4-BE49-F238E27FC236}">
                <a16:creationId xmlns:a16="http://schemas.microsoft.com/office/drawing/2014/main" id="{3818E263-ABDC-44A4-8372-5C5A505F1AF7}"/>
              </a:ext>
            </a:extLst>
          </p:cNvPr>
          <p:cNvPicPr>
            <a:picLocks noChangeAspect="1"/>
          </p:cNvPicPr>
          <p:nvPr/>
        </p:nvPicPr>
        <p:blipFill>
          <a:blip r:embed="rId3"/>
          <a:stretch>
            <a:fillRect/>
          </a:stretch>
        </p:blipFill>
        <p:spPr>
          <a:xfrm>
            <a:off x="6249880" y="2082450"/>
            <a:ext cx="5410798" cy="4499653"/>
          </a:xfrm>
          <a:prstGeom prst="rect">
            <a:avLst/>
          </a:prstGeom>
        </p:spPr>
      </p:pic>
    </p:spTree>
    <p:extLst>
      <p:ext uri="{BB962C8B-B14F-4D97-AF65-F5344CB8AC3E}">
        <p14:creationId xmlns:p14="http://schemas.microsoft.com/office/powerpoint/2010/main" val="2667390663"/>
      </p:ext>
    </p:extLst>
  </p:cSld>
  <p:clrMapOvr>
    <a:masterClrMapping/>
  </p:clrMapOvr>
  <mc:AlternateContent xmlns:mc="http://schemas.openxmlformats.org/markup-compatibility/2006">
    <mc:Choice xmlns:p14="http://schemas.microsoft.com/office/powerpoint/2010/main" Requires="p14">
      <p:transition spd="slow" p14:dur="2000" advClick="0" advTm="30000"/>
    </mc:Choice>
    <mc:Fallback>
      <p:transition spd="slow" advClick="0" advTm="30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contenu 2">
            <a:extLst>
              <a:ext uri="{FF2B5EF4-FFF2-40B4-BE49-F238E27FC236}">
                <a16:creationId xmlns:a16="http://schemas.microsoft.com/office/drawing/2014/main" id="{6C0FF552-7210-49D7-B765-4E0FB31750B3}"/>
              </a:ext>
            </a:extLst>
          </p:cNvPr>
          <p:cNvSpPr txBox="1">
            <a:spLocks/>
          </p:cNvSpPr>
          <p:nvPr/>
        </p:nvSpPr>
        <p:spPr>
          <a:xfrm>
            <a:off x="1641965" y="275897"/>
            <a:ext cx="10018713" cy="880242"/>
          </a:xfrm>
          <a:prstGeom prst="rect">
            <a:avLst/>
          </a:prstGeom>
        </p:spPr>
        <p:txBody>
          <a:bodyPr vert="horz" lIns="91440" tIns="45720" rIns="91440" bIns="45720" rtlCol="0" anchor="t" anchorCtr="0">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lvl="1"/>
            <a:r>
              <a:rPr lang="fr-FR" sz="3600" dirty="0" err="1"/>
              <a:t>Ancestry</a:t>
            </a:r>
            <a:endParaRPr lang="fr-FR" sz="3600" dirty="0"/>
          </a:p>
        </p:txBody>
      </p:sp>
      <p:sp>
        <p:nvSpPr>
          <p:cNvPr id="5" name="ZoneTexte 4">
            <a:extLst>
              <a:ext uri="{FF2B5EF4-FFF2-40B4-BE49-F238E27FC236}">
                <a16:creationId xmlns:a16="http://schemas.microsoft.com/office/drawing/2014/main" id="{914A9E90-49DF-440F-94DB-0A93F711E311}"/>
              </a:ext>
            </a:extLst>
          </p:cNvPr>
          <p:cNvSpPr txBox="1"/>
          <p:nvPr/>
        </p:nvSpPr>
        <p:spPr>
          <a:xfrm>
            <a:off x="1605059" y="971473"/>
            <a:ext cx="10092523" cy="923330"/>
          </a:xfrm>
          <a:prstGeom prst="rect">
            <a:avLst/>
          </a:prstGeom>
          <a:noFill/>
        </p:spPr>
        <p:txBody>
          <a:bodyPr wrap="square" rtlCol="0">
            <a:spAutoFit/>
          </a:bodyPr>
          <a:lstStyle/>
          <a:p>
            <a:pPr marL="285750" indent="-285750" algn="just">
              <a:buFont typeface="Arial" panose="020B0604020202020204" pitchFamily="34" charset="0"/>
              <a:buChar char="•"/>
            </a:pPr>
            <a:r>
              <a:rPr lang="fr-FR" dirty="0"/>
              <a:t>Site proposant des recherches par critères.</a:t>
            </a:r>
          </a:p>
          <a:p>
            <a:pPr marL="742950" lvl="1" indent="-285750" algn="just">
              <a:buFont typeface="Arial" panose="020B0604020202020204" pitchFamily="34" charset="0"/>
              <a:buChar char="•"/>
            </a:pPr>
            <a:r>
              <a:rPr lang="fr-FR" dirty="0"/>
              <a:t>Les recherches sur les actes d’origine anglo-saxon sont à privilégier, certaines images sont indexées.</a:t>
            </a:r>
          </a:p>
        </p:txBody>
      </p:sp>
      <p:sp>
        <p:nvSpPr>
          <p:cNvPr id="3" name="ZoneTexte 2">
            <a:extLst>
              <a:ext uri="{FF2B5EF4-FFF2-40B4-BE49-F238E27FC236}">
                <a16:creationId xmlns:a16="http://schemas.microsoft.com/office/drawing/2014/main" id="{D0A4B3FB-D6A5-4DEC-99CA-D3D6C27FED11}"/>
              </a:ext>
            </a:extLst>
          </p:cNvPr>
          <p:cNvSpPr txBox="1"/>
          <p:nvPr/>
        </p:nvSpPr>
        <p:spPr>
          <a:xfrm>
            <a:off x="1179786" y="2228671"/>
            <a:ext cx="4279981" cy="646331"/>
          </a:xfrm>
          <a:prstGeom prst="rect">
            <a:avLst/>
          </a:prstGeom>
          <a:noFill/>
        </p:spPr>
        <p:txBody>
          <a:bodyPr wrap="square" rtlCol="0">
            <a:spAutoFit/>
          </a:bodyPr>
          <a:lstStyle/>
          <a:p>
            <a:r>
              <a:rPr lang="fr-FR" dirty="0"/>
              <a:t>Lien internet: </a:t>
            </a:r>
            <a:r>
              <a:rPr lang="fr-FR" dirty="0">
                <a:hlinkClick r:id="rId2"/>
              </a:rPr>
              <a:t>https://www.ancestry.fr/search/</a:t>
            </a:r>
            <a:endParaRPr lang="fr-FR" dirty="0"/>
          </a:p>
        </p:txBody>
      </p:sp>
      <p:pic>
        <p:nvPicPr>
          <p:cNvPr id="2" name="Image 1">
            <a:extLst>
              <a:ext uri="{FF2B5EF4-FFF2-40B4-BE49-F238E27FC236}">
                <a16:creationId xmlns:a16="http://schemas.microsoft.com/office/drawing/2014/main" id="{C55C8149-40BF-458B-B9BB-33EF8F29A815}"/>
              </a:ext>
            </a:extLst>
          </p:cNvPr>
          <p:cNvPicPr>
            <a:picLocks noChangeAspect="1"/>
          </p:cNvPicPr>
          <p:nvPr/>
        </p:nvPicPr>
        <p:blipFill>
          <a:blip r:embed="rId3"/>
          <a:stretch>
            <a:fillRect/>
          </a:stretch>
        </p:blipFill>
        <p:spPr>
          <a:xfrm>
            <a:off x="5567577" y="2228671"/>
            <a:ext cx="6492314" cy="4544620"/>
          </a:xfrm>
          <a:prstGeom prst="rect">
            <a:avLst/>
          </a:prstGeom>
        </p:spPr>
      </p:pic>
    </p:spTree>
    <p:extLst>
      <p:ext uri="{BB962C8B-B14F-4D97-AF65-F5344CB8AC3E}">
        <p14:creationId xmlns:p14="http://schemas.microsoft.com/office/powerpoint/2010/main" val="117134166"/>
      </p:ext>
    </p:extLst>
  </p:cSld>
  <p:clrMapOvr>
    <a:masterClrMapping/>
  </p:clrMapOvr>
  <mc:AlternateContent xmlns:mc="http://schemas.openxmlformats.org/markup-compatibility/2006">
    <mc:Choice xmlns:p14="http://schemas.microsoft.com/office/powerpoint/2010/main" Requires="p14">
      <p:transition spd="slow" p14:dur="2000" advClick="0" advTm="30000"/>
    </mc:Choice>
    <mc:Fallback>
      <p:transition spd="slow" advClick="0" advTm="30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contenu 2">
            <a:extLst>
              <a:ext uri="{FF2B5EF4-FFF2-40B4-BE49-F238E27FC236}">
                <a16:creationId xmlns:a16="http://schemas.microsoft.com/office/drawing/2014/main" id="{6C0FF552-7210-49D7-B765-4E0FB31750B3}"/>
              </a:ext>
            </a:extLst>
          </p:cNvPr>
          <p:cNvSpPr txBox="1">
            <a:spLocks/>
          </p:cNvSpPr>
          <p:nvPr/>
        </p:nvSpPr>
        <p:spPr>
          <a:xfrm>
            <a:off x="1641965" y="275897"/>
            <a:ext cx="10018713" cy="880242"/>
          </a:xfrm>
          <a:prstGeom prst="rect">
            <a:avLst/>
          </a:prstGeom>
        </p:spPr>
        <p:txBody>
          <a:bodyPr vert="horz" lIns="91440" tIns="45720" rIns="91440" bIns="45720" rtlCol="0" anchor="t" anchorCtr="0">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lvl="1"/>
            <a:r>
              <a:rPr lang="fr-FR" sz="3600" dirty="0"/>
              <a:t>Family </a:t>
            </a:r>
            <a:r>
              <a:rPr lang="fr-FR" sz="3600" dirty="0" err="1"/>
              <a:t>search</a:t>
            </a:r>
            <a:endParaRPr lang="fr-FR" sz="3600" dirty="0"/>
          </a:p>
        </p:txBody>
      </p:sp>
      <p:sp>
        <p:nvSpPr>
          <p:cNvPr id="5" name="ZoneTexte 4">
            <a:extLst>
              <a:ext uri="{FF2B5EF4-FFF2-40B4-BE49-F238E27FC236}">
                <a16:creationId xmlns:a16="http://schemas.microsoft.com/office/drawing/2014/main" id="{914A9E90-49DF-440F-94DB-0A93F711E311}"/>
              </a:ext>
            </a:extLst>
          </p:cNvPr>
          <p:cNvSpPr txBox="1"/>
          <p:nvPr/>
        </p:nvSpPr>
        <p:spPr>
          <a:xfrm>
            <a:off x="1605059" y="971473"/>
            <a:ext cx="10092523" cy="646331"/>
          </a:xfrm>
          <a:prstGeom prst="rect">
            <a:avLst/>
          </a:prstGeom>
          <a:noFill/>
        </p:spPr>
        <p:txBody>
          <a:bodyPr wrap="square" rtlCol="0">
            <a:spAutoFit/>
          </a:bodyPr>
          <a:lstStyle/>
          <a:p>
            <a:pPr marL="285750" indent="-285750" algn="just">
              <a:buFont typeface="Arial" panose="020B0604020202020204" pitchFamily="34" charset="0"/>
              <a:buChar char="•"/>
            </a:pPr>
            <a:r>
              <a:rPr lang="fr-FR" dirty="0"/>
              <a:t>Site proposant des recherches par critères.</a:t>
            </a:r>
          </a:p>
          <a:p>
            <a:pPr marL="742950" lvl="1" indent="-285750" algn="just">
              <a:buFont typeface="Arial" panose="020B0604020202020204" pitchFamily="34" charset="0"/>
              <a:buChar char="•"/>
            </a:pPr>
            <a:r>
              <a:rPr lang="fr-FR" dirty="0"/>
              <a:t>Les recherches sur le monde entier sont possibles avec indexation de certaines images</a:t>
            </a:r>
          </a:p>
        </p:txBody>
      </p:sp>
      <p:sp>
        <p:nvSpPr>
          <p:cNvPr id="3" name="ZoneTexte 2">
            <a:extLst>
              <a:ext uri="{FF2B5EF4-FFF2-40B4-BE49-F238E27FC236}">
                <a16:creationId xmlns:a16="http://schemas.microsoft.com/office/drawing/2014/main" id="{D0A4B3FB-D6A5-4DEC-99CA-D3D6C27FED11}"/>
              </a:ext>
            </a:extLst>
          </p:cNvPr>
          <p:cNvSpPr txBox="1"/>
          <p:nvPr/>
        </p:nvSpPr>
        <p:spPr>
          <a:xfrm>
            <a:off x="1304073" y="1851715"/>
            <a:ext cx="4279981" cy="646331"/>
          </a:xfrm>
          <a:prstGeom prst="rect">
            <a:avLst/>
          </a:prstGeom>
          <a:noFill/>
        </p:spPr>
        <p:txBody>
          <a:bodyPr wrap="square" rtlCol="0">
            <a:spAutoFit/>
          </a:bodyPr>
          <a:lstStyle/>
          <a:p>
            <a:r>
              <a:rPr lang="fr-FR" dirty="0"/>
              <a:t>Lien internet: </a:t>
            </a:r>
            <a:r>
              <a:rPr lang="fr-FR" dirty="0">
                <a:hlinkClick r:id="rId2"/>
              </a:rPr>
              <a:t>https://www.familysearch.org/fr/</a:t>
            </a:r>
            <a:endParaRPr lang="fr-FR" dirty="0"/>
          </a:p>
        </p:txBody>
      </p:sp>
      <p:pic>
        <p:nvPicPr>
          <p:cNvPr id="4" name="Image 3">
            <a:extLst>
              <a:ext uri="{FF2B5EF4-FFF2-40B4-BE49-F238E27FC236}">
                <a16:creationId xmlns:a16="http://schemas.microsoft.com/office/drawing/2014/main" id="{4EB84DEA-9383-4526-A322-342FEEB184A8}"/>
              </a:ext>
            </a:extLst>
          </p:cNvPr>
          <p:cNvPicPr>
            <a:picLocks noChangeAspect="1"/>
          </p:cNvPicPr>
          <p:nvPr/>
        </p:nvPicPr>
        <p:blipFill>
          <a:blip r:embed="rId3"/>
          <a:stretch>
            <a:fillRect/>
          </a:stretch>
        </p:blipFill>
        <p:spPr>
          <a:xfrm>
            <a:off x="3586579" y="2682255"/>
            <a:ext cx="8605421" cy="4175746"/>
          </a:xfrm>
          <a:prstGeom prst="rect">
            <a:avLst/>
          </a:prstGeom>
        </p:spPr>
      </p:pic>
    </p:spTree>
    <p:extLst>
      <p:ext uri="{BB962C8B-B14F-4D97-AF65-F5344CB8AC3E}">
        <p14:creationId xmlns:p14="http://schemas.microsoft.com/office/powerpoint/2010/main" val="61387001"/>
      </p:ext>
    </p:extLst>
  </p:cSld>
  <p:clrMapOvr>
    <a:masterClrMapping/>
  </p:clrMapOvr>
  <mc:AlternateContent xmlns:mc="http://schemas.openxmlformats.org/markup-compatibility/2006">
    <mc:Choice xmlns:p14="http://schemas.microsoft.com/office/powerpoint/2010/main" Requires="p14">
      <p:transition spd="slow" p14:dur="2000" advClick="0" advTm="30000"/>
    </mc:Choice>
    <mc:Fallback>
      <p:transition spd="slow" advClick="0" advTm="30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contenu 2">
            <a:extLst>
              <a:ext uri="{FF2B5EF4-FFF2-40B4-BE49-F238E27FC236}">
                <a16:creationId xmlns:a16="http://schemas.microsoft.com/office/drawing/2014/main" id="{6C0FF552-7210-49D7-B765-4E0FB31750B3}"/>
              </a:ext>
            </a:extLst>
          </p:cNvPr>
          <p:cNvSpPr txBox="1">
            <a:spLocks/>
          </p:cNvSpPr>
          <p:nvPr/>
        </p:nvSpPr>
        <p:spPr>
          <a:xfrm>
            <a:off x="1641965" y="275897"/>
            <a:ext cx="10018713" cy="880242"/>
          </a:xfrm>
          <a:prstGeom prst="rect">
            <a:avLst/>
          </a:prstGeom>
        </p:spPr>
        <p:txBody>
          <a:bodyPr vert="horz" lIns="91440" tIns="45720" rIns="91440" bIns="45720" rtlCol="0" anchor="t" anchorCtr="0">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lvl="1"/>
            <a:r>
              <a:rPr lang="fr-FR" sz="3600" dirty="0" err="1"/>
              <a:t>Geneabank</a:t>
            </a:r>
            <a:endParaRPr lang="fr-FR" sz="3600" dirty="0"/>
          </a:p>
        </p:txBody>
      </p:sp>
      <p:sp>
        <p:nvSpPr>
          <p:cNvPr id="5" name="ZoneTexte 4">
            <a:extLst>
              <a:ext uri="{FF2B5EF4-FFF2-40B4-BE49-F238E27FC236}">
                <a16:creationId xmlns:a16="http://schemas.microsoft.com/office/drawing/2014/main" id="{914A9E90-49DF-440F-94DB-0A93F711E311}"/>
              </a:ext>
            </a:extLst>
          </p:cNvPr>
          <p:cNvSpPr txBox="1"/>
          <p:nvPr/>
        </p:nvSpPr>
        <p:spPr>
          <a:xfrm>
            <a:off x="1605059" y="971473"/>
            <a:ext cx="10092523" cy="646331"/>
          </a:xfrm>
          <a:prstGeom prst="rect">
            <a:avLst/>
          </a:prstGeom>
          <a:noFill/>
        </p:spPr>
        <p:txBody>
          <a:bodyPr wrap="square" rtlCol="0">
            <a:spAutoFit/>
          </a:bodyPr>
          <a:lstStyle/>
          <a:p>
            <a:pPr marL="285750" indent="-285750" algn="just">
              <a:buFont typeface="Arial" panose="020B0604020202020204" pitchFamily="34" charset="0"/>
              <a:buChar char="•"/>
            </a:pPr>
            <a:r>
              <a:rPr lang="fr-FR" dirty="0"/>
              <a:t>Après avoir adhéré à l’une des nombreuses associations mettant à disposition ses relevés généalogiques, vous aurez accès à ceux-ci.</a:t>
            </a:r>
          </a:p>
        </p:txBody>
      </p:sp>
      <p:sp>
        <p:nvSpPr>
          <p:cNvPr id="3" name="ZoneTexte 2">
            <a:extLst>
              <a:ext uri="{FF2B5EF4-FFF2-40B4-BE49-F238E27FC236}">
                <a16:creationId xmlns:a16="http://schemas.microsoft.com/office/drawing/2014/main" id="{D0A4B3FB-D6A5-4DEC-99CA-D3D6C27FED11}"/>
              </a:ext>
            </a:extLst>
          </p:cNvPr>
          <p:cNvSpPr txBox="1"/>
          <p:nvPr/>
        </p:nvSpPr>
        <p:spPr>
          <a:xfrm>
            <a:off x="1304073" y="1851715"/>
            <a:ext cx="6277457" cy="369332"/>
          </a:xfrm>
          <a:prstGeom prst="rect">
            <a:avLst/>
          </a:prstGeom>
          <a:noFill/>
        </p:spPr>
        <p:txBody>
          <a:bodyPr wrap="square" rtlCol="0">
            <a:spAutoFit/>
          </a:bodyPr>
          <a:lstStyle/>
          <a:p>
            <a:r>
              <a:rPr lang="fr-FR" dirty="0"/>
              <a:t>Lien internet: </a:t>
            </a:r>
            <a:r>
              <a:rPr lang="fr-FR" dirty="0">
                <a:hlinkClick r:id="rId2"/>
              </a:rPr>
              <a:t>http://www.geneabank.org/cgi-bin/listdatabase.pl</a:t>
            </a:r>
            <a:endParaRPr lang="fr-FR" dirty="0"/>
          </a:p>
        </p:txBody>
      </p:sp>
      <p:pic>
        <p:nvPicPr>
          <p:cNvPr id="2" name="Image 1">
            <a:extLst>
              <a:ext uri="{FF2B5EF4-FFF2-40B4-BE49-F238E27FC236}">
                <a16:creationId xmlns:a16="http://schemas.microsoft.com/office/drawing/2014/main" id="{6F741AB3-86C1-4F2A-925C-FFC163000244}"/>
              </a:ext>
            </a:extLst>
          </p:cNvPr>
          <p:cNvPicPr>
            <a:picLocks noChangeAspect="1"/>
          </p:cNvPicPr>
          <p:nvPr/>
        </p:nvPicPr>
        <p:blipFill>
          <a:blip r:embed="rId3"/>
          <a:stretch>
            <a:fillRect/>
          </a:stretch>
        </p:blipFill>
        <p:spPr>
          <a:xfrm>
            <a:off x="1180730" y="2396508"/>
            <a:ext cx="11012477" cy="2779174"/>
          </a:xfrm>
          <a:prstGeom prst="rect">
            <a:avLst/>
          </a:prstGeom>
        </p:spPr>
      </p:pic>
    </p:spTree>
    <p:extLst>
      <p:ext uri="{BB962C8B-B14F-4D97-AF65-F5344CB8AC3E}">
        <p14:creationId xmlns:p14="http://schemas.microsoft.com/office/powerpoint/2010/main" val="1370005105"/>
      </p:ext>
    </p:extLst>
  </p:cSld>
  <p:clrMapOvr>
    <a:masterClrMapping/>
  </p:clrMapOvr>
  <mc:AlternateContent xmlns:mc="http://schemas.openxmlformats.org/markup-compatibility/2006">
    <mc:Choice xmlns:p14="http://schemas.microsoft.com/office/powerpoint/2010/main" Requires="p14">
      <p:transition spd="slow" p14:dur="2000" advClick="0" advTm="30000"/>
    </mc:Choice>
    <mc:Fallback>
      <p:transition spd="slow" advClick="0" advTm="30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contenu 2">
            <a:extLst>
              <a:ext uri="{FF2B5EF4-FFF2-40B4-BE49-F238E27FC236}">
                <a16:creationId xmlns:a16="http://schemas.microsoft.com/office/drawing/2014/main" id="{6C0FF552-7210-49D7-B765-4E0FB31750B3}"/>
              </a:ext>
            </a:extLst>
          </p:cNvPr>
          <p:cNvSpPr txBox="1">
            <a:spLocks/>
          </p:cNvSpPr>
          <p:nvPr/>
        </p:nvSpPr>
        <p:spPr>
          <a:xfrm>
            <a:off x="1641965" y="275897"/>
            <a:ext cx="10018713" cy="880242"/>
          </a:xfrm>
          <a:prstGeom prst="rect">
            <a:avLst/>
          </a:prstGeom>
        </p:spPr>
        <p:txBody>
          <a:bodyPr vert="horz" lIns="91440" tIns="45720" rIns="91440" bIns="45720" rtlCol="0" anchor="t" anchorCtr="0">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lvl="1"/>
            <a:r>
              <a:rPr lang="fr-FR" sz="3600" dirty="0"/>
              <a:t>Mémoire des hommes</a:t>
            </a:r>
          </a:p>
        </p:txBody>
      </p:sp>
      <p:sp>
        <p:nvSpPr>
          <p:cNvPr id="5" name="ZoneTexte 4">
            <a:extLst>
              <a:ext uri="{FF2B5EF4-FFF2-40B4-BE49-F238E27FC236}">
                <a16:creationId xmlns:a16="http://schemas.microsoft.com/office/drawing/2014/main" id="{914A9E90-49DF-440F-94DB-0A93F711E311}"/>
              </a:ext>
            </a:extLst>
          </p:cNvPr>
          <p:cNvSpPr txBox="1"/>
          <p:nvPr/>
        </p:nvSpPr>
        <p:spPr>
          <a:xfrm>
            <a:off x="1605059" y="971473"/>
            <a:ext cx="10092523" cy="369332"/>
          </a:xfrm>
          <a:prstGeom prst="rect">
            <a:avLst/>
          </a:prstGeom>
          <a:noFill/>
        </p:spPr>
        <p:txBody>
          <a:bodyPr wrap="square" rtlCol="0">
            <a:spAutoFit/>
          </a:bodyPr>
          <a:lstStyle/>
          <a:p>
            <a:pPr marL="285750" indent="-285750" algn="just">
              <a:buFont typeface="Arial" panose="020B0604020202020204" pitchFamily="34" charset="0"/>
              <a:buChar char="•"/>
            </a:pPr>
            <a:r>
              <a:rPr lang="fr-FR" dirty="0"/>
              <a:t>Site du gouvernement proposant de retrouver les passagers de la Compagnie des Indes .</a:t>
            </a:r>
          </a:p>
        </p:txBody>
      </p:sp>
      <p:sp>
        <p:nvSpPr>
          <p:cNvPr id="3" name="ZoneTexte 2">
            <a:extLst>
              <a:ext uri="{FF2B5EF4-FFF2-40B4-BE49-F238E27FC236}">
                <a16:creationId xmlns:a16="http://schemas.microsoft.com/office/drawing/2014/main" id="{D0A4B3FB-D6A5-4DEC-99CA-D3D6C27FED11}"/>
              </a:ext>
            </a:extLst>
          </p:cNvPr>
          <p:cNvSpPr txBox="1"/>
          <p:nvPr/>
        </p:nvSpPr>
        <p:spPr>
          <a:xfrm>
            <a:off x="1304074" y="1851715"/>
            <a:ext cx="3303438" cy="1754326"/>
          </a:xfrm>
          <a:prstGeom prst="rect">
            <a:avLst/>
          </a:prstGeom>
          <a:noFill/>
        </p:spPr>
        <p:txBody>
          <a:bodyPr wrap="square" rtlCol="0">
            <a:spAutoFit/>
          </a:bodyPr>
          <a:lstStyle/>
          <a:p>
            <a:r>
              <a:rPr lang="fr-FR" dirty="0"/>
              <a:t>Lien internet: </a:t>
            </a:r>
            <a:r>
              <a:rPr lang="fr-FR" dirty="0">
                <a:hlinkClick r:id="rId2"/>
              </a:rPr>
              <a:t>https://www.memoiredeshommes.sga.defense.gouv.fr/fr/arkotheque/client/mdh/compagnie_des_indes/equipages_et_passagers.php</a:t>
            </a:r>
            <a:endParaRPr lang="fr-FR" dirty="0"/>
          </a:p>
        </p:txBody>
      </p:sp>
      <p:pic>
        <p:nvPicPr>
          <p:cNvPr id="2" name="Image 1">
            <a:extLst>
              <a:ext uri="{FF2B5EF4-FFF2-40B4-BE49-F238E27FC236}">
                <a16:creationId xmlns:a16="http://schemas.microsoft.com/office/drawing/2014/main" id="{2F0108DF-D557-4193-BBEB-EDB7455CDC24}"/>
              </a:ext>
            </a:extLst>
          </p:cNvPr>
          <p:cNvPicPr>
            <a:picLocks noChangeAspect="1"/>
          </p:cNvPicPr>
          <p:nvPr/>
        </p:nvPicPr>
        <p:blipFill>
          <a:blip r:embed="rId3"/>
          <a:stretch>
            <a:fillRect/>
          </a:stretch>
        </p:blipFill>
        <p:spPr>
          <a:xfrm>
            <a:off x="4878668" y="1464815"/>
            <a:ext cx="7210299" cy="4616389"/>
          </a:xfrm>
          <a:prstGeom prst="rect">
            <a:avLst/>
          </a:prstGeom>
        </p:spPr>
      </p:pic>
    </p:spTree>
    <p:extLst>
      <p:ext uri="{BB962C8B-B14F-4D97-AF65-F5344CB8AC3E}">
        <p14:creationId xmlns:p14="http://schemas.microsoft.com/office/powerpoint/2010/main" val="1147428489"/>
      </p:ext>
    </p:extLst>
  </p:cSld>
  <p:clrMapOvr>
    <a:masterClrMapping/>
  </p:clrMapOvr>
  <mc:AlternateContent xmlns:mc="http://schemas.openxmlformats.org/markup-compatibility/2006">
    <mc:Choice xmlns:p14="http://schemas.microsoft.com/office/powerpoint/2010/main" Requires="p14">
      <p:transition spd="slow" p14:dur="2000" advClick="0" advTm="30000"/>
    </mc:Choice>
    <mc:Fallback>
      <p:transition spd="slow" advClick="0" advTm="30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contenu 2">
            <a:extLst>
              <a:ext uri="{FF2B5EF4-FFF2-40B4-BE49-F238E27FC236}">
                <a16:creationId xmlns:a16="http://schemas.microsoft.com/office/drawing/2014/main" id="{6C0FF552-7210-49D7-B765-4E0FB31750B3}"/>
              </a:ext>
            </a:extLst>
          </p:cNvPr>
          <p:cNvSpPr txBox="1">
            <a:spLocks/>
          </p:cNvSpPr>
          <p:nvPr/>
        </p:nvSpPr>
        <p:spPr>
          <a:xfrm>
            <a:off x="1641965" y="275897"/>
            <a:ext cx="10018713" cy="880242"/>
          </a:xfrm>
          <a:prstGeom prst="rect">
            <a:avLst/>
          </a:prstGeom>
        </p:spPr>
        <p:txBody>
          <a:bodyPr vert="horz" lIns="91440" tIns="45720" rIns="91440" bIns="45720" rtlCol="0" anchor="t" anchorCtr="0">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lvl="1"/>
            <a:r>
              <a:rPr lang="fr-FR" sz="3600" dirty="0"/>
              <a:t>Base Léonore</a:t>
            </a:r>
          </a:p>
        </p:txBody>
      </p:sp>
      <p:sp>
        <p:nvSpPr>
          <p:cNvPr id="5" name="ZoneTexte 4">
            <a:extLst>
              <a:ext uri="{FF2B5EF4-FFF2-40B4-BE49-F238E27FC236}">
                <a16:creationId xmlns:a16="http://schemas.microsoft.com/office/drawing/2014/main" id="{914A9E90-49DF-440F-94DB-0A93F711E311}"/>
              </a:ext>
            </a:extLst>
          </p:cNvPr>
          <p:cNvSpPr txBox="1"/>
          <p:nvPr/>
        </p:nvSpPr>
        <p:spPr>
          <a:xfrm>
            <a:off x="1605059" y="971473"/>
            <a:ext cx="10092523" cy="369332"/>
          </a:xfrm>
          <a:prstGeom prst="rect">
            <a:avLst/>
          </a:prstGeom>
          <a:noFill/>
        </p:spPr>
        <p:txBody>
          <a:bodyPr wrap="square" rtlCol="0">
            <a:spAutoFit/>
          </a:bodyPr>
          <a:lstStyle/>
          <a:p>
            <a:pPr marL="285750" indent="-285750" algn="just">
              <a:buFont typeface="Arial" panose="020B0604020202020204" pitchFamily="34" charset="0"/>
              <a:buChar char="•"/>
            </a:pPr>
            <a:r>
              <a:rPr lang="fr-FR" dirty="0"/>
              <a:t>Site du gouvernement proposant de retrouver de nombreux titulaires de la Légion d’Honneur.</a:t>
            </a:r>
          </a:p>
        </p:txBody>
      </p:sp>
      <p:sp>
        <p:nvSpPr>
          <p:cNvPr id="3" name="ZoneTexte 2">
            <a:extLst>
              <a:ext uri="{FF2B5EF4-FFF2-40B4-BE49-F238E27FC236}">
                <a16:creationId xmlns:a16="http://schemas.microsoft.com/office/drawing/2014/main" id="{D0A4B3FB-D6A5-4DEC-99CA-D3D6C27FED11}"/>
              </a:ext>
            </a:extLst>
          </p:cNvPr>
          <p:cNvSpPr txBox="1"/>
          <p:nvPr/>
        </p:nvSpPr>
        <p:spPr>
          <a:xfrm>
            <a:off x="1304074" y="1851715"/>
            <a:ext cx="3303438" cy="1754326"/>
          </a:xfrm>
          <a:prstGeom prst="rect">
            <a:avLst/>
          </a:prstGeom>
          <a:noFill/>
        </p:spPr>
        <p:txBody>
          <a:bodyPr wrap="square" rtlCol="0">
            <a:spAutoFit/>
          </a:bodyPr>
          <a:lstStyle/>
          <a:p>
            <a:r>
              <a:rPr lang="fr-FR" dirty="0"/>
              <a:t>Lien internet: </a:t>
            </a:r>
            <a:r>
              <a:rPr lang="fr-FR" dirty="0">
                <a:hlinkClick r:id="rId2"/>
              </a:rPr>
              <a:t>https://www.memoiredeshommes.sga.defense.gouv.fr/fr/arkotheque/client/mdh/compagnie_des_indes/equipages_et_passagers.php</a:t>
            </a:r>
            <a:endParaRPr lang="fr-FR" dirty="0"/>
          </a:p>
        </p:txBody>
      </p:sp>
      <p:pic>
        <p:nvPicPr>
          <p:cNvPr id="4" name="Image 3">
            <a:extLst>
              <a:ext uri="{FF2B5EF4-FFF2-40B4-BE49-F238E27FC236}">
                <a16:creationId xmlns:a16="http://schemas.microsoft.com/office/drawing/2014/main" id="{E3FA0747-388A-40D4-BDBF-0E5EE33F8341}"/>
              </a:ext>
            </a:extLst>
          </p:cNvPr>
          <p:cNvPicPr>
            <a:picLocks noChangeAspect="1"/>
          </p:cNvPicPr>
          <p:nvPr/>
        </p:nvPicPr>
        <p:blipFill>
          <a:blip r:embed="rId3"/>
          <a:stretch>
            <a:fillRect/>
          </a:stretch>
        </p:blipFill>
        <p:spPr>
          <a:xfrm>
            <a:off x="5281196" y="1723948"/>
            <a:ext cx="6910804" cy="5134052"/>
          </a:xfrm>
          <a:prstGeom prst="rect">
            <a:avLst/>
          </a:prstGeom>
        </p:spPr>
      </p:pic>
    </p:spTree>
    <p:extLst>
      <p:ext uri="{BB962C8B-B14F-4D97-AF65-F5344CB8AC3E}">
        <p14:creationId xmlns:p14="http://schemas.microsoft.com/office/powerpoint/2010/main" val="217035863"/>
      </p:ext>
    </p:extLst>
  </p:cSld>
  <p:clrMapOvr>
    <a:masterClrMapping/>
  </p:clrMapOvr>
  <mc:AlternateContent xmlns:mc="http://schemas.openxmlformats.org/markup-compatibility/2006">
    <mc:Choice xmlns:p14="http://schemas.microsoft.com/office/powerpoint/2010/main" Requires="p14">
      <p:transition spd="slow" p14:dur="2000" advClick="0" advTm="30000"/>
    </mc:Choice>
    <mc:Fallback>
      <p:transition spd="slow" advClick="0" advTm="30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contenu 2">
            <a:extLst>
              <a:ext uri="{FF2B5EF4-FFF2-40B4-BE49-F238E27FC236}">
                <a16:creationId xmlns:a16="http://schemas.microsoft.com/office/drawing/2014/main" id="{6C0FF552-7210-49D7-B765-4E0FB31750B3}"/>
              </a:ext>
            </a:extLst>
          </p:cNvPr>
          <p:cNvSpPr txBox="1">
            <a:spLocks/>
          </p:cNvSpPr>
          <p:nvPr/>
        </p:nvSpPr>
        <p:spPr>
          <a:xfrm>
            <a:off x="1641965" y="275897"/>
            <a:ext cx="10018713" cy="880242"/>
          </a:xfrm>
          <a:prstGeom prst="rect">
            <a:avLst/>
          </a:prstGeom>
        </p:spPr>
        <p:txBody>
          <a:bodyPr vert="horz" lIns="91440" tIns="45720" rIns="91440" bIns="45720" rtlCol="0" anchor="t" anchorCtr="0">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lvl="1"/>
            <a:r>
              <a:rPr lang="fr-FR" sz="3600" dirty="0"/>
              <a:t>Base du CGMR</a:t>
            </a:r>
          </a:p>
        </p:txBody>
      </p:sp>
      <p:sp>
        <p:nvSpPr>
          <p:cNvPr id="5" name="ZoneTexte 4">
            <a:extLst>
              <a:ext uri="{FF2B5EF4-FFF2-40B4-BE49-F238E27FC236}">
                <a16:creationId xmlns:a16="http://schemas.microsoft.com/office/drawing/2014/main" id="{914A9E90-49DF-440F-94DB-0A93F711E311}"/>
              </a:ext>
            </a:extLst>
          </p:cNvPr>
          <p:cNvSpPr txBox="1"/>
          <p:nvPr/>
        </p:nvSpPr>
        <p:spPr>
          <a:xfrm>
            <a:off x="1605059" y="971473"/>
            <a:ext cx="10092523" cy="923330"/>
          </a:xfrm>
          <a:prstGeom prst="rect">
            <a:avLst/>
          </a:prstGeom>
          <a:noFill/>
        </p:spPr>
        <p:txBody>
          <a:bodyPr wrap="square" rtlCol="0">
            <a:spAutoFit/>
          </a:bodyPr>
          <a:lstStyle/>
          <a:p>
            <a:pPr marL="285750" indent="-285750" algn="just">
              <a:buFont typeface="Arial" panose="020B0604020202020204" pitchFamily="34" charset="0"/>
              <a:buChar char="•"/>
            </a:pPr>
            <a:r>
              <a:rPr lang="fr-FR" dirty="0"/>
              <a:t>Site de nos amis mauriciens </a:t>
            </a:r>
            <a:r>
              <a:rPr lang="fr-FR"/>
              <a:t>répertoriant les </a:t>
            </a:r>
            <a:r>
              <a:rPr lang="fr-FR" dirty="0"/>
              <a:t>relevés généalogiques effectués par des bénévoles.</a:t>
            </a:r>
          </a:p>
          <a:p>
            <a:pPr marL="742950" lvl="1" indent="-285750" algn="just">
              <a:buFont typeface="Arial" panose="020B0604020202020204" pitchFamily="34" charset="0"/>
              <a:buChar char="•"/>
            </a:pPr>
            <a:r>
              <a:rPr lang="fr-FR" dirty="0"/>
              <a:t>Ne pas oublier les liens forts entre les deux îles sœurs et que bien souvent, avant de venir à Bourbon, nos primo-arrivants passaient plus ou moins longtemps à l’Ile de France.</a:t>
            </a:r>
          </a:p>
        </p:txBody>
      </p:sp>
      <p:sp>
        <p:nvSpPr>
          <p:cNvPr id="3" name="ZoneTexte 2">
            <a:extLst>
              <a:ext uri="{FF2B5EF4-FFF2-40B4-BE49-F238E27FC236}">
                <a16:creationId xmlns:a16="http://schemas.microsoft.com/office/drawing/2014/main" id="{D0A4B3FB-D6A5-4DEC-99CA-D3D6C27FED11}"/>
              </a:ext>
            </a:extLst>
          </p:cNvPr>
          <p:cNvSpPr txBox="1"/>
          <p:nvPr/>
        </p:nvSpPr>
        <p:spPr>
          <a:xfrm>
            <a:off x="1304074" y="1851715"/>
            <a:ext cx="4075794" cy="646331"/>
          </a:xfrm>
          <a:prstGeom prst="rect">
            <a:avLst/>
          </a:prstGeom>
          <a:noFill/>
        </p:spPr>
        <p:txBody>
          <a:bodyPr wrap="square" rtlCol="0">
            <a:spAutoFit/>
          </a:bodyPr>
          <a:lstStyle/>
          <a:p>
            <a:r>
              <a:rPr lang="fr-FR" dirty="0"/>
              <a:t>Lien internet: </a:t>
            </a:r>
            <a:r>
              <a:rPr lang="fr-FR" dirty="0">
                <a:hlinkClick r:id="rId2"/>
              </a:rPr>
              <a:t>http://www.cgmrgenealogie.org/actes/</a:t>
            </a:r>
            <a:endParaRPr lang="fr-FR" dirty="0"/>
          </a:p>
        </p:txBody>
      </p:sp>
      <p:pic>
        <p:nvPicPr>
          <p:cNvPr id="2" name="Image 1">
            <a:extLst>
              <a:ext uri="{FF2B5EF4-FFF2-40B4-BE49-F238E27FC236}">
                <a16:creationId xmlns:a16="http://schemas.microsoft.com/office/drawing/2014/main" id="{A04001D2-4F2D-44C5-BBAC-BCCE6D9586CC}"/>
              </a:ext>
            </a:extLst>
          </p:cNvPr>
          <p:cNvPicPr>
            <a:picLocks noChangeAspect="1"/>
          </p:cNvPicPr>
          <p:nvPr/>
        </p:nvPicPr>
        <p:blipFill>
          <a:blip r:embed="rId3"/>
          <a:stretch>
            <a:fillRect/>
          </a:stretch>
        </p:blipFill>
        <p:spPr>
          <a:xfrm>
            <a:off x="5206126" y="2592332"/>
            <a:ext cx="6985874" cy="4265668"/>
          </a:xfrm>
          <a:prstGeom prst="rect">
            <a:avLst/>
          </a:prstGeom>
        </p:spPr>
      </p:pic>
    </p:spTree>
    <p:extLst>
      <p:ext uri="{BB962C8B-B14F-4D97-AF65-F5344CB8AC3E}">
        <p14:creationId xmlns:p14="http://schemas.microsoft.com/office/powerpoint/2010/main" val="455290633"/>
      </p:ext>
    </p:extLst>
  </p:cSld>
  <p:clrMapOvr>
    <a:masterClrMapping/>
  </p:clrMapOvr>
  <mc:AlternateContent xmlns:mc="http://schemas.openxmlformats.org/markup-compatibility/2006">
    <mc:Choice xmlns:p14="http://schemas.microsoft.com/office/powerpoint/2010/main" Requires="p14">
      <p:transition spd="slow" p14:dur="2000" advClick="0" advTm="30000"/>
    </mc:Choice>
    <mc:Fallback>
      <p:transition spd="slow" advClick="0" advTm="30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68503-BBDA-469F-B25B-A6F17A536B0D}"/>
              </a:ext>
            </a:extLst>
          </p:cNvPr>
          <p:cNvSpPr>
            <a:spLocks noGrp="1"/>
          </p:cNvSpPr>
          <p:nvPr>
            <p:ph type="title"/>
          </p:nvPr>
        </p:nvSpPr>
        <p:spPr>
          <a:xfrm>
            <a:off x="1484311" y="373117"/>
            <a:ext cx="10018713" cy="1416269"/>
          </a:xfrm>
        </p:spPr>
        <p:txBody>
          <a:bodyPr>
            <a:normAutofit fontScale="90000"/>
          </a:bodyPr>
          <a:lstStyle/>
          <a:p>
            <a:r>
              <a:rPr lang="fr-FR" dirty="0"/>
              <a:t>Avant de débuter la recherche dans les registres paroissiaux aux Archives départementales en ligne</a:t>
            </a:r>
          </a:p>
        </p:txBody>
      </p:sp>
      <p:sp>
        <p:nvSpPr>
          <p:cNvPr id="3" name="Espace réservé du contenu 2">
            <a:extLst>
              <a:ext uri="{FF2B5EF4-FFF2-40B4-BE49-F238E27FC236}">
                <a16:creationId xmlns:a16="http://schemas.microsoft.com/office/drawing/2014/main" id="{A19FF300-C56F-4096-BF8C-C6E5E1704171}"/>
              </a:ext>
            </a:extLst>
          </p:cNvPr>
          <p:cNvSpPr>
            <a:spLocks noGrp="1"/>
          </p:cNvSpPr>
          <p:nvPr>
            <p:ph idx="1"/>
          </p:nvPr>
        </p:nvSpPr>
        <p:spPr>
          <a:xfrm>
            <a:off x="1599925" y="1789386"/>
            <a:ext cx="10018713" cy="4695497"/>
          </a:xfrm>
        </p:spPr>
        <p:txBody>
          <a:bodyPr>
            <a:normAutofit fontScale="85000" lnSpcReduction="10000"/>
          </a:bodyPr>
          <a:lstStyle/>
          <a:p>
            <a:r>
              <a:rPr lang="fr-FR" dirty="0"/>
              <a:t>Relever dans le dictionnaire Ricquebourg la date de l’acte le plus ancien connu du primo-arrivant recherché ;</a:t>
            </a:r>
          </a:p>
          <a:p>
            <a:r>
              <a:rPr lang="fr-FR" dirty="0"/>
              <a:t>Se rendre sur le site des archives nationales d’outre-mer (</a:t>
            </a:r>
            <a:r>
              <a:rPr lang="fr-FR" dirty="0">
                <a:hlinkClick r:id="rId2"/>
              </a:rPr>
              <a:t>http://anom.archivesnationales.culture.gouv.fr/caomec2/</a:t>
            </a:r>
            <a:r>
              <a:rPr lang="fr-FR" dirty="0"/>
              <a:t> ) pour vérifier le bien fondé de l’information relevée dans le Ricquebourg ;</a:t>
            </a:r>
          </a:p>
          <a:p>
            <a:pPr algn="just"/>
            <a:r>
              <a:rPr lang="fr-FR" dirty="0"/>
              <a:t>Si cette information n’est pas possible à relever (lacune dans le registre des ANOM), il est possible en se rendant aux archives départementales de La Réunion de consulter les recensements de la population (série C° pour la période de la Compagnie des Indes, série L pour la période révolutionnaire et impériale, série 6M pour la période moderne), voir en ligne sur le site des archives départementales de La Réunion, et ainsi de contrôler l’information d’âge et de lieu de naissance indiqué sur celui-ci.</a:t>
            </a:r>
          </a:p>
          <a:p>
            <a:r>
              <a:rPr lang="fr-FR" dirty="0"/>
              <a:t>Nota : quelques recensements de la période 1708-1779 peuvent être consultés en ligne sur le site des ADR (issus de </a:t>
            </a:r>
            <a:r>
              <a:rPr lang="fr-FR"/>
              <a:t>la série C°) : </a:t>
            </a:r>
            <a:r>
              <a:rPr lang="fr-FR" dirty="0">
                <a:hlinkClick r:id="rId3"/>
              </a:rPr>
              <a:t>https://www.cg974.fr/mdr/index.php/rechercheTheme/requeteConstructor/1/1/R/0/0</a:t>
            </a:r>
            <a:endParaRPr lang="fr-FR" dirty="0"/>
          </a:p>
        </p:txBody>
      </p:sp>
    </p:spTree>
    <p:extLst>
      <p:ext uri="{BB962C8B-B14F-4D97-AF65-F5344CB8AC3E}">
        <p14:creationId xmlns:p14="http://schemas.microsoft.com/office/powerpoint/2010/main" val="2906055520"/>
      </p:ext>
    </p:extLst>
  </p:cSld>
  <p:clrMapOvr>
    <a:masterClrMapping/>
  </p:clrMapOvr>
  <mc:AlternateContent xmlns:mc="http://schemas.openxmlformats.org/markup-compatibility/2006">
    <mc:Choice xmlns:p14="http://schemas.microsoft.com/office/powerpoint/2010/main" Requires="p14">
      <p:transition spd="slow" p14:dur="2000" advClick="0" advTm="60000"/>
    </mc:Choice>
    <mc:Fallback>
      <p:transition spd="slow" advClick="0" advTm="60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68503-BBDA-469F-B25B-A6F17A536B0D}"/>
              </a:ext>
            </a:extLst>
          </p:cNvPr>
          <p:cNvSpPr>
            <a:spLocks noGrp="1"/>
          </p:cNvSpPr>
          <p:nvPr>
            <p:ph type="title"/>
          </p:nvPr>
        </p:nvSpPr>
        <p:spPr>
          <a:xfrm>
            <a:off x="1484311" y="373117"/>
            <a:ext cx="10018713" cy="1416269"/>
          </a:xfrm>
        </p:spPr>
        <p:txBody>
          <a:bodyPr>
            <a:normAutofit fontScale="90000"/>
          </a:bodyPr>
          <a:lstStyle/>
          <a:p>
            <a:r>
              <a:rPr lang="fr-FR" dirty="0"/>
              <a:t>Avant de débuter la recherche dans les registres paroissiaux aux Archives départementales en ligne</a:t>
            </a:r>
          </a:p>
        </p:txBody>
      </p:sp>
      <p:sp>
        <p:nvSpPr>
          <p:cNvPr id="3" name="Espace réservé du contenu 2">
            <a:extLst>
              <a:ext uri="{FF2B5EF4-FFF2-40B4-BE49-F238E27FC236}">
                <a16:creationId xmlns:a16="http://schemas.microsoft.com/office/drawing/2014/main" id="{A19FF300-C56F-4096-BF8C-C6E5E1704171}"/>
              </a:ext>
            </a:extLst>
          </p:cNvPr>
          <p:cNvSpPr>
            <a:spLocks noGrp="1"/>
          </p:cNvSpPr>
          <p:nvPr>
            <p:ph idx="1"/>
          </p:nvPr>
        </p:nvSpPr>
        <p:spPr>
          <a:xfrm>
            <a:off x="1599925" y="1789386"/>
            <a:ext cx="10018713" cy="925239"/>
          </a:xfrm>
        </p:spPr>
        <p:txBody>
          <a:bodyPr anchor="t" anchorCtr="0">
            <a:normAutofit fontScale="70000" lnSpcReduction="20000"/>
          </a:bodyPr>
          <a:lstStyle/>
          <a:p>
            <a:r>
              <a:rPr lang="fr-FR" dirty="0"/>
              <a:t>Relever dans le dictionnaire Ricquebourg la date de l’acte le plus ancien connu du primo-arrivant recherché.</a:t>
            </a:r>
          </a:p>
          <a:p>
            <a:r>
              <a:rPr lang="fr-FR" dirty="0"/>
              <a:t>Exemple : Louis PIERRE natif du Calvados vers 1763, page 2272 du dictionnaire Ricquebourg.</a:t>
            </a:r>
          </a:p>
        </p:txBody>
      </p:sp>
      <p:pic>
        <p:nvPicPr>
          <p:cNvPr id="4" name="Image 3">
            <a:extLst>
              <a:ext uri="{FF2B5EF4-FFF2-40B4-BE49-F238E27FC236}">
                <a16:creationId xmlns:a16="http://schemas.microsoft.com/office/drawing/2014/main" id="{4EA8417C-952C-4B1B-9EB2-5B2D5541213F}"/>
              </a:ext>
            </a:extLst>
          </p:cNvPr>
          <p:cNvPicPr>
            <a:picLocks noChangeAspect="1"/>
          </p:cNvPicPr>
          <p:nvPr/>
        </p:nvPicPr>
        <p:blipFill>
          <a:blip r:embed="rId2"/>
          <a:stretch>
            <a:fillRect/>
          </a:stretch>
        </p:blipFill>
        <p:spPr>
          <a:xfrm>
            <a:off x="4452938" y="2609156"/>
            <a:ext cx="7739062" cy="3739256"/>
          </a:xfrm>
          <a:prstGeom prst="rect">
            <a:avLst/>
          </a:prstGeom>
        </p:spPr>
      </p:pic>
    </p:spTree>
    <p:extLst>
      <p:ext uri="{BB962C8B-B14F-4D97-AF65-F5344CB8AC3E}">
        <p14:creationId xmlns:p14="http://schemas.microsoft.com/office/powerpoint/2010/main" val="2681256834"/>
      </p:ext>
    </p:extLst>
  </p:cSld>
  <p:clrMapOvr>
    <a:masterClrMapping/>
  </p:clrMapOvr>
  <mc:AlternateContent xmlns:mc="http://schemas.openxmlformats.org/markup-compatibility/2006">
    <mc:Choice xmlns:p14="http://schemas.microsoft.com/office/powerpoint/2010/main" Requires="p14">
      <p:transition spd="slow" p14:dur="2000" advClick="0" advTm="30000"/>
    </mc:Choice>
    <mc:Fallback>
      <p:transition spd="slow" advClick="0" advTm="30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68503-BBDA-469F-B25B-A6F17A536B0D}"/>
              </a:ext>
            </a:extLst>
          </p:cNvPr>
          <p:cNvSpPr>
            <a:spLocks noGrp="1"/>
          </p:cNvSpPr>
          <p:nvPr>
            <p:ph type="title"/>
          </p:nvPr>
        </p:nvSpPr>
        <p:spPr>
          <a:xfrm>
            <a:off x="1484311" y="373117"/>
            <a:ext cx="10018713" cy="1416269"/>
          </a:xfrm>
        </p:spPr>
        <p:txBody>
          <a:bodyPr>
            <a:normAutofit fontScale="90000"/>
          </a:bodyPr>
          <a:lstStyle/>
          <a:p>
            <a:r>
              <a:rPr lang="fr-FR" dirty="0"/>
              <a:t>Avant de débuter la recherche dans les registres paroissiaux aux Archives départementales en ligne</a:t>
            </a:r>
          </a:p>
        </p:txBody>
      </p:sp>
      <p:sp>
        <p:nvSpPr>
          <p:cNvPr id="3" name="Espace réservé du contenu 2">
            <a:extLst>
              <a:ext uri="{FF2B5EF4-FFF2-40B4-BE49-F238E27FC236}">
                <a16:creationId xmlns:a16="http://schemas.microsoft.com/office/drawing/2014/main" id="{A19FF300-C56F-4096-BF8C-C6E5E1704171}"/>
              </a:ext>
            </a:extLst>
          </p:cNvPr>
          <p:cNvSpPr>
            <a:spLocks noGrp="1"/>
          </p:cNvSpPr>
          <p:nvPr>
            <p:ph idx="1"/>
          </p:nvPr>
        </p:nvSpPr>
        <p:spPr>
          <a:xfrm>
            <a:off x="1599925" y="1789387"/>
            <a:ext cx="10018713" cy="1416270"/>
          </a:xfrm>
        </p:spPr>
        <p:txBody>
          <a:bodyPr anchor="t" anchorCtr="0">
            <a:normAutofit/>
          </a:bodyPr>
          <a:lstStyle/>
          <a:p>
            <a:r>
              <a:rPr lang="fr-FR" dirty="0"/>
              <a:t>Se rendre sur le site des archives nationales d’outre-mer (</a:t>
            </a:r>
            <a:r>
              <a:rPr lang="fr-FR" dirty="0">
                <a:hlinkClick r:id="rId2"/>
              </a:rPr>
              <a:t>http://anom.archivesnationales.culture.gouv.fr/caomec2/</a:t>
            </a:r>
            <a:r>
              <a:rPr lang="fr-FR" dirty="0"/>
              <a:t> ) pour vérifier le bien fondé de l’information relevée dans le Ricquebourg.</a:t>
            </a:r>
          </a:p>
        </p:txBody>
      </p:sp>
      <p:pic>
        <p:nvPicPr>
          <p:cNvPr id="4" name="Image 3">
            <a:extLst>
              <a:ext uri="{FF2B5EF4-FFF2-40B4-BE49-F238E27FC236}">
                <a16:creationId xmlns:a16="http://schemas.microsoft.com/office/drawing/2014/main" id="{F3DB988C-1256-48B0-97CE-DEE122073874}"/>
              </a:ext>
            </a:extLst>
          </p:cNvPr>
          <p:cNvPicPr>
            <a:picLocks noChangeAspect="1"/>
          </p:cNvPicPr>
          <p:nvPr/>
        </p:nvPicPr>
        <p:blipFill rotWithShape="1">
          <a:blip r:embed="rId3"/>
          <a:srcRect t="15609"/>
          <a:stretch/>
        </p:blipFill>
        <p:spPr>
          <a:xfrm>
            <a:off x="6513448" y="3352301"/>
            <a:ext cx="5642104" cy="3378755"/>
          </a:xfrm>
          <a:prstGeom prst="rect">
            <a:avLst/>
          </a:prstGeom>
        </p:spPr>
      </p:pic>
      <p:sp>
        <p:nvSpPr>
          <p:cNvPr id="5" name="Flèche : droite 4">
            <a:extLst>
              <a:ext uri="{FF2B5EF4-FFF2-40B4-BE49-F238E27FC236}">
                <a16:creationId xmlns:a16="http://schemas.microsoft.com/office/drawing/2014/main" id="{D918FEC9-2648-40A3-94F4-B07335FA35A1}"/>
              </a:ext>
            </a:extLst>
          </p:cNvPr>
          <p:cNvSpPr/>
          <p:nvPr/>
        </p:nvSpPr>
        <p:spPr>
          <a:xfrm>
            <a:off x="5457746" y="5876925"/>
            <a:ext cx="3238500" cy="515422"/>
          </a:xfrm>
          <a:prstGeom prst="rightArrow">
            <a:avLst/>
          </a:prstGeom>
          <a:solidFill>
            <a:schemeClr val="accent1">
              <a:alpha val="3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60C529DB-4018-4494-901E-5CF3E1637608}"/>
              </a:ext>
            </a:extLst>
          </p:cNvPr>
          <p:cNvSpPr txBox="1"/>
          <p:nvPr/>
        </p:nvSpPr>
        <p:spPr>
          <a:xfrm>
            <a:off x="1998440" y="5968985"/>
            <a:ext cx="3557384" cy="369332"/>
          </a:xfrm>
          <a:prstGeom prst="rect">
            <a:avLst/>
          </a:prstGeom>
          <a:noFill/>
        </p:spPr>
        <p:txBody>
          <a:bodyPr wrap="none" rtlCol="0">
            <a:spAutoFit/>
          </a:bodyPr>
          <a:lstStyle/>
          <a:p>
            <a:r>
              <a:rPr lang="fr-FR" dirty="0"/>
              <a:t>Natif de Bourguébus en Normandie</a:t>
            </a:r>
          </a:p>
        </p:txBody>
      </p:sp>
      <p:sp>
        <p:nvSpPr>
          <p:cNvPr id="7" name="Flèche : droite 6">
            <a:extLst>
              <a:ext uri="{FF2B5EF4-FFF2-40B4-BE49-F238E27FC236}">
                <a16:creationId xmlns:a16="http://schemas.microsoft.com/office/drawing/2014/main" id="{5A96D719-4AA9-4097-9159-836061641075}"/>
              </a:ext>
            </a:extLst>
          </p:cNvPr>
          <p:cNvSpPr/>
          <p:nvPr/>
        </p:nvSpPr>
        <p:spPr>
          <a:xfrm>
            <a:off x="5249022" y="6252138"/>
            <a:ext cx="4171950" cy="400050"/>
          </a:xfrm>
          <a:prstGeom prst="rightArrow">
            <a:avLst/>
          </a:prstGeom>
          <a:solidFill>
            <a:srgbClr val="FFFF00">
              <a:alpha val="28000"/>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a:extLst>
              <a:ext uri="{FF2B5EF4-FFF2-40B4-BE49-F238E27FC236}">
                <a16:creationId xmlns:a16="http://schemas.microsoft.com/office/drawing/2014/main" id="{210AD361-CBA3-4098-A82D-3CC767CB5108}"/>
              </a:ext>
            </a:extLst>
          </p:cNvPr>
          <p:cNvSpPr txBox="1"/>
          <p:nvPr/>
        </p:nvSpPr>
        <p:spPr>
          <a:xfrm>
            <a:off x="2858624" y="6211669"/>
            <a:ext cx="2390398" cy="646331"/>
          </a:xfrm>
          <a:prstGeom prst="rect">
            <a:avLst/>
          </a:prstGeom>
          <a:noFill/>
        </p:spPr>
        <p:txBody>
          <a:bodyPr wrap="none" rtlCol="0">
            <a:spAutoFit/>
          </a:bodyPr>
          <a:lstStyle/>
          <a:p>
            <a:r>
              <a:rPr lang="fr-FR" dirty="0"/>
              <a:t>Fils de Louis PIERRE et </a:t>
            </a:r>
          </a:p>
          <a:p>
            <a:r>
              <a:rPr lang="fr-FR" dirty="0" err="1"/>
              <a:t>Magdelaine</a:t>
            </a:r>
            <a:r>
              <a:rPr lang="fr-FR" dirty="0"/>
              <a:t> MORISSE</a:t>
            </a:r>
          </a:p>
        </p:txBody>
      </p:sp>
    </p:spTree>
    <p:extLst>
      <p:ext uri="{BB962C8B-B14F-4D97-AF65-F5344CB8AC3E}">
        <p14:creationId xmlns:p14="http://schemas.microsoft.com/office/powerpoint/2010/main" val="1529712905"/>
      </p:ext>
    </p:extLst>
  </p:cSld>
  <p:clrMapOvr>
    <a:masterClrMapping/>
  </p:clrMapOvr>
  <mc:AlternateContent xmlns:mc="http://schemas.openxmlformats.org/markup-compatibility/2006">
    <mc:Choice xmlns:p14="http://schemas.microsoft.com/office/powerpoint/2010/main" Requires="p14">
      <p:transition spd="slow" p14:dur="2000" advClick="0" advTm="30000"/>
    </mc:Choice>
    <mc:Fallback>
      <p:transition spd="slow" advClick="0" advTm="30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68503-BBDA-469F-B25B-A6F17A536B0D}"/>
              </a:ext>
            </a:extLst>
          </p:cNvPr>
          <p:cNvSpPr>
            <a:spLocks noGrp="1"/>
          </p:cNvSpPr>
          <p:nvPr>
            <p:ph type="title"/>
          </p:nvPr>
        </p:nvSpPr>
        <p:spPr>
          <a:xfrm>
            <a:off x="1522411" y="37115"/>
            <a:ext cx="10018713" cy="1416269"/>
          </a:xfrm>
        </p:spPr>
        <p:txBody>
          <a:bodyPr>
            <a:normAutofit fontScale="90000"/>
          </a:bodyPr>
          <a:lstStyle/>
          <a:p>
            <a:r>
              <a:rPr lang="fr-FR" dirty="0"/>
              <a:t>Avant de débuter la recherche dans les registres paroissiaux aux Archives départementales en ligne</a:t>
            </a:r>
          </a:p>
        </p:txBody>
      </p:sp>
      <p:sp>
        <p:nvSpPr>
          <p:cNvPr id="3" name="Espace réservé du contenu 2">
            <a:extLst>
              <a:ext uri="{FF2B5EF4-FFF2-40B4-BE49-F238E27FC236}">
                <a16:creationId xmlns:a16="http://schemas.microsoft.com/office/drawing/2014/main" id="{A19FF300-C56F-4096-BF8C-C6E5E1704171}"/>
              </a:ext>
            </a:extLst>
          </p:cNvPr>
          <p:cNvSpPr>
            <a:spLocks noGrp="1"/>
          </p:cNvSpPr>
          <p:nvPr>
            <p:ph idx="1"/>
          </p:nvPr>
        </p:nvSpPr>
        <p:spPr>
          <a:xfrm>
            <a:off x="1742800" y="1265511"/>
            <a:ext cx="10018713" cy="2773089"/>
          </a:xfrm>
        </p:spPr>
        <p:txBody>
          <a:bodyPr anchor="t" anchorCtr="0">
            <a:normAutofit/>
          </a:bodyPr>
          <a:lstStyle/>
          <a:p>
            <a:pPr algn="just"/>
            <a:r>
              <a:rPr lang="fr-FR" sz="2000" dirty="0"/>
              <a:t>Si cette information n’est pas possible à relever (lacune dans le registre des ANOM), il est possible en se rendant aux archives départementales de La Réunion de consulter les recensements de la population (série C° pour la période de la Compagnie des Indes, série L pour la période révolutionnaire et impériale, série 6M pour la période moderne), voir en ligne sur le site des archives départementales de La Réunion, et ainsi de contrôler l’information d’âge et de lieu de naissance indiqué sur celui-ci.</a:t>
            </a:r>
          </a:p>
        </p:txBody>
      </p:sp>
      <p:pic>
        <p:nvPicPr>
          <p:cNvPr id="4" name="Image 3">
            <a:extLst>
              <a:ext uri="{FF2B5EF4-FFF2-40B4-BE49-F238E27FC236}">
                <a16:creationId xmlns:a16="http://schemas.microsoft.com/office/drawing/2014/main" id="{D58F8486-0AA5-488C-AEE5-671D1428E747}"/>
              </a:ext>
            </a:extLst>
          </p:cNvPr>
          <p:cNvPicPr>
            <a:picLocks noChangeAspect="1"/>
          </p:cNvPicPr>
          <p:nvPr/>
        </p:nvPicPr>
        <p:blipFill>
          <a:blip r:embed="rId2"/>
          <a:stretch>
            <a:fillRect/>
          </a:stretch>
        </p:blipFill>
        <p:spPr>
          <a:xfrm>
            <a:off x="4779366" y="3181351"/>
            <a:ext cx="7498359" cy="3676650"/>
          </a:xfrm>
          <a:prstGeom prst="rect">
            <a:avLst/>
          </a:prstGeom>
        </p:spPr>
      </p:pic>
      <p:sp>
        <p:nvSpPr>
          <p:cNvPr id="5" name="Flèche : droite 4">
            <a:extLst>
              <a:ext uri="{FF2B5EF4-FFF2-40B4-BE49-F238E27FC236}">
                <a16:creationId xmlns:a16="http://schemas.microsoft.com/office/drawing/2014/main" id="{DC0EB6FB-B4E6-400C-B660-E956DFF3B425}"/>
              </a:ext>
            </a:extLst>
          </p:cNvPr>
          <p:cNvSpPr/>
          <p:nvPr/>
        </p:nvSpPr>
        <p:spPr>
          <a:xfrm>
            <a:off x="3800475" y="4514850"/>
            <a:ext cx="1971675" cy="752146"/>
          </a:xfrm>
          <a:prstGeom prst="rightArrow">
            <a:avLst/>
          </a:prstGeom>
          <a:solidFill>
            <a:schemeClr val="accent1">
              <a:alpha val="5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7BAF29A8-A911-4CB7-8832-6AD4776B9572}"/>
              </a:ext>
            </a:extLst>
          </p:cNvPr>
          <p:cNvSpPr txBox="1"/>
          <p:nvPr/>
        </p:nvSpPr>
        <p:spPr>
          <a:xfrm>
            <a:off x="1030622" y="3815060"/>
            <a:ext cx="3638549" cy="1200329"/>
          </a:xfrm>
          <a:prstGeom prst="rect">
            <a:avLst/>
          </a:prstGeom>
          <a:noFill/>
        </p:spPr>
        <p:txBody>
          <a:bodyPr wrap="square" rtlCol="0">
            <a:spAutoFit/>
          </a:bodyPr>
          <a:lstStyle/>
          <a:p>
            <a:r>
              <a:rPr lang="fr-FR" dirty="0"/>
              <a:t>Exemple Série L – ADR – L181</a:t>
            </a:r>
          </a:p>
          <a:p>
            <a:r>
              <a:rPr lang="fr-FR" dirty="0"/>
              <a:t>Sainte-Suzanne 1790</a:t>
            </a:r>
          </a:p>
          <a:p>
            <a:r>
              <a:rPr lang="fr-FR" dirty="0"/>
              <a:t>Pierre PELLETIER – </a:t>
            </a:r>
          </a:p>
          <a:p>
            <a:r>
              <a:rPr lang="fr-FR" dirty="0"/>
              <a:t>natif de Strasbourg, 28 ans.</a:t>
            </a:r>
          </a:p>
        </p:txBody>
      </p:sp>
    </p:spTree>
    <p:extLst>
      <p:ext uri="{BB962C8B-B14F-4D97-AF65-F5344CB8AC3E}">
        <p14:creationId xmlns:p14="http://schemas.microsoft.com/office/powerpoint/2010/main" val="3491412633"/>
      </p:ext>
    </p:extLst>
  </p:cSld>
  <p:clrMapOvr>
    <a:masterClrMapping/>
  </p:clrMapOvr>
  <mc:AlternateContent xmlns:mc="http://schemas.openxmlformats.org/markup-compatibility/2006">
    <mc:Choice xmlns:p14="http://schemas.microsoft.com/office/powerpoint/2010/main" Requires="p14">
      <p:transition spd="slow" p14:dur="2000" advClick="0" advTm="60000"/>
    </mc:Choice>
    <mc:Fallback>
      <p:transition spd="slow" advClick="0" advTm="60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68503-BBDA-469F-B25B-A6F17A536B0D}"/>
              </a:ext>
            </a:extLst>
          </p:cNvPr>
          <p:cNvSpPr>
            <a:spLocks noGrp="1"/>
          </p:cNvSpPr>
          <p:nvPr>
            <p:ph type="title"/>
          </p:nvPr>
        </p:nvSpPr>
        <p:spPr>
          <a:xfrm>
            <a:off x="1484311" y="373117"/>
            <a:ext cx="10018713" cy="1416269"/>
          </a:xfrm>
        </p:spPr>
        <p:txBody>
          <a:bodyPr>
            <a:normAutofit fontScale="90000"/>
          </a:bodyPr>
          <a:lstStyle/>
          <a:p>
            <a:r>
              <a:rPr lang="fr-FR" dirty="0"/>
              <a:t>Avant de débuter la recherche dans les registres paroissiaux aux Archives départementales en ligne</a:t>
            </a:r>
          </a:p>
        </p:txBody>
      </p:sp>
      <p:sp>
        <p:nvSpPr>
          <p:cNvPr id="3" name="Espace réservé du contenu 2">
            <a:extLst>
              <a:ext uri="{FF2B5EF4-FFF2-40B4-BE49-F238E27FC236}">
                <a16:creationId xmlns:a16="http://schemas.microsoft.com/office/drawing/2014/main" id="{A19FF300-C56F-4096-BF8C-C6E5E1704171}"/>
              </a:ext>
            </a:extLst>
          </p:cNvPr>
          <p:cNvSpPr>
            <a:spLocks noGrp="1"/>
          </p:cNvSpPr>
          <p:nvPr>
            <p:ph idx="1"/>
          </p:nvPr>
        </p:nvSpPr>
        <p:spPr>
          <a:xfrm>
            <a:off x="1599925" y="1789386"/>
            <a:ext cx="10018713" cy="1706289"/>
          </a:xfrm>
        </p:spPr>
        <p:txBody>
          <a:bodyPr anchor="t" anchorCtr="0">
            <a:normAutofit/>
          </a:bodyPr>
          <a:lstStyle/>
          <a:p>
            <a:r>
              <a:rPr lang="fr-FR" dirty="0"/>
              <a:t>Nota : quelques recensements de la période 1708-1779 peuvent être consultés en ligne sur le site des ADR (issus de la série C°) : </a:t>
            </a:r>
            <a:r>
              <a:rPr lang="fr-FR" dirty="0">
                <a:hlinkClick r:id="rId2"/>
              </a:rPr>
              <a:t>https://www.cg974.fr/mdr/index.php/rechercheTheme/requeteConstructor/1/1/R/0/0</a:t>
            </a:r>
            <a:endParaRPr lang="fr-FR" dirty="0"/>
          </a:p>
        </p:txBody>
      </p:sp>
      <p:pic>
        <p:nvPicPr>
          <p:cNvPr id="4" name="Image 3">
            <a:extLst>
              <a:ext uri="{FF2B5EF4-FFF2-40B4-BE49-F238E27FC236}">
                <a16:creationId xmlns:a16="http://schemas.microsoft.com/office/drawing/2014/main" id="{30C383E9-BA64-42BC-ACB6-8934D52ED12C}"/>
              </a:ext>
            </a:extLst>
          </p:cNvPr>
          <p:cNvPicPr>
            <a:picLocks noChangeAspect="1"/>
          </p:cNvPicPr>
          <p:nvPr/>
        </p:nvPicPr>
        <p:blipFill>
          <a:blip r:embed="rId3"/>
          <a:stretch>
            <a:fillRect/>
          </a:stretch>
        </p:blipFill>
        <p:spPr>
          <a:xfrm>
            <a:off x="4550022" y="3264949"/>
            <a:ext cx="7641977" cy="3219934"/>
          </a:xfrm>
          <a:prstGeom prst="rect">
            <a:avLst/>
          </a:prstGeom>
        </p:spPr>
      </p:pic>
      <p:sp>
        <p:nvSpPr>
          <p:cNvPr id="5" name="ZoneTexte 4">
            <a:extLst>
              <a:ext uri="{FF2B5EF4-FFF2-40B4-BE49-F238E27FC236}">
                <a16:creationId xmlns:a16="http://schemas.microsoft.com/office/drawing/2014/main" id="{111FF16D-BC32-4D15-B9A4-E1281BAAD352}"/>
              </a:ext>
            </a:extLst>
          </p:cNvPr>
          <p:cNvSpPr txBox="1"/>
          <p:nvPr/>
        </p:nvSpPr>
        <p:spPr>
          <a:xfrm>
            <a:off x="930442" y="3922295"/>
            <a:ext cx="3675686" cy="1754326"/>
          </a:xfrm>
          <a:prstGeom prst="rect">
            <a:avLst/>
          </a:prstGeom>
          <a:noFill/>
        </p:spPr>
        <p:txBody>
          <a:bodyPr wrap="none" rtlCol="0">
            <a:spAutoFit/>
          </a:bodyPr>
          <a:lstStyle/>
          <a:p>
            <a:r>
              <a:rPr lang="fr-FR" dirty="0"/>
              <a:t>Exemple :</a:t>
            </a:r>
          </a:p>
          <a:p>
            <a:r>
              <a:rPr lang="fr-FR" dirty="0"/>
              <a:t>Recensement de 1741 – </a:t>
            </a:r>
            <a:r>
              <a:rPr lang="fr-FR" b="1" dirty="0"/>
              <a:t> ADR - C°787</a:t>
            </a:r>
          </a:p>
          <a:p>
            <a:r>
              <a:rPr lang="fr-FR" dirty="0"/>
              <a:t>Guillaume LESTURGEON, </a:t>
            </a:r>
          </a:p>
          <a:p>
            <a:r>
              <a:rPr lang="fr-FR" dirty="0"/>
              <a:t>de Quimperlé 60 ans marié à Jeanne</a:t>
            </a:r>
          </a:p>
          <a:p>
            <a:r>
              <a:rPr lang="fr-FR" dirty="0"/>
              <a:t>Marie </a:t>
            </a:r>
            <a:r>
              <a:rPr lang="fr-FR" dirty="0" err="1"/>
              <a:t>PoOULAIN</a:t>
            </a:r>
            <a:endParaRPr lang="fr-FR" dirty="0"/>
          </a:p>
          <a:p>
            <a:r>
              <a:rPr lang="fr-FR" dirty="0"/>
              <a:t>de Pont-Scorff 49 ans</a:t>
            </a:r>
          </a:p>
        </p:txBody>
      </p:sp>
    </p:spTree>
    <p:extLst>
      <p:ext uri="{BB962C8B-B14F-4D97-AF65-F5344CB8AC3E}">
        <p14:creationId xmlns:p14="http://schemas.microsoft.com/office/powerpoint/2010/main" val="1674960018"/>
      </p:ext>
    </p:extLst>
  </p:cSld>
  <p:clrMapOvr>
    <a:masterClrMapping/>
  </p:clrMapOvr>
  <mc:AlternateContent xmlns:mc="http://schemas.openxmlformats.org/markup-compatibility/2006">
    <mc:Choice xmlns:p14="http://schemas.microsoft.com/office/powerpoint/2010/main" Requires="p14">
      <p:transition spd="slow" p14:dur="2000" advClick="0" advTm="50000"/>
    </mc:Choice>
    <mc:Fallback>
      <p:transition spd="slow" advClick="0" advTm="50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68503-BBDA-469F-B25B-A6F17A536B0D}"/>
              </a:ext>
            </a:extLst>
          </p:cNvPr>
          <p:cNvSpPr>
            <a:spLocks noGrp="1"/>
          </p:cNvSpPr>
          <p:nvPr>
            <p:ph type="title"/>
          </p:nvPr>
        </p:nvSpPr>
        <p:spPr>
          <a:xfrm>
            <a:off x="1484311" y="373117"/>
            <a:ext cx="10018713" cy="1416269"/>
          </a:xfrm>
        </p:spPr>
        <p:txBody>
          <a:bodyPr>
            <a:normAutofit/>
          </a:bodyPr>
          <a:lstStyle/>
          <a:p>
            <a:r>
              <a:rPr lang="fr-FR" dirty="0"/>
              <a:t>La recherche dans la paroisse n’a pas porté ses fruits</a:t>
            </a:r>
          </a:p>
        </p:txBody>
      </p:sp>
      <p:sp>
        <p:nvSpPr>
          <p:cNvPr id="3" name="Espace réservé du contenu 2">
            <a:extLst>
              <a:ext uri="{FF2B5EF4-FFF2-40B4-BE49-F238E27FC236}">
                <a16:creationId xmlns:a16="http://schemas.microsoft.com/office/drawing/2014/main" id="{A19FF300-C56F-4096-BF8C-C6E5E1704171}"/>
              </a:ext>
            </a:extLst>
          </p:cNvPr>
          <p:cNvSpPr>
            <a:spLocks noGrp="1"/>
          </p:cNvSpPr>
          <p:nvPr>
            <p:ph idx="1"/>
          </p:nvPr>
        </p:nvSpPr>
        <p:spPr>
          <a:xfrm>
            <a:off x="1599925" y="1789386"/>
            <a:ext cx="10018713" cy="3207730"/>
          </a:xfrm>
        </p:spPr>
        <p:txBody>
          <a:bodyPr anchor="t" anchorCtr="0">
            <a:normAutofit lnSpcReduction="10000"/>
          </a:bodyPr>
          <a:lstStyle/>
          <a:p>
            <a:r>
              <a:rPr lang="fr-FR" dirty="0"/>
              <a:t>Les registres paroissiaux sont lacunaires ;</a:t>
            </a:r>
          </a:p>
          <a:p>
            <a:r>
              <a:rPr lang="fr-FR" dirty="0"/>
              <a:t>Le primo-arrivant peut être originaire de la paroisse mais ne pas y être né ;</a:t>
            </a:r>
          </a:p>
          <a:p>
            <a:r>
              <a:rPr lang="fr-FR" dirty="0"/>
              <a:t>La paroisse ou le diocèse cité dans l’acte de mariage ou de décès était erroné ;</a:t>
            </a:r>
          </a:p>
          <a:p>
            <a:r>
              <a:rPr lang="fr-FR" dirty="0"/>
              <a:t>Vous avez fait une erreur dans la lecture difficile de la paroisse ;</a:t>
            </a:r>
          </a:p>
          <a:p>
            <a:r>
              <a:rPr lang="fr-FR" dirty="0"/>
              <a:t>Vous n’avez pas retrouvé dans la paroisse concernée votre personne dans la fourchette comprise entre – 5 ans + 5 ans par rapport à son âge présumé.</a:t>
            </a:r>
          </a:p>
        </p:txBody>
      </p:sp>
    </p:spTree>
    <p:extLst>
      <p:ext uri="{BB962C8B-B14F-4D97-AF65-F5344CB8AC3E}">
        <p14:creationId xmlns:p14="http://schemas.microsoft.com/office/powerpoint/2010/main" val="4072366797"/>
      </p:ext>
    </p:extLst>
  </p:cSld>
  <p:clrMapOvr>
    <a:masterClrMapping/>
  </p:clrMapOvr>
  <mc:AlternateContent xmlns:mc="http://schemas.openxmlformats.org/markup-compatibility/2006">
    <mc:Choice xmlns:p14="http://schemas.microsoft.com/office/powerpoint/2010/main" Requires="p14">
      <p:transition spd="slow" p14:dur="2000" advClick="0" advTm="50000"/>
    </mc:Choice>
    <mc:Fallback>
      <p:transition spd="slow" advClick="0" advTm="50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68503-BBDA-469F-B25B-A6F17A536B0D}"/>
              </a:ext>
            </a:extLst>
          </p:cNvPr>
          <p:cNvSpPr>
            <a:spLocks noGrp="1"/>
          </p:cNvSpPr>
          <p:nvPr>
            <p:ph type="title"/>
          </p:nvPr>
        </p:nvSpPr>
        <p:spPr>
          <a:xfrm>
            <a:off x="1484311" y="373117"/>
            <a:ext cx="10018713" cy="1416269"/>
          </a:xfrm>
        </p:spPr>
        <p:txBody>
          <a:bodyPr>
            <a:normAutofit/>
          </a:bodyPr>
          <a:lstStyle/>
          <a:p>
            <a:r>
              <a:rPr lang="fr-FR" dirty="0"/>
              <a:t>La recherche dans la paroisse n’a pas porté ses fruits</a:t>
            </a:r>
          </a:p>
        </p:txBody>
      </p:sp>
      <p:sp>
        <p:nvSpPr>
          <p:cNvPr id="3" name="Espace réservé du contenu 2">
            <a:extLst>
              <a:ext uri="{FF2B5EF4-FFF2-40B4-BE49-F238E27FC236}">
                <a16:creationId xmlns:a16="http://schemas.microsoft.com/office/drawing/2014/main" id="{A19FF300-C56F-4096-BF8C-C6E5E1704171}"/>
              </a:ext>
            </a:extLst>
          </p:cNvPr>
          <p:cNvSpPr>
            <a:spLocks noGrp="1"/>
          </p:cNvSpPr>
          <p:nvPr>
            <p:ph idx="1"/>
          </p:nvPr>
        </p:nvSpPr>
        <p:spPr>
          <a:xfrm>
            <a:off x="1599925" y="1789386"/>
            <a:ext cx="10018713" cy="913709"/>
          </a:xfrm>
        </p:spPr>
        <p:txBody>
          <a:bodyPr anchor="t" anchorCtr="0">
            <a:normAutofit/>
          </a:bodyPr>
          <a:lstStyle/>
          <a:p>
            <a:r>
              <a:rPr lang="fr-FR" dirty="0"/>
              <a:t>Les registres paroissiaux sont lacunaires</a:t>
            </a:r>
          </a:p>
        </p:txBody>
      </p:sp>
      <p:sp>
        <p:nvSpPr>
          <p:cNvPr id="4" name="Flèche : pentagone 3">
            <a:extLst>
              <a:ext uri="{FF2B5EF4-FFF2-40B4-BE49-F238E27FC236}">
                <a16:creationId xmlns:a16="http://schemas.microsoft.com/office/drawing/2014/main" id="{A272F9A7-8079-476C-A185-DE794F20EFAA}"/>
              </a:ext>
            </a:extLst>
          </p:cNvPr>
          <p:cNvSpPr/>
          <p:nvPr/>
        </p:nvSpPr>
        <p:spPr>
          <a:xfrm>
            <a:off x="1599925" y="2918902"/>
            <a:ext cx="1804737" cy="573505"/>
          </a:xfrm>
          <a:prstGeom prst="homePlat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0F99C7DA-123E-4D5A-82EC-AED5CC420D66}"/>
              </a:ext>
            </a:extLst>
          </p:cNvPr>
          <p:cNvSpPr txBox="1"/>
          <p:nvPr/>
        </p:nvSpPr>
        <p:spPr>
          <a:xfrm>
            <a:off x="3841796" y="2703095"/>
            <a:ext cx="7892456" cy="2308324"/>
          </a:xfrm>
          <a:prstGeom prst="rect">
            <a:avLst/>
          </a:prstGeom>
          <a:noFill/>
        </p:spPr>
        <p:txBody>
          <a:bodyPr wrap="square" rtlCol="0">
            <a:spAutoFit/>
          </a:bodyPr>
          <a:lstStyle/>
          <a:p>
            <a:pPr algn="just"/>
            <a:r>
              <a:rPr lang="fr-FR" sz="2400" dirty="0"/>
              <a:t>Une trace de votre ancêtre est néanmoins certainement présente dans d’autres registres que ceux paroissiaux vous donnant d’autres infos sur lui et sa famille (actes notariés, contrat de mariage, etc.)</a:t>
            </a:r>
          </a:p>
          <a:p>
            <a:pPr algn="just"/>
            <a:r>
              <a:rPr lang="fr-FR" sz="2400" dirty="0"/>
              <a:t>Il faudra redoubler de patience et ne pas se décourager, ce  n’est jamais perdu.</a:t>
            </a:r>
          </a:p>
        </p:txBody>
      </p:sp>
    </p:spTree>
    <p:extLst>
      <p:ext uri="{BB962C8B-B14F-4D97-AF65-F5344CB8AC3E}">
        <p14:creationId xmlns:p14="http://schemas.microsoft.com/office/powerpoint/2010/main" val="747572229"/>
      </p:ext>
    </p:extLst>
  </p:cSld>
  <p:clrMapOvr>
    <a:masterClrMapping/>
  </p:clrMapOvr>
  <mc:AlternateContent xmlns:mc="http://schemas.openxmlformats.org/markup-compatibility/2006">
    <mc:Choice xmlns:p14="http://schemas.microsoft.com/office/powerpoint/2010/main" Requires="p14">
      <p:transition spd="slow" p14:dur="2000" advClick="0" advTm="40000"/>
    </mc:Choice>
    <mc:Fallback>
      <p:transition spd="slow" advClick="0" advTm="40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68503-BBDA-469F-B25B-A6F17A536B0D}"/>
              </a:ext>
            </a:extLst>
          </p:cNvPr>
          <p:cNvSpPr>
            <a:spLocks noGrp="1"/>
          </p:cNvSpPr>
          <p:nvPr>
            <p:ph type="title"/>
          </p:nvPr>
        </p:nvSpPr>
        <p:spPr>
          <a:xfrm>
            <a:off x="1484311" y="373117"/>
            <a:ext cx="10018713" cy="1416269"/>
          </a:xfrm>
        </p:spPr>
        <p:txBody>
          <a:bodyPr>
            <a:normAutofit/>
          </a:bodyPr>
          <a:lstStyle/>
          <a:p>
            <a:r>
              <a:rPr lang="fr-FR" dirty="0"/>
              <a:t>La recherche dans la paroisse n’a pas porté ses fruits</a:t>
            </a:r>
          </a:p>
        </p:txBody>
      </p:sp>
      <p:sp>
        <p:nvSpPr>
          <p:cNvPr id="3" name="Espace réservé du contenu 2">
            <a:extLst>
              <a:ext uri="{FF2B5EF4-FFF2-40B4-BE49-F238E27FC236}">
                <a16:creationId xmlns:a16="http://schemas.microsoft.com/office/drawing/2014/main" id="{A19FF300-C56F-4096-BF8C-C6E5E1704171}"/>
              </a:ext>
            </a:extLst>
          </p:cNvPr>
          <p:cNvSpPr>
            <a:spLocks noGrp="1"/>
          </p:cNvSpPr>
          <p:nvPr>
            <p:ph idx="1"/>
          </p:nvPr>
        </p:nvSpPr>
        <p:spPr>
          <a:xfrm>
            <a:off x="1599925" y="1789386"/>
            <a:ext cx="10018713" cy="713182"/>
          </a:xfrm>
        </p:spPr>
        <p:txBody>
          <a:bodyPr anchor="t" anchorCtr="0">
            <a:normAutofit/>
          </a:bodyPr>
          <a:lstStyle/>
          <a:p>
            <a:r>
              <a:rPr lang="fr-FR" dirty="0"/>
              <a:t>Le primo-arrivant peut être originaire de la paroisse mais ne pas y être né</a:t>
            </a:r>
          </a:p>
        </p:txBody>
      </p:sp>
      <p:sp>
        <p:nvSpPr>
          <p:cNvPr id="4" name="Flèche : pentagone 3">
            <a:extLst>
              <a:ext uri="{FF2B5EF4-FFF2-40B4-BE49-F238E27FC236}">
                <a16:creationId xmlns:a16="http://schemas.microsoft.com/office/drawing/2014/main" id="{F91834DD-2636-45D0-B3E1-BAB393610327}"/>
              </a:ext>
            </a:extLst>
          </p:cNvPr>
          <p:cNvSpPr/>
          <p:nvPr/>
        </p:nvSpPr>
        <p:spPr>
          <a:xfrm>
            <a:off x="1780674" y="2831432"/>
            <a:ext cx="1796715" cy="597568"/>
          </a:xfrm>
          <a:prstGeom prst="homePlat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59743DF0-9872-4885-A88E-1200F3660190}"/>
              </a:ext>
            </a:extLst>
          </p:cNvPr>
          <p:cNvSpPr txBox="1"/>
          <p:nvPr/>
        </p:nvSpPr>
        <p:spPr>
          <a:xfrm>
            <a:off x="4030750" y="2831432"/>
            <a:ext cx="7472274" cy="1754326"/>
          </a:xfrm>
          <a:prstGeom prst="rect">
            <a:avLst/>
          </a:prstGeom>
          <a:noFill/>
        </p:spPr>
        <p:txBody>
          <a:bodyPr wrap="square" rtlCol="0">
            <a:spAutoFit/>
          </a:bodyPr>
          <a:lstStyle/>
          <a:p>
            <a:r>
              <a:rPr lang="fr-FR" dirty="0"/>
              <a:t>Il vous faut « ratisser » tout autour de la paroisse citée, travail de fourmi,</a:t>
            </a:r>
          </a:p>
          <a:p>
            <a:r>
              <a:rPr lang="fr-FR" dirty="0"/>
              <a:t>rapprocher vous dans les patronymes identiques à celui recherché des</a:t>
            </a:r>
          </a:p>
          <a:p>
            <a:r>
              <a:rPr lang="fr-FR" dirty="0"/>
              <a:t>lieux pouvant être originaires ces homonymes, si ce n’est pas suffisant,</a:t>
            </a:r>
          </a:p>
          <a:p>
            <a:r>
              <a:rPr lang="fr-FR" dirty="0"/>
              <a:t>revenez sur l’acte de l’Ile Bourbon, notez si les parents étaient décédés</a:t>
            </a:r>
          </a:p>
          <a:p>
            <a:r>
              <a:rPr lang="fr-FR" dirty="0"/>
              <a:t>et cherchez leur décès dans la paroisse, avec un peu de chance, le curé</a:t>
            </a:r>
          </a:p>
          <a:p>
            <a:r>
              <a:rPr lang="fr-FR" dirty="0"/>
              <a:t>y aura indiqué son lieu d’origine.</a:t>
            </a:r>
          </a:p>
        </p:txBody>
      </p:sp>
    </p:spTree>
    <p:extLst>
      <p:ext uri="{BB962C8B-B14F-4D97-AF65-F5344CB8AC3E}">
        <p14:creationId xmlns:p14="http://schemas.microsoft.com/office/powerpoint/2010/main" val="2936847003"/>
      </p:ext>
    </p:extLst>
  </p:cSld>
  <p:clrMapOvr>
    <a:masterClrMapping/>
  </p:clrMapOvr>
  <mc:AlternateContent xmlns:mc="http://schemas.openxmlformats.org/markup-compatibility/2006">
    <mc:Choice xmlns:p14="http://schemas.microsoft.com/office/powerpoint/2010/main" Requires="p14">
      <p:transition spd="slow" p14:dur="2000" advClick="0" advTm="40000"/>
    </mc:Choice>
    <mc:Fallback>
      <p:transition spd="slow" advClick="0" advTm="40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68503-BBDA-469F-B25B-A6F17A536B0D}"/>
              </a:ext>
            </a:extLst>
          </p:cNvPr>
          <p:cNvSpPr>
            <a:spLocks noGrp="1"/>
          </p:cNvSpPr>
          <p:nvPr>
            <p:ph type="title"/>
          </p:nvPr>
        </p:nvSpPr>
        <p:spPr>
          <a:xfrm>
            <a:off x="1484311" y="373118"/>
            <a:ext cx="10018713" cy="1066110"/>
          </a:xfrm>
        </p:spPr>
        <p:txBody>
          <a:bodyPr>
            <a:normAutofit/>
          </a:bodyPr>
          <a:lstStyle/>
          <a:p>
            <a:r>
              <a:rPr lang="fr-FR" sz="3600" dirty="0"/>
              <a:t>La recherche dans la paroisse n’a pas porté ses fruits</a:t>
            </a:r>
          </a:p>
        </p:txBody>
      </p:sp>
      <p:sp>
        <p:nvSpPr>
          <p:cNvPr id="3" name="Espace réservé du contenu 2">
            <a:extLst>
              <a:ext uri="{FF2B5EF4-FFF2-40B4-BE49-F238E27FC236}">
                <a16:creationId xmlns:a16="http://schemas.microsoft.com/office/drawing/2014/main" id="{A19FF300-C56F-4096-BF8C-C6E5E1704171}"/>
              </a:ext>
            </a:extLst>
          </p:cNvPr>
          <p:cNvSpPr>
            <a:spLocks noGrp="1"/>
          </p:cNvSpPr>
          <p:nvPr>
            <p:ph idx="1"/>
          </p:nvPr>
        </p:nvSpPr>
        <p:spPr>
          <a:xfrm>
            <a:off x="1607946" y="1481960"/>
            <a:ext cx="10018713" cy="1066109"/>
          </a:xfrm>
        </p:spPr>
        <p:txBody>
          <a:bodyPr anchor="t" anchorCtr="0">
            <a:normAutofit fontScale="92500" lnSpcReduction="20000"/>
          </a:bodyPr>
          <a:lstStyle/>
          <a:p>
            <a:pPr algn="just"/>
            <a:r>
              <a:rPr lang="fr-FR" dirty="0"/>
              <a:t>La paroisse ou le diocèse cité dans l’acte de mariage ou de décès était erroné. Bien relire l’acte de mariage et notez les éventuelles incohérences.</a:t>
            </a:r>
          </a:p>
          <a:p>
            <a:pPr algn="just"/>
            <a:r>
              <a:rPr lang="fr-FR" dirty="0"/>
              <a:t>Vous pouvez vous aider en consultant certains sites répertoriant les paroisses.</a:t>
            </a:r>
          </a:p>
        </p:txBody>
      </p:sp>
      <p:sp>
        <p:nvSpPr>
          <p:cNvPr id="4" name="ZoneTexte 3">
            <a:extLst>
              <a:ext uri="{FF2B5EF4-FFF2-40B4-BE49-F238E27FC236}">
                <a16:creationId xmlns:a16="http://schemas.microsoft.com/office/drawing/2014/main" id="{D628B53E-9EC4-4263-B552-E8A1C95D4AFA}"/>
              </a:ext>
            </a:extLst>
          </p:cNvPr>
          <p:cNvSpPr txBox="1"/>
          <p:nvPr/>
        </p:nvSpPr>
        <p:spPr>
          <a:xfrm>
            <a:off x="1764631" y="3020989"/>
            <a:ext cx="5889754" cy="646331"/>
          </a:xfrm>
          <a:prstGeom prst="rect">
            <a:avLst/>
          </a:prstGeom>
          <a:noFill/>
        </p:spPr>
        <p:txBody>
          <a:bodyPr wrap="none" rtlCol="0">
            <a:spAutoFit/>
          </a:bodyPr>
          <a:lstStyle/>
          <a:p>
            <a:r>
              <a:rPr lang="fr-FR" dirty="0"/>
              <a:t>Exemple : </a:t>
            </a:r>
          </a:p>
          <a:p>
            <a:r>
              <a:rPr lang="fr-FR" dirty="0">
                <a:hlinkClick r:id="rId2"/>
              </a:rPr>
              <a:t>http://cassini.ehess.fr/cassini/fr/html/6_index.htm?indexdep</a:t>
            </a:r>
            <a:endParaRPr lang="fr-FR" dirty="0"/>
          </a:p>
        </p:txBody>
      </p:sp>
      <p:pic>
        <p:nvPicPr>
          <p:cNvPr id="5" name="Image 4">
            <a:extLst>
              <a:ext uri="{FF2B5EF4-FFF2-40B4-BE49-F238E27FC236}">
                <a16:creationId xmlns:a16="http://schemas.microsoft.com/office/drawing/2014/main" id="{26981FE0-09E2-4AD7-9831-99C303081ABE}"/>
              </a:ext>
            </a:extLst>
          </p:cNvPr>
          <p:cNvPicPr>
            <a:picLocks noChangeAspect="1"/>
          </p:cNvPicPr>
          <p:nvPr/>
        </p:nvPicPr>
        <p:blipFill>
          <a:blip r:embed="rId3"/>
          <a:stretch>
            <a:fillRect/>
          </a:stretch>
        </p:blipFill>
        <p:spPr>
          <a:xfrm>
            <a:off x="7818984" y="2789163"/>
            <a:ext cx="4373016" cy="4044775"/>
          </a:xfrm>
          <a:prstGeom prst="rect">
            <a:avLst/>
          </a:prstGeom>
        </p:spPr>
      </p:pic>
    </p:spTree>
    <p:extLst>
      <p:ext uri="{BB962C8B-B14F-4D97-AF65-F5344CB8AC3E}">
        <p14:creationId xmlns:p14="http://schemas.microsoft.com/office/powerpoint/2010/main" val="2339537244"/>
      </p:ext>
    </p:extLst>
  </p:cSld>
  <p:clrMapOvr>
    <a:masterClrMapping/>
  </p:clrMapOvr>
  <mc:AlternateContent xmlns:mc="http://schemas.openxmlformats.org/markup-compatibility/2006">
    <mc:Choice xmlns:p14="http://schemas.microsoft.com/office/powerpoint/2010/main" Requires="p14">
      <p:transition spd="slow" p14:dur="2000" advClick="0" advTm="50000"/>
    </mc:Choice>
    <mc:Fallback>
      <p:transition spd="slow" advClick="0" advTm="50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68503-BBDA-469F-B25B-A6F17A536B0D}"/>
              </a:ext>
            </a:extLst>
          </p:cNvPr>
          <p:cNvSpPr>
            <a:spLocks noGrp="1"/>
          </p:cNvSpPr>
          <p:nvPr>
            <p:ph type="title"/>
          </p:nvPr>
        </p:nvSpPr>
        <p:spPr>
          <a:xfrm>
            <a:off x="1484311" y="373117"/>
            <a:ext cx="10018713" cy="1416269"/>
          </a:xfrm>
        </p:spPr>
        <p:txBody>
          <a:bodyPr>
            <a:normAutofit/>
          </a:bodyPr>
          <a:lstStyle/>
          <a:p>
            <a:r>
              <a:rPr lang="fr-FR" dirty="0"/>
              <a:t>La recherche dans la paroisse n’a pas porté ses fruits</a:t>
            </a:r>
          </a:p>
        </p:txBody>
      </p:sp>
      <p:sp>
        <p:nvSpPr>
          <p:cNvPr id="3" name="Espace réservé du contenu 2">
            <a:extLst>
              <a:ext uri="{FF2B5EF4-FFF2-40B4-BE49-F238E27FC236}">
                <a16:creationId xmlns:a16="http://schemas.microsoft.com/office/drawing/2014/main" id="{A19FF300-C56F-4096-BF8C-C6E5E1704171}"/>
              </a:ext>
            </a:extLst>
          </p:cNvPr>
          <p:cNvSpPr>
            <a:spLocks noGrp="1"/>
          </p:cNvSpPr>
          <p:nvPr>
            <p:ph idx="1"/>
          </p:nvPr>
        </p:nvSpPr>
        <p:spPr>
          <a:xfrm>
            <a:off x="1599925" y="1789386"/>
            <a:ext cx="10018713" cy="697140"/>
          </a:xfrm>
        </p:spPr>
        <p:txBody>
          <a:bodyPr anchor="t" anchorCtr="0">
            <a:normAutofit/>
          </a:bodyPr>
          <a:lstStyle/>
          <a:p>
            <a:r>
              <a:rPr lang="fr-FR" dirty="0"/>
              <a:t>Vous avez fait une erreur dans la lecture difficile de la paroisse.</a:t>
            </a:r>
          </a:p>
        </p:txBody>
      </p:sp>
      <p:pic>
        <p:nvPicPr>
          <p:cNvPr id="4" name="Image 3">
            <a:extLst>
              <a:ext uri="{FF2B5EF4-FFF2-40B4-BE49-F238E27FC236}">
                <a16:creationId xmlns:a16="http://schemas.microsoft.com/office/drawing/2014/main" id="{2CAC940A-3540-4EDF-8F3A-EB9471B4E02C}"/>
              </a:ext>
            </a:extLst>
          </p:cNvPr>
          <p:cNvPicPr>
            <a:picLocks noChangeAspect="1"/>
          </p:cNvPicPr>
          <p:nvPr/>
        </p:nvPicPr>
        <p:blipFill>
          <a:blip r:embed="rId2"/>
          <a:stretch>
            <a:fillRect/>
          </a:stretch>
        </p:blipFill>
        <p:spPr>
          <a:xfrm>
            <a:off x="5348636" y="2847473"/>
            <a:ext cx="6843364" cy="3890211"/>
          </a:xfrm>
          <a:prstGeom prst="rect">
            <a:avLst/>
          </a:prstGeom>
        </p:spPr>
      </p:pic>
      <p:sp>
        <p:nvSpPr>
          <p:cNvPr id="5" name="ZoneTexte 4">
            <a:extLst>
              <a:ext uri="{FF2B5EF4-FFF2-40B4-BE49-F238E27FC236}">
                <a16:creationId xmlns:a16="http://schemas.microsoft.com/office/drawing/2014/main" id="{79F16CBF-2EA0-4C63-ADD8-685DEA756E56}"/>
              </a:ext>
            </a:extLst>
          </p:cNvPr>
          <p:cNvSpPr txBox="1"/>
          <p:nvPr/>
        </p:nvSpPr>
        <p:spPr>
          <a:xfrm>
            <a:off x="1122948" y="2882489"/>
            <a:ext cx="4253087" cy="1477328"/>
          </a:xfrm>
          <a:prstGeom prst="rect">
            <a:avLst/>
          </a:prstGeom>
          <a:noFill/>
        </p:spPr>
        <p:txBody>
          <a:bodyPr wrap="none" rtlCol="0">
            <a:spAutoFit/>
          </a:bodyPr>
          <a:lstStyle/>
          <a:p>
            <a:r>
              <a:rPr lang="fr-FR" dirty="0"/>
              <a:t>Exemple :</a:t>
            </a:r>
          </a:p>
          <a:p>
            <a:r>
              <a:rPr lang="fr-FR" dirty="0"/>
              <a:t>Extrait du mariage de François RIONDET &amp;</a:t>
            </a:r>
          </a:p>
          <a:p>
            <a:r>
              <a:rPr lang="fr-FR" dirty="0"/>
              <a:t>Geneviève FERRERE </a:t>
            </a:r>
          </a:p>
          <a:p>
            <a:r>
              <a:rPr lang="fr-FR" dirty="0"/>
              <a:t>le 15/09/1788 à Saint-Paul</a:t>
            </a:r>
          </a:p>
          <a:p>
            <a:r>
              <a:rPr lang="fr-FR" dirty="0"/>
              <a:t>ANOM – Saint-Paul – F°15 R°</a:t>
            </a:r>
          </a:p>
        </p:txBody>
      </p:sp>
      <p:sp>
        <p:nvSpPr>
          <p:cNvPr id="6" name="Flèche : pentagone 5">
            <a:extLst>
              <a:ext uri="{FF2B5EF4-FFF2-40B4-BE49-F238E27FC236}">
                <a16:creationId xmlns:a16="http://schemas.microsoft.com/office/drawing/2014/main" id="{D256A63D-F610-4A12-9369-D81C50D72563}"/>
              </a:ext>
            </a:extLst>
          </p:cNvPr>
          <p:cNvSpPr/>
          <p:nvPr/>
        </p:nvSpPr>
        <p:spPr>
          <a:xfrm>
            <a:off x="3453688" y="4603732"/>
            <a:ext cx="3039979" cy="304096"/>
          </a:xfrm>
          <a:prstGeom prst="homePlate">
            <a:avLst/>
          </a:prstGeom>
          <a:solidFill>
            <a:schemeClr val="accent1">
              <a:alpha val="3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93FA3EC6-2A02-413E-B78E-0451F829E508}"/>
              </a:ext>
            </a:extLst>
          </p:cNvPr>
          <p:cNvSpPr txBox="1"/>
          <p:nvPr/>
        </p:nvSpPr>
        <p:spPr>
          <a:xfrm>
            <a:off x="1122948" y="4905413"/>
            <a:ext cx="4019370" cy="369332"/>
          </a:xfrm>
          <a:prstGeom prst="rect">
            <a:avLst/>
          </a:prstGeom>
          <a:noFill/>
        </p:spPr>
        <p:txBody>
          <a:bodyPr wrap="none" rtlCol="0">
            <a:spAutoFit/>
          </a:bodyPr>
          <a:lstStyle/>
          <a:p>
            <a:r>
              <a:rPr lang="fr-FR" dirty="0"/>
              <a:t>Paroisse d’</a:t>
            </a:r>
            <a:r>
              <a:rPr lang="fr-FR" dirty="0" err="1"/>
              <a:t>Héry</a:t>
            </a:r>
            <a:r>
              <a:rPr lang="fr-FR" dirty="0"/>
              <a:t>-sur-Alby (Haute-Savoie)</a:t>
            </a:r>
          </a:p>
        </p:txBody>
      </p:sp>
    </p:spTree>
    <p:extLst>
      <p:ext uri="{BB962C8B-B14F-4D97-AF65-F5344CB8AC3E}">
        <p14:creationId xmlns:p14="http://schemas.microsoft.com/office/powerpoint/2010/main" val="628404761"/>
      </p:ext>
    </p:extLst>
  </p:cSld>
  <p:clrMapOvr>
    <a:masterClrMapping/>
  </p:clrMapOvr>
  <mc:AlternateContent xmlns:mc="http://schemas.openxmlformats.org/markup-compatibility/2006">
    <mc:Choice xmlns:p14="http://schemas.microsoft.com/office/powerpoint/2010/main" Requires="p14">
      <p:transition spd="slow" p14:dur="2000" advClick="0" advTm="50000"/>
    </mc:Choice>
    <mc:Fallback>
      <p:transition spd="slow" advClick="0" advTm="50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68503-BBDA-469F-B25B-A6F17A536B0D}"/>
              </a:ext>
            </a:extLst>
          </p:cNvPr>
          <p:cNvSpPr>
            <a:spLocks noGrp="1"/>
          </p:cNvSpPr>
          <p:nvPr>
            <p:ph type="title"/>
          </p:nvPr>
        </p:nvSpPr>
        <p:spPr>
          <a:xfrm>
            <a:off x="1484311" y="373117"/>
            <a:ext cx="10018713" cy="1416269"/>
          </a:xfrm>
        </p:spPr>
        <p:txBody>
          <a:bodyPr>
            <a:normAutofit/>
          </a:bodyPr>
          <a:lstStyle/>
          <a:p>
            <a:r>
              <a:rPr lang="fr-FR" dirty="0"/>
              <a:t>La recherche dans la paroisse n’a pas porté ses fruits</a:t>
            </a:r>
          </a:p>
        </p:txBody>
      </p:sp>
      <p:sp>
        <p:nvSpPr>
          <p:cNvPr id="3" name="Espace réservé du contenu 2">
            <a:extLst>
              <a:ext uri="{FF2B5EF4-FFF2-40B4-BE49-F238E27FC236}">
                <a16:creationId xmlns:a16="http://schemas.microsoft.com/office/drawing/2014/main" id="{A19FF300-C56F-4096-BF8C-C6E5E1704171}"/>
              </a:ext>
            </a:extLst>
          </p:cNvPr>
          <p:cNvSpPr>
            <a:spLocks noGrp="1"/>
          </p:cNvSpPr>
          <p:nvPr>
            <p:ph idx="1"/>
          </p:nvPr>
        </p:nvSpPr>
        <p:spPr>
          <a:xfrm>
            <a:off x="1599925" y="1789385"/>
            <a:ext cx="10018713" cy="906189"/>
          </a:xfrm>
        </p:spPr>
        <p:txBody>
          <a:bodyPr anchor="t" anchorCtr="0">
            <a:normAutofit/>
          </a:bodyPr>
          <a:lstStyle/>
          <a:p>
            <a:r>
              <a:rPr lang="fr-FR" dirty="0"/>
              <a:t>Vous n’avez pas retrouvé dans la paroisse concernée votre personne dans la fourchette comprise entre – 5 ans + 5 ans par rapport à son âge présumé.</a:t>
            </a:r>
          </a:p>
          <a:p>
            <a:endParaRPr lang="fr-FR" dirty="0"/>
          </a:p>
        </p:txBody>
      </p:sp>
      <p:sp>
        <p:nvSpPr>
          <p:cNvPr id="5" name="Flèche : droite 4">
            <a:extLst>
              <a:ext uri="{FF2B5EF4-FFF2-40B4-BE49-F238E27FC236}">
                <a16:creationId xmlns:a16="http://schemas.microsoft.com/office/drawing/2014/main" id="{80D83F53-1E2D-475E-9385-1DE5C2689986}"/>
              </a:ext>
            </a:extLst>
          </p:cNvPr>
          <p:cNvSpPr/>
          <p:nvPr/>
        </p:nvSpPr>
        <p:spPr>
          <a:xfrm>
            <a:off x="1484311" y="3028950"/>
            <a:ext cx="2278064" cy="90618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AE14EDAC-EC83-457B-ADA5-77629FB168B7}"/>
              </a:ext>
            </a:extLst>
          </p:cNvPr>
          <p:cNvSpPr txBox="1"/>
          <p:nvPr/>
        </p:nvSpPr>
        <p:spPr>
          <a:xfrm>
            <a:off x="3895725" y="2809877"/>
            <a:ext cx="8103129" cy="1569660"/>
          </a:xfrm>
          <a:prstGeom prst="rect">
            <a:avLst/>
          </a:prstGeom>
          <a:noFill/>
        </p:spPr>
        <p:txBody>
          <a:bodyPr wrap="square" rtlCol="0">
            <a:spAutoFit/>
          </a:bodyPr>
          <a:lstStyle/>
          <a:p>
            <a:pPr algn="just"/>
            <a:r>
              <a:rPr lang="fr-FR" sz="2400" dirty="0"/>
              <a:t>Poursuivez votre recherche dans la paroisse concernée en vous rattachant à un frère, une sœur, un patronyme homonyme, un acte citant un des parents en témoin, afin de confirmer que vous êtes à priori dans la bonne paroisse recherchée.</a:t>
            </a:r>
          </a:p>
        </p:txBody>
      </p:sp>
    </p:spTree>
    <p:extLst>
      <p:ext uri="{BB962C8B-B14F-4D97-AF65-F5344CB8AC3E}">
        <p14:creationId xmlns:p14="http://schemas.microsoft.com/office/powerpoint/2010/main" val="2958154621"/>
      </p:ext>
    </p:extLst>
  </p:cSld>
  <p:clrMapOvr>
    <a:masterClrMapping/>
  </p:clrMapOvr>
  <mc:AlternateContent xmlns:mc="http://schemas.openxmlformats.org/markup-compatibility/2006">
    <mc:Choice xmlns:p14="http://schemas.microsoft.com/office/powerpoint/2010/main" Requires="p14">
      <p:transition spd="slow" p14:dur="2000" advClick="0" advTm="50000"/>
    </mc:Choice>
    <mc:Fallback>
      <p:transition spd="slow" advClick="0" advTm="50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68503-BBDA-469F-B25B-A6F17A536B0D}"/>
              </a:ext>
            </a:extLst>
          </p:cNvPr>
          <p:cNvSpPr>
            <a:spLocks noGrp="1"/>
          </p:cNvSpPr>
          <p:nvPr>
            <p:ph type="title"/>
          </p:nvPr>
        </p:nvSpPr>
        <p:spPr>
          <a:xfrm>
            <a:off x="1484311" y="373117"/>
            <a:ext cx="10018713" cy="1416269"/>
          </a:xfrm>
        </p:spPr>
        <p:txBody>
          <a:bodyPr>
            <a:normAutofit/>
          </a:bodyPr>
          <a:lstStyle/>
          <a:p>
            <a:r>
              <a:rPr lang="fr-FR" dirty="0"/>
              <a:t>La recherche du primo-arrivant se complique…</a:t>
            </a:r>
          </a:p>
        </p:txBody>
      </p:sp>
      <p:sp>
        <p:nvSpPr>
          <p:cNvPr id="3" name="Espace réservé du contenu 2">
            <a:extLst>
              <a:ext uri="{FF2B5EF4-FFF2-40B4-BE49-F238E27FC236}">
                <a16:creationId xmlns:a16="http://schemas.microsoft.com/office/drawing/2014/main" id="{A19FF300-C56F-4096-BF8C-C6E5E1704171}"/>
              </a:ext>
            </a:extLst>
          </p:cNvPr>
          <p:cNvSpPr>
            <a:spLocks noGrp="1"/>
          </p:cNvSpPr>
          <p:nvPr>
            <p:ph idx="1"/>
          </p:nvPr>
        </p:nvSpPr>
        <p:spPr>
          <a:xfrm>
            <a:off x="1599925" y="1789386"/>
            <a:ext cx="10018713" cy="763314"/>
          </a:xfrm>
        </p:spPr>
        <p:txBody>
          <a:bodyPr anchor="t" anchorCtr="0">
            <a:normAutofit/>
          </a:bodyPr>
          <a:lstStyle/>
          <a:p>
            <a:r>
              <a:rPr lang="fr-FR" dirty="0"/>
              <a:t>Les actes en votre possession n’indiquent pas les noms des parents</a:t>
            </a:r>
          </a:p>
          <a:p>
            <a:endParaRPr lang="fr-FR" dirty="0"/>
          </a:p>
        </p:txBody>
      </p:sp>
      <p:sp>
        <p:nvSpPr>
          <p:cNvPr id="4" name="ZoneTexte 3">
            <a:extLst>
              <a:ext uri="{FF2B5EF4-FFF2-40B4-BE49-F238E27FC236}">
                <a16:creationId xmlns:a16="http://schemas.microsoft.com/office/drawing/2014/main" id="{6C0311B3-B762-4371-9315-F11991B853D0}"/>
              </a:ext>
            </a:extLst>
          </p:cNvPr>
          <p:cNvSpPr txBox="1"/>
          <p:nvPr/>
        </p:nvSpPr>
        <p:spPr>
          <a:xfrm>
            <a:off x="1897854" y="2630141"/>
            <a:ext cx="9191625" cy="3108543"/>
          </a:xfrm>
          <a:prstGeom prst="rect">
            <a:avLst/>
          </a:prstGeom>
          <a:noFill/>
        </p:spPr>
        <p:txBody>
          <a:bodyPr wrap="square" rtlCol="0">
            <a:spAutoFit/>
          </a:bodyPr>
          <a:lstStyle/>
          <a:p>
            <a:pPr algn="just"/>
            <a:r>
              <a:rPr lang="fr-FR" sz="2800" dirty="0"/>
              <a:t>Quoiqu’il arrive, si il est impossible de retrouver les noms des parents, il restera toujours un doute sur l’origine du primo-arrivant. Il est possible tout de même de réduire l’incertitude par des signes forts comme les prénoms des enfants que l’on retrouverait chez les parents de l’acte trouvé, le décès d’un des parents avant l’arrivée du primo, le métier du père identique, etc.</a:t>
            </a:r>
          </a:p>
        </p:txBody>
      </p:sp>
    </p:spTree>
    <p:extLst>
      <p:ext uri="{BB962C8B-B14F-4D97-AF65-F5344CB8AC3E}">
        <p14:creationId xmlns:p14="http://schemas.microsoft.com/office/powerpoint/2010/main" val="3469614888"/>
      </p:ext>
    </p:extLst>
  </p:cSld>
  <p:clrMapOvr>
    <a:masterClrMapping/>
  </p:clrMapOvr>
  <mc:AlternateContent xmlns:mc="http://schemas.openxmlformats.org/markup-compatibility/2006">
    <mc:Choice xmlns:p14="http://schemas.microsoft.com/office/powerpoint/2010/main" Requires="p14">
      <p:transition spd="slow" p14:dur="2000" advClick="0" advTm="50000"/>
    </mc:Choice>
    <mc:Fallback>
      <p:transition spd="slow" advClick="0" advTm="50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68503-BBDA-469F-B25B-A6F17A536B0D}"/>
              </a:ext>
            </a:extLst>
          </p:cNvPr>
          <p:cNvSpPr>
            <a:spLocks noGrp="1"/>
          </p:cNvSpPr>
          <p:nvPr>
            <p:ph type="title"/>
          </p:nvPr>
        </p:nvSpPr>
        <p:spPr/>
        <p:txBody>
          <a:bodyPr/>
          <a:lstStyle/>
          <a:p>
            <a:r>
              <a:rPr lang="fr-FR" dirty="0"/>
              <a:t>Comment débute la recherche</a:t>
            </a:r>
          </a:p>
        </p:txBody>
      </p:sp>
      <p:sp>
        <p:nvSpPr>
          <p:cNvPr id="3" name="Espace réservé du contenu 2">
            <a:extLst>
              <a:ext uri="{FF2B5EF4-FFF2-40B4-BE49-F238E27FC236}">
                <a16:creationId xmlns:a16="http://schemas.microsoft.com/office/drawing/2014/main" id="{A19FF300-C56F-4096-BF8C-C6E5E1704171}"/>
              </a:ext>
            </a:extLst>
          </p:cNvPr>
          <p:cNvSpPr>
            <a:spLocks noGrp="1"/>
          </p:cNvSpPr>
          <p:nvPr>
            <p:ph idx="1"/>
          </p:nvPr>
        </p:nvSpPr>
        <p:spPr/>
        <p:txBody>
          <a:bodyPr/>
          <a:lstStyle/>
          <a:p>
            <a:r>
              <a:rPr lang="fr-FR" dirty="0"/>
              <a:t>Après 1792</a:t>
            </a:r>
          </a:p>
        </p:txBody>
      </p:sp>
    </p:spTree>
    <p:extLst>
      <p:ext uri="{BB962C8B-B14F-4D97-AF65-F5344CB8AC3E}">
        <p14:creationId xmlns:p14="http://schemas.microsoft.com/office/powerpoint/2010/main" val="2514084509"/>
      </p:ext>
    </p:extLst>
  </p:cSld>
  <p:clrMapOvr>
    <a:masterClrMapping/>
  </p:clrMapOvr>
  <mc:AlternateContent xmlns:mc="http://schemas.openxmlformats.org/markup-compatibility/2006">
    <mc:Choice xmlns:p14="http://schemas.microsoft.com/office/powerpoint/2010/main" Requires="p14">
      <p:transition spd="slow" p14:dur="2000" advClick="0" advTm="10000"/>
    </mc:Choice>
    <mc:Fallback>
      <p:transition spd="slow" advClick="0" advTm="10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68503-BBDA-469F-B25B-A6F17A536B0D}"/>
              </a:ext>
            </a:extLst>
          </p:cNvPr>
          <p:cNvSpPr>
            <a:spLocks noGrp="1"/>
          </p:cNvSpPr>
          <p:nvPr>
            <p:ph type="title"/>
          </p:nvPr>
        </p:nvSpPr>
        <p:spPr>
          <a:xfrm>
            <a:off x="1484310" y="309560"/>
            <a:ext cx="10018713" cy="895350"/>
          </a:xfrm>
        </p:spPr>
        <p:txBody>
          <a:bodyPr/>
          <a:lstStyle/>
          <a:p>
            <a:r>
              <a:rPr lang="fr-FR" dirty="0"/>
              <a:t>Comment débute la recherche</a:t>
            </a:r>
          </a:p>
        </p:txBody>
      </p:sp>
      <p:sp>
        <p:nvSpPr>
          <p:cNvPr id="3" name="Espace réservé du contenu 2">
            <a:extLst>
              <a:ext uri="{FF2B5EF4-FFF2-40B4-BE49-F238E27FC236}">
                <a16:creationId xmlns:a16="http://schemas.microsoft.com/office/drawing/2014/main" id="{A19FF300-C56F-4096-BF8C-C6E5E1704171}"/>
              </a:ext>
            </a:extLst>
          </p:cNvPr>
          <p:cNvSpPr>
            <a:spLocks noGrp="1"/>
          </p:cNvSpPr>
          <p:nvPr>
            <p:ph idx="1"/>
          </p:nvPr>
        </p:nvSpPr>
        <p:spPr>
          <a:xfrm>
            <a:off x="1484310" y="1171576"/>
            <a:ext cx="10018713" cy="762001"/>
          </a:xfrm>
        </p:spPr>
        <p:txBody>
          <a:bodyPr anchor="t" anchorCtr="0"/>
          <a:lstStyle/>
          <a:p>
            <a:r>
              <a:rPr lang="fr-FR" dirty="0"/>
              <a:t>Nombreuses sont les communes ayant mises en ligne les tables décennales</a:t>
            </a:r>
          </a:p>
        </p:txBody>
      </p:sp>
      <p:sp>
        <p:nvSpPr>
          <p:cNvPr id="4" name="ZoneTexte 3">
            <a:extLst>
              <a:ext uri="{FF2B5EF4-FFF2-40B4-BE49-F238E27FC236}">
                <a16:creationId xmlns:a16="http://schemas.microsoft.com/office/drawing/2014/main" id="{0AE68578-BFA4-4C63-8CB1-9AADCE963BA4}"/>
              </a:ext>
            </a:extLst>
          </p:cNvPr>
          <p:cNvSpPr txBox="1"/>
          <p:nvPr/>
        </p:nvSpPr>
        <p:spPr>
          <a:xfrm>
            <a:off x="1752601" y="3600450"/>
            <a:ext cx="4343400" cy="923330"/>
          </a:xfrm>
          <a:prstGeom prst="rect">
            <a:avLst/>
          </a:prstGeom>
          <a:noFill/>
        </p:spPr>
        <p:txBody>
          <a:bodyPr wrap="square" rtlCol="0">
            <a:spAutoFit/>
          </a:bodyPr>
          <a:lstStyle/>
          <a:p>
            <a:r>
              <a:rPr lang="fr-FR" dirty="0"/>
              <a:t>Exemple : commune de Gouzon (Creuse)</a:t>
            </a:r>
          </a:p>
          <a:p>
            <a:r>
              <a:rPr lang="fr-FR" dirty="0">
                <a:hlinkClick r:id="rId2"/>
              </a:rPr>
              <a:t>https://archives.creuse.fr/s/2/registres-paroissiaux-et-d-etat-civil/resultats/?</a:t>
            </a:r>
            <a:endParaRPr lang="fr-FR" dirty="0"/>
          </a:p>
        </p:txBody>
      </p:sp>
      <p:pic>
        <p:nvPicPr>
          <p:cNvPr id="5" name="Image 4">
            <a:extLst>
              <a:ext uri="{FF2B5EF4-FFF2-40B4-BE49-F238E27FC236}">
                <a16:creationId xmlns:a16="http://schemas.microsoft.com/office/drawing/2014/main" id="{F32AAB3A-A029-4099-A0A2-8F92A5088883}"/>
              </a:ext>
            </a:extLst>
          </p:cNvPr>
          <p:cNvPicPr>
            <a:picLocks noChangeAspect="1"/>
          </p:cNvPicPr>
          <p:nvPr/>
        </p:nvPicPr>
        <p:blipFill rotWithShape="1">
          <a:blip r:embed="rId3"/>
          <a:srcRect r="14128"/>
          <a:stretch/>
        </p:blipFill>
        <p:spPr>
          <a:xfrm>
            <a:off x="6581775" y="1632511"/>
            <a:ext cx="5610225" cy="5273116"/>
          </a:xfrm>
          <a:prstGeom prst="rect">
            <a:avLst/>
          </a:prstGeom>
        </p:spPr>
      </p:pic>
    </p:spTree>
    <p:extLst>
      <p:ext uri="{BB962C8B-B14F-4D97-AF65-F5344CB8AC3E}">
        <p14:creationId xmlns:p14="http://schemas.microsoft.com/office/powerpoint/2010/main" val="1313583330"/>
      </p:ext>
    </p:extLst>
  </p:cSld>
  <p:clrMapOvr>
    <a:masterClrMapping/>
  </p:clrMapOvr>
  <mc:AlternateContent xmlns:mc="http://schemas.openxmlformats.org/markup-compatibility/2006">
    <mc:Choice xmlns:p14="http://schemas.microsoft.com/office/powerpoint/2010/main" Requires="p14">
      <p:transition spd="slow" p14:dur="2000" advClick="0" advTm="30000"/>
    </mc:Choice>
    <mc:Fallback>
      <p:transition spd="slow" advClick="0" advTm="30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0CB63964-9639-4078-9382-6AF1A02314F0}"/>
              </a:ext>
            </a:extLst>
          </p:cNvPr>
          <p:cNvPicPr>
            <a:picLocks noChangeAspect="1"/>
          </p:cNvPicPr>
          <p:nvPr/>
        </p:nvPicPr>
        <p:blipFill>
          <a:blip r:embed="rId2"/>
          <a:stretch>
            <a:fillRect/>
          </a:stretch>
        </p:blipFill>
        <p:spPr>
          <a:xfrm>
            <a:off x="7345785" y="0"/>
            <a:ext cx="4846215" cy="6794051"/>
          </a:xfrm>
          <a:prstGeom prst="rect">
            <a:avLst/>
          </a:prstGeom>
        </p:spPr>
      </p:pic>
      <p:sp>
        <p:nvSpPr>
          <p:cNvPr id="2" name="Titre 1">
            <a:extLst>
              <a:ext uri="{FF2B5EF4-FFF2-40B4-BE49-F238E27FC236}">
                <a16:creationId xmlns:a16="http://schemas.microsoft.com/office/drawing/2014/main" id="{37668503-BBDA-469F-B25B-A6F17A536B0D}"/>
              </a:ext>
            </a:extLst>
          </p:cNvPr>
          <p:cNvSpPr>
            <a:spLocks noGrp="1"/>
          </p:cNvSpPr>
          <p:nvPr>
            <p:ph type="title"/>
          </p:nvPr>
        </p:nvSpPr>
        <p:spPr>
          <a:xfrm>
            <a:off x="1484311" y="171450"/>
            <a:ext cx="5754689" cy="1752599"/>
          </a:xfrm>
        </p:spPr>
        <p:txBody>
          <a:bodyPr/>
          <a:lstStyle/>
          <a:p>
            <a:r>
              <a:rPr lang="fr-FR" dirty="0"/>
              <a:t>Comment débute la recherche</a:t>
            </a:r>
          </a:p>
        </p:txBody>
      </p:sp>
      <p:sp>
        <p:nvSpPr>
          <p:cNvPr id="3" name="Espace réservé du contenu 2">
            <a:extLst>
              <a:ext uri="{FF2B5EF4-FFF2-40B4-BE49-F238E27FC236}">
                <a16:creationId xmlns:a16="http://schemas.microsoft.com/office/drawing/2014/main" id="{A19FF300-C56F-4096-BF8C-C6E5E1704171}"/>
              </a:ext>
            </a:extLst>
          </p:cNvPr>
          <p:cNvSpPr>
            <a:spLocks noGrp="1"/>
          </p:cNvSpPr>
          <p:nvPr>
            <p:ph idx="1"/>
          </p:nvPr>
        </p:nvSpPr>
        <p:spPr>
          <a:xfrm>
            <a:off x="1257301" y="2000248"/>
            <a:ext cx="5981700" cy="3771901"/>
          </a:xfrm>
        </p:spPr>
        <p:txBody>
          <a:bodyPr anchor="t" anchorCtr="0">
            <a:noAutofit/>
          </a:bodyPr>
          <a:lstStyle/>
          <a:p>
            <a:pPr algn="just"/>
            <a:r>
              <a:rPr lang="fr-FR" sz="2800" dirty="0"/>
              <a:t>Il s’agit cette fois-ci d’une recherche classique en vous reportant éventuellement à la table disponible, puis au registre d’état-civil des naissances correspondant.</a:t>
            </a:r>
          </a:p>
          <a:p>
            <a:pPr algn="just"/>
            <a:r>
              <a:rPr lang="fr-FR" sz="2800" dirty="0"/>
              <a:t>En cas de recherche infructueuse, on se conforme aux recherches identiques à celles avant 1792</a:t>
            </a:r>
          </a:p>
        </p:txBody>
      </p:sp>
    </p:spTree>
    <p:extLst>
      <p:ext uri="{BB962C8B-B14F-4D97-AF65-F5344CB8AC3E}">
        <p14:creationId xmlns:p14="http://schemas.microsoft.com/office/powerpoint/2010/main" val="20863598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1B35FD-62B0-4916-B251-A29E7701EFF2}"/>
              </a:ext>
            </a:extLst>
          </p:cNvPr>
          <p:cNvSpPr>
            <a:spLocks noGrp="1"/>
          </p:cNvSpPr>
          <p:nvPr>
            <p:ph type="ctrTitle"/>
          </p:nvPr>
        </p:nvSpPr>
        <p:spPr/>
        <p:txBody>
          <a:bodyPr anchor="ctr" anchorCtr="0"/>
          <a:lstStyle/>
          <a:p>
            <a:pPr algn="ctr"/>
            <a:r>
              <a:rPr lang="fr-FR" dirty="0"/>
              <a:t>Bonnes recherches</a:t>
            </a:r>
          </a:p>
        </p:txBody>
      </p:sp>
      <p:pic>
        <p:nvPicPr>
          <p:cNvPr id="4" name="Image 3">
            <a:extLst>
              <a:ext uri="{FF2B5EF4-FFF2-40B4-BE49-F238E27FC236}">
                <a16:creationId xmlns:a16="http://schemas.microsoft.com/office/drawing/2014/main" id="{98FCF9E1-B247-4CB5-A4F9-790EFDD128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23115" y="4131389"/>
            <a:ext cx="2468885" cy="2481077"/>
          </a:xfrm>
          <a:prstGeom prst="rect">
            <a:avLst/>
          </a:prstGeom>
        </p:spPr>
      </p:pic>
      <p:sp>
        <p:nvSpPr>
          <p:cNvPr id="5" name="ZoneTexte 4">
            <a:extLst>
              <a:ext uri="{FF2B5EF4-FFF2-40B4-BE49-F238E27FC236}">
                <a16:creationId xmlns:a16="http://schemas.microsoft.com/office/drawing/2014/main" id="{736BB6F1-DF10-496B-A436-E837DED02E05}"/>
              </a:ext>
            </a:extLst>
          </p:cNvPr>
          <p:cNvSpPr txBox="1"/>
          <p:nvPr/>
        </p:nvSpPr>
        <p:spPr>
          <a:xfrm>
            <a:off x="9968504" y="6427800"/>
            <a:ext cx="1978106" cy="369332"/>
          </a:xfrm>
          <a:prstGeom prst="rect">
            <a:avLst/>
          </a:prstGeom>
          <a:noFill/>
        </p:spPr>
        <p:txBody>
          <a:bodyPr wrap="none" rtlCol="0">
            <a:spAutoFit/>
          </a:bodyPr>
          <a:lstStyle/>
          <a:p>
            <a:r>
              <a:rPr lang="fr-FR" dirty="0"/>
              <a:t>www.cabrege.com</a:t>
            </a:r>
          </a:p>
        </p:txBody>
      </p:sp>
    </p:spTree>
    <p:extLst>
      <p:ext uri="{BB962C8B-B14F-4D97-AF65-F5344CB8AC3E}">
        <p14:creationId xmlns:p14="http://schemas.microsoft.com/office/powerpoint/2010/main" val="69710539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e">
  <a:themeElements>
    <a:clrScheme name="Parallaxe">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e">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e">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TM03457496[[fn=Parallaxe]]</Template>
  <TotalTime>332</TotalTime>
  <Words>2626</Words>
  <Application>Microsoft Office PowerPoint</Application>
  <PresentationFormat>Grand écran</PresentationFormat>
  <Paragraphs>165</Paragraphs>
  <Slides>40</Slides>
  <Notes>0</Notes>
  <HiddenSlides>0</HiddenSlides>
  <MMClips>0</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40</vt:i4>
      </vt:variant>
    </vt:vector>
  </HeadingPairs>
  <TitlesOfParts>
    <vt:vector size="43" baseType="lpstr">
      <vt:lpstr>Arial</vt:lpstr>
      <vt:lpstr>Corbel</vt:lpstr>
      <vt:lpstr>Parallaxe</vt:lpstr>
      <vt:lpstr>La feuille de route du chercheur de primo-arrivants</vt:lpstr>
      <vt:lpstr>Introduction </vt:lpstr>
      <vt:lpstr>Le dictionnaire L.J. Camille Ricquebourg </vt:lpstr>
      <vt:lpstr>Le dictionnaire L.J. Camille Ricquebourg </vt:lpstr>
      <vt:lpstr>Présentation PowerPoint</vt:lpstr>
      <vt:lpstr>Le dictionnaire L.J. Camille Ricquebourg </vt:lpstr>
      <vt:lpstr>Présentation PowerPoint</vt:lpstr>
      <vt:lpstr>Comment débute la recherche</vt:lpstr>
      <vt:lpstr>Comment débute la recherche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Avant de débuter la recherche dans les registres paroissiaux aux Archives départementales en ligne</vt:lpstr>
      <vt:lpstr>Avant de débuter la recherche dans les registres paroissiaux aux Archives départementales en ligne</vt:lpstr>
      <vt:lpstr>Avant de débuter la recherche dans les registres paroissiaux aux Archives départementales en ligne</vt:lpstr>
      <vt:lpstr>Avant de débuter la recherche dans les registres paroissiaux aux Archives départementales en ligne</vt:lpstr>
      <vt:lpstr>Avant de débuter la recherche dans les registres paroissiaux aux Archives départementales en ligne</vt:lpstr>
      <vt:lpstr>La recherche dans la paroisse n’a pas porté ses fruits</vt:lpstr>
      <vt:lpstr>La recherche dans la paroisse n’a pas porté ses fruits</vt:lpstr>
      <vt:lpstr>La recherche dans la paroisse n’a pas porté ses fruits</vt:lpstr>
      <vt:lpstr>La recherche dans la paroisse n’a pas porté ses fruits</vt:lpstr>
      <vt:lpstr>La recherche dans la paroisse n’a pas porté ses fruits</vt:lpstr>
      <vt:lpstr>La recherche dans la paroisse n’a pas porté ses fruits</vt:lpstr>
      <vt:lpstr>La recherche du primo-arrivant se complique…</vt:lpstr>
      <vt:lpstr>Comment débute la recherche</vt:lpstr>
      <vt:lpstr>Comment débute la recherche</vt:lpstr>
      <vt:lpstr>Comment débute la recherche</vt:lpstr>
      <vt:lpstr>Bonnes recherches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Utilisateur</dc:creator>
  <cp:lastModifiedBy>Utilisateur</cp:lastModifiedBy>
  <cp:revision>104</cp:revision>
  <dcterms:created xsi:type="dcterms:W3CDTF">2020-07-05T15:49:01Z</dcterms:created>
  <dcterms:modified xsi:type="dcterms:W3CDTF">2020-07-11T12:11:54Z</dcterms:modified>
</cp:coreProperties>
</file>