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26" r:id="rId1"/>
  </p:sldMasterIdLst>
  <p:notesMasterIdLst>
    <p:notesMasterId r:id="rId22"/>
  </p:notesMasterIdLst>
  <p:sldIdLst>
    <p:sldId id="297" r:id="rId2"/>
    <p:sldId id="276" r:id="rId3"/>
    <p:sldId id="279" r:id="rId4"/>
    <p:sldId id="280" r:id="rId5"/>
    <p:sldId id="281" r:id="rId6"/>
    <p:sldId id="282" r:id="rId7"/>
    <p:sldId id="283" r:id="rId8"/>
    <p:sldId id="284" r:id="rId9"/>
    <p:sldId id="285" r:id="rId10"/>
    <p:sldId id="278" r:id="rId11"/>
    <p:sldId id="287" r:id="rId12"/>
    <p:sldId id="288" r:id="rId13"/>
    <p:sldId id="289" r:id="rId14"/>
    <p:sldId id="290" r:id="rId15"/>
    <p:sldId id="291" r:id="rId16"/>
    <p:sldId id="292" r:id="rId17"/>
    <p:sldId id="293" r:id="rId18"/>
    <p:sldId id="294" r:id="rId19"/>
    <p:sldId id="295" r:id="rId20"/>
    <p:sldId id="296"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8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59"/>
    <p:restoredTop sz="86444"/>
  </p:normalViewPr>
  <p:slideViewPr>
    <p:cSldViewPr snapToGrid="0" snapToObjects="1">
      <p:cViewPr varScale="1">
        <p:scale>
          <a:sx n="97" d="100"/>
          <a:sy n="97" d="100"/>
        </p:scale>
        <p:origin x="240" y="192"/>
      </p:cViewPr>
      <p:guideLst/>
    </p:cSldViewPr>
  </p:slideViewPr>
  <p:outlineViewPr>
    <p:cViewPr>
      <p:scale>
        <a:sx n="33" d="100"/>
        <a:sy n="33" d="100"/>
      </p:scale>
      <p:origin x="0" y="-3544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4" d="100"/>
          <a:sy n="74" d="100"/>
        </p:scale>
        <p:origin x="3528"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‹N°›</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8212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Cliquez et modifiez le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Cliquez et modifiez le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Cliquez et modifiez le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Cliquez et modifiez le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Cliquez et modifiez le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Cliquez et modifiez le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Cliquez et modifiez le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Cliquez et modifiez le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Cliquez et modifiez le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Cliquez et modifiez le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Cliquez et modifiez le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Cliquez et modifiez le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Cliquez et modifiez le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lgn="ctr">
              <a:buClr>
                <a:schemeClr val="dk2"/>
              </a:buClr>
            </a:pPr>
            <a:fld id="{00000000-1234-1234-1234-123412341234}" type="slidenum">
              <a:rPr lang="en-US" sz="1000" smtClean="0">
                <a:solidFill>
                  <a:schemeClr val="dk2"/>
                </a:solidFill>
                <a:latin typeface="Candara"/>
                <a:ea typeface="Candara"/>
                <a:cs typeface="Candara"/>
                <a:sym typeface="Candara"/>
              </a:rPr>
              <a:pPr algn="ctr">
                <a:buClr>
                  <a:schemeClr val="dk2"/>
                </a:buClr>
              </a:pPr>
              <a:t>‹N°›</a:t>
            </a:fld>
            <a:endParaRPr lang="en-US" sz="1000">
              <a:solidFill>
                <a:schemeClr val="dk2"/>
              </a:solidFill>
              <a:latin typeface="Candara"/>
              <a:ea typeface="Candara"/>
              <a:cs typeface="Candara"/>
              <a:sym typeface="Candara"/>
            </a:endParaRPr>
          </a:p>
        </p:txBody>
      </p:sp>
    </p:spTree>
    <p:extLst>
      <p:ext uri="{BB962C8B-B14F-4D97-AF65-F5344CB8AC3E}">
        <p14:creationId xmlns:p14="http://schemas.microsoft.com/office/powerpoint/2010/main" val="105895024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35493" y="703318"/>
            <a:ext cx="4776233" cy="1116045"/>
          </a:xfrm>
        </p:spPr>
        <p:txBody>
          <a:bodyPr>
            <a:normAutofit/>
          </a:bodyPr>
          <a:lstStyle/>
          <a:p>
            <a:pPr algn="ctr"/>
            <a:r>
              <a:rPr lang="fr-FR" sz="3200" b="1" dirty="0">
                <a:latin typeface="Calibri"/>
                <a:ea typeface="Calibri"/>
                <a:cs typeface="Calibri"/>
                <a:sym typeface="Calibri"/>
              </a:rPr>
              <a:t>BIO FERTILISANT </a:t>
            </a:r>
            <a:br>
              <a:rPr lang="fr-FR" sz="3200" b="1" dirty="0">
                <a:latin typeface="Calibri"/>
                <a:ea typeface="Calibri"/>
                <a:cs typeface="Calibri"/>
                <a:sym typeface="Calibri"/>
              </a:rPr>
            </a:br>
            <a:r>
              <a:rPr lang="fr-FR" sz="3200" b="1" dirty="0">
                <a:latin typeface="Calibri"/>
                <a:ea typeface="Calibri"/>
                <a:cs typeface="Calibri"/>
                <a:sym typeface="Calibri"/>
              </a:rPr>
              <a:t>Engrais organique liquide</a:t>
            </a:r>
            <a:endParaRPr lang="fr-FR" sz="3200" dirty="0"/>
          </a:p>
        </p:txBody>
      </p:sp>
      <p:pic>
        <p:nvPicPr>
          <p:cNvPr id="5" name="Espace réservé pour une image  4"/>
          <p:cNvPicPr>
            <a:picLocks noGrp="1" noChangeAspect="1"/>
          </p:cNvPicPr>
          <p:nvPr>
            <p:ph type="pic" idx="1"/>
          </p:nvPr>
        </p:nvPicPr>
        <p:blipFill>
          <a:blip r:embed="rId4">
            <a:extLst>
              <a:ext uri="{28A0092B-C50C-407E-A947-70E740481C1C}">
                <a14:useLocalDpi xmlns:a14="http://schemas.microsoft.com/office/drawing/2010/main" val="0"/>
              </a:ext>
            </a:extLst>
          </a:blip>
          <a:srcRect t="17591" b="17591"/>
          <a:stretch>
            <a:fillRect/>
          </a:stretch>
        </p:blipFill>
        <p:spPr>
          <a:xfrm>
            <a:off x="6511726" y="2153413"/>
            <a:ext cx="5132878" cy="2483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Espace réservé du texte 3"/>
          <p:cNvSpPr>
            <a:spLocks noGrp="1"/>
          </p:cNvSpPr>
          <p:nvPr>
            <p:ph type="body" sz="half" idx="2"/>
          </p:nvPr>
        </p:nvSpPr>
        <p:spPr>
          <a:xfrm>
            <a:off x="1706981" y="4050390"/>
            <a:ext cx="4451223" cy="2527040"/>
          </a:xfrm>
        </p:spPr>
        <p:txBody>
          <a:bodyPr>
            <a:normAutofit fontScale="47500" lnSpcReduction="20000"/>
          </a:bodyPr>
          <a:lstStyle/>
          <a:p>
            <a:pPr>
              <a:lnSpc>
                <a:spcPct val="100000"/>
              </a:lnSpc>
              <a:spcBef>
                <a:spcPts val="0"/>
              </a:spcBef>
              <a:buClr>
                <a:schemeClr val="accent1"/>
              </a:buClr>
            </a:pPr>
            <a:endParaRPr lang="fr-FR" b="1" dirty="0">
              <a:ea typeface="Calibri"/>
              <a:cs typeface="Calibri"/>
              <a:sym typeface="Calibri"/>
            </a:endParaRPr>
          </a:p>
          <a:p>
            <a:pPr>
              <a:lnSpc>
                <a:spcPct val="100000"/>
              </a:lnSpc>
              <a:spcBef>
                <a:spcPts val="0"/>
              </a:spcBef>
              <a:buClr>
                <a:schemeClr val="accent1"/>
              </a:buClr>
            </a:pPr>
            <a:endParaRPr lang="fr-FR" b="1" dirty="0">
              <a:ea typeface="Calibri"/>
              <a:cs typeface="Calibri"/>
              <a:sym typeface="Calibri"/>
            </a:endParaRPr>
          </a:p>
          <a:p>
            <a:pPr>
              <a:lnSpc>
                <a:spcPct val="100000"/>
              </a:lnSpc>
              <a:spcBef>
                <a:spcPts val="0"/>
              </a:spcBef>
              <a:buClr>
                <a:schemeClr val="accent1"/>
              </a:buClr>
            </a:pPr>
            <a:endParaRPr lang="fr-FR" b="1" dirty="0">
              <a:ea typeface="Calibri"/>
              <a:cs typeface="Calibri"/>
              <a:sym typeface="Calibri"/>
            </a:endParaRPr>
          </a:p>
          <a:p>
            <a:pPr>
              <a:lnSpc>
                <a:spcPct val="100000"/>
              </a:lnSpc>
              <a:spcBef>
                <a:spcPts val="0"/>
              </a:spcBef>
              <a:buClr>
                <a:schemeClr val="accent1"/>
              </a:buClr>
            </a:pPr>
            <a:endParaRPr lang="fr-FR" b="1" dirty="0">
              <a:ea typeface="Calibri"/>
              <a:cs typeface="Calibri"/>
              <a:sym typeface="Calibri"/>
            </a:endParaRPr>
          </a:p>
          <a:p>
            <a:pPr>
              <a:lnSpc>
                <a:spcPct val="100000"/>
              </a:lnSpc>
              <a:spcBef>
                <a:spcPts val="0"/>
              </a:spcBef>
              <a:buClr>
                <a:schemeClr val="accent1"/>
              </a:buClr>
            </a:pPr>
            <a:endParaRPr lang="fr-FR" b="1" dirty="0">
              <a:ea typeface="Calibri"/>
              <a:cs typeface="Calibri"/>
              <a:sym typeface="Calibri"/>
            </a:endParaRPr>
          </a:p>
          <a:p>
            <a:pPr>
              <a:lnSpc>
                <a:spcPct val="100000"/>
              </a:lnSpc>
              <a:spcBef>
                <a:spcPts val="0"/>
              </a:spcBef>
              <a:buClr>
                <a:schemeClr val="accent1"/>
              </a:buClr>
            </a:pPr>
            <a:endParaRPr lang="fr-FR" sz="2400" b="1" dirty="0">
              <a:ea typeface="Calibri"/>
              <a:cs typeface="Calibri"/>
              <a:sym typeface="Calibri"/>
            </a:endParaRPr>
          </a:p>
          <a:p>
            <a:pPr>
              <a:lnSpc>
                <a:spcPct val="100000"/>
              </a:lnSpc>
              <a:spcBef>
                <a:spcPts val="0"/>
              </a:spcBef>
              <a:buClr>
                <a:schemeClr val="accent1"/>
              </a:buClr>
            </a:pPr>
            <a:endParaRPr lang="fr-FR" sz="2400" b="1" dirty="0">
              <a:ea typeface="Calibri"/>
              <a:cs typeface="Calibri"/>
              <a:sym typeface="Calibri"/>
            </a:endParaRPr>
          </a:p>
          <a:p>
            <a:pPr>
              <a:lnSpc>
                <a:spcPct val="100000"/>
              </a:lnSpc>
              <a:spcBef>
                <a:spcPts val="0"/>
              </a:spcBef>
              <a:buClr>
                <a:schemeClr val="accent1"/>
              </a:buClr>
            </a:pPr>
            <a:endParaRPr lang="fr-FR" sz="3800" b="1" dirty="0">
              <a:ea typeface="Calibri"/>
              <a:cs typeface="Calibri"/>
              <a:sym typeface="Calibri"/>
            </a:endParaRPr>
          </a:p>
          <a:p>
            <a:pPr>
              <a:lnSpc>
                <a:spcPct val="100000"/>
              </a:lnSpc>
              <a:spcBef>
                <a:spcPts val="0"/>
              </a:spcBef>
              <a:buClr>
                <a:schemeClr val="accent1"/>
              </a:buClr>
            </a:pPr>
            <a:r>
              <a:rPr lang="fr-FR" sz="3800" b="1" dirty="0">
                <a:ea typeface="Calibri"/>
                <a:cs typeface="Calibri"/>
                <a:sym typeface="Calibri"/>
              </a:rPr>
              <a:t>Contact:</a:t>
            </a:r>
          </a:p>
          <a:p>
            <a:pPr>
              <a:lnSpc>
                <a:spcPct val="100000"/>
              </a:lnSpc>
              <a:spcBef>
                <a:spcPts val="400"/>
              </a:spcBef>
              <a:buClr>
                <a:schemeClr val="accent1"/>
              </a:buClr>
            </a:pPr>
            <a:r>
              <a:rPr lang="fr-FR" sz="3800" b="1" dirty="0">
                <a:ea typeface="Calibri"/>
                <a:cs typeface="Calibri"/>
                <a:sym typeface="Calibri"/>
              </a:rPr>
              <a:t>Prénom: </a:t>
            </a:r>
            <a:r>
              <a:rPr lang="fr-FR" sz="3800" b="1" dirty="0" err="1">
                <a:ea typeface="Calibri"/>
                <a:cs typeface="Calibri"/>
                <a:sym typeface="Calibri"/>
              </a:rPr>
              <a:t>Raimonda</a:t>
            </a:r>
            <a:r>
              <a:rPr lang="fr-FR" sz="3800" b="1" dirty="0">
                <a:ea typeface="Calibri"/>
                <a:cs typeface="Calibri"/>
                <a:sym typeface="Calibri"/>
              </a:rPr>
              <a:t> </a:t>
            </a:r>
          </a:p>
          <a:p>
            <a:pPr>
              <a:lnSpc>
                <a:spcPct val="100000"/>
              </a:lnSpc>
              <a:spcBef>
                <a:spcPts val="400"/>
              </a:spcBef>
              <a:buClr>
                <a:schemeClr val="accent1"/>
              </a:buClr>
            </a:pPr>
            <a:r>
              <a:rPr lang="fr-FR" sz="3800" b="1" dirty="0">
                <a:ea typeface="Calibri"/>
                <a:cs typeface="Calibri"/>
                <a:sym typeface="Calibri"/>
              </a:rPr>
              <a:t>Nom: LANAUSKAITE</a:t>
            </a:r>
          </a:p>
          <a:p>
            <a:pPr>
              <a:lnSpc>
                <a:spcPct val="100000"/>
              </a:lnSpc>
              <a:spcBef>
                <a:spcPts val="400"/>
              </a:spcBef>
              <a:buClr>
                <a:schemeClr val="accent1"/>
              </a:buClr>
            </a:pPr>
            <a:r>
              <a:rPr lang="fr-FR" sz="3800" b="1" dirty="0">
                <a:ea typeface="Calibri"/>
                <a:cs typeface="Calibri"/>
                <a:sym typeface="Calibri"/>
              </a:rPr>
              <a:t>Tél.: + 33 6 83 74 56 72</a:t>
            </a:r>
          </a:p>
          <a:p>
            <a:pPr>
              <a:lnSpc>
                <a:spcPct val="100000"/>
              </a:lnSpc>
              <a:spcBef>
                <a:spcPts val="400"/>
              </a:spcBef>
              <a:buClr>
                <a:schemeClr val="accent1"/>
              </a:buClr>
            </a:pPr>
            <a:r>
              <a:rPr lang="fr-FR" sz="3800" b="1" dirty="0">
                <a:ea typeface="Calibri"/>
                <a:cs typeface="Calibri"/>
                <a:sym typeface="Calibri"/>
              </a:rPr>
              <a:t>E-mail: </a:t>
            </a:r>
            <a:r>
              <a:rPr lang="fr-FR" sz="3800" b="1" dirty="0" err="1">
                <a:ea typeface="Calibri"/>
                <a:cs typeface="Calibri"/>
                <a:sym typeface="Calibri"/>
              </a:rPr>
              <a:t>biofertilisant@protonmail.com</a:t>
            </a:r>
            <a:endParaRPr lang="fr-FR" sz="3800" b="1" dirty="0">
              <a:ea typeface="Calibri"/>
              <a:cs typeface="Calibri"/>
              <a:sym typeface="Calibri"/>
            </a:endParaRPr>
          </a:p>
          <a:p>
            <a:pPr>
              <a:lnSpc>
                <a:spcPct val="100000"/>
              </a:lnSpc>
              <a:spcBef>
                <a:spcPts val="400"/>
              </a:spcBef>
              <a:buClr>
                <a:schemeClr val="accent1"/>
              </a:buClr>
            </a:pPr>
            <a:r>
              <a:rPr lang="fr-FR" sz="3800" b="1">
                <a:ea typeface="Calibri"/>
                <a:cs typeface="Calibri"/>
                <a:sym typeface="Calibri"/>
              </a:rPr>
              <a:t>Année 2020</a:t>
            </a:r>
            <a:endParaRPr lang="fr-FR" sz="3800" b="1" dirty="0">
              <a:ea typeface="Calibri"/>
              <a:cs typeface="Calibri"/>
              <a:sym typeface="Calibri"/>
            </a:endParaRPr>
          </a:p>
          <a:p>
            <a:endParaRPr lang="fr-FR" dirty="0"/>
          </a:p>
        </p:txBody>
      </p:sp>
      <p:pic>
        <p:nvPicPr>
          <p:cNvPr id="6" name="TABLAS PIANO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0906" y="296918"/>
            <a:ext cx="812800" cy="812800"/>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187" y="0"/>
            <a:ext cx="2516413" cy="715996"/>
          </a:xfrm>
          <a:prstGeom prst="rect">
            <a:avLst/>
          </a:prstGeom>
        </p:spPr>
      </p:pic>
    </p:spTree>
    <p:extLst>
      <p:ext uri="{BB962C8B-B14F-4D97-AF65-F5344CB8AC3E}">
        <p14:creationId xmlns:p14="http://schemas.microsoft.com/office/powerpoint/2010/main" val="16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ym typeface="Calibri"/>
              </a:rPr>
              <a:t>L'effet de FERBANAT L sur les plantes et sur le sol </a:t>
            </a:r>
            <a:endParaRPr lang="fr-FR" dirty="0"/>
          </a:p>
        </p:txBody>
      </p:sp>
      <p:sp>
        <p:nvSpPr>
          <p:cNvPr id="3" name="Espace réservé du contenu 2"/>
          <p:cNvSpPr>
            <a:spLocks noGrp="1"/>
          </p:cNvSpPr>
          <p:nvPr>
            <p:ph idx="1"/>
          </p:nvPr>
        </p:nvSpPr>
        <p:spPr>
          <a:xfrm>
            <a:off x="2589212" y="2133600"/>
            <a:ext cx="8915400" cy="5853404"/>
          </a:xfrm>
        </p:spPr>
        <p:txBody>
          <a:bodyPr>
            <a:noAutofit/>
          </a:bodyPr>
          <a:lstStyle/>
          <a:p>
            <a:pPr>
              <a:lnSpc>
                <a:spcPct val="115000"/>
              </a:lnSpc>
              <a:spcBef>
                <a:spcPts val="0"/>
              </a:spcBef>
              <a:buClr>
                <a:schemeClr val="accent1"/>
              </a:buClr>
            </a:pPr>
            <a:r>
              <a:rPr lang="fr-FR" sz="2000" dirty="0">
                <a:sym typeface="Calibri"/>
              </a:rPr>
              <a:t>FERBINAT L produit biologique:</a:t>
            </a:r>
            <a:br>
              <a:rPr lang="fr-FR" sz="2000" dirty="0">
                <a:sym typeface="Calibri"/>
              </a:rPr>
            </a:br>
            <a:r>
              <a:rPr lang="fr-FR" sz="1600" dirty="0">
                <a:sym typeface="Calibri"/>
              </a:rPr>
              <a:t>1. Stimule les processus biologiques du sol et l'activité microbienne, améliore la structure du sol;</a:t>
            </a:r>
            <a:br>
              <a:rPr lang="fr-FR" sz="1600" dirty="0">
                <a:sym typeface="Calibri"/>
              </a:rPr>
            </a:br>
            <a:r>
              <a:rPr lang="fr-FR" sz="1600" dirty="0">
                <a:sym typeface="Calibri"/>
              </a:rPr>
              <a:t>2. Augmente la germination des graines - augmente leur vigueur, les germes se développent et persistent mieux;</a:t>
            </a:r>
            <a:br>
              <a:rPr lang="fr-FR" sz="1600" dirty="0">
                <a:sym typeface="Calibri"/>
              </a:rPr>
            </a:br>
            <a:r>
              <a:rPr lang="fr-FR" sz="1600" dirty="0">
                <a:sym typeface="Calibri"/>
              </a:rPr>
              <a:t>3. Favorise la croissance des pousses et l'enracinement;</a:t>
            </a:r>
            <a:br>
              <a:rPr lang="fr-FR" sz="1600" dirty="0">
                <a:sym typeface="Calibri"/>
              </a:rPr>
            </a:br>
            <a:r>
              <a:rPr lang="fr-FR" sz="1600" dirty="0">
                <a:sym typeface="Calibri"/>
              </a:rPr>
              <a:t>4. Renforce le système immunitaire de la plante;</a:t>
            </a:r>
            <a:br>
              <a:rPr lang="fr-FR" sz="1600" dirty="0">
                <a:sym typeface="Calibri"/>
              </a:rPr>
            </a:br>
            <a:r>
              <a:rPr lang="fr-FR" sz="1600" dirty="0">
                <a:sym typeface="Calibri"/>
              </a:rPr>
              <a:t>5. Elle stimule la perméabilité de la membrane cellulaire, la respiration et les procédés de synthèse des protéines et des glucides;</a:t>
            </a:r>
            <a:br>
              <a:rPr lang="fr-FR" sz="1600" dirty="0">
                <a:sym typeface="Calibri"/>
              </a:rPr>
            </a:br>
            <a:r>
              <a:rPr lang="fr-FR" sz="1600" dirty="0">
                <a:sym typeface="Calibri"/>
              </a:rPr>
              <a:t>6. Elle stimule la formation d'un système racinaire dense;</a:t>
            </a:r>
            <a:br>
              <a:rPr lang="fr-FR" sz="1600" dirty="0">
                <a:sym typeface="Calibri"/>
              </a:rPr>
            </a:br>
            <a:r>
              <a:rPr lang="fr-FR" sz="1600" dirty="0">
                <a:sym typeface="Calibri"/>
              </a:rPr>
              <a:t>7. Il favorise la croissance des plantes et le développement;</a:t>
            </a:r>
            <a:br>
              <a:rPr lang="fr-FR" sz="1600" dirty="0">
                <a:sym typeface="Calibri"/>
              </a:rPr>
            </a:br>
            <a:r>
              <a:rPr lang="fr-FR" sz="1600" dirty="0">
                <a:sym typeface="Calibri"/>
              </a:rPr>
              <a:t>8. </a:t>
            </a:r>
            <a:r>
              <a:rPr lang="fr-FR" sz="1600" dirty="0" err="1">
                <a:sym typeface="Calibri"/>
              </a:rPr>
              <a:t>Ferbanat</a:t>
            </a:r>
            <a:r>
              <a:rPr lang="fr-FR" sz="1600" dirty="0">
                <a:sym typeface="Calibri"/>
              </a:rPr>
              <a:t> L non seulement augmente la productivité des plantes, mais améliore également la qualité de la récolte;</a:t>
            </a:r>
            <a:br>
              <a:rPr lang="fr-FR" sz="1600" dirty="0">
                <a:sym typeface="Calibri"/>
              </a:rPr>
            </a:br>
            <a:r>
              <a:rPr lang="fr-FR" sz="1600" dirty="0">
                <a:sym typeface="Calibri"/>
              </a:rPr>
              <a:t>9. Plantes poussent plus saines et permet un rendement riche et de meilleure qualité</a:t>
            </a:r>
            <a:r>
              <a:rPr lang="fr-FR" sz="2000" dirty="0">
                <a:sym typeface="Calibri"/>
              </a:rPr>
              <a:t>.</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26" y="0"/>
            <a:ext cx="2516413" cy="715996"/>
          </a:xfrm>
          <a:prstGeom prst="rect">
            <a:avLst/>
          </a:prstGeom>
        </p:spPr>
      </p:pic>
    </p:spTree>
    <p:extLst>
      <p:ext uri="{BB962C8B-B14F-4D97-AF65-F5344CB8AC3E}">
        <p14:creationId xmlns:p14="http://schemas.microsoft.com/office/powerpoint/2010/main" val="2110010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ym typeface="Calibri"/>
              </a:rPr>
              <a:t>L’effet de FERBANAT L sur les plantes</a:t>
            </a:r>
            <a:endParaRPr lang="fr-FR" dirty="0"/>
          </a:p>
        </p:txBody>
      </p:sp>
      <p:sp>
        <p:nvSpPr>
          <p:cNvPr id="3" name="Espace réservé du contenu 2"/>
          <p:cNvSpPr>
            <a:spLocks noGrp="1"/>
          </p:cNvSpPr>
          <p:nvPr>
            <p:ph idx="1"/>
          </p:nvPr>
        </p:nvSpPr>
        <p:spPr/>
        <p:txBody>
          <a:bodyPr>
            <a:normAutofit fontScale="92500"/>
          </a:bodyPr>
          <a:lstStyle/>
          <a:p>
            <a:r>
              <a:rPr lang="fr-FR" dirty="0">
                <a:sym typeface="Calibri"/>
              </a:rPr>
              <a:t>FERBANAT L stimule la formation des racines. Le système racinaire de la plante devient plus forte, la masse racinaire  augmente, la croissance des racines est activée, pour cela se renforce la nutrition des plantes par les racines.</a:t>
            </a:r>
          </a:p>
          <a:p>
            <a:r>
              <a:rPr lang="fr-FR" dirty="0">
                <a:sym typeface="Calibri"/>
              </a:rPr>
              <a:t>L’intensification de la photosynthèse accélère la croissance des parties végétatives des plantes. </a:t>
            </a:r>
          </a:p>
          <a:p>
            <a:r>
              <a:rPr lang="fr-FR" dirty="0">
                <a:sym typeface="Calibri"/>
              </a:rPr>
              <a:t>Le résultat est une plus grande accumulation de substances utiles dans la plante, augmente la résistance à des conditions défavorables: le gel, la privation d'humidité, des températures élevées.</a:t>
            </a:r>
          </a:p>
          <a:p>
            <a:r>
              <a:rPr lang="fr-FR" dirty="0">
                <a:sym typeface="Calibri"/>
              </a:rPr>
              <a:t>FERBANAT L intensifie la reproduction des fonctions végétales (plus de graines, plus de grain).</a:t>
            </a:r>
          </a:p>
          <a:p>
            <a:r>
              <a:rPr lang="fr-FR" dirty="0">
                <a:sym typeface="Calibri"/>
              </a:rPr>
              <a:t>En l’utilisant comme un pansement, la vigueur des semences, des semis se renforce.</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87" y="0"/>
            <a:ext cx="2516413" cy="715996"/>
          </a:xfrm>
          <a:prstGeom prst="rect">
            <a:avLst/>
          </a:prstGeom>
        </p:spPr>
      </p:pic>
    </p:spTree>
    <p:extLst>
      <p:ext uri="{BB962C8B-B14F-4D97-AF65-F5344CB8AC3E}">
        <p14:creationId xmlns:p14="http://schemas.microsoft.com/office/powerpoint/2010/main" val="616783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ym typeface="Calibri"/>
              </a:rPr>
              <a:t>L’effet de FERBANAT L sur les plantes</a:t>
            </a:r>
            <a:endParaRPr lang="fr-FR" dirty="0"/>
          </a:p>
        </p:txBody>
      </p:sp>
      <p:sp>
        <p:nvSpPr>
          <p:cNvPr id="3" name="Espace réservé du contenu 2"/>
          <p:cNvSpPr>
            <a:spLocks noGrp="1"/>
          </p:cNvSpPr>
          <p:nvPr>
            <p:ph idx="1"/>
          </p:nvPr>
        </p:nvSpPr>
        <p:spPr/>
        <p:txBody>
          <a:bodyPr/>
          <a:lstStyle/>
          <a:p>
            <a:r>
              <a:rPr lang="fr-FR" dirty="0">
                <a:sym typeface="Calibri"/>
              </a:rPr>
              <a:t>L’utilisation de FERBANAT L augmente également la résistance des plantes aux maladies. </a:t>
            </a:r>
          </a:p>
          <a:p>
            <a:r>
              <a:rPr lang="fr-FR" dirty="0">
                <a:sym typeface="Calibri"/>
              </a:rPr>
              <a:t>Il contient des spores de microflore précieux avec ses métabolites inhérentes, ce qui augmente l’effet de biostimulant sur la plante et renforce son système immunitaire.</a:t>
            </a:r>
          </a:p>
          <a:p>
            <a:r>
              <a:rPr lang="fr-FR" dirty="0">
                <a:sym typeface="Calibri"/>
              </a:rPr>
              <a:t>Les tests de laboratoire et des essais sur le terrain ont montré que FERBANAT L est un excellent agent anti-stress naturel.</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87" y="0"/>
            <a:ext cx="2516413" cy="715996"/>
          </a:xfrm>
          <a:prstGeom prst="rect">
            <a:avLst/>
          </a:prstGeom>
        </p:spPr>
      </p:pic>
    </p:spTree>
    <p:extLst>
      <p:ext uri="{BB962C8B-B14F-4D97-AF65-F5344CB8AC3E}">
        <p14:creationId xmlns:p14="http://schemas.microsoft.com/office/powerpoint/2010/main" val="3829558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ym typeface="Calibri"/>
              </a:rPr>
              <a:t>L’effet stimulant de FERBANAT L en cas des conditions défavorables</a:t>
            </a:r>
            <a:endParaRPr lang="fr-FR" dirty="0"/>
          </a:p>
        </p:txBody>
      </p:sp>
      <p:sp>
        <p:nvSpPr>
          <p:cNvPr id="3" name="Espace réservé du contenu 2"/>
          <p:cNvSpPr>
            <a:spLocks noGrp="1"/>
          </p:cNvSpPr>
          <p:nvPr>
            <p:ph idx="1"/>
          </p:nvPr>
        </p:nvSpPr>
        <p:spPr/>
        <p:txBody>
          <a:bodyPr>
            <a:normAutofit fontScale="92500" lnSpcReduction="10000"/>
          </a:bodyPr>
          <a:lstStyle/>
          <a:p>
            <a:pPr algn="just"/>
            <a:r>
              <a:rPr lang="fr-FR" dirty="0">
                <a:sym typeface="Calibri"/>
              </a:rPr>
              <a:t>Qu'est-ce qui se passe avec la plante dans le stade précoce de développement, quand il manque d'humidité. </a:t>
            </a:r>
          </a:p>
          <a:p>
            <a:pPr algn="just"/>
            <a:r>
              <a:rPr lang="fr-FR" dirty="0">
                <a:sym typeface="Calibri"/>
              </a:rPr>
              <a:t>Pendant la sécheresse diminue l'agilité des micro- et macronutriments dans la zone des racines (rhizosphère). </a:t>
            </a:r>
          </a:p>
          <a:p>
            <a:pPr algn="just"/>
            <a:r>
              <a:rPr lang="fr-FR" dirty="0">
                <a:sym typeface="Calibri"/>
              </a:rPr>
              <a:t>En raison de la relation de concurrence à l'intérieur de la plante et les éléments nutritifs physiologiquement actifs, les plantes dans des conditions extrêmes forment un tel minimum d’organes génératifs de ce qu'ils peuvent fournir pour mûrir le fœtus avec les nutritifs nécessaires. </a:t>
            </a:r>
          </a:p>
          <a:p>
            <a:pPr algn="just"/>
            <a:r>
              <a:rPr lang="fr-FR" dirty="0">
                <a:sym typeface="Calibri"/>
              </a:rPr>
              <a:t>Il est particulièrement dangereux pour la plante pendant sa première phase de développement, pendant que des organes reproducteurs sont formés au niveau cellulaire. </a:t>
            </a:r>
          </a:p>
          <a:p>
            <a:pPr algn="just"/>
            <a:r>
              <a:rPr lang="fr-FR" dirty="0">
                <a:sym typeface="Calibri"/>
              </a:rPr>
              <a:t>Il est donc important d'utiliser FERBANAT L dans les premiers stades de développement.</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26" y="0"/>
            <a:ext cx="2516413" cy="715996"/>
          </a:xfrm>
          <a:prstGeom prst="rect">
            <a:avLst/>
          </a:prstGeom>
        </p:spPr>
      </p:pic>
    </p:spTree>
    <p:extLst>
      <p:ext uri="{BB962C8B-B14F-4D97-AF65-F5344CB8AC3E}">
        <p14:creationId xmlns:p14="http://schemas.microsoft.com/office/powerpoint/2010/main" val="330111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ym typeface="Calibri"/>
              </a:rPr>
              <a:t>L’effet stimulant de FERBANAT L en cas des conditions défavorables</a:t>
            </a:r>
            <a:endParaRPr lang="fr-FR" dirty="0"/>
          </a:p>
        </p:txBody>
      </p:sp>
      <p:sp>
        <p:nvSpPr>
          <p:cNvPr id="3" name="Espace réservé du contenu 2"/>
          <p:cNvSpPr>
            <a:spLocks noGrp="1"/>
          </p:cNvSpPr>
          <p:nvPr>
            <p:ph idx="1"/>
          </p:nvPr>
        </p:nvSpPr>
        <p:spPr/>
        <p:txBody>
          <a:bodyPr>
            <a:normAutofit lnSpcReduction="10000"/>
          </a:bodyPr>
          <a:lstStyle/>
          <a:p>
            <a:pPr algn="just">
              <a:lnSpc>
                <a:spcPct val="115000"/>
              </a:lnSpc>
              <a:spcBef>
                <a:spcPts val="0"/>
              </a:spcBef>
              <a:buClr>
                <a:schemeClr val="dk1"/>
              </a:buClr>
            </a:pPr>
            <a:r>
              <a:rPr lang="fr-FR" dirty="0">
                <a:sym typeface="Calibri"/>
              </a:rPr>
              <a:t>La pulvérisation sur les feuilles de FERBANAT L permet aux plantes au niveau cellulaire d’obtenir les oligo-éléments nécessaires. La plante n’utilise pas d'énergie afin d'obtenir les nutriments et substances biologiquement actives dans le sol et de les incorporer aux feuilles des tiges. </a:t>
            </a:r>
          </a:p>
          <a:p>
            <a:pPr algn="just">
              <a:lnSpc>
                <a:spcPct val="115000"/>
              </a:lnSpc>
              <a:spcBef>
                <a:spcPts val="0"/>
              </a:spcBef>
              <a:buClr>
                <a:schemeClr val="dk1"/>
              </a:buClr>
            </a:pPr>
            <a:r>
              <a:rPr lang="fr-FR" dirty="0">
                <a:sym typeface="Calibri"/>
              </a:rPr>
              <a:t>En pulvérisant FERBANAT L, les substances minérales tombent directement sur les plaques des feuilles et interagissent directement avec les cellules de la feuille. En outre, la plante ne souffre pas de stress du manque d'oligo-éléments et de la perturbation de la fermentation, l’activité végétative de la plante est ralentie, la plaque de feuilles augmente, et la plante commence à utiliser plus d'énergie solaire, la photosynthèse devient plus intensive, ce qui augmente immédiatement la synthèse des protéines, lipides et glucides</a:t>
            </a:r>
            <a:r>
              <a:rPr lang="fr-FR" dirty="0">
                <a:sym typeface="Arial"/>
              </a:rPr>
              <a:t>.</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87" y="0"/>
            <a:ext cx="2516413" cy="715996"/>
          </a:xfrm>
          <a:prstGeom prst="rect">
            <a:avLst/>
          </a:prstGeom>
        </p:spPr>
      </p:pic>
    </p:spTree>
    <p:extLst>
      <p:ext uri="{BB962C8B-B14F-4D97-AF65-F5344CB8AC3E}">
        <p14:creationId xmlns:p14="http://schemas.microsoft.com/office/powerpoint/2010/main" val="12276193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ym typeface="Calibri"/>
              </a:rPr>
              <a:t>Prévention des maladies des plantes </a:t>
            </a:r>
            <a:endParaRPr lang="fr-FR" dirty="0"/>
          </a:p>
        </p:txBody>
      </p:sp>
      <p:sp>
        <p:nvSpPr>
          <p:cNvPr id="3" name="Espace réservé du contenu 2"/>
          <p:cNvSpPr>
            <a:spLocks noGrp="1"/>
          </p:cNvSpPr>
          <p:nvPr>
            <p:ph idx="1"/>
          </p:nvPr>
        </p:nvSpPr>
        <p:spPr/>
        <p:txBody>
          <a:bodyPr>
            <a:normAutofit/>
          </a:bodyPr>
          <a:lstStyle/>
          <a:p>
            <a:pPr algn="just"/>
            <a:r>
              <a:rPr lang="fr-FR" dirty="0">
                <a:sym typeface="Calibri"/>
              </a:rPr>
              <a:t>Les spores de microflore précieux piégés sur la feuille protègent la cellule contre la pénétration des diverses </a:t>
            </a:r>
            <a:r>
              <a:rPr lang="fr-FR" dirty="0" err="1">
                <a:sym typeface="Calibri"/>
              </a:rPr>
              <a:t>phytopathogènes</a:t>
            </a:r>
            <a:r>
              <a:rPr lang="fr-FR" dirty="0">
                <a:sym typeface="Calibri"/>
              </a:rPr>
              <a:t>. </a:t>
            </a:r>
          </a:p>
          <a:p>
            <a:pPr algn="just"/>
            <a:r>
              <a:rPr lang="fr-FR" dirty="0">
                <a:sym typeface="Calibri"/>
              </a:rPr>
              <a:t>L'effet est double: l'augmentation de la perméabilité de la membrane cellulaire due au stress permet de reconstituer la pénurie en éléments nutritifs et de substances biologiquement actives. </a:t>
            </a:r>
          </a:p>
          <a:p>
            <a:pPr algn="just"/>
            <a:r>
              <a:rPr lang="fr-FR" dirty="0">
                <a:sym typeface="Calibri"/>
              </a:rPr>
              <a:t>La microflore, les micro-organismes sont constitués de substances physiologiquement actives - des enzymes, des antibiotiques et d'autres produits du métabolisme, lesquels empêchent la croissance  des pathogènes (ceux qui causent les maladies) de la microflore et en même temps empêchent aussi la pénétration d'agents pathogènes infectieux dans la cellule végétale.</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25" y="0"/>
            <a:ext cx="2516413" cy="715996"/>
          </a:xfrm>
          <a:prstGeom prst="rect">
            <a:avLst/>
          </a:prstGeom>
        </p:spPr>
      </p:pic>
    </p:spTree>
    <p:extLst>
      <p:ext uri="{BB962C8B-B14F-4D97-AF65-F5344CB8AC3E}">
        <p14:creationId xmlns:p14="http://schemas.microsoft.com/office/powerpoint/2010/main" val="17231531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ym typeface="Calibri"/>
              </a:rPr>
              <a:t>L 'utilisation de FERBANAT L dans les fermes biologiques</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a:sym typeface="Calibri"/>
              </a:rPr>
              <a:t>FERBANAT L peut être utilisé comme un engrais microbiologique approprié pour faire pousser de la production écologiquement sûre. </a:t>
            </a:r>
          </a:p>
          <a:p>
            <a:r>
              <a:rPr lang="fr-FR" dirty="0">
                <a:sym typeface="Calibri"/>
              </a:rPr>
              <a:t>Conformément au règlement (CE) n°.834 / 2007 et (CE) n°.889 / 2008 l’organisme de certification de l'État hongrois </a:t>
            </a:r>
            <a:r>
              <a:rPr lang="fr-FR" dirty="0" err="1">
                <a:sym typeface="Calibri"/>
              </a:rPr>
              <a:t>Biokontrol</a:t>
            </a:r>
            <a:r>
              <a:rPr lang="fr-FR" dirty="0">
                <a:sym typeface="Calibri"/>
              </a:rPr>
              <a:t> et celui de la Lituanie “</a:t>
            </a:r>
            <a:r>
              <a:rPr lang="fr-FR" dirty="0" err="1">
                <a:sym typeface="Calibri"/>
              </a:rPr>
              <a:t>Ekoagros</a:t>
            </a:r>
            <a:r>
              <a:rPr lang="fr-FR" dirty="0">
                <a:sym typeface="Calibri"/>
              </a:rPr>
              <a:t>” (Kaunas, Lituanie) a donné l'autorisation n°. K - (66) la possibilité de FERBANAT L de l’utilisation dans l'agriculture biologique.</a:t>
            </a:r>
          </a:p>
          <a:p>
            <a:r>
              <a:rPr lang="fr-FR" dirty="0">
                <a:sym typeface="Calibri"/>
              </a:rPr>
              <a:t>Dans la composition de FERBANAT L il y a  des micro-organismes, avec des caractéristiques intéressantes pour accroître la productivité des plantes et la qualité du produit, peut être utilisé comme traitement des semences avant le semis ou la plantation, ainsi que pour nourrir les plantes durant la saison de croissance.</a:t>
            </a:r>
          </a:p>
          <a:p>
            <a:r>
              <a:rPr lang="fr-FR" dirty="0">
                <a:sym typeface="Calibri"/>
              </a:rPr>
              <a:t>Tous les micro-organismes que contient FERBANAT L ont la capacité de créer des spores. Les micro-organismes, accumulent l'azote, détendent le phosphore, mobilisent le potassium, est une excellente base pour la production de plantes respectueux de l'environnement.</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26" y="0"/>
            <a:ext cx="2516413" cy="715996"/>
          </a:xfrm>
          <a:prstGeom prst="rect">
            <a:avLst/>
          </a:prstGeom>
        </p:spPr>
      </p:pic>
    </p:spTree>
    <p:extLst>
      <p:ext uri="{BB962C8B-B14F-4D97-AF65-F5344CB8AC3E}">
        <p14:creationId xmlns:p14="http://schemas.microsoft.com/office/powerpoint/2010/main" val="709823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ym typeface="Calibri"/>
              </a:rPr>
              <a:t>L’Impact de FERBANAT L sur restauration de la fertilité des sols </a:t>
            </a:r>
            <a:endParaRPr lang="fr-FR" dirty="0"/>
          </a:p>
        </p:txBody>
      </p:sp>
      <p:sp>
        <p:nvSpPr>
          <p:cNvPr id="3" name="Espace réservé du contenu 2"/>
          <p:cNvSpPr>
            <a:spLocks noGrp="1"/>
          </p:cNvSpPr>
          <p:nvPr>
            <p:ph idx="1"/>
          </p:nvPr>
        </p:nvSpPr>
        <p:spPr/>
        <p:txBody>
          <a:bodyPr>
            <a:normAutofit fontScale="85000" lnSpcReduction="10000"/>
          </a:bodyPr>
          <a:lstStyle/>
          <a:p>
            <a:pPr>
              <a:lnSpc>
                <a:spcPct val="115000"/>
              </a:lnSpc>
              <a:buClr>
                <a:schemeClr val="dk1"/>
              </a:buClr>
            </a:pPr>
            <a:r>
              <a:rPr lang="fr-FR" dirty="0">
                <a:sym typeface="Calibri"/>
              </a:rPr>
              <a:t>Actuellement, presque partout l'humus du sol s’appauvrit, il y a de graves problèmes phytopathologiques. Une large utilisation d'engrais minéraux et des mesures chimiques de protection des végétaux et des stimulants artificiels ne résout pas les problèmes de la récupération de la fertilité des sols et l'obtention de la récolte écologiquement sûre et de qualité.</a:t>
            </a:r>
          </a:p>
          <a:p>
            <a:pPr>
              <a:lnSpc>
                <a:spcPct val="115000"/>
              </a:lnSpc>
              <a:buClr>
                <a:schemeClr val="dk1"/>
              </a:buClr>
            </a:pPr>
            <a:r>
              <a:rPr lang="fr-FR" dirty="0">
                <a:sym typeface="Calibri"/>
              </a:rPr>
              <a:t>Y a t-il des engrais qui empêchent la dégradation des sols et même l'améliorent?</a:t>
            </a:r>
            <a:br>
              <a:rPr lang="fr-FR" dirty="0">
                <a:sym typeface="Calibri"/>
              </a:rPr>
            </a:br>
            <a:r>
              <a:rPr lang="fr-FR" dirty="0">
                <a:sym typeface="Calibri"/>
              </a:rPr>
              <a:t>Oui. </a:t>
            </a:r>
          </a:p>
          <a:p>
            <a:pPr>
              <a:lnSpc>
                <a:spcPct val="115000"/>
              </a:lnSpc>
              <a:buClr>
                <a:schemeClr val="dk1"/>
              </a:buClr>
            </a:pPr>
            <a:r>
              <a:rPr lang="fr-FR" dirty="0">
                <a:sym typeface="Calibri"/>
              </a:rPr>
              <a:t>C’est un engrais liquide nano organique - stimulant biologique FERBANAT L, contenant des micro-humus, la microflore précieuse du sol avec des oligo-éléments et les spores.</a:t>
            </a:r>
            <a:br>
              <a:rPr lang="fr-FR" dirty="0">
                <a:sym typeface="Calibri"/>
              </a:rPr>
            </a:br>
            <a:r>
              <a:rPr lang="fr-FR" dirty="0">
                <a:sym typeface="Calibri"/>
              </a:rPr>
              <a:t>FERBANAT L se différencie par la composition complexe qui affecte la relation “plante-sol". Il améliore l'azote, le phosphore et l'absorption du potassium, stimule la croissance.</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87" y="0"/>
            <a:ext cx="2516413" cy="715996"/>
          </a:xfrm>
          <a:prstGeom prst="rect">
            <a:avLst/>
          </a:prstGeom>
        </p:spPr>
      </p:pic>
    </p:spTree>
    <p:extLst>
      <p:ext uri="{BB962C8B-B14F-4D97-AF65-F5344CB8AC3E}">
        <p14:creationId xmlns:p14="http://schemas.microsoft.com/office/powerpoint/2010/main" val="1147722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10"/>
            <a:ext cx="9854112" cy="1280890"/>
          </a:xfrm>
        </p:spPr>
        <p:txBody>
          <a:bodyPr>
            <a:normAutofit/>
          </a:bodyPr>
          <a:lstStyle/>
          <a:p>
            <a:r>
              <a:rPr lang="fr-FR" sz="3200" dirty="0">
                <a:sym typeface="Calibri"/>
              </a:rPr>
              <a:t>Économies de ressources avec FERBANAT L</a:t>
            </a:r>
            <a:endParaRPr lang="fr-FR" sz="3200" dirty="0"/>
          </a:p>
        </p:txBody>
      </p:sp>
      <p:sp>
        <p:nvSpPr>
          <p:cNvPr id="3" name="Espace réservé du contenu 2"/>
          <p:cNvSpPr>
            <a:spLocks noGrp="1"/>
          </p:cNvSpPr>
          <p:nvPr>
            <p:ph idx="1"/>
          </p:nvPr>
        </p:nvSpPr>
        <p:spPr/>
        <p:txBody>
          <a:bodyPr>
            <a:normAutofit fontScale="85000" lnSpcReduction="10000"/>
          </a:bodyPr>
          <a:lstStyle/>
          <a:p>
            <a:r>
              <a:rPr lang="fr-FR" dirty="0">
                <a:sym typeface="Calibri"/>
              </a:rPr>
              <a:t>FERBANAT L, comme la plupart des engrais bio-organiques contient des bactéries de Rhizobium, Azotobacter, Clostridium et des champignons unicellulaires. </a:t>
            </a:r>
          </a:p>
          <a:p>
            <a:r>
              <a:rPr lang="fr-FR" dirty="0">
                <a:sym typeface="Calibri"/>
              </a:rPr>
              <a:t>Il convient de noter que l’activité de toutes ces bactéries est uniforme (symbiotiques). </a:t>
            </a:r>
          </a:p>
          <a:p>
            <a:r>
              <a:rPr lang="fr-FR" dirty="0">
                <a:sym typeface="Calibri"/>
              </a:rPr>
              <a:t>L'effet complexe du produit stimule le processus de la photosynthèse, le développement des racines et des parties aériennes du de la plante et permet aux plantes d'utiliser leur potentiel génétique.</a:t>
            </a:r>
          </a:p>
          <a:p>
            <a:r>
              <a:rPr lang="fr-FR" dirty="0">
                <a:sym typeface="Calibri"/>
              </a:rPr>
              <a:t>En utilisant des composants microbiologiques FERBANAT L offre la possibilité d'augmenter la productivité des cultures de plus de 10%, raccourcir la période de croissance de 5 à 10 jours. </a:t>
            </a:r>
          </a:p>
          <a:p>
            <a:r>
              <a:rPr lang="fr-FR" dirty="0">
                <a:sym typeface="Calibri"/>
              </a:rPr>
              <a:t>Ceci est particulièrement important pour la production de variétés végétales précoces parce que leur prix est toujours le plus important. </a:t>
            </a:r>
          </a:p>
          <a:p>
            <a:r>
              <a:rPr lang="fr-FR" dirty="0">
                <a:sym typeface="Calibri"/>
              </a:rPr>
              <a:t>En outre, l'utilisation de L FERBANAT permet d’économiser la quantité d’engrais azotés, réduire l'utilisation de pesticides. FERBANAT L peut être mélangé avec des pesticides et des engrais minéraux.</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25" y="0"/>
            <a:ext cx="2516413" cy="715996"/>
          </a:xfrm>
          <a:prstGeom prst="rect">
            <a:avLst/>
          </a:prstGeom>
        </p:spPr>
      </p:pic>
    </p:spTree>
    <p:extLst>
      <p:ext uri="{BB962C8B-B14F-4D97-AF65-F5344CB8AC3E}">
        <p14:creationId xmlns:p14="http://schemas.microsoft.com/office/powerpoint/2010/main" val="10704779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nSpc>
                <a:spcPct val="115000"/>
              </a:lnSpc>
              <a:spcBef>
                <a:spcPts val="0"/>
              </a:spcBef>
            </a:pPr>
            <a:r>
              <a:rPr lang="fr-FR" dirty="0">
                <a:sym typeface="Calibri"/>
              </a:rPr>
              <a:t>Caractéristiques distinctives de FERBANAT L</a:t>
            </a:r>
            <a:endParaRPr lang="fr-FR" dirty="0"/>
          </a:p>
        </p:txBody>
      </p:sp>
      <p:sp>
        <p:nvSpPr>
          <p:cNvPr id="3" name="Espace réservé du contenu 2"/>
          <p:cNvSpPr>
            <a:spLocks noGrp="1"/>
          </p:cNvSpPr>
          <p:nvPr>
            <p:ph idx="1"/>
          </p:nvPr>
        </p:nvSpPr>
        <p:spPr/>
        <p:txBody>
          <a:bodyPr>
            <a:normAutofit/>
          </a:bodyPr>
          <a:lstStyle/>
          <a:p>
            <a:pPr>
              <a:lnSpc>
                <a:spcPct val="115000"/>
              </a:lnSpc>
              <a:spcBef>
                <a:spcPts val="0"/>
              </a:spcBef>
              <a:buClr>
                <a:schemeClr val="dk1"/>
              </a:buClr>
            </a:pPr>
            <a:r>
              <a:rPr lang="fr-FR" dirty="0">
                <a:sym typeface="Calibri"/>
              </a:rPr>
              <a:t>Il contient de la microflore bénéfique (bactéries, champignons, algues, levures), humiques et </a:t>
            </a:r>
            <a:r>
              <a:rPr lang="fr-FR" dirty="0" err="1">
                <a:sym typeface="Calibri"/>
              </a:rPr>
              <a:t>fulviques</a:t>
            </a:r>
            <a:r>
              <a:rPr lang="fr-FR" dirty="0">
                <a:sym typeface="Calibri"/>
              </a:rPr>
              <a:t>, des acides aminés, des vitamines et d'autres additifs biologiquement actifs.</a:t>
            </a:r>
            <a:br>
              <a:rPr lang="fr-FR" dirty="0">
                <a:sym typeface="Calibri"/>
              </a:rPr>
            </a:br>
            <a:r>
              <a:rPr lang="fr-FR" dirty="0">
                <a:sym typeface="Calibri"/>
              </a:rPr>
              <a:t>En outre, le produit contient une substance active sous forme de spores microbiennes, pour cela il reste longtemps et ne nécessite pas de conditions spéciales de stockage. </a:t>
            </a:r>
          </a:p>
          <a:p>
            <a:pPr>
              <a:lnSpc>
                <a:spcPct val="115000"/>
              </a:lnSpc>
              <a:spcBef>
                <a:spcPts val="0"/>
              </a:spcBef>
              <a:buClr>
                <a:schemeClr val="dk1"/>
              </a:buClr>
            </a:pPr>
            <a:r>
              <a:rPr lang="fr-FR" dirty="0">
                <a:sym typeface="Calibri"/>
              </a:rPr>
              <a:t>Après la dilution avec de l'eau et la pulvérisation, FERBANAT L commence à agir immédiatement.</a:t>
            </a:r>
            <a:br>
              <a:rPr lang="fr-FR" dirty="0">
                <a:sym typeface="Calibri"/>
              </a:rPr>
            </a:br>
            <a:r>
              <a:rPr lang="fr-FR" dirty="0">
                <a:sym typeface="Calibri"/>
              </a:rPr>
              <a:t>Le produit est respectueux de l'environnement (bio) et essentiellement possède tous les matériaux nécessaires à la croissance des plantes.</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926" y="0"/>
            <a:ext cx="2516413" cy="715996"/>
          </a:xfrm>
          <a:prstGeom prst="rect">
            <a:avLst/>
          </a:prstGeom>
        </p:spPr>
      </p:pic>
    </p:spTree>
    <p:extLst>
      <p:ext uri="{BB962C8B-B14F-4D97-AF65-F5344CB8AC3E}">
        <p14:creationId xmlns:p14="http://schemas.microsoft.com/office/powerpoint/2010/main" val="20516216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ym typeface="Calibri"/>
              </a:rPr>
              <a:t>Qu'est-ce qu'un engrais organique liquide, nano - stimulant biologique FERBANAT L?</a:t>
            </a:r>
            <a:endParaRPr lang="fr-FR" dirty="0"/>
          </a:p>
        </p:txBody>
      </p:sp>
      <p:sp>
        <p:nvSpPr>
          <p:cNvPr id="3" name="Espace réservé du contenu 2"/>
          <p:cNvSpPr>
            <a:spLocks noGrp="1"/>
          </p:cNvSpPr>
          <p:nvPr>
            <p:ph idx="1"/>
          </p:nvPr>
        </p:nvSpPr>
        <p:spPr/>
        <p:txBody>
          <a:bodyPr>
            <a:normAutofit/>
          </a:bodyPr>
          <a:lstStyle/>
          <a:p>
            <a:pPr>
              <a:lnSpc>
                <a:spcPct val="115000"/>
              </a:lnSpc>
              <a:spcBef>
                <a:spcPts val="0"/>
              </a:spcBef>
              <a:buClr>
                <a:schemeClr val="dk1"/>
              </a:buClr>
            </a:pPr>
            <a:r>
              <a:rPr lang="fr-FR" dirty="0">
                <a:sym typeface="Calibri"/>
              </a:rPr>
              <a:t>FERBANAT L est un engrais organique liquide de nouvelle génération, nano - stimulant biologique fabriqué en Lituanie à partir de matières premières naturelles biologiques - </a:t>
            </a:r>
            <a:r>
              <a:rPr lang="fr-FR" dirty="0" err="1">
                <a:sym typeface="Calibri"/>
              </a:rPr>
              <a:t>lombricompost</a:t>
            </a:r>
            <a:r>
              <a:rPr lang="fr-FR" dirty="0">
                <a:sym typeface="Calibri"/>
              </a:rPr>
              <a:t> (déchets organiques recyclés des vers de compost), en utilisant des nanotechnologies modernes grâce auxquelles le produit fabriqué est unique.</a:t>
            </a:r>
          </a:p>
          <a:p>
            <a:pPr>
              <a:lnSpc>
                <a:spcPct val="115000"/>
              </a:lnSpc>
              <a:spcBef>
                <a:spcPts val="0"/>
              </a:spcBef>
              <a:buClr>
                <a:schemeClr val="dk1"/>
              </a:buClr>
            </a:pPr>
            <a:r>
              <a:rPr lang="fr-FR" dirty="0">
                <a:sym typeface="Calibri"/>
              </a:rPr>
              <a:t>Au cours de la production de FERBANAT L les technologies utilisées sont basées non sur les effets chimiques, mais purement physiques. </a:t>
            </a:r>
          </a:p>
          <a:p>
            <a:pPr>
              <a:lnSpc>
                <a:spcPct val="115000"/>
              </a:lnSpc>
              <a:spcBef>
                <a:spcPts val="0"/>
              </a:spcBef>
              <a:buClr>
                <a:schemeClr val="dk1"/>
              </a:buClr>
            </a:pPr>
            <a:r>
              <a:rPr lang="fr-FR" dirty="0">
                <a:sym typeface="Calibri"/>
              </a:rPr>
              <a:t>FERBANAT L contient des humus avec des oligo-éléments, des substances naturelles biologiquement actives et de la microflore bénéfique.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87" y="0"/>
            <a:ext cx="2516413" cy="715996"/>
          </a:xfrm>
          <a:prstGeom prst="rect">
            <a:avLst/>
          </a:prstGeom>
        </p:spPr>
      </p:pic>
    </p:spTree>
    <p:extLst>
      <p:ext uri="{BB962C8B-B14F-4D97-AF65-F5344CB8AC3E}">
        <p14:creationId xmlns:p14="http://schemas.microsoft.com/office/powerpoint/2010/main" val="12714607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89213" y="1372312"/>
            <a:ext cx="3345056" cy="566738"/>
          </a:xfrm>
        </p:spPr>
        <p:txBody>
          <a:bodyPr/>
          <a:lstStyle/>
          <a:p>
            <a:r>
              <a:rPr lang="fr-FR" b="1" dirty="0">
                <a:solidFill>
                  <a:schemeClr val="dk1"/>
                </a:solidFill>
                <a:latin typeface="Calibri"/>
                <a:ea typeface="Calibri"/>
                <a:cs typeface="Calibri"/>
                <a:sym typeface="Calibri"/>
              </a:rPr>
              <a:t>Merci de me contacter!</a:t>
            </a:r>
            <a:endParaRPr lang="fr-FR" dirty="0"/>
          </a:p>
        </p:txBody>
      </p:sp>
      <p:pic>
        <p:nvPicPr>
          <p:cNvPr id="6" name="Espace réservé pour une image  5"/>
          <p:cNvPicPr>
            <a:picLocks noGrp="1" noChangeAspect="1"/>
          </p:cNvPicPr>
          <p:nvPr>
            <p:ph type="pic" idx="1"/>
          </p:nvPr>
        </p:nvPicPr>
        <p:blipFill>
          <a:blip r:embed="rId3">
            <a:extLst>
              <a:ext uri="{28A0092B-C50C-407E-A947-70E740481C1C}">
                <a14:useLocalDpi xmlns:a14="http://schemas.microsoft.com/office/drawing/2010/main" val="0"/>
              </a:ext>
            </a:extLst>
          </a:blip>
          <a:srcRect t="17575" b="17575"/>
          <a:stretch>
            <a:fillRect/>
          </a:stretch>
        </p:blipFill>
        <p:spPr>
          <a:xfrm>
            <a:off x="6232848" y="1572417"/>
            <a:ext cx="5066490" cy="21907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Sous-titre 2"/>
          <p:cNvSpPr>
            <a:spLocks noGrp="1"/>
          </p:cNvSpPr>
          <p:nvPr>
            <p:ph type="body" sz="half" idx="2"/>
          </p:nvPr>
        </p:nvSpPr>
        <p:spPr>
          <a:xfrm>
            <a:off x="2589213" y="2313991"/>
            <a:ext cx="4670003" cy="4068147"/>
          </a:xfrm>
        </p:spPr>
        <p:txBody>
          <a:bodyPr>
            <a:normAutofit lnSpcReduction="10000"/>
          </a:bodyPr>
          <a:lstStyle/>
          <a:p>
            <a:pPr>
              <a:lnSpc>
                <a:spcPct val="100000"/>
              </a:lnSpc>
              <a:spcBef>
                <a:spcPts val="0"/>
              </a:spcBef>
              <a:buClr>
                <a:schemeClr val="accent1"/>
              </a:buClr>
            </a:pPr>
            <a:endParaRPr lang="fr-FR" b="1" dirty="0">
              <a:ea typeface="Calibri"/>
              <a:cs typeface="Calibri"/>
              <a:sym typeface="Calibri"/>
            </a:endParaRPr>
          </a:p>
          <a:p>
            <a:pPr>
              <a:lnSpc>
                <a:spcPct val="100000"/>
              </a:lnSpc>
              <a:spcBef>
                <a:spcPts val="0"/>
              </a:spcBef>
              <a:buClr>
                <a:schemeClr val="accent1"/>
              </a:buClr>
            </a:pPr>
            <a:endParaRPr lang="fr-FR" b="1" dirty="0">
              <a:ea typeface="Calibri"/>
              <a:cs typeface="Calibri"/>
              <a:sym typeface="Calibri"/>
            </a:endParaRPr>
          </a:p>
          <a:p>
            <a:pPr>
              <a:lnSpc>
                <a:spcPct val="100000"/>
              </a:lnSpc>
              <a:spcBef>
                <a:spcPts val="0"/>
              </a:spcBef>
              <a:buClr>
                <a:schemeClr val="accent1"/>
              </a:buClr>
            </a:pPr>
            <a:endParaRPr lang="fr-FR" b="1" dirty="0">
              <a:ea typeface="Calibri"/>
              <a:cs typeface="Calibri"/>
              <a:sym typeface="Calibri"/>
            </a:endParaRPr>
          </a:p>
          <a:p>
            <a:pPr>
              <a:lnSpc>
                <a:spcPct val="100000"/>
              </a:lnSpc>
              <a:spcBef>
                <a:spcPts val="0"/>
              </a:spcBef>
              <a:buClr>
                <a:schemeClr val="accent1"/>
              </a:buClr>
            </a:pPr>
            <a:endParaRPr lang="fr-FR" b="1" dirty="0">
              <a:ea typeface="Calibri"/>
              <a:cs typeface="Calibri"/>
              <a:sym typeface="Calibri"/>
            </a:endParaRPr>
          </a:p>
          <a:p>
            <a:pPr>
              <a:lnSpc>
                <a:spcPct val="100000"/>
              </a:lnSpc>
              <a:spcBef>
                <a:spcPts val="0"/>
              </a:spcBef>
              <a:buClr>
                <a:schemeClr val="accent1"/>
              </a:buClr>
            </a:pPr>
            <a:endParaRPr lang="fr-FR" b="1" dirty="0">
              <a:ea typeface="Calibri"/>
              <a:cs typeface="Calibri"/>
              <a:sym typeface="Calibri"/>
            </a:endParaRPr>
          </a:p>
          <a:p>
            <a:pPr>
              <a:lnSpc>
                <a:spcPct val="100000"/>
              </a:lnSpc>
              <a:spcBef>
                <a:spcPts val="0"/>
              </a:spcBef>
              <a:buClr>
                <a:schemeClr val="accent1"/>
              </a:buClr>
            </a:pPr>
            <a:endParaRPr lang="fr-FR" sz="1900" b="1" dirty="0">
              <a:ea typeface="Calibri"/>
              <a:cs typeface="Calibri"/>
              <a:sym typeface="Calibri"/>
            </a:endParaRPr>
          </a:p>
          <a:p>
            <a:pPr>
              <a:lnSpc>
                <a:spcPct val="100000"/>
              </a:lnSpc>
              <a:spcBef>
                <a:spcPts val="0"/>
              </a:spcBef>
              <a:buClr>
                <a:schemeClr val="accent1"/>
              </a:buClr>
            </a:pPr>
            <a:endParaRPr lang="fr-FR" sz="1900" b="1" dirty="0">
              <a:ea typeface="Calibri"/>
              <a:cs typeface="Calibri"/>
              <a:sym typeface="Calibri"/>
            </a:endParaRPr>
          </a:p>
          <a:p>
            <a:pPr>
              <a:lnSpc>
                <a:spcPct val="100000"/>
              </a:lnSpc>
              <a:spcBef>
                <a:spcPts val="0"/>
              </a:spcBef>
              <a:buClr>
                <a:schemeClr val="accent1"/>
              </a:buClr>
            </a:pPr>
            <a:endParaRPr lang="fr-FR" sz="1900" b="1" dirty="0">
              <a:ea typeface="Calibri"/>
              <a:cs typeface="Calibri"/>
              <a:sym typeface="Calibri"/>
            </a:endParaRPr>
          </a:p>
          <a:p>
            <a:pPr>
              <a:lnSpc>
                <a:spcPct val="100000"/>
              </a:lnSpc>
              <a:spcBef>
                <a:spcPts val="0"/>
              </a:spcBef>
              <a:buClr>
                <a:schemeClr val="accent1"/>
              </a:buClr>
            </a:pPr>
            <a:endParaRPr lang="fr-FR" sz="1900" b="1" dirty="0">
              <a:ea typeface="Calibri"/>
              <a:cs typeface="Calibri"/>
              <a:sym typeface="Calibri"/>
            </a:endParaRPr>
          </a:p>
          <a:p>
            <a:pPr>
              <a:lnSpc>
                <a:spcPct val="100000"/>
              </a:lnSpc>
              <a:spcBef>
                <a:spcPts val="0"/>
              </a:spcBef>
              <a:buClr>
                <a:schemeClr val="accent1"/>
              </a:buClr>
            </a:pPr>
            <a:r>
              <a:rPr lang="fr-FR" sz="1900" b="1" dirty="0">
                <a:ea typeface="Calibri"/>
                <a:cs typeface="Calibri"/>
                <a:sym typeface="Calibri"/>
              </a:rPr>
              <a:t>Contact:</a:t>
            </a:r>
          </a:p>
          <a:p>
            <a:pPr>
              <a:lnSpc>
                <a:spcPct val="100000"/>
              </a:lnSpc>
              <a:spcBef>
                <a:spcPts val="400"/>
              </a:spcBef>
              <a:buClr>
                <a:schemeClr val="accent1"/>
              </a:buClr>
            </a:pPr>
            <a:r>
              <a:rPr lang="fr-FR" sz="1900" b="1" dirty="0">
                <a:ea typeface="Calibri"/>
                <a:cs typeface="Calibri"/>
                <a:sym typeface="Calibri"/>
              </a:rPr>
              <a:t>Prénom: </a:t>
            </a:r>
            <a:r>
              <a:rPr lang="fr-FR" sz="1900" b="1" dirty="0" err="1">
                <a:ea typeface="Calibri"/>
                <a:cs typeface="Calibri"/>
                <a:sym typeface="Calibri"/>
              </a:rPr>
              <a:t>Raimonda</a:t>
            </a:r>
            <a:r>
              <a:rPr lang="fr-FR" sz="1900" b="1" dirty="0">
                <a:ea typeface="Calibri"/>
                <a:cs typeface="Calibri"/>
                <a:sym typeface="Calibri"/>
              </a:rPr>
              <a:t> </a:t>
            </a:r>
          </a:p>
          <a:p>
            <a:pPr>
              <a:lnSpc>
                <a:spcPct val="100000"/>
              </a:lnSpc>
              <a:spcBef>
                <a:spcPts val="400"/>
              </a:spcBef>
              <a:buClr>
                <a:schemeClr val="accent1"/>
              </a:buClr>
            </a:pPr>
            <a:r>
              <a:rPr lang="fr-FR" sz="1900" b="1" dirty="0">
                <a:ea typeface="Calibri"/>
                <a:cs typeface="Calibri"/>
                <a:sym typeface="Calibri"/>
              </a:rPr>
              <a:t>Nom: LANAUSKAITE</a:t>
            </a:r>
          </a:p>
          <a:p>
            <a:pPr>
              <a:lnSpc>
                <a:spcPct val="100000"/>
              </a:lnSpc>
              <a:spcBef>
                <a:spcPts val="400"/>
              </a:spcBef>
              <a:buClr>
                <a:schemeClr val="accent1"/>
              </a:buClr>
            </a:pPr>
            <a:r>
              <a:rPr lang="fr-FR" sz="1900" b="1" dirty="0">
                <a:ea typeface="Calibri"/>
                <a:cs typeface="Calibri"/>
                <a:sym typeface="Calibri"/>
              </a:rPr>
              <a:t>Tél.: + 33 6 83 74 56 72</a:t>
            </a:r>
          </a:p>
          <a:p>
            <a:pPr>
              <a:lnSpc>
                <a:spcPct val="100000"/>
              </a:lnSpc>
              <a:spcBef>
                <a:spcPts val="400"/>
              </a:spcBef>
              <a:buClr>
                <a:schemeClr val="accent1"/>
              </a:buClr>
            </a:pPr>
            <a:r>
              <a:rPr lang="fr-FR" sz="1900" b="1" dirty="0">
                <a:ea typeface="Calibri"/>
                <a:cs typeface="Calibri"/>
                <a:sym typeface="Calibri"/>
              </a:rPr>
              <a:t>E-mail: </a:t>
            </a:r>
            <a:r>
              <a:rPr lang="fr-FR" sz="1900" b="1" dirty="0" err="1">
                <a:ea typeface="Calibri"/>
                <a:cs typeface="Calibri"/>
                <a:sym typeface="Calibri"/>
              </a:rPr>
              <a:t>biofertilisant@protonmail.com</a:t>
            </a:r>
            <a:endParaRPr lang="fr-FR" sz="1900" b="1" dirty="0">
              <a:ea typeface="Calibri"/>
              <a:cs typeface="Calibri"/>
              <a:sym typeface="Calibri"/>
            </a:endParaRPr>
          </a:p>
          <a:p>
            <a:pPr>
              <a:lnSpc>
                <a:spcPct val="100000"/>
              </a:lnSpc>
              <a:spcBef>
                <a:spcPts val="400"/>
              </a:spcBef>
              <a:buClr>
                <a:schemeClr val="accent1"/>
              </a:buClr>
            </a:pPr>
            <a:r>
              <a:rPr lang="fr-FR" sz="1900" b="1" dirty="0">
                <a:ea typeface="Calibri"/>
                <a:cs typeface="Calibri"/>
                <a:sym typeface="Calibri"/>
              </a:rPr>
              <a:t>Année 2020</a:t>
            </a:r>
          </a:p>
          <a:p>
            <a:endParaRPr lang="fr-FR" dirty="0"/>
          </a:p>
        </p:txBody>
      </p:sp>
      <p:sp>
        <p:nvSpPr>
          <p:cNvPr id="4" name="Rectangle 3"/>
          <p:cNvSpPr/>
          <p:nvPr/>
        </p:nvSpPr>
        <p:spPr>
          <a:xfrm>
            <a:off x="9386635" y="5383831"/>
            <a:ext cx="2178802" cy="738664"/>
          </a:xfrm>
          <a:prstGeom prst="rect">
            <a:avLst/>
          </a:prstGeom>
        </p:spPr>
        <p:txBody>
          <a:bodyPr wrap="none">
            <a:spAutoFit/>
          </a:bodyPr>
          <a:lstStyle/>
          <a:p>
            <a:r>
              <a:rPr lang="fr-FR" dirty="0">
                <a:solidFill>
                  <a:srgbClr val="545454"/>
                </a:solidFill>
                <a:latin typeface="arial" charset="0"/>
              </a:rPr>
              <a:t>Musique</a:t>
            </a:r>
          </a:p>
          <a:p>
            <a:r>
              <a:rPr lang="fr-FR" dirty="0">
                <a:solidFill>
                  <a:srgbClr val="545454"/>
                </a:solidFill>
                <a:latin typeface="arial" charset="0"/>
              </a:rPr>
              <a:t>Piano: Philippe WALTER</a:t>
            </a:r>
          </a:p>
          <a:p>
            <a:r>
              <a:rPr lang="fr-FR" dirty="0">
                <a:solidFill>
                  <a:srgbClr val="545454"/>
                </a:solidFill>
                <a:latin typeface="arial" charset="0"/>
              </a:rPr>
              <a:t>Tabla: Matthias LABBE</a:t>
            </a:r>
            <a:endParaRPr lang="fr-FR" dirty="0"/>
          </a:p>
        </p:txBody>
      </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11" y="0"/>
            <a:ext cx="2516413" cy="715996"/>
          </a:xfrm>
          <a:prstGeom prst="rect">
            <a:avLst/>
          </a:prstGeom>
        </p:spPr>
      </p:pic>
    </p:spTree>
    <p:extLst>
      <p:ext uri="{BB962C8B-B14F-4D97-AF65-F5344CB8AC3E}">
        <p14:creationId xmlns:p14="http://schemas.microsoft.com/office/powerpoint/2010/main" val="19128441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sym typeface="Calibri"/>
              </a:rPr>
              <a:t>Qu'est-ce qu'un engrais organique liquide, nano - stimulant biologique FERBANAT L?</a:t>
            </a:r>
            <a:endParaRPr lang="fr-FR" dirty="0"/>
          </a:p>
        </p:txBody>
      </p:sp>
      <p:sp>
        <p:nvSpPr>
          <p:cNvPr id="3" name="Espace réservé du contenu 2"/>
          <p:cNvSpPr>
            <a:spLocks noGrp="1"/>
          </p:cNvSpPr>
          <p:nvPr>
            <p:ph idx="1"/>
          </p:nvPr>
        </p:nvSpPr>
        <p:spPr/>
        <p:txBody>
          <a:bodyPr>
            <a:normAutofit/>
          </a:bodyPr>
          <a:lstStyle/>
          <a:p>
            <a:r>
              <a:rPr lang="fr-FR" dirty="0">
                <a:sym typeface="Calibri"/>
              </a:rPr>
              <a:t>L'effet de FERBANAT L sur les cellules végétales des plantes est basé sur des composants biologiques (non-chimiques) purement naturels. La norme de FERNABAT L est  de seulement de 1 à 3 l/ha. </a:t>
            </a:r>
          </a:p>
          <a:p>
            <a:r>
              <a:rPr lang="fr-FR" dirty="0">
                <a:sym typeface="Calibri"/>
              </a:rPr>
              <a:t>En utilisant FERBANAT L on stimule des processus biochimiques dans les cellules végétales qui consomment moins d'énergie nécessaire pour que des substances utiles pénètrent à travers la membrane cellulaire.</a:t>
            </a:r>
          </a:p>
          <a:p>
            <a:r>
              <a:rPr lang="fr-FR" dirty="0">
                <a:sym typeface="Calibri"/>
              </a:rPr>
              <a:t>Plus l'élément d’alimentation est petit, moins d'énergie utilise la cellule pour qu’elle pénètre à travers la membrane. En outre, FERBANAT L contient des spores de la microflore bénéfiques.</a:t>
            </a:r>
          </a:p>
          <a:p>
            <a:r>
              <a:rPr lang="fr-FR" dirty="0">
                <a:sym typeface="Calibri"/>
              </a:rPr>
              <a:t>FERBANAT L a une composition complexe. Il se compose d'acides humiques et </a:t>
            </a:r>
            <a:r>
              <a:rPr lang="fr-FR" dirty="0" err="1">
                <a:sym typeface="Calibri"/>
              </a:rPr>
              <a:t>fulviques</a:t>
            </a:r>
            <a:r>
              <a:rPr lang="fr-FR" dirty="0">
                <a:sym typeface="Calibri"/>
              </a:rPr>
              <a:t>, d’acides aminés, d’oligo-éléments, des vitamines, de macronutriments, de la microflore utile du sol.</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87" y="0"/>
            <a:ext cx="2516413" cy="715996"/>
          </a:xfrm>
          <a:prstGeom prst="rect">
            <a:avLst/>
          </a:prstGeom>
        </p:spPr>
      </p:pic>
    </p:spTree>
    <p:extLst>
      <p:ext uri="{BB962C8B-B14F-4D97-AF65-F5344CB8AC3E}">
        <p14:creationId xmlns:p14="http://schemas.microsoft.com/office/powerpoint/2010/main" val="2118797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10"/>
            <a:ext cx="9387581" cy="1280890"/>
          </a:xfrm>
        </p:spPr>
        <p:txBody>
          <a:bodyPr>
            <a:normAutofit fontScale="90000"/>
          </a:bodyPr>
          <a:lstStyle/>
          <a:p>
            <a:r>
              <a:rPr lang="fr-FR" dirty="0">
                <a:sym typeface="Calibri"/>
              </a:rPr>
              <a:t>Qu'est-ce qu'un engrais liquide nano organique - biologique stimulant FERBANAT L?</a:t>
            </a:r>
            <a:endParaRPr lang="fr-FR" dirty="0"/>
          </a:p>
        </p:txBody>
      </p:sp>
      <p:sp>
        <p:nvSpPr>
          <p:cNvPr id="3" name="Espace réservé du contenu 2"/>
          <p:cNvSpPr>
            <a:spLocks noGrp="1"/>
          </p:cNvSpPr>
          <p:nvPr>
            <p:ph idx="1"/>
          </p:nvPr>
        </p:nvSpPr>
        <p:spPr/>
        <p:txBody>
          <a:bodyPr>
            <a:normAutofit/>
          </a:bodyPr>
          <a:lstStyle/>
          <a:p>
            <a:pPr marR="25400" algn="just">
              <a:lnSpc>
                <a:spcPct val="100000"/>
              </a:lnSpc>
              <a:spcBef>
                <a:spcPts val="0"/>
              </a:spcBef>
              <a:buClr>
                <a:schemeClr val="dk1"/>
              </a:buClr>
            </a:pPr>
            <a:r>
              <a:rPr lang="fr-FR" dirty="0">
                <a:sym typeface="Calibri"/>
              </a:rPr>
              <a:t>Le nano stimulateur assure la nutrition optimale des plantes, stimule l'activité enzymatique cellulaire, rend normal et active le métabolisme, renforce le système immunitaire, les plantes deviennent plus résistantes aux irritants externes. </a:t>
            </a:r>
          </a:p>
          <a:p>
            <a:pPr marR="25400" algn="just">
              <a:lnSpc>
                <a:spcPct val="100000"/>
              </a:lnSpc>
              <a:spcBef>
                <a:spcPts val="0"/>
              </a:spcBef>
              <a:buClr>
                <a:schemeClr val="dk1"/>
              </a:buClr>
            </a:pPr>
            <a:r>
              <a:rPr lang="fr-FR" dirty="0">
                <a:sym typeface="Calibri"/>
              </a:rPr>
              <a:t>Visuellement, on peut voir l’effet à partir du nombre accru de feuilles et de limbe. Les feuilles deviennent riches en couleur verte. </a:t>
            </a:r>
          </a:p>
          <a:p>
            <a:pPr marR="25400" algn="just">
              <a:lnSpc>
                <a:spcPct val="100000"/>
              </a:lnSpc>
              <a:spcBef>
                <a:spcPts val="0"/>
              </a:spcBef>
              <a:buClr>
                <a:schemeClr val="dk1"/>
              </a:buClr>
            </a:pPr>
            <a:r>
              <a:rPr lang="fr-FR" dirty="0">
                <a:sym typeface="Calibri"/>
              </a:rPr>
              <a:t>La fonction de reproduction de la plante s’intensifie. </a:t>
            </a:r>
          </a:p>
          <a:p>
            <a:pPr marR="25400" algn="just">
              <a:lnSpc>
                <a:spcPct val="100000"/>
              </a:lnSpc>
              <a:spcBef>
                <a:spcPts val="0"/>
              </a:spcBef>
              <a:buClr>
                <a:schemeClr val="dk1"/>
              </a:buClr>
            </a:pPr>
            <a:r>
              <a:rPr lang="fr-FR" dirty="0">
                <a:sym typeface="Calibri"/>
              </a:rPr>
              <a:t>FERBANAT L affectent directement le développement des organes reproducteurs, ce qui conduit aux résultats des rendements plus élevés.</a:t>
            </a:r>
            <a:br>
              <a:rPr lang="fr-FR" dirty="0">
                <a:sym typeface="Calibri"/>
              </a:rPr>
            </a:br>
            <a:r>
              <a:rPr lang="fr-FR" dirty="0">
                <a:sym typeface="Calibri"/>
              </a:rPr>
              <a:t>En pulvérisant le produit affecte directement le limbe. Le mouvement des matériaux augmente à partir des feuilles vers les fruits et les tiges. L'activité biologique augmente dans la rhizosphère, dans la zone d’activité racinaire. </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26" y="0"/>
            <a:ext cx="2516413" cy="715996"/>
          </a:xfrm>
          <a:prstGeom prst="rect">
            <a:avLst/>
          </a:prstGeom>
        </p:spPr>
      </p:pic>
    </p:spTree>
    <p:extLst>
      <p:ext uri="{BB962C8B-B14F-4D97-AF65-F5344CB8AC3E}">
        <p14:creationId xmlns:p14="http://schemas.microsoft.com/office/powerpoint/2010/main" val="194847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10"/>
            <a:ext cx="9294275" cy="1280890"/>
          </a:xfrm>
        </p:spPr>
        <p:txBody>
          <a:bodyPr>
            <a:normAutofit fontScale="90000"/>
          </a:bodyPr>
          <a:lstStyle/>
          <a:p>
            <a:r>
              <a:rPr lang="fr-FR" dirty="0">
                <a:sym typeface="Calibri"/>
              </a:rPr>
              <a:t>Qu'est-ce qu'un engrais liquide nano organique - biologique stimulant FERBANAT L?</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a:sym typeface="Calibri"/>
              </a:rPr>
              <a:t>FERBANAT L contient des micro-organismes - fixateurs d'azote (azotobacter) - permettent aux plantes de l’absorber parfaitement.</a:t>
            </a:r>
          </a:p>
          <a:p>
            <a:r>
              <a:rPr lang="fr-FR" dirty="0">
                <a:sym typeface="Calibri"/>
              </a:rPr>
              <a:t>En outre, FERBANAT L contient des micro-organismes - appelés les initiateurs de potassium et de phosphore - qui remplacent le potassium et le phosphore de sorte que les plantes peuvent aussi facilement les absorber.</a:t>
            </a:r>
          </a:p>
          <a:p>
            <a:r>
              <a:rPr lang="fr-FR" dirty="0">
                <a:sym typeface="Calibri"/>
              </a:rPr>
              <a:t>FERBANAT L a une composition complexe. Il se compose d'acides humiques et </a:t>
            </a:r>
            <a:r>
              <a:rPr lang="fr-FR" dirty="0" err="1">
                <a:sym typeface="Calibri"/>
              </a:rPr>
              <a:t>fulviques</a:t>
            </a:r>
            <a:r>
              <a:rPr lang="fr-FR" dirty="0">
                <a:sym typeface="Calibri"/>
              </a:rPr>
              <a:t>, acides aminés, oligo-éléments, de la microflore du sol utile. </a:t>
            </a:r>
          </a:p>
          <a:p>
            <a:r>
              <a:rPr lang="fr-FR" dirty="0">
                <a:sym typeface="Calibri"/>
              </a:rPr>
              <a:t>En principe, le produit combine les meilleurs caractéristiques du humiques, de micro- et macroéléments, et aussi des engrais microbiologiques dans un tout nouveau niveau technologique.</a:t>
            </a:r>
          </a:p>
          <a:p>
            <a:r>
              <a:rPr lang="fr-FR" dirty="0">
                <a:sym typeface="Calibri"/>
              </a:rPr>
              <a:t>Afin d'obtenir une récolte abondante, FERBANAT L doit être utilisé en stricte conformité avec les instructions énoncées dans les périodes de croissance des plantes - à partir de la préparation des semences jusqu’à la fin de la période de croissance.</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87" y="0"/>
            <a:ext cx="2516413" cy="715996"/>
          </a:xfrm>
          <a:prstGeom prst="rect">
            <a:avLst/>
          </a:prstGeom>
        </p:spPr>
      </p:pic>
    </p:spTree>
    <p:extLst>
      <p:ext uri="{BB962C8B-B14F-4D97-AF65-F5344CB8AC3E}">
        <p14:creationId xmlns:p14="http://schemas.microsoft.com/office/powerpoint/2010/main" val="20353082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624110"/>
            <a:ext cx="9238291" cy="1280890"/>
          </a:xfrm>
        </p:spPr>
        <p:txBody>
          <a:bodyPr>
            <a:normAutofit fontScale="90000"/>
          </a:bodyPr>
          <a:lstStyle/>
          <a:p>
            <a:r>
              <a:rPr lang="fr-FR" dirty="0">
                <a:sym typeface="Calibri"/>
              </a:rPr>
              <a:t>Qu'est-ce qu'un engrais liquide nano organique - biologique stimulant FERBANAT L?</a:t>
            </a:r>
            <a:endParaRPr lang="fr-FR" dirty="0"/>
          </a:p>
        </p:txBody>
      </p:sp>
      <p:sp>
        <p:nvSpPr>
          <p:cNvPr id="3" name="Espace réservé du contenu 2"/>
          <p:cNvSpPr>
            <a:spLocks noGrp="1"/>
          </p:cNvSpPr>
          <p:nvPr>
            <p:ph idx="1"/>
          </p:nvPr>
        </p:nvSpPr>
        <p:spPr/>
        <p:txBody>
          <a:bodyPr>
            <a:normAutofit fontScale="92500" lnSpcReduction="20000"/>
          </a:bodyPr>
          <a:lstStyle/>
          <a:p>
            <a:r>
              <a:rPr lang="fr-FR" dirty="0">
                <a:sym typeface="Calibri"/>
              </a:rPr>
              <a:t>FERBANAT L agit sur la photosynthèse qui accélère la maturation des cultures (de la récolte). </a:t>
            </a:r>
          </a:p>
          <a:p>
            <a:r>
              <a:rPr lang="fr-FR" dirty="0">
                <a:sym typeface="Calibri"/>
              </a:rPr>
              <a:t>La période de végétation est réduit de 5-10 jours. Ceci est particulièrement important pour les exploitations où poussent la production précoce, ainsi que l'optimisation de la rotation des cultures.</a:t>
            </a:r>
          </a:p>
          <a:p>
            <a:r>
              <a:rPr lang="fr-FR" dirty="0">
                <a:sym typeface="Calibri"/>
              </a:rPr>
              <a:t>Le complexe de </a:t>
            </a:r>
            <a:r>
              <a:rPr lang="fr-FR" dirty="0" err="1">
                <a:sym typeface="Calibri"/>
              </a:rPr>
              <a:t>microhumus</a:t>
            </a:r>
            <a:r>
              <a:rPr lang="fr-FR" dirty="0">
                <a:sym typeface="Calibri"/>
              </a:rPr>
              <a:t> lié aux micro éléments stimule l'activité d'oxydation (métabolisme de l'oxygène), tout en activant les processus de respiration et de la photosynthèse.</a:t>
            </a:r>
          </a:p>
          <a:p>
            <a:r>
              <a:rPr lang="fr-FR" dirty="0">
                <a:sym typeface="Calibri"/>
              </a:rPr>
              <a:t>Les microorganismes bénéfiques non seulement améliorent l'énergie de germination, mais aussi agissent comme fongicides et insecticides, tout en améliorant l'activité biologique du sol.</a:t>
            </a:r>
          </a:p>
          <a:p>
            <a:r>
              <a:rPr lang="fr-FR" dirty="0">
                <a:sym typeface="Calibri"/>
              </a:rPr>
              <a:t>FERBANAT L est un </a:t>
            </a:r>
            <a:r>
              <a:rPr lang="fr-FR" dirty="0" err="1">
                <a:sym typeface="Calibri"/>
              </a:rPr>
              <a:t>adaptogène</a:t>
            </a:r>
            <a:r>
              <a:rPr lang="fr-FR" dirty="0">
                <a:sym typeface="Calibri"/>
              </a:rPr>
              <a:t> anti-stress très efficace. Il mobilise les fonctions de protection de la plante et assure des rendements dans des conditions climatiques extrêmes (en cas sécheresse, gel).</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26" y="0"/>
            <a:ext cx="2516413" cy="715996"/>
          </a:xfrm>
          <a:prstGeom prst="rect">
            <a:avLst/>
          </a:prstGeom>
        </p:spPr>
      </p:pic>
    </p:spTree>
    <p:extLst>
      <p:ext uri="{BB962C8B-B14F-4D97-AF65-F5344CB8AC3E}">
        <p14:creationId xmlns:p14="http://schemas.microsoft.com/office/powerpoint/2010/main" val="158374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ym typeface="Calibri"/>
              </a:rPr>
              <a:t>micro-organismes</a:t>
            </a:r>
            <a:endParaRPr lang="fr-FR" dirty="0"/>
          </a:p>
        </p:txBody>
      </p:sp>
      <p:sp>
        <p:nvSpPr>
          <p:cNvPr id="3" name="Espace réservé du contenu 2"/>
          <p:cNvSpPr>
            <a:spLocks noGrp="1"/>
          </p:cNvSpPr>
          <p:nvPr>
            <p:ph idx="1"/>
          </p:nvPr>
        </p:nvSpPr>
        <p:spPr/>
        <p:txBody>
          <a:bodyPr>
            <a:normAutofit/>
          </a:bodyPr>
          <a:lstStyle/>
          <a:p>
            <a:pPr>
              <a:lnSpc>
                <a:spcPct val="115000"/>
              </a:lnSpc>
              <a:spcBef>
                <a:spcPts val="0"/>
              </a:spcBef>
              <a:buClr>
                <a:schemeClr val="dk1"/>
              </a:buClr>
            </a:pPr>
            <a:r>
              <a:rPr lang="fr-FR" dirty="0">
                <a:sym typeface="Calibri"/>
              </a:rPr>
              <a:t>FERBANAT L microorganismes: bactéries, champignons, levures, algues et autres.</a:t>
            </a:r>
          </a:p>
          <a:p>
            <a:pPr>
              <a:lnSpc>
                <a:spcPct val="115000"/>
              </a:lnSpc>
              <a:spcBef>
                <a:spcPts val="0"/>
              </a:spcBef>
              <a:buClr>
                <a:schemeClr val="dk1"/>
              </a:buClr>
            </a:pPr>
            <a:r>
              <a:rPr lang="fr-FR" dirty="0">
                <a:sym typeface="Calibri"/>
              </a:rPr>
              <a:t>Tous les micro-organismes de FERBANAT L sont sous forme de spores, de sorte que la qualité du produit reste longtemps intacte et ne nécessite pas de conditions de conservation particulières.</a:t>
            </a:r>
            <a:br>
              <a:rPr lang="fr-FR" dirty="0">
                <a:sym typeface="Calibri"/>
              </a:rPr>
            </a:br>
            <a:r>
              <a:rPr lang="fr-FR" dirty="0">
                <a:sym typeface="Calibri"/>
              </a:rPr>
              <a:t>Selon leurs effets, les micro-organismes de FERBANAT L sont divisés en cinq groupes:</a:t>
            </a:r>
            <a:br>
              <a:rPr lang="fr-FR" dirty="0">
                <a:sym typeface="Calibri"/>
              </a:rPr>
            </a:br>
            <a:r>
              <a:rPr lang="fr-FR" dirty="0">
                <a:sym typeface="Calibri"/>
              </a:rPr>
              <a:t>1. Ceux qui produisent des biostimulants de la croissance des plantes. Une fois dans le sol, ils se sèment dans la zone des racines, également restent viables sur la surface foliaire. Des micro-organismes favorisent la croissance, augmentent la résistance aux facteurs environnementaux négatifs;</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87" y="0"/>
            <a:ext cx="2516413" cy="715996"/>
          </a:xfrm>
          <a:prstGeom prst="rect">
            <a:avLst/>
          </a:prstGeom>
        </p:spPr>
      </p:pic>
    </p:spTree>
    <p:extLst>
      <p:ext uri="{BB962C8B-B14F-4D97-AF65-F5344CB8AC3E}">
        <p14:creationId xmlns:p14="http://schemas.microsoft.com/office/powerpoint/2010/main" val="11376238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ym typeface="Calibri"/>
              </a:rPr>
              <a:t>micro-organismes</a:t>
            </a:r>
            <a:endParaRPr lang="fr-FR" dirty="0"/>
          </a:p>
        </p:txBody>
      </p:sp>
      <p:sp>
        <p:nvSpPr>
          <p:cNvPr id="3" name="Espace réservé du contenu 2"/>
          <p:cNvSpPr>
            <a:spLocks noGrp="1"/>
          </p:cNvSpPr>
          <p:nvPr>
            <p:ph idx="1"/>
          </p:nvPr>
        </p:nvSpPr>
        <p:spPr/>
        <p:txBody>
          <a:bodyPr>
            <a:normAutofit lnSpcReduction="10000"/>
          </a:bodyPr>
          <a:lstStyle/>
          <a:p>
            <a:pPr>
              <a:lnSpc>
                <a:spcPct val="115000"/>
              </a:lnSpc>
              <a:spcBef>
                <a:spcPts val="0"/>
              </a:spcBef>
              <a:buClr>
                <a:schemeClr val="dk1"/>
              </a:buClr>
            </a:pPr>
            <a:r>
              <a:rPr lang="fr-FR" dirty="0">
                <a:sym typeface="Calibri"/>
              </a:rPr>
              <a:t>2. Ils contiennent des fixateurs d'azote associatifs ((liés entre eux). Les microorganismes qui sont sur la zone des racines et sur la limbe convertissent l’azote inaccessible pour les plantes en facile à absorber. La présence de ces micro-organismes peut réduire le taux de fécondation des substances azotées. Les micro-organismes (Bacillus) desserrent et mobilisent le potassium et le phosphore du sol sous forme digeste pour les plantes. De cette façon, FERBANAT L fournit pour les plantes les produits alimentaires de base.</a:t>
            </a:r>
            <a:br>
              <a:rPr lang="fr-FR" dirty="0">
                <a:sym typeface="Calibri"/>
              </a:rPr>
            </a:br>
            <a:r>
              <a:rPr lang="fr-FR" dirty="0">
                <a:sym typeface="Calibri"/>
              </a:rPr>
              <a:t>3. Transforment les sels nutritifs non digestibles sous forme facilement digestes. Les microorganismes présentent dans la zone des racines contribuent à exploiter les possibilités du sol, ce qui augmente le rendement et réduit le besoin d'engrais minéraux.</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186" y="0"/>
            <a:ext cx="2516413" cy="715996"/>
          </a:xfrm>
          <a:prstGeom prst="rect">
            <a:avLst/>
          </a:prstGeom>
        </p:spPr>
      </p:pic>
    </p:spTree>
    <p:extLst>
      <p:ext uri="{BB962C8B-B14F-4D97-AF65-F5344CB8AC3E}">
        <p14:creationId xmlns:p14="http://schemas.microsoft.com/office/powerpoint/2010/main" val="14784465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ym typeface="Calibri"/>
              </a:rPr>
              <a:t>micro-organismes</a:t>
            </a:r>
            <a:endParaRPr lang="fr-FR" dirty="0"/>
          </a:p>
        </p:txBody>
      </p:sp>
      <p:sp>
        <p:nvSpPr>
          <p:cNvPr id="3" name="Espace réservé du contenu 2"/>
          <p:cNvSpPr>
            <a:spLocks noGrp="1"/>
          </p:cNvSpPr>
          <p:nvPr>
            <p:ph idx="1"/>
          </p:nvPr>
        </p:nvSpPr>
        <p:spPr/>
        <p:txBody>
          <a:bodyPr>
            <a:normAutofit/>
          </a:bodyPr>
          <a:lstStyle/>
          <a:p>
            <a:pPr>
              <a:lnSpc>
                <a:spcPct val="115000"/>
              </a:lnSpc>
              <a:spcBef>
                <a:spcPts val="0"/>
              </a:spcBef>
              <a:buClr>
                <a:schemeClr val="dk1"/>
              </a:buClr>
            </a:pPr>
            <a:r>
              <a:rPr lang="fr-FR" dirty="0">
                <a:sym typeface="Calibri"/>
              </a:rPr>
              <a:t>4. Les micro-organismes ont des propriétés fongicides qui permettent d’atténuer la formation des composés pathogènes dans le système racinaire et de maintenir la vitalité à la fois dans racine et dans les limbes. Ils libèrent des substances spécifiques qui entravent l’activité de micro-organismes pathogènes, tout en protégeant les plantes déjà au stade plantule.</a:t>
            </a:r>
            <a:br>
              <a:rPr lang="fr-FR" dirty="0">
                <a:sym typeface="Calibri"/>
              </a:rPr>
            </a:br>
            <a:r>
              <a:rPr lang="fr-FR" dirty="0">
                <a:sym typeface="Calibri"/>
              </a:rPr>
              <a:t>5. Les propriétés insecticides de micro-organismes restent viables et dans les racines, et dans les limbes. Ils libèrent des substances spécifiques qui perturbent les fonctions vitales des tiques, des vers et autres insectes parasites.</a:t>
            </a:r>
          </a:p>
          <a:p>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526" y="0"/>
            <a:ext cx="2516413" cy="715996"/>
          </a:xfrm>
          <a:prstGeom prst="rect">
            <a:avLst/>
          </a:prstGeom>
        </p:spPr>
      </p:pic>
    </p:spTree>
    <p:extLst>
      <p:ext uri="{BB962C8B-B14F-4D97-AF65-F5344CB8AC3E}">
        <p14:creationId xmlns:p14="http://schemas.microsoft.com/office/powerpoint/2010/main" val="11538515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Volute">
  <a:themeElements>
    <a:clrScheme name="Volute">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Volut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olute">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4124</TotalTime>
  <Words>1991</Words>
  <Application>Microsoft Macintosh PowerPoint</Application>
  <PresentationFormat>Grand écran</PresentationFormat>
  <Paragraphs>112</Paragraphs>
  <Slides>20</Slides>
  <Notes>1</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Arial</vt:lpstr>
      <vt:lpstr>Arial</vt:lpstr>
      <vt:lpstr>Calibri</vt:lpstr>
      <vt:lpstr>Candara</vt:lpstr>
      <vt:lpstr>Century Gothic</vt:lpstr>
      <vt:lpstr>Wingdings 3</vt:lpstr>
      <vt:lpstr>Volute</vt:lpstr>
      <vt:lpstr>BIO FERTILISANT  Engrais organique liquide</vt:lpstr>
      <vt:lpstr>Qu'est-ce qu'un engrais organique liquide, nano - stimulant biologique FERBANAT L?</vt:lpstr>
      <vt:lpstr>Qu'est-ce qu'un engrais organique liquide, nano - stimulant biologique FERBANAT L?</vt:lpstr>
      <vt:lpstr>Qu'est-ce qu'un engrais liquide nano organique - biologique stimulant FERBANAT L?</vt:lpstr>
      <vt:lpstr>Qu'est-ce qu'un engrais liquide nano organique - biologique stimulant FERBANAT L?</vt:lpstr>
      <vt:lpstr>Qu'est-ce qu'un engrais liquide nano organique - biologique stimulant FERBANAT L?</vt:lpstr>
      <vt:lpstr>micro-organismes</vt:lpstr>
      <vt:lpstr>micro-organismes</vt:lpstr>
      <vt:lpstr>micro-organismes</vt:lpstr>
      <vt:lpstr>L'effet de FERBANAT L sur les plantes et sur le sol </vt:lpstr>
      <vt:lpstr>L’effet de FERBANAT L sur les plantes</vt:lpstr>
      <vt:lpstr>L’effet de FERBANAT L sur les plantes</vt:lpstr>
      <vt:lpstr>L’effet stimulant de FERBANAT L en cas des conditions défavorables</vt:lpstr>
      <vt:lpstr>L’effet stimulant de FERBANAT L en cas des conditions défavorables</vt:lpstr>
      <vt:lpstr>Prévention des maladies des plantes </vt:lpstr>
      <vt:lpstr>L 'utilisation de FERBANAT L dans les fermes biologiques</vt:lpstr>
      <vt:lpstr>L’Impact de FERBANAT L sur restauration de la fertilité des sols </vt:lpstr>
      <vt:lpstr>Économies de ressources avec FERBANAT L</vt:lpstr>
      <vt:lpstr>Caractéristiques distinctives de FERBANAT L</vt:lpstr>
      <vt:lpstr>Merci de me contacter!</vt:lpstr>
    </vt:vector>
  </TitlesOfParts>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Engrais organique liquide  BIO FERTILISANT de nouvelle génération Origine: Lituanie</dc:title>
  <cp:lastModifiedBy>Raimonda Lanauskaite</cp:lastModifiedBy>
  <cp:revision>43</cp:revision>
  <dcterms:modified xsi:type="dcterms:W3CDTF">2020-07-02T17:51:32Z</dcterms:modified>
</cp:coreProperties>
</file>