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59" r:id="rId3"/>
    <p:sldId id="257" r:id="rId4"/>
    <p:sldId id="258" r:id="rId5"/>
    <p:sldId id="260" r:id="rId6"/>
    <p:sldId id="264" r:id="rId7"/>
    <p:sldId id="261" r:id="rId8"/>
    <p:sldId id="263" r:id="rId9"/>
  </p:sldIdLst>
  <p:sldSz cx="44551600" cy="31496000"/>
  <p:notesSz cx="7099300" cy="10234613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099733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kumimoji="0" sz="8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imes New Roman"/>
      </a:defRPr>
    </a:lvl1pPr>
    <a:lvl2pPr marL="0" marR="0" indent="457200" algn="l" defTabSz="2099733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kumimoji="0" sz="8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imes New Roman"/>
      </a:defRPr>
    </a:lvl2pPr>
    <a:lvl3pPr marL="0" marR="0" indent="914400" algn="l" defTabSz="2099733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kumimoji="0" sz="8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imes New Roman"/>
      </a:defRPr>
    </a:lvl3pPr>
    <a:lvl4pPr marL="0" marR="0" indent="1371600" algn="l" defTabSz="2099733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kumimoji="0" sz="8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imes New Roman"/>
      </a:defRPr>
    </a:lvl4pPr>
    <a:lvl5pPr marL="0" marR="0" indent="1828800" algn="l" defTabSz="2099733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kumimoji="0" sz="8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imes New Roman"/>
      </a:defRPr>
    </a:lvl5pPr>
    <a:lvl6pPr marL="0" marR="0" indent="0" algn="l" defTabSz="2099733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kumimoji="0" sz="8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imes New Roman"/>
      </a:defRPr>
    </a:lvl6pPr>
    <a:lvl7pPr marL="0" marR="0" indent="0" algn="l" defTabSz="2099733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kumimoji="0" sz="8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imes New Roman"/>
      </a:defRPr>
    </a:lvl7pPr>
    <a:lvl8pPr marL="0" marR="0" indent="0" algn="l" defTabSz="2099733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kumimoji="0" sz="8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imes New Roman"/>
      </a:defRPr>
    </a:lvl8pPr>
    <a:lvl9pPr marL="0" marR="0" indent="0" algn="l" defTabSz="2099733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kumimoji="0" sz="8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imes New Roman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31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50800" cap="flat">
              <a:solidFill>
                <a:srgbClr val="FFFFFF"/>
              </a:solidFill>
              <a:prstDash val="solid"/>
              <a:round/>
            </a:ln>
          </a:left>
          <a:right>
            <a:ln w="508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50800" cap="flat">
              <a:solidFill>
                <a:srgbClr val="FFFFFF"/>
              </a:solidFill>
              <a:prstDash val="solid"/>
              <a:round/>
            </a:ln>
          </a:bottom>
          <a:insideH>
            <a:ln w="50800" cap="flat">
              <a:solidFill>
                <a:srgbClr val="FFFFFF"/>
              </a:solidFill>
              <a:prstDash val="solid"/>
              <a:round/>
            </a:ln>
          </a:insideH>
          <a:insideV>
            <a:ln w="508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ECDD"/>
          </a:solidFill>
        </a:fill>
      </a:tcStyle>
    </a:wholeTbl>
    <a:band2H>
      <a:tcTxStyle/>
      <a:tcStyle>
        <a:tcBdr/>
        <a:fill>
          <a:solidFill>
            <a:srgbClr val="E6F6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50800" cap="flat">
              <a:solidFill>
                <a:srgbClr val="FFFFFF"/>
              </a:solidFill>
              <a:prstDash val="solid"/>
              <a:round/>
            </a:ln>
          </a:left>
          <a:right>
            <a:ln w="508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50800" cap="flat">
              <a:solidFill>
                <a:srgbClr val="FFFFFF"/>
              </a:solidFill>
              <a:prstDash val="solid"/>
              <a:round/>
            </a:ln>
          </a:bottom>
          <a:insideH>
            <a:ln w="50800" cap="flat">
              <a:solidFill>
                <a:srgbClr val="FFFFFF"/>
              </a:solidFill>
              <a:prstDash val="solid"/>
              <a:round/>
            </a:ln>
          </a:insideH>
          <a:insideV>
            <a:ln w="508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50800" cap="flat">
              <a:solidFill>
                <a:srgbClr val="FFFFFF"/>
              </a:solidFill>
              <a:prstDash val="solid"/>
              <a:round/>
            </a:ln>
          </a:left>
          <a:right>
            <a:ln w="50800" cap="flat">
              <a:solidFill>
                <a:srgbClr val="FFFFFF"/>
              </a:solidFill>
              <a:prstDash val="solid"/>
              <a:round/>
            </a:ln>
          </a:right>
          <a:top>
            <a:ln w="165100" cap="flat">
              <a:solidFill>
                <a:srgbClr val="FFFFFF"/>
              </a:solidFill>
              <a:prstDash val="solid"/>
              <a:round/>
            </a:ln>
          </a:top>
          <a:bottom>
            <a:ln w="50800" cap="flat">
              <a:solidFill>
                <a:srgbClr val="FFFFFF"/>
              </a:solidFill>
              <a:prstDash val="solid"/>
              <a:round/>
            </a:ln>
          </a:bottom>
          <a:insideH>
            <a:ln w="50800" cap="flat">
              <a:solidFill>
                <a:srgbClr val="FFFFFF"/>
              </a:solidFill>
              <a:prstDash val="solid"/>
              <a:round/>
            </a:ln>
          </a:insideH>
          <a:insideV>
            <a:ln w="508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50800" cap="flat">
              <a:solidFill>
                <a:srgbClr val="FFFFFF"/>
              </a:solidFill>
              <a:prstDash val="solid"/>
              <a:round/>
            </a:ln>
          </a:left>
          <a:right>
            <a:ln w="508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65100" cap="flat">
              <a:solidFill>
                <a:srgbClr val="FFFFFF"/>
              </a:solidFill>
              <a:prstDash val="solid"/>
              <a:round/>
            </a:ln>
          </a:bottom>
          <a:insideH>
            <a:ln w="50800" cap="flat">
              <a:solidFill>
                <a:srgbClr val="FFFFFF"/>
              </a:solidFill>
              <a:prstDash val="solid"/>
              <a:round/>
            </a:ln>
          </a:insideH>
          <a:insideV>
            <a:ln w="508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50800" cap="flat">
              <a:solidFill>
                <a:srgbClr val="FFFFFF"/>
              </a:solidFill>
              <a:prstDash val="solid"/>
              <a:round/>
            </a:ln>
          </a:left>
          <a:right>
            <a:ln w="508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50800" cap="flat">
              <a:solidFill>
                <a:srgbClr val="FFFFFF"/>
              </a:solidFill>
              <a:prstDash val="solid"/>
              <a:round/>
            </a:ln>
          </a:bottom>
          <a:insideH>
            <a:ln w="50800" cap="flat">
              <a:solidFill>
                <a:srgbClr val="FFFFFF"/>
              </a:solidFill>
              <a:prstDash val="solid"/>
              <a:round/>
            </a:ln>
          </a:insideH>
          <a:insideV>
            <a:ln w="508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50800" cap="flat">
              <a:solidFill>
                <a:srgbClr val="FFFFFF"/>
              </a:solidFill>
              <a:prstDash val="solid"/>
              <a:round/>
            </a:ln>
          </a:left>
          <a:right>
            <a:ln w="508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50800" cap="flat">
              <a:solidFill>
                <a:srgbClr val="FFFFFF"/>
              </a:solidFill>
              <a:prstDash val="solid"/>
              <a:round/>
            </a:ln>
          </a:bottom>
          <a:insideH>
            <a:ln w="50800" cap="flat">
              <a:solidFill>
                <a:srgbClr val="FFFFFF"/>
              </a:solidFill>
              <a:prstDash val="solid"/>
              <a:round/>
            </a:ln>
          </a:insideH>
          <a:insideV>
            <a:ln w="508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50800" cap="flat">
              <a:solidFill>
                <a:srgbClr val="FFFFFF"/>
              </a:solidFill>
              <a:prstDash val="solid"/>
              <a:round/>
            </a:ln>
          </a:left>
          <a:right>
            <a:ln w="50800" cap="flat">
              <a:solidFill>
                <a:srgbClr val="FFFFFF"/>
              </a:solidFill>
              <a:prstDash val="solid"/>
              <a:round/>
            </a:ln>
          </a:right>
          <a:top>
            <a:ln w="165100" cap="flat">
              <a:solidFill>
                <a:srgbClr val="FFFFFF"/>
              </a:solidFill>
              <a:prstDash val="solid"/>
              <a:round/>
            </a:ln>
          </a:top>
          <a:bottom>
            <a:ln w="50800" cap="flat">
              <a:solidFill>
                <a:srgbClr val="FFFFFF"/>
              </a:solidFill>
              <a:prstDash val="solid"/>
              <a:round/>
            </a:ln>
          </a:bottom>
          <a:insideH>
            <a:ln w="50800" cap="flat">
              <a:solidFill>
                <a:srgbClr val="FFFFFF"/>
              </a:solidFill>
              <a:prstDash val="solid"/>
              <a:round/>
            </a:ln>
          </a:insideH>
          <a:insideV>
            <a:ln w="508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50800" cap="flat">
              <a:solidFill>
                <a:srgbClr val="FFFFFF"/>
              </a:solidFill>
              <a:prstDash val="solid"/>
              <a:round/>
            </a:ln>
          </a:left>
          <a:right>
            <a:ln w="508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65100" cap="flat">
              <a:solidFill>
                <a:srgbClr val="FFFFFF"/>
              </a:solidFill>
              <a:prstDash val="solid"/>
              <a:round/>
            </a:ln>
          </a:bottom>
          <a:insideH>
            <a:ln w="50800" cap="flat">
              <a:solidFill>
                <a:srgbClr val="FFFFFF"/>
              </a:solidFill>
              <a:prstDash val="solid"/>
              <a:round/>
            </a:ln>
          </a:insideH>
          <a:insideV>
            <a:ln w="508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50800" cap="flat">
              <a:solidFill>
                <a:srgbClr val="FFFFFF"/>
              </a:solidFill>
              <a:prstDash val="solid"/>
              <a:round/>
            </a:ln>
          </a:left>
          <a:right>
            <a:ln w="508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50800" cap="flat">
              <a:solidFill>
                <a:srgbClr val="FFFFFF"/>
              </a:solidFill>
              <a:prstDash val="solid"/>
              <a:round/>
            </a:ln>
          </a:bottom>
          <a:insideH>
            <a:ln w="50800" cap="flat">
              <a:solidFill>
                <a:srgbClr val="FFFFFF"/>
              </a:solidFill>
              <a:prstDash val="solid"/>
              <a:round/>
            </a:ln>
          </a:insideH>
          <a:insideV>
            <a:ln w="508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50800" cap="flat">
              <a:solidFill>
                <a:srgbClr val="FFFFFF"/>
              </a:solidFill>
              <a:prstDash val="solid"/>
              <a:round/>
            </a:ln>
          </a:left>
          <a:right>
            <a:ln w="508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50800" cap="flat">
              <a:solidFill>
                <a:srgbClr val="FFFFFF"/>
              </a:solidFill>
              <a:prstDash val="solid"/>
              <a:round/>
            </a:ln>
          </a:bottom>
          <a:insideH>
            <a:ln w="50800" cap="flat">
              <a:solidFill>
                <a:srgbClr val="FFFFFF"/>
              </a:solidFill>
              <a:prstDash val="solid"/>
              <a:round/>
            </a:ln>
          </a:insideH>
          <a:insideV>
            <a:ln w="508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50800" cap="flat">
              <a:solidFill>
                <a:srgbClr val="FFFFFF"/>
              </a:solidFill>
              <a:prstDash val="solid"/>
              <a:round/>
            </a:ln>
          </a:left>
          <a:right>
            <a:ln w="50800" cap="flat">
              <a:solidFill>
                <a:srgbClr val="FFFFFF"/>
              </a:solidFill>
              <a:prstDash val="solid"/>
              <a:round/>
            </a:ln>
          </a:right>
          <a:top>
            <a:ln w="165100" cap="flat">
              <a:solidFill>
                <a:srgbClr val="FFFFFF"/>
              </a:solidFill>
              <a:prstDash val="solid"/>
              <a:round/>
            </a:ln>
          </a:top>
          <a:bottom>
            <a:ln w="50800" cap="flat">
              <a:solidFill>
                <a:srgbClr val="FFFFFF"/>
              </a:solidFill>
              <a:prstDash val="solid"/>
              <a:round/>
            </a:ln>
          </a:bottom>
          <a:insideH>
            <a:ln w="50800" cap="flat">
              <a:solidFill>
                <a:srgbClr val="FFFFFF"/>
              </a:solidFill>
              <a:prstDash val="solid"/>
              <a:round/>
            </a:ln>
          </a:insideH>
          <a:insideV>
            <a:ln w="508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50800" cap="flat">
              <a:solidFill>
                <a:srgbClr val="FFFFFF"/>
              </a:solidFill>
              <a:prstDash val="solid"/>
              <a:round/>
            </a:ln>
          </a:left>
          <a:right>
            <a:ln w="508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65100" cap="flat">
              <a:solidFill>
                <a:srgbClr val="FFFFFF"/>
              </a:solidFill>
              <a:prstDash val="solid"/>
              <a:round/>
            </a:ln>
          </a:bottom>
          <a:insideH>
            <a:ln w="50800" cap="flat">
              <a:solidFill>
                <a:srgbClr val="FFFFFF"/>
              </a:solidFill>
              <a:prstDash val="solid"/>
              <a:round/>
            </a:ln>
          </a:insideH>
          <a:insideV>
            <a:ln w="508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50800" cap="flat">
              <a:noFill/>
              <a:miter lim="400000"/>
            </a:ln>
          </a:left>
          <a:right>
            <a:ln w="50800" cap="flat">
              <a:noFill/>
              <a:miter lim="400000"/>
            </a:ln>
          </a:right>
          <a:top>
            <a:ln w="50800" cap="flat">
              <a:noFill/>
              <a:miter lim="400000"/>
            </a:ln>
          </a:top>
          <a:bottom>
            <a:ln w="50800" cap="flat">
              <a:noFill/>
              <a:miter lim="400000"/>
            </a:ln>
          </a:bottom>
          <a:insideH>
            <a:ln w="50800" cap="flat">
              <a:noFill/>
              <a:miter lim="400000"/>
            </a:ln>
          </a:insideH>
          <a:insideV>
            <a:ln w="508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50800" cap="flat">
              <a:noFill/>
              <a:miter lim="400000"/>
            </a:ln>
          </a:left>
          <a:right>
            <a:ln w="50800" cap="flat">
              <a:noFill/>
              <a:miter lim="400000"/>
            </a:ln>
          </a:right>
          <a:top>
            <a:ln w="50800" cap="flat">
              <a:noFill/>
              <a:miter lim="400000"/>
            </a:ln>
          </a:top>
          <a:bottom>
            <a:ln w="50800" cap="flat">
              <a:noFill/>
              <a:miter lim="400000"/>
            </a:ln>
          </a:bottom>
          <a:insideH>
            <a:ln w="50800" cap="flat">
              <a:noFill/>
              <a:miter lim="400000"/>
            </a:ln>
          </a:insideH>
          <a:insideV>
            <a:ln w="508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50800" cap="flat">
              <a:noFill/>
              <a:miter lim="400000"/>
            </a:ln>
          </a:left>
          <a:right>
            <a:ln w="50800" cap="flat">
              <a:noFill/>
              <a:miter lim="400000"/>
            </a:ln>
          </a:right>
          <a:top>
            <a:ln w="228600" cap="flat">
              <a:solidFill>
                <a:srgbClr val="000000"/>
              </a:solidFill>
              <a:prstDash val="solid"/>
              <a:round/>
            </a:ln>
          </a:top>
          <a:bottom>
            <a:ln w="114300" cap="flat">
              <a:solidFill>
                <a:srgbClr val="000000"/>
              </a:solidFill>
              <a:prstDash val="solid"/>
              <a:round/>
            </a:ln>
          </a:bottom>
          <a:insideH>
            <a:ln w="50800" cap="flat">
              <a:noFill/>
              <a:miter lim="400000"/>
            </a:ln>
          </a:insideH>
          <a:insideV>
            <a:ln w="508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50800" cap="flat">
              <a:noFill/>
              <a:miter lim="400000"/>
            </a:ln>
          </a:left>
          <a:right>
            <a:ln w="50800" cap="flat">
              <a:noFill/>
              <a:miter lim="400000"/>
            </a:ln>
          </a:right>
          <a:top>
            <a:ln w="114300" cap="flat">
              <a:solidFill>
                <a:srgbClr val="000000"/>
              </a:solidFill>
              <a:prstDash val="solid"/>
              <a:round/>
            </a:ln>
          </a:top>
          <a:bottom>
            <a:ln w="114300" cap="flat">
              <a:solidFill>
                <a:srgbClr val="000000"/>
              </a:solidFill>
              <a:prstDash val="solid"/>
              <a:round/>
            </a:ln>
          </a:bottom>
          <a:insideH>
            <a:ln w="50800" cap="flat">
              <a:noFill/>
              <a:miter lim="400000"/>
            </a:ln>
          </a:insideH>
          <a:insideV>
            <a:ln w="508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50800" cap="flat">
              <a:solidFill>
                <a:srgbClr val="FFFFFF"/>
              </a:solidFill>
              <a:prstDash val="solid"/>
              <a:round/>
            </a:ln>
          </a:left>
          <a:right>
            <a:ln w="508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50800" cap="flat">
              <a:solidFill>
                <a:srgbClr val="FFFFFF"/>
              </a:solidFill>
              <a:prstDash val="solid"/>
              <a:round/>
            </a:ln>
          </a:bottom>
          <a:insideH>
            <a:ln w="50800" cap="flat">
              <a:solidFill>
                <a:srgbClr val="FFFFFF"/>
              </a:solidFill>
              <a:prstDash val="solid"/>
              <a:round/>
            </a:ln>
          </a:insideH>
          <a:insideV>
            <a:ln w="508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50800" cap="flat">
              <a:solidFill>
                <a:srgbClr val="FFFFFF"/>
              </a:solidFill>
              <a:prstDash val="solid"/>
              <a:round/>
            </a:ln>
          </a:left>
          <a:right>
            <a:ln w="508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50800" cap="flat">
              <a:solidFill>
                <a:srgbClr val="FFFFFF"/>
              </a:solidFill>
              <a:prstDash val="solid"/>
              <a:round/>
            </a:ln>
          </a:bottom>
          <a:insideH>
            <a:ln w="50800" cap="flat">
              <a:solidFill>
                <a:srgbClr val="FFFFFF"/>
              </a:solidFill>
              <a:prstDash val="solid"/>
              <a:round/>
            </a:ln>
          </a:insideH>
          <a:insideV>
            <a:ln w="508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50800" cap="flat">
              <a:solidFill>
                <a:srgbClr val="FFFFFF"/>
              </a:solidFill>
              <a:prstDash val="solid"/>
              <a:round/>
            </a:ln>
          </a:left>
          <a:right>
            <a:ln w="50800" cap="flat">
              <a:solidFill>
                <a:srgbClr val="FFFFFF"/>
              </a:solidFill>
              <a:prstDash val="solid"/>
              <a:round/>
            </a:ln>
          </a:right>
          <a:top>
            <a:ln w="165100" cap="flat">
              <a:solidFill>
                <a:srgbClr val="FFFFFF"/>
              </a:solidFill>
              <a:prstDash val="solid"/>
              <a:round/>
            </a:ln>
          </a:top>
          <a:bottom>
            <a:ln w="50800" cap="flat">
              <a:solidFill>
                <a:srgbClr val="FFFFFF"/>
              </a:solidFill>
              <a:prstDash val="solid"/>
              <a:round/>
            </a:ln>
          </a:bottom>
          <a:insideH>
            <a:ln w="50800" cap="flat">
              <a:solidFill>
                <a:srgbClr val="FFFFFF"/>
              </a:solidFill>
              <a:prstDash val="solid"/>
              <a:round/>
            </a:ln>
          </a:insideH>
          <a:insideV>
            <a:ln w="508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50800" cap="flat">
              <a:solidFill>
                <a:srgbClr val="FFFFFF"/>
              </a:solidFill>
              <a:prstDash val="solid"/>
              <a:round/>
            </a:ln>
          </a:left>
          <a:right>
            <a:ln w="508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65100" cap="flat">
              <a:solidFill>
                <a:srgbClr val="FFFFFF"/>
              </a:solidFill>
              <a:prstDash val="solid"/>
              <a:round/>
            </a:ln>
          </a:bottom>
          <a:insideH>
            <a:ln w="50800" cap="flat">
              <a:solidFill>
                <a:srgbClr val="FFFFFF"/>
              </a:solidFill>
              <a:prstDash val="solid"/>
              <a:round/>
            </a:ln>
          </a:insideH>
          <a:insideV>
            <a:ln w="508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50800" cap="flat">
              <a:solidFill>
                <a:srgbClr val="000000"/>
              </a:solidFill>
              <a:prstDash val="solid"/>
              <a:round/>
            </a:ln>
          </a:left>
          <a:right>
            <a:ln w="508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50800" cap="flat">
              <a:solidFill>
                <a:srgbClr val="000000"/>
              </a:solidFill>
              <a:prstDash val="solid"/>
              <a:round/>
            </a:ln>
          </a:bottom>
          <a:insideH>
            <a:ln w="50800" cap="flat">
              <a:solidFill>
                <a:srgbClr val="000000"/>
              </a:solidFill>
              <a:prstDash val="solid"/>
              <a:round/>
            </a:ln>
          </a:insideH>
          <a:insideV>
            <a:ln w="508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50800" cap="flat">
              <a:solidFill>
                <a:srgbClr val="000000"/>
              </a:solidFill>
              <a:prstDash val="solid"/>
              <a:round/>
            </a:ln>
          </a:left>
          <a:right>
            <a:ln w="508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50800" cap="flat">
              <a:solidFill>
                <a:srgbClr val="000000"/>
              </a:solidFill>
              <a:prstDash val="solid"/>
              <a:round/>
            </a:ln>
          </a:bottom>
          <a:insideH>
            <a:ln w="50800" cap="flat">
              <a:solidFill>
                <a:srgbClr val="000000"/>
              </a:solidFill>
              <a:prstDash val="solid"/>
              <a:round/>
            </a:ln>
          </a:insideH>
          <a:insideV>
            <a:ln w="508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50800" cap="flat">
              <a:solidFill>
                <a:srgbClr val="000000"/>
              </a:solidFill>
              <a:prstDash val="solid"/>
              <a:round/>
            </a:ln>
          </a:left>
          <a:right>
            <a:ln w="50800" cap="flat">
              <a:solidFill>
                <a:srgbClr val="000000"/>
              </a:solidFill>
              <a:prstDash val="solid"/>
              <a:round/>
            </a:ln>
          </a:right>
          <a:top>
            <a:ln w="228600" cap="flat">
              <a:solidFill>
                <a:srgbClr val="000000"/>
              </a:solidFill>
              <a:prstDash val="solid"/>
              <a:round/>
            </a:ln>
          </a:top>
          <a:bottom>
            <a:ln w="50800" cap="flat">
              <a:solidFill>
                <a:srgbClr val="000000"/>
              </a:solidFill>
              <a:prstDash val="solid"/>
              <a:round/>
            </a:ln>
          </a:bottom>
          <a:insideH>
            <a:ln w="50800" cap="flat">
              <a:solidFill>
                <a:srgbClr val="000000"/>
              </a:solidFill>
              <a:prstDash val="solid"/>
              <a:round/>
            </a:ln>
          </a:insideH>
          <a:insideV>
            <a:ln w="508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50800" cap="flat">
              <a:solidFill>
                <a:srgbClr val="000000"/>
              </a:solidFill>
              <a:prstDash val="solid"/>
              <a:round/>
            </a:ln>
          </a:left>
          <a:right>
            <a:ln w="508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14300" cap="flat">
              <a:solidFill>
                <a:srgbClr val="000000"/>
              </a:solidFill>
              <a:prstDash val="solid"/>
              <a:round/>
            </a:ln>
          </a:bottom>
          <a:insideH>
            <a:ln w="50800" cap="flat">
              <a:solidFill>
                <a:srgbClr val="000000"/>
              </a:solidFill>
              <a:prstDash val="solid"/>
              <a:round/>
            </a:ln>
          </a:insideH>
          <a:insideV>
            <a:ln w="508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02" autoAdjust="0"/>
  </p:normalViewPr>
  <p:slideViewPr>
    <p:cSldViewPr snapToGrid="0">
      <p:cViewPr varScale="1">
        <p:scale>
          <a:sx n="18" d="100"/>
          <a:sy n="18" d="100"/>
        </p:scale>
        <p:origin x="1422" y="-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>
            <a:spLocks noGrp="1" noRot="1" noChangeAspect="1"/>
          </p:cNvSpPr>
          <p:nvPr>
            <p:ph type="sldImg"/>
          </p:nvPr>
        </p:nvSpPr>
        <p:spPr>
          <a:xfrm>
            <a:off x="836613" y="768350"/>
            <a:ext cx="5426075" cy="3836988"/>
          </a:xfrm>
          <a:prstGeom prst="rect">
            <a:avLst/>
          </a:prstGeom>
        </p:spPr>
        <p:txBody>
          <a:bodyPr lIns="99048" tIns="49524" rIns="99048" bIns="49524"/>
          <a:lstStyle/>
          <a:p>
            <a:endParaRPr/>
          </a:p>
        </p:txBody>
      </p:sp>
      <p:sp>
        <p:nvSpPr>
          <p:cNvPr id="121" name="Shape 121"/>
          <p:cNvSpPr>
            <a:spLocks noGrp="1"/>
          </p:cNvSpPr>
          <p:nvPr>
            <p:ph type="body" sz="quarter" idx="1"/>
          </p:nvPr>
        </p:nvSpPr>
        <p:spPr>
          <a:xfrm>
            <a:off x="946576" y="4861441"/>
            <a:ext cx="5206153" cy="4605576"/>
          </a:xfrm>
          <a:prstGeom prst="rect">
            <a:avLst/>
          </a:prstGeom>
        </p:spPr>
        <p:txBody>
          <a:bodyPr lIns="99048" tIns="49524" rIns="99048" bIns="49524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2099733" latinLnBrk="0">
      <a:spcBef>
        <a:spcPts val="1900"/>
      </a:spcBef>
      <a:defRPr sz="5400">
        <a:latin typeface="+mj-lt"/>
        <a:ea typeface="+mj-ea"/>
        <a:cs typeface="+mj-cs"/>
        <a:sym typeface="Times New Roman"/>
      </a:defRPr>
    </a:lvl1pPr>
    <a:lvl2pPr indent="228600" defTabSz="2099733" latinLnBrk="0">
      <a:spcBef>
        <a:spcPts val="1900"/>
      </a:spcBef>
      <a:defRPr sz="5400">
        <a:latin typeface="+mj-lt"/>
        <a:ea typeface="+mj-ea"/>
        <a:cs typeface="+mj-cs"/>
        <a:sym typeface="Times New Roman"/>
      </a:defRPr>
    </a:lvl2pPr>
    <a:lvl3pPr indent="457200" defTabSz="2099733" latinLnBrk="0">
      <a:spcBef>
        <a:spcPts val="1900"/>
      </a:spcBef>
      <a:defRPr sz="5400">
        <a:latin typeface="+mj-lt"/>
        <a:ea typeface="+mj-ea"/>
        <a:cs typeface="+mj-cs"/>
        <a:sym typeface="Times New Roman"/>
      </a:defRPr>
    </a:lvl3pPr>
    <a:lvl4pPr indent="685800" defTabSz="2099733" latinLnBrk="0">
      <a:spcBef>
        <a:spcPts val="1900"/>
      </a:spcBef>
      <a:defRPr sz="5400">
        <a:latin typeface="+mj-lt"/>
        <a:ea typeface="+mj-ea"/>
        <a:cs typeface="+mj-cs"/>
        <a:sym typeface="Times New Roman"/>
      </a:defRPr>
    </a:lvl4pPr>
    <a:lvl5pPr indent="914400" defTabSz="2099733" latinLnBrk="0">
      <a:spcBef>
        <a:spcPts val="1900"/>
      </a:spcBef>
      <a:defRPr sz="5400">
        <a:latin typeface="+mj-lt"/>
        <a:ea typeface="+mj-ea"/>
        <a:cs typeface="+mj-cs"/>
        <a:sym typeface="Times New Roman"/>
      </a:defRPr>
    </a:lvl5pPr>
    <a:lvl6pPr indent="1143000" defTabSz="2099733" latinLnBrk="0">
      <a:spcBef>
        <a:spcPts val="1900"/>
      </a:spcBef>
      <a:defRPr sz="5400">
        <a:latin typeface="+mj-lt"/>
        <a:ea typeface="+mj-ea"/>
        <a:cs typeface="+mj-cs"/>
        <a:sym typeface="Times New Roman"/>
      </a:defRPr>
    </a:lvl6pPr>
    <a:lvl7pPr indent="1371600" defTabSz="2099733" latinLnBrk="0">
      <a:spcBef>
        <a:spcPts val="1900"/>
      </a:spcBef>
      <a:defRPr sz="5400">
        <a:latin typeface="+mj-lt"/>
        <a:ea typeface="+mj-ea"/>
        <a:cs typeface="+mj-cs"/>
        <a:sym typeface="Times New Roman"/>
      </a:defRPr>
    </a:lvl7pPr>
    <a:lvl8pPr indent="1600200" defTabSz="2099733" latinLnBrk="0">
      <a:spcBef>
        <a:spcPts val="1900"/>
      </a:spcBef>
      <a:defRPr sz="5400">
        <a:latin typeface="+mj-lt"/>
        <a:ea typeface="+mj-ea"/>
        <a:cs typeface="+mj-cs"/>
        <a:sym typeface="Times New Roman"/>
      </a:defRPr>
    </a:lvl8pPr>
    <a:lvl9pPr indent="1828800" defTabSz="2099733" latinLnBrk="0">
      <a:spcBef>
        <a:spcPts val="1900"/>
      </a:spcBef>
      <a:defRPr sz="5400">
        <a:latin typeface="+mj-lt"/>
        <a:ea typeface="+mj-ea"/>
        <a:cs typeface="+mj-cs"/>
        <a:sym typeface="Times New Roman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69520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12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e du titre"/>
          <p:cNvSpPr txBox="1">
            <a:spLocks noGrp="1"/>
          </p:cNvSpPr>
          <p:nvPr>
            <p:ph type="title"/>
          </p:nvPr>
        </p:nvSpPr>
        <p:spPr>
          <a:xfrm>
            <a:off x="9509712" y="22047200"/>
            <a:ext cx="25189512" cy="2595504"/>
          </a:xfrm>
          <a:prstGeom prst="rect">
            <a:avLst/>
          </a:prstGeom>
        </p:spPr>
        <p:txBody>
          <a:bodyPr anchor="b"/>
          <a:lstStyle/>
          <a:p>
            <a:r>
              <a:t>Texte du titre</a:t>
            </a:r>
          </a:p>
        </p:txBody>
      </p:sp>
      <p:sp>
        <p:nvSpPr>
          <p:cNvPr id="95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9509712" y="24649994"/>
            <a:ext cx="25189512" cy="3689116"/>
          </a:xfrm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96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e du titre"/>
          <p:cNvSpPr txBox="1">
            <a:spLocks noGrp="1"/>
          </p:cNvSpPr>
          <p:nvPr>
            <p:ph type="title"/>
          </p:nvPr>
        </p:nvSpPr>
        <p:spPr>
          <a:xfrm>
            <a:off x="31724600" y="1261297"/>
            <a:ext cx="9441510" cy="26866383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113" name="Texte niveau 1…"/>
          <p:cNvSpPr txBox="1">
            <a:spLocks noGrp="1"/>
          </p:cNvSpPr>
          <p:nvPr>
            <p:ph type="body" idx="1"/>
          </p:nvPr>
        </p:nvSpPr>
        <p:spPr>
          <a:xfrm>
            <a:off x="3378199" y="1261297"/>
            <a:ext cx="27639201" cy="26866383"/>
          </a:xfrm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e du titre"/>
          <p:cNvSpPr txBox="1">
            <a:spLocks noGrp="1"/>
          </p:cNvSpPr>
          <p:nvPr>
            <p:ph type="title"/>
          </p:nvPr>
        </p:nvSpPr>
        <p:spPr>
          <a:xfrm>
            <a:off x="4428066" y="9784174"/>
            <a:ext cx="35688179" cy="6743936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21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7577666" y="17847733"/>
            <a:ext cx="29388979" cy="8041689"/>
          </a:xfrm>
          <a:prstGeom prst="rect">
            <a:avLst/>
          </a:prstGeom>
        </p:spPr>
        <p:txBody>
          <a:bodyPr/>
          <a:lstStyle>
            <a:lvl1pPr algn="ctr"/>
            <a:lvl2pPr algn="ctr"/>
            <a:lvl3pPr algn="ctr"/>
            <a:lvl4pPr algn="ctr"/>
            <a:lvl5pPr algn="ctr"/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Modifiez les styles du texte du masque Deuxième niveau Troisième niveau Quatrième niveau Cinquième niveau"/>
          <p:cNvSpPr txBox="1"/>
          <p:nvPr/>
        </p:nvSpPr>
        <p:spPr>
          <a:xfrm>
            <a:off x="3378199" y="7349066"/>
            <a:ext cx="37795201" cy="8956084"/>
          </a:xfrm>
          <a:prstGeom prst="rect">
            <a:avLst/>
          </a:prstGeom>
          <a:ln w="508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09973" tIns="209973" rIns="209973" bIns="209973">
            <a:spAutoFit/>
          </a:bodyPr>
          <a:lstStyle/>
          <a:p>
            <a:pPr marL="3123307" indent="-3121719">
              <a:lnSpc>
                <a:spcPct val="100000"/>
              </a:lnSpc>
              <a:spcBef>
                <a:spcPts val="3600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  <a:tab pos="20993100" algn="l"/>
                <a:tab pos="23088600" algn="l"/>
                <a:tab pos="25196800" algn="l"/>
                <a:tab pos="27292300" algn="l"/>
                <a:tab pos="29387800" algn="l"/>
                <a:tab pos="31496000" algn="l"/>
                <a:tab pos="33591500" algn="l"/>
                <a:tab pos="35687000" algn="l"/>
                <a:tab pos="37795200" algn="l"/>
              </a:tabLst>
              <a:defRPr sz="14600">
                <a:latin typeface="Calibri"/>
                <a:ea typeface="Calibri"/>
                <a:cs typeface="Calibri"/>
                <a:sym typeface="Calibri"/>
              </a:defRPr>
            </a:pPr>
            <a:r>
              <a:t>Modifiez les styles du texte du masque</a:t>
            </a:r>
            <a:br/>
            <a:r>
              <a:rPr sz="12800"/>
              <a:t>Deuxième niveau</a:t>
            </a:r>
            <a:br>
              <a:rPr sz="12800"/>
            </a:br>
            <a:r>
              <a:rPr sz="11000"/>
              <a:t>Troisième niveau</a:t>
            </a:r>
            <a:br>
              <a:rPr sz="11000"/>
            </a:br>
            <a:r>
              <a:rPr sz="9000"/>
              <a:t>Quatrième niveau</a:t>
            </a:r>
            <a:br>
              <a:rPr sz="9000"/>
            </a:br>
            <a:r>
              <a:rPr sz="9000"/>
              <a:t>Cinquième niveau</a:t>
            </a:r>
          </a:p>
        </p:txBody>
      </p:sp>
      <p:sp>
        <p:nvSpPr>
          <p:cNvPr id="30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3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e du titre"/>
          <p:cNvSpPr txBox="1">
            <a:spLocks noGrp="1"/>
          </p:cNvSpPr>
          <p:nvPr>
            <p:ph type="title"/>
          </p:nvPr>
        </p:nvSpPr>
        <p:spPr>
          <a:xfrm>
            <a:off x="4595753" y="20239096"/>
            <a:ext cx="35688179" cy="6248166"/>
          </a:xfrm>
          <a:prstGeom prst="rect">
            <a:avLst/>
          </a:prstGeom>
        </p:spPr>
        <p:txBody>
          <a:bodyPr anchor="t"/>
          <a:lstStyle/>
          <a:p>
            <a:r>
              <a:t>Texte du titre</a:t>
            </a:r>
          </a:p>
        </p:txBody>
      </p:sp>
      <p:sp>
        <p:nvSpPr>
          <p:cNvPr id="39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4595753" y="13349346"/>
            <a:ext cx="35688179" cy="6882461"/>
          </a:xfrm>
          <a:prstGeom prst="rect">
            <a:avLst/>
          </a:prstGeom>
        </p:spPr>
        <p:txBody>
          <a:bodyPr anchor="b"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Modifiez les styles du texte du masque Deuxième niveau Troisième niveau Quatrième niveau Cinquième niveau"/>
          <p:cNvSpPr txBox="1"/>
          <p:nvPr/>
        </p:nvSpPr>
        <p:spPr>
          <a:xfrm>
            <a:off x="3378199" y="7349066"/>
            <a:ext cx="18547646" cy="9842107"/>
          </a:xfrm>
          <a:prstGeom prst="rect">
            <a:avLst/>
          </a:prstGeom>
          <a:ln w="508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09973" tIns="209973" rIns="209973" bIns="209973">
            <a:spAutoFit/>
          </a:bodyPr>
          <a:lstStyle/>
          <a:p>
            <a:pPr marL="3129416" indent="-3127828">
              <a:lnSpc>
                <a:spcPct val="100000"/>
              </a:lnSpc>
              <a:spcBef>
                <a:spcPts val="3200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</a:tabLst>
              <a:defRPr sz="12800">
                <a:latin typeface="Calibri"/>
                <a:ea typeface="Calibri"/>
                <a:cs typeface="Calibri"/>
                <a:sym typeface="Calibri"/>
              </a:defRPr>
            </a:pPr>
            <a:r>
              <a:t>Modifiez les styles du texte du masque</a:t>
            </a:r>
            <a:br/>
            <a:r>
              <a:rPr sz="11000"/>
              <a:t>Deuxième niveau</a:t>
            </a:r>
            <a:br>
              <a:rPr sz="11000"/>
            </a:br>
            <a:r>
              <a:rPr sz="9000"/>
              <a:t>Troisième niveau</a:t>
            </a:r>
            <a:br>
              <a:rPr sz="9000"/>
            </a:br>
            <a:r>
              <a:rPr sz="8200"/>
              <a:t>Quatrième niveau</a:t>
            </a:r>
            <a:br>
              <a:rPr sz="8200"/>
            </a:br>
            <a:r>
              <a:rPr sz="8200"/>
              <a:t>Cinquième niveau</a:t>
            </a:r>
          </a:p>
        </p:txBody>
      </p:sp>
      <p:sp>
        <p:nvSpPr>
          <p:cNvPr id="48" name="Modifiez les styles du texte du masque Deuxième niveau Troisième niveau Quatrième niveau Cinquième niveau"/>
          <p:cNvSpPr txBox="1"/>
          <p:nvPr/>
        </p:nvSpPr>
        <p:spPr>
          <a:xfrm>
            <a:off x="22625755" y="7349066"/>
            <a:ext cx="18547645" cy="9842107"/>
          </a:xfrm>
          <a:prstGeom prst="rect">
            <a:avLst/>
          </a:prstGeom>
          <a:ln w="508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09973" tIns="209973" rIns="209973" bIns="209973">
            <a:spAutoFit/>
          </a:bodyPr>
          <a:lstStyle/>
          <a:p>
            <a:pPr marL="3129416" indent="-3127828">
              <a:lnSpc>
                <a:spcPct val="100000"/>
              </a:lnSpc>
              <a:spcBef>
                <a:spcPts val="3200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</a:tabLst>
              <a:defRPr sz="12800">
                <a:latin typeface="Calibri"/>
                <a:ea typeface="Calibri"/>
                <a:cs typeface="Calibri"/>
                <a:sym typeface="Calibri"/>
              </a:defRPr>
            </a:pPr>
            <a:r>
              <a:t>Modifiez les styles du texte du masque</a:t>
            </a:r>
            <a:br/>
            <a:r>
              <a:rPr sz="11000"/>
              <a:t>Deuxième niveau</a:t>
            </a:r>
            <a:br>
              <a:rPr sz="11000"/>
            </a:br>
            <a:r>
              <a:rPr sz="9000"/>
              <a:t>Troisième niveau</a:t>
            </a:r>
            <a:br>
              <a:rPr sz="9000"/>
            </a:br>
            <a:r>
              <a:rPr sz="8200"/>
              <a:t>Quatrième niveau</a:t>
            </a:r>
            <a:br>
              <a:rPr sz="8200"/>
            </a:br>
            <a:r>
              <a:rPr sz="8200"/>
              <a:t>Cinquième niveau</a:t>
            </a:r>
          </a:p>
        </p:txBody>
      </p:sp>
      <p:sp>
        <p:nvSpPr>
          <p:cNvPr id="49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Modifiez les styles du texte du masque Deuxième niveau Troisième niveau Quatrième niveau Cinquième niveau"/>
          <p:cNvSpPr txBox="1"/>
          <p:nvPr/>
        </p:nvSpPr>
        <p:spPr>
          <a:xfrm>
            <a:off x="3378199" y="9988314"/>
            <a:ext cx="18554937" cy="8574737"/>
          </a:xfrm>
          <a:prstGeom prst="rect">
            <a:avLst/>
          </a:prstGeom>
          <a:ln w="508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09973" tIns="209973" rIns="209973" bIns="209973">
            <a:spAutoFit/>
          </a:bodyPr>
          <a:lstStyle/>
          <a:p>
            <a:pPr marL="3137561" indent="-3135974">
              <a:lnSpc>
                <a:spcPct val="100000"/>
              </a:lnSpc>
              <a:spcBef>
                <a:spcPts val="2700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</a:tabLst>
              <a:defRPr sz="11000">
                <a:latin typeface="Calibri"/>
                <a:ea typeface="Calibri"/>
                <a:cs typeface="Calibri"/>
                <a:sym typeface="Calibri"/>
              </a:defRPr>
            </a:pPr>
            <a:r>
              <a:t>Modifiez les styles du texte du masque</a:t>
            </a:r>
            <a:br/>
            <a:r>
              <a:rPr sz="9000"/>
              <a:t>Deuxième niveau</a:t>
            </a:r>
            <a:br>
              <a:rPr sz="9000"/>
            </a:br>
            <a:r>
              <a:rPr sz="8200"/>
              <a:t>Troisième niveau</a:t>
            </a:r>
            <a:br>
              <a:rPr sz="8200"/>
            </a:br>
            <a:r>
              <a:rPr sz="7200"/>
              <a:t>Quatrième niveau</a:t>
            </a:r>
            <a:br>
              <a:rPr sz="7200"/>
            </a:br>
            <a:r>
              <a:rPr sz="7200"/>
              <a:t>Cinquième niveau</a:t>
            </a:r>
          </a:p>
        </p:txBody>
      </p:sp>
      <p:sp>
        <p:nvSpPr>
          <p:cNvPr id="57" name="Modifiez les styles du texte du masque Deuxième niveau Troisième niveau Quatrième niveau Cinquième niveau"/>
          <p:cNvSpPr txBox="1"/>
          <p:nvPr/>
        </p:nvSpPr>
        <p:spPr>
          <a:xfrm>
            <a:off x="22611173" y="9988314"/>
            <a:ext cx="18562227" cy="8574737"/>
          </a:xfrm>
          <a:prstGeom prst="rect">
            <a:avLst/>
          </a:prstGeom>
          <a:ln w="508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09973" tIns="209973" rIns="209973" bIns="209973">
            <a:spAutoFit/>
          </a:bodyPr>
          <a:lstStyle/>
          <a:p>
            <a:pPr marL="3137561" indent="-3135974">
              <a:lnSpc>
                <a:spcPct val="100000"/>
              </a:lnSpc>
              <a:spcBef>
                <a:spcPts val="2700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</a:tabLst>
              <a:defRPr sz="11000">
                <a:latin typeface="Calibri"/>
                <a:ea typeface="Calibri"/>
                <a:cs typeface="Calibri"/>
                <a:sym typeface="Calibri"/>
              </a:defRPr>
            </a:pPr>
            <a:r>
              <a:t>Modifiez les styles du texte du masque</a:t>
            </a:r>
            <a:br/>
            <a:r>
              <a:rPr sz="9000"/>
              <a:t>Deuxième niveau</a:t>
            </a:r>
            <a:br>
              <a:rPr sz="9000"/>
            </a:br>
            <a:r>
              <a:rPr sz="8200"/>
              <a:t>Troisième niveau</a:t>
            </a:r>
            <a:br>
              <a:rPr sz="8200"/>
            </a:br>
            <a:r>
              <a:rPr sz="7200"/>
              <a:t>Quatrième niveau</a:t>
            </a:r>
            <a:br>
              <a:rPr sz="7200"/>
            </a:br>
            <a:r>
              <a:rPr sz="7200"/>
              <a:t>Cinquième niveau</a:t>
            </a:r>
          </a:p>
        </p:txBody>
      </p:sp>
      <p:sp>
        <p:nvSpPr>
          <p:cNvPr id="5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66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3378199" y="7370938"/>
            <a:ext cx="18544068" cy="18256017"/>
          </a:xfrm>
          <a:prstGeom prst="rect">
            <a:avLst/>
          </a:prstGeom>
          <a:ln w="12700"/>
        </p:spPr>
        <p:txBody>
          <a:bodyPr lIns="0" tIns="0" rIns="0" bIns="0"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6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exte du titre"/>
          <p:cNvSpPr txBox="1">
            <a:spLocks noGrp="1"/>
          </p:cNvSpPr>
          <p:nvPr>
            <p:ph type="title"/>
          </p:nvPr>
        </p:nvSpPr>
        <p:spPr>
          <a:xfrm>
            <a:off x="3378199" y="1254006"/>
            <a:ext cx="37787912" cy="5249335"/>
          </a:xfrm>
          <a:prstGeom prst="rect">
            <a:avLst/>
          </a:prstGeom>
          <a:ln w="12700"/>
        </p:spPr>
        <p:txBody>
          <a:bodyPr lIns="0" tIns="0" rIns="0" bIns="0"/>
          <a:lstStyle/>
          <a:p>
            <a:r>
              <a:t>Texte du titre</a:t>
            </a:r>
          </a:p>
        </p:txBody>
      </p:sp>
      <p:sp>
        <p:nvSpPr>
          <p:cNvPr id="75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3378199" y="7370938"/>
            <a:ext cx="18544068" cy="18256017"/>
          </a:xfrm>
          <a:prstGeom prst="rect">
            <a:avLst/>
          </a:prstGeom>
          <a:ln w="12700"/>
        </p:spPr>
        <p:txBody>
          <a:bodyPr lIns="0" tIns="0" rIns="0" bIns="0"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6" name="Rectangle"/>
          <p:cNvSpPr>
            <a:spLocks noGrp="1"/>
          </p:cNvSpPr>
          <p:nvPr>
            <p:ph type="body" sz="half" idx="13"/>
          </p:nvPr>
        </p:nvSpPr>
        <p:spPr>
          <a:xfrm>
            <a:off x="22622042" y="7370938"/>
            <a:ext cx="18544067" cy="18256017"/>
          </a:xfrm>
          <a:prstGeom prst="rect">
            <a:avLst/>
          </a:prstGeom>
          <a:ln w="12700"/>
        </p:spPr>
        <p:txBody>
          <a:bodyPr lIns="0" tIns="0" rIns="0" bIns="0"/>
          <a:lstStyle/>
          <a:p>
            <a:endParaRPr/>
          </a:p>
        </p:txBody>
      </p:sp>
      <p:sp>
        <p:nvSpPr>
          <p:cNvPr id="7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Modifiez les styles du texte du masque Deuxième niveau Troisième niveau Quatrième niveau Cinquième niveau"/>
          <p:cNvSpPr txBox="1"/>
          <p:nvPr/>
        </p:nvSpPr>
        <p:spPr>
          <a:xfrm>
            <a:off x="17697214" y="1254006"/>
            <a:ext cx="23476186" cy="11229384"/>
          </a:xfrm>
          <a:prstGeom prst="rect">
            <a:avLst/>
          </a:prstGeom>
          <a:ln w="508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09973" tIns="209973" rIns="209973" bIns="209973">
            <a:spAutoFit/>
          </a:bodyPr>
          <a:lstStyle/>
          <a:p>
            <a:pPr marL="3123307" indent="-3121719">
              <a:lnSpc>
                <a:spcPct val="100000"/>
              </a:lnSpc>
              <a:spcBef>
                <a:spcPts val="3600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  <a:tab pos="20993100" algn="l"/>
                <a:tab pos="23088600" algn="l"/>
              </a:tabLst>
              <a:defRPr sz="14600">
                <a:latin typeface="Calibri"/>
                <a:ea typeface="Calibri"/>
                <a:cs typeface="Calibri"/>
                <a:sym typeface="Calibri"/>
              </a:defRPr>
            </a:pPr>
            <a:r>
              <a:t>Modifiez les styles du texte du masque</a:t>
            </a:r>
            <a:br/>
            <a:r>
              <a:rPr sz="12800"/>
              <a:t>Deuxième niveau</a:t>
            </a:r>
            <a:br>
              <a:rPr sz="12800"/>
            </a:br>
            <a:r>
              <a:rPr sz="11000"/>
              <a:t>Troisième niveau</a:t>
            </a:r>
            <a:br>
              <a:rPr sz="11000"/>
            </a:br>
            <a:r>
              <a:rPr sz="9000"/>
              <a:t>Quatrième niveau</a:t>
            </a:r>
            <a:br>
              <a:rPr sz="9000"/>
            </a:br>
            <a:r>
              <a:rPr sz="9000"/>
              <a:t>Cinquième niveau</a:t>
            </a:r>
          </a:p>
        </p:txBody>
      </p:sp>
      <p:sp>
        <p:nvSpPr>
          <p:cNvPr id="85" name="Texte du titre"/>
          <p:cNvSpPr txBox="1">
            <a:spLocks noGrp="1"/>
          </p:cNvSpPr>
          <p:nvPr>
            <p:ph type="title"/>
          </p:nvPr>
        </p:nvSpPr>
        <p:spPr>
          <a:xfrm>
            <a:off x="3378199" y="1254006"/>
            <a:ext cx="13808664" cy="5329533"/>
          </a:xfrm>
          <a:prstGeom prst="rect">
            <a:avLst/>
          </a:prstGeom>
        </p:spPr>
        <p:txBody>
          <a:bodyPr anchor="b"/>
          <a:lstStyle/>
          <a:p>
            <a:r>
              <a:t>Texte du titre</a:t>
            </a:r>
          </a:p>
        </p:txBody>
      </p:sp>
      <p:sp>
        <p:nvSpPr>
          <p:cNvPr id="86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3378199" y="6590829"/>
            <a:ext cx="13808664" cy="21536849"/>
          </a:xfrm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8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>
            <a:spLocks noGrp="1"/>
          </p:cNvSpPr>
          <p:nvPr>
            <p:ph type="title"/>
          </p:nvPr>
        </p:nvSpPr>
        <p:spPr>
          <a:xfrm>
            <a:off x="3378199" y="1261297"/>
            <a:ext cx="37787912" cy="5242044"/>
          </a:xfrm>
          <a:prstGeom prst="rect">
            <a:avLst/>
          </a:prstGeom>
          <a:ln w="508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09973" tIns="209973" rIns="209973" bIns="209973" anchor="ctr">
            <a:normAutofit/>
          </a:bodyPr>
          <a:lstStyle/>
          <a:p>
            <a:r>
              <a:t>Texte du titre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/>
          </p:nvPr>
        </p:nvSpPr>
        <p:spPr>
          <a:xfrm>
            <a:off x="3378199" y="7349066"/>
            <a:ext cx="37787912" cy="20778613"/>
          </a:xfrm>
          <a:prstGeom prst="rect">
            <a:avLst/>
          </a:prstGeom>
          <a:ln w="508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09973" tIns="209973" rIns="209973" bIns="209973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40038287" y="29467173"/>
            <a:ext cx="1127824" cy="1119489"/>
          </a:xfrm>
          <a:prstGeom prst="rect">
            <a:avLst/>
          </a:prstGeom>
          <a:ln w="50800">
            <a:miter lim="400000"/>
          </a:ln>
        </p:spPr>
        <p:txBody>
          <a:bodyPr wrap="none" lIns="209973" tIns="209973" rIns="209973" bIns="209973" anchor="ctr">
            <a:spAutoFit/>
          </a:bodyPr>
          <a:lstStyle>
            <a:lvl1pPr algn="r">
              <a:lnSpc>
                <a:spcPct val="100000"/>
              </a:lnSpc>
              <a:tabLst>
                <a:tab pos="2095500" algn="l"/>
                <a:tab pos="4191000" algn="l"/>
                <a:tab pos="6299200" algn="l"/>
                <a:tab pos="8394700" algn="l"/>
              </a:tabLst>
              <a:defRPr sz="54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60" r:id="rId11"/>
  </p:sldLayoutIdLst>
  <p:transition spd="med"/>
  <p:txStyles>
    <p:titleStyle>
      <a:lvl1pPr marL="0" marR="0" indent="0" algn="ctr" defTabSz="2099733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ctr" defTabSz="2099733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ctr" defTabSz="2099733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ctr" defTabSz="2099733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ctr" defTabSz="2099733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0" marR="0" indent="457200" algn="ctr" defTabSz="2099733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0" marR="0" indent="914400" algn="ctr" defTabSz="2099733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0" marR="0" indent="1371600" algn="ctr" defTabSz="2099733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0" marR="0" indent="1828800" algn="ctr" defTabSz="2099733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1574800" marR="0" indent="-1574800" algn="l" defTabSz="2099733" rtl="0" latinLnBrk="0">
        <a:lnSpc>
          <a:spcPct val="93000"/>
        </a:lnSpc>
        <a:spcBef>
          <a:spcPts val="6400"/>
        </a:spcBef>
        <a:spcAft>
          <a:spcPts val="0"/>
        </a:spcAft>
        <a:buClrTx/>
        <a:buSzTx/>
        <a:buFontTx/>
        <a:buNone/>
        <a:tabLst/>
        <a:defRPr sz="14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1574800" marR="0" indent="-1117600" algn="l" defTabSz="2099733" rtl="0" latinLnBrk="0">
        <a:lnSpc>
          <a:spcPct val="93000"/>
        </a:lnSpc>
        <a:spcBef>
          <a:spcPts val="6400"/>
        </a:spcBef>
        <a:spcAft>
          <a:spcPts val="0"/>
        </a:spcAft>
        <a:buClrTx/>
        <a:buSzTx/>
        <a:buFontTx/>
        <a:buNone/>
        <a:tabLst/>
        <a:defRPr sz="14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1574800" marR="0" indent="-660400" algn="l" defTabSz="2099733" rtl="0" latinLnBrk="0">
        <a:lnSpc>
          <a:spcPct val="93000"/>
        </a:lnSpc>
        <a:spcBef>
          <a:spcPts val="6400"/>
        </a:spcBef>
        <a:spcAft>
          <a:spcPts val="0"/>
        </a:spcAft>
        <a:buClrTx/>
        <a:buSzTx/>
        <a:buFontTx/>
        <a:buNone/>
        <a:tabLst/>
        <a:defRPr sz="14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1574800" marR="0" indent="-203200" algn="l" defTabSz="2099733" rtl="0" latinLnBrk="0">
        <a:lnSpc>
          <a:spcPct val="93000"/>
        </a:lnSpc>
        <a:spcBef>
          <a:spcPts val="6400"/>
        </a:spcBef>
        <a:spcAft>
          <a:spcPts val="0"/>
        </a:spcAft>
        <a:buClrTx/>
        <a:buSzTx/>
        <a:buFontTx/>
        <a:buNone/>
        <a:tabLst/>
        <a:defRPr sz="14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1574800" marR="0" indent="254000" algn="l" defTabSz="2099733" rtl="0" latinLnBrk="0">
        <a:lnSpc>
          <a:spcPct val="93000"/>
        </a:lnSpc>
        <a:spcBef>
          <a:spcPts val="6400"/>
        </a:spcBef>
        <a:spcAft>
          <a:spcPts val="0"/>
        </a:spcAft>
        <a:buClrTx/>
        <a:buSzTx/>
        <a:buFontTx/>
        <a:buNone/>
        <a:tabLst/>
        <a:defRPr sz="14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1574800" marR="0" indent="711200" algn="l" defTabSz="2099733" rtl="0" latinLnBrk="0">
        <a:lnSpc>
          <a:spcPct val="93000"/>
        </a:lnSpc>
        <a:spcBef>
          <a:spcPts val="6400"/>
        </a:spcBef>
        <a:spcAft>
          <a:spcPts val="0"/>
        </a:spcAft>
        <a:buClrTx/>
        <a:buSzTx/>
        <a:buFontTx/>
        <a:buNone/>
        <a:tabLst/>
        <a:defRPr sz="14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1574800" marR="0" indent="1168400" algn="l" defTabSz="2099733" rtl="0" latinLnBrk="0">
        <a:lnSpc>
          <a:spcPct val="93000"/>
        </a:lnSpc>
        <a:spcBef>
          <a:spcPts val="6400"/>
        </a:spcBef>
        <a:spcAft>
          <a:spcPts val="0"/>
        </a:spcAft>
        <a:buClrTx/>
        <a:buSzTx/>
        <a:buFontTx/>
        <a:buNone/>
        <a:tabLst/>
        <a:defRPr sz="14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1574800" marR="0" indent="1625600" algn="l" defTabSz="2099733" rtl="0" latinLnBrk="0">
        <a:lnSpc>
          <a:spcPct val="93000"/>
        </a:lnSpc>
        <a:spcBef>
          <a:spcPts val="6400"/>
        </a:spcBef>
        <a:spcAft>
          <a:spcPts val="0"/>
        </a:spcAft>
        <a:buClrTx/>
        <a:buSzTx/>
        <a:buFontTx/>
        <a:buNone/>
        <a:tabLst/>
        <a:defRPr sz="14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1574800" marR="0" indent="2082800" algn="l" defTabSz="2099733" rtl="0" latinLnBrk="0">
        <a:lnSpc>
          <a:spcPct val="93000"/>
        </a:lnSpc>
        <a:spcBef>
          <a:spcPts val="6400"/>
        </a:spcBef>
        <a:spcAft>
          <a:spcPts val="0"/>
        </a:spcAft>
        <a:buClrTx/>
        <a:buSzTx/>
        <a:buFontTx/>
        <a:buNone/>
        <a:tabLst/>
        <a:defRPr sz="14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20997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2095500" algn="l"/>
          <a:tab pos="4191000" algn="l"/>
          <a:tab pos="6299200" algn="l"/>
          <a:tab pos="8394700" algn="l"/>
        </a:tabLst>
        <a:defRPr sz="5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20997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2095500" algn="l"/>
          <a:tab pos="4191000" algn="l"/>
          <a:tab pos="6299200" algn="l"/>
          <a:tab pos="8394700" algn="l"/>
        </a:tabLst>
        <a:defRPr sz="5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20997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2095500" algn="l"/>
          <a:tab pos="4191000" algn="l"/>
          <a:tab pos="6299200" algn="l"/>
          <a:tab pos="8394700" algn="l"/>
        </a:tabLst>
        <a:defRPr sz="5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20997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2095500" algn="l"/>
          <a:tab pos="4191000" algn="l"/>
          <a:tab pos="6299200" algn="l"/>
          <a:tab pos="8394700" algn="l"/>
        </a:tabLst>
        <a:defRPr sz="5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20997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2095500" algn="l"/>
          <a:tab pos="4191000" algn="l"/>
          <a:tab pos="6299200" algn="l"/>
          <a:tab pos="8394700" algn="l"/>
        </a:tabLst>
        <a:defRPr sz="5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20997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2095500" algn="l"/>
          <a:tab pos="4191000" algn="l"/>
          <a:tab pos="6299200" algn="l"/>
          <a:tab pos="8394700" algn="l"/>
        </a:tabLst>
        <a:defRPr sz="5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20997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2095500" algn="l"/>
          <a:tab pos="4191000" algn="l"/>
          <a:tab pos="6299200" algn="l"/>
          <a:tab pos="8394700" algn="l"/>
        </a:tabLst>
        <a:defRPr sz="5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20997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2095500" algn="l"/>
          <a:tab pos="4191000" algn="l"/>
          <a:tab pos="6299200" algn="l"/>
          <a:tab pos="8394700" algn="l"/>
        </a:tabLst>
        <a:defRPr sz="5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20997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2095500" algn="l"/>
          <a:tab pos="4191000" algn="l"/>
          <a:tab pos="6299200" algn="l"/>
          <a:tab pos="8394700" algn="l"/>
        </a:tabLst>
        <a:defRPr sz="5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3" Target="../media/image2.jpeg" Type="http://schemas.openxmlformats.org/officeDocument/2006/relationships/image"/><Relationship Id="rId2" Target="../media/image1.png" Type="http://schemas.openxmlformats.org/officeDocument/2006/relationships/image"/><Relationship Id="rId1" Target="../slideLayouts/slideLayout5.xml" Type="http://schemas.openxmlformats.org/officeDocument/2006/relationships/slideLayout"/><Relationship Id="rId4" Target="../media/image3.jpeg" Type="http://schemas.openxmlformats.org/officeDocument/2006/relationships/image"/></Relationships>
</file>

<file path=ppt/slides/_rels/slide2.xml.rels><?xml version="1.0" encoding="UTF-8" standalone="yes" ?><Relationships xmlns="http://schemas.openxmlformats.org/package/2006/relationships"><Relationship Id="rId3" Target="../media/image4.jpeg" Type="http://schemas.openxmlformats.org/officeDocument/2006/relationships/image"/><Relationship Id="rId2" Target="../media/image1.png" Type="http://schemas.openxmlformats.org/officeDocument/2006/relationships/image"/><Relationship Id="rId1" Target="../slideLayouts/slideLayout5.xml" Type="http://schemas.openxmlformats.org/officeDocument/2006/relationships/slideLayout"/><Relationship Id="rId5" Target="../media/image3.jpeg" Type="http://schemas.openxmlformats.org/officeDocument/2006/relationships/image"/><Relationship Id="rId4" Target="../media/image5.png" Type="http://schemas.openxmlformats.org/officeDocument/2006/relationships/image"/></Relationships>
</file>

<file path=ppt/slides/_rels/slide3.xml.rels><?xml version="1.0" encoding="UTF-8" standalone="yes" ?><Relationships xmlns="http://schemas.openxmlformats.org/package/2006/relationships"><Relationship Id="rId3" Target="../media/image3.jpeg" Type="http://schemas.openxmlformats.org/officeDocument/2006/relationships/image"/><Relationship Id="rId2" Target="../media/image5.png" Type="http://schemas.openxmlformats.org/officeDocument/2006/relationships/image"/><Relationship Id="rId1" Target="../slideLayouts/slideLayout8.xml" Type="http://schemas.openxmlformats.org/officeDocument/2006/relationships/slideLayout"/><Relationship Id="rId4" Target="../media/image1.png" Type="http://schemas.openxmlformats.org/officeDocument/2006/relationships/image"/></Relationships>
</file>

<file path=ppt/slides/_rels/slide4.xml.rels><?xml version="1.0" encoding="UTF-8" standalone="yes" ?><Relationships xmlns="http://schemas.openxmlformats.org/package/2006/relationships"><Relationship Id="rId3" Target="../media/image3.jpeg" Type="http://schemas.openxmlformats.org/officeDocument/2006/relationships/image"/><Relationship Id="rId2" Target="../media/image5.png" Type="http://schemas.openxmlformats.org/officeDocument/2006/relationships/image"/><Relationship Id="rId1" Target="../slideLayouts/slideLayout8.xml" Type="http://schemas.openxmlformats.org/officeDocument/2006/relationships/slideLayout"/><Relationship Id="rId4" Target="../media/image1.png" Type="http://schemas.openxmlformats.org/officeDocument/2006/relationships/image"/></Relationships>
</file>

<file path=ppt/slides/_rels/slide5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1.png" Type="http://schemas.openxmlformats.org/officeDocument/2006/relationships/image"/><Relationship Id="rId1" Target="../slideLayouts/slideLayout8.xml" Type="http://schemas.openxmlformats.org/officeDocument/2006/relationships/slideLayout"/><Relationship Id="rId6" Target="../media/image3.jpeg" Type="http://schemas.openxmlformats.org/officeDocument/2006/relationships/image"/><Relationship Id="rId5" Target="../media/image5.png" Type="http://schemas.openxmlformats.org/officeDocument/2006/relationships/image"/><Relationship Id="rId4" Target="../media/image7.jpeg" Type="http://schemas.openxmlformats.org/officeDocument/2006/relationships/image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TIF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8.xml.rels><?xml version="1.0" encoding="UTF-8" standalone="yes" ?><Relationships xmlns="http://schemas.openxmlformats.org/package/2006/relationships"><Relationship Id="rId3" Target="../media/image12.jpg" Type="http://schemas.openxmlformats.org/officeDocument/2006/relationships/image"/><Relationship Id="rId2" Target="../notesSlides/notesSlide1.xml" Type="http://schemas.openxmlformats.org/officeDocument/2006/relationships/notesSlide"/><Relationship Id="rId1" Target="../slideLayouts/slideLayout7.xml" Type="http://schemas.openxmlformats.org/officeDocument/2006/relationships/slideLayout"/><Relationship Id="rId6" Target="../media/image3.jpeg" Type="http://schemas.openxmlformats.org/officeDocument/2006/relationships/image"/><Relationship Id="rId5" Target="../media/image5.png" Type="http://schemas.openxmlformats.org/officeDocument/2006/relationships/image"/><Relationship Id="rId4" Target="../media/image1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image.png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4999" y="26593800"/>
            <a:ext cx="16560801" cy="4835692"/>
          </a:xfrm>
          <a:prstGeom prst="rect">
            <a:avLst/>
          </a:prstGeom>
          <a:ln w="12700">
            <a:miter lim="400000"/>
          </a:ln>
        </p:spPr>
      </p:pic>
      <p:pic>
        <p:nvPicPr>
          <p:cNvPr id="124" name="Parrallele69_fond.jpg" descr="Parrallele69_fon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4787" y="4902200"/>
            <a:ext cx="34362541" cy="21691600"/>
          </a:xfrm>
          <a:prstGeom prst="rect">
            <a:avLst/>
          </a:prstGeom>
          <a:ln w="12700">
            <a:miter lim="400000"/>
          </a:ln>
        </p:spPr>
      </p:pic>
      <p:sp>
        <p:nvSpPr>
          <p:cNvPr id="125" name="Figure"/>
          <p:cNvSpPr/>
          <p:nvPr/>
        </p:nvSpPr>
        <p:spPr>
          <a:xfrm>
            <a:off x="5946237" y="10733697"/>
            <a:ext cx="58326" cy="58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1" h="21591" extrusionOk="0">
                <a:moveTo>
                  <a:pt x="401" y="0"/>
                </a:moveTo>
                <a:lnTo>
                  <a:pt x="9817" y="9858"/>
                </a:lnTo>
                <a:cubicBezTo>
                  <a:pt x="9814" y="9861"/>
                  <a:pt x="9811" y="9864"/>
                  <a:pt x="9808" y="9868"/>
                </a:cubicBezTo>
                <a:lnTo>
                  <a:pt x="10138" y="10178"/>
                </a:lnTo>
                <a:cubicBezTo>
                  <a:pt x="10170" y="10147"/>
                  <a:pt x="10221" y="10149"/>
                  <a:pt x="10252" y="10181"/>
                </a:cubicBezTo>
                <a:cubicBezTo>
                  <a:pt x="10282" y="10213"/>
                  <a:pt x="10281" y="10263"/>
                  <a:pt x="10249" y="10294"/>
                </a:cubicBezTo>
                <a:cubicBezTo>
                  <a:pt x="10217" y="10324"/>
                  <a:pt x="10166" y="10323"/>
                  <a:pt x="10136" y="10291"/>
                </a:cubicBezTo>
                <a:cubicBezTo>
                  <a:pt x="10107" y="10261"/>
                  <a:pt x="10106" y="10214"/>
                  <a:pt x="10133" y="10183"/>
                </a:cubicBezTo>
                <a:lnTo>
                  <a:pt x="0" y="2799"/>
                </a:lnTo>
                <a:lnTo>
                  <a:pt x="13582" y="13624"/>
                </a:lnTo>
                <a:cubicBezTo>
                  <a:pt x="13582" y="13625"/>
                  <a:pt x="13581" y="13626"/>
                  <a:pt x="13581" y="13626"/>
                </a:cubicBezTo>
                <a:lnTo>
                  <a:pt x="13904" y="13944"/>
                </a:lnTo>
                <a:cubicBezTo>
                  <a:pt x="13904" y="13943"/>
                  <a:pt x="13905" y="13942"/>
                  <a:pt x="13906" y="13942"/>
                </a:cubicBezTo>
                <a:lnTo>
                  <a:pt x="2890" y="2079"/>
                </a:lnTo>
                <a:lnTo>
                  <a:pt x="17362" y="17375"/>
                </a:lnTo>
                <a:cubicBezTo>
                  <a:pt x="17359" y="17378"/>
                  <a:pt x="17356" y="17381"/>
                  <a:pt x="17353" y="17385"/>
                </a:cubicBezTo>
                <a:lnTo>
                  <a:pt x="17683" y="17695"/>
                </a:lnTo>
                <a:cubicBezTo>
                  <a:pt x="17716" y="17664"/>
                  <a:pt x="17766" y="17666"/>
                  <a:pt x="17797" y="17698"/>
                </a:cubicBezTo>
                <a:cubicBezTo>
                  <a:pt x="17827" y="17730"/>
                  <a:pt x="17826" y="17781"/>
                  <a:pt x="17794" y="17811"/>
                </a:cubicBezTo>
                <a:cubicBezTo>
                  <a:pt x="17761" y="17841"/>
                  <a:pt x="17711" y="17840"/>
                  <a:pt x="17680" y="17808"/>
                </a:cubicBezTo>
                <a:cubicBezTo>
                  <a:pt x="17652" y="17778"/>
                  <a:pt x="17651" y="17731"/>
                  <a:pt x="17678" y="17700"/>
                </a:cubicBezTo>
                <a:lnTo>
                  <a:pt x="2007" y="400"/>
                </a:lnTo>
                <a:lnTo>
                  <a:pt x="21136" y="21133"/>
                </a:lnTo>
                <a:cubicBezTo>
                  <a:pt x="21132" y="21136"/>
                  <a:pt x="21129" y="21139"/>
                  <a:pt x="21126" y="21143"/>
                </a:cubicBezTo>
                <a:lnTo>
                  <a:pt x="21457" y="21452"/>
                </a:lnTo>
                <a:cubicBezTo>
                  <a:pt x="21489" y="21423"/>
                  <a:pt x="21540" y="21425"/>
                  <a:pt x="21570" y="21457"/>
                </a:cubicBezTo>
                <a:cubicBezTo>
                  <a:pt x="21600" y="21490"/>
                  <a:pt x="21598" y="21540"/>
                  <a:pt x="21565" y="21570"/>
                </a:cubicBezTo>
                <a:cubicBezTo>
                  <a:pt x="21533" y="21600"/>
                  <a:pt x="21482" y="21598"/>
                  <a:pt x="21452" y="21565"/>
                </a:cubicBezTo>
                <a:cubicBezTo>
                  <a:pt x="21424" y="21535"/>
                  <a:pt x="21424" y="21489"/>
                  <a:pt x="21451" y="21459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209973" tIns="209973" rIns="209973" bIns="209973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26" name="Millésime 2018"/>
          <p:cNvSpPr txBox="1"/>
          <p:nvPr/>
        </p:nvSpPr>
        <p:spPr>
          <a:xfrm rot="20231039">
            <a:off x="15225120" y="12200491"/>
            <a:ext cx="10008000" cy="1872000"/>
          </a:xfrm>
          <a:prstGeom prst="rect">
            <a:avLst/>
          </a:prstGeom>
          <a:solidFill>
            <a:srgbClr val="27316F"/>
          </a:solidFill>
          <a:ln w="508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09973" tIns="209973" rIns="209973" bIns="209973" anchor="ctr">
            <a:noAutofit/>
          </a:bodyPr>
          <a:lstStyle>
            <a:lvl1pPr>
              <a:lnSpc>
                <a:spcPct val="100000"/>
              </a:lnSpc>
              <a:defRPr sz="12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lvl1pPr>
          </a:lstStyle>
          <a:p>
            <a:r>
              <a:rPr sz="11000" dirty="0">
                <a:solidFill>
                  <a:schemeClr val="bg1"/>
                </a:solidFill>
              </a:rPr>
              <a:t> Millésime 201</a:t>
            </a:r>
            <a:r>
              <a:rPr lang="fr-FR" sz="11000" dirty="0">
                <a:solidFill>
                  <a:schemeClr val="bg1"/>
                </a:solidFill>
              </a:rPr>
              <a:t>9</a:t>
            </a:r>
            <a:r>
              <a:rPr sz="110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27" name="VENDANGES 2018"/>
          <p:cNvSpPr txBox="1">
            <a:spLocks noGrp="1"/>
          </p:cNvSpPr>
          <p:nvPr>
            <p:ph type="title" idx="4294967295"/>
          </p:nvPr>
        </p:nvSpPr>
        <p:spPr>
          <a:xfrm>
            <a:off x="3694007" y="908261"/>
            <a:ext cx="37795201" cy="225284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1553802">
              <a:lnSpc>
                <a:spcPct val="100000"/>
              </a:lnSpc>
              <a:tabLst>
                <a:tab pos="1549400" algn="l"/>
                <a:tab pos="3098800" algn="l"/>
                <a:tab pos="4660900" algn="l"/>
                <a:tab pos="6210300" algn="l"/>
                <a:tab pos="7759700" algn="l"/>
                <a:tab pos="9321800" algn="l"/>
                <a:tab pos="10871200" algn="l"/>
                <a:tab pos="12420600" algn="l"/>
                <a:tab pos="13982700" algn="l"/>
                <a:tab pos="15532100" algn="l"/>
                <a:tab pos="17081500" algn="l"/>
                <a:tab pos="18643600" algn="l"/>
                <a:tab pos="20193000" algn="l"/>
                <a:tab pos="21742400" algn="l"/>
                <a:tab pos="23304500" algn="l"/>
                <a:tab pos="24853900" algn="l"/>
                <a:tab pos="26403300" algn="l"/>
                <a:tab pos="27965400" algn="l"/>
              </a:tabLst>
              <a:defRPr sz="12136" spc="182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lvl1pPr>
          </a:lstStyle>
          <a:p>
            <a:r>
              <a:rPr lang="fr-FR" sz="12200" dirty="0"/>
              <a:t>JUIN </a:t>
            </a:r>
            <a:r>
              <a:rPr dirty="0"/>
              <a:t>20</a:t>
            </a:r>
            <a:r>
              <a:rPr lang="fr-FR" dirty="0"/>
              <a:t>20 - METRO 005/13625 F</a:t>
            </a:r>
            <a:endParaRPr dirty="0"/>
          </a:p>
        </p:txBody>
      </p:sp>
      <p:pic>
        <p:nvPicPr>
          <p:cNvPr id="7" name="Image" descr="Image">
            <a:extLst>
              <a:ext uri="{FF2B5EF4-FFF2-40B4-BE49-F238E27FC236}">
                <a16:creationId xmlns:a16="http://schemas.microsoft.com/office/drawing/2014/main" id="{1493F00A-C929-4EB6-985C-4876ACEF7C1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6259" t="5435" r="6259" b="7083"/>
          <a:stretch>
            <a:fillRect/>
          </a:stretch>
        </p:blipFill>
        <p:spPr>
          <a:xfrm>
            <a:off x="52208" y="191671"/>
            <a:ext cx="6886474" cy="31496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Image" descr="Image">
            <a:extLst>
              <a:ext uri="{FF2B5EF4-FFF2-40B4-BE49-F238E27FC236}">
                <a16:creationId xmlns:a16="http://schemas.microsoft.com/office/drawing/2014/main" id="{AA2FF26A-98EE-4063-ACB6-AFCCAA74171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6259" t="5435" r="6259" b="7083"/>
          <a:stretch>
            <a:fillRect/>
          </a:stretch>
        </p:blipFill>
        <p:spPr>
          <a:xfrm>
            <a:off x="43597809" y="-66508"/>
            <a:ext cx="1109182" cy="31496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9" name="Image" descr="Image">
            <a:extLst>
              <a:ext uri="{FF2B5EF4-FFF2-40B4-BE49-F238E27FC236}">
                <a16:creationId xmlns:a16="http://schemas.microsoft.com/office/drawing/2014/main" id="{2BA51C57-FF5C-4636-94AE-C05EB7A8BBB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6259" t="5435" r="6259" b="7083"/>
          <a:stretch>
            <a:fillRect/>
          </a:stretch>
        </p:blipFill>
        <p:spPr>
          <a:xfrm>
            <a:off x="38906547" y="-66508"/>
            <a:ext cx="5564238" cy="3149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image.png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8466" y="670747"/>
            <a:ext cx="8581202" cy="32443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43" name="image.png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8466" y="670747"/>
            <a:ext cx="8581202" cy="3244381"/>
          </a:xfrm>
          <a:prstGeom prst="rect">
            <a:avLst/>
          </a:prstGeom>
          <a:ln w="12700">
            <a:miter lim="400000"/>
          </a:ln>
        </p:spPr>
      </p:pic>
      <p:sp>
        <p:nvSpPr>
          <p:cNvPr id="144" name="VENDANGES 2018"/>
          <p:cNvSpPr txBox="1">
            <a:spLocks noGrp="1"/>
          </p:cNvSpPr>
          <p:nvPr>
            <p:ph type="title" idx="4294967295"/>
          </p:nvPr>
        </p:nvSpPr>
        <p:spPr>
          <a:xfrm>
            <a:off x="-31389" y="568059"/>
            <a:ext cx="44442212" cy="225284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  <a:tab pos="20993100" algn="l"/>
                <a:tab pos="23088600" algn="l"/>
                <a:tab pos="25196800" algn="l"/>
                <a:tab pos="27292300" algn="l"/>
                <a:tab pos="29387800" algn="l"/>
                <a:tab pos="31496000" algn="l"/>
                <a:tab pos="33591500" algn="l"/>
                <a:tab pos="35687000" algn="l"/>
                <a:tab pos="37795200" algn="l"/>
              </a:tabLst>
              <a:defRPr sz="9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lvl1pPr>
          </a:lstStyle>
          <a:p>
            <a:pPr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  <a:tab pos="20993100" algn="l"/>
                <a:tab pos="23088600" algn="l"/>
                <a:tab pos="23612475" algn="l"/>
                <a:tab pos="25196800" algn="l"/>
                <a:tab pos="27292300" algn="l"/>
                <a:tab pos="29387800" algn="l"/>
                <a:tab pos="31496000" algn="l"/>
                <a:tab pos="33591500" algn="l"/>
                <a:tab pos="35687000" algn="l"/>
                <a:tab pos="37795200" algn="l"/>
              </a:tabLst>
            </a:pPr>
            <a:r>
              <a:rPr lang="fr-FR" sz="88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REFERENCES ALPHA LOIRE DOMAINES JUIN 2020</a:t>
            </a:r>
            <a:endParaRPr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145" name="image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3689" y="4505679"/>
            <a:ext cx="17835887" cy="23894510"/>
          </a:xfrm>
          <a:prstGeom prst="rect">
            <a:avLst/>
          </a:prstGeom>
          <a:ln w="12700">
            <a:miter lim="400000"/>
          </a:ln>
          <a:effectLst>
            <a:reflection stA="50000" endPos="40000" dir="5400000" sy="-100000" algn="bl" rotWithShape="0"/>
          </a:effectLst>
        </p:spPr>
      </p:pic>
      <p:pic>
        <p:nvPicPr>
          <p:cNvPr id="147" name="Image" descr="Imag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215613" y="254266"/>
            <a:ext cx="3175000" cy="3175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Image" descr="Image">
            <a:extLst>
              <a:ext uri="{FF2B5EF4-FFF2-40B4-BE49-F238E27FC236}">
                <a16:creationId xmlns:a16="http://schemas.microsoft.com/office/drawing/2014/main" id="{E4B2DBF0-F11C-45B1-A61A-DE2E9C97049E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6259" t="5435" r="6259" b="7083"/>
          <a:stretch>
            <a:fillRect/>
          </a:stretch>
        </p:blipFill>
        <p:spPr>
          <a:xfrm>
            <a:off x="0" y="0"/>
            <a:ext cx="3141523" cy="31496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9" name="Image" descr="Image">
            <a:extLst>
              <a:ext uri="{FF2B5EF4-FFF2-40B4-BE49-F238E27FC236}">
                <a16:creationId xmlns:a16="http://schemas.microsoft.com/office/drawing/2014/main" id="{AFAFD056-414B-4AB1-82B3-ED3E4700043E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6259" t="5435" r="6259" b="7083"/>
          <a:stretch>
            <a:fillRect/>
          </a:stretch>
        </p:blipFill>
        <p:spPr>
          <a:xfrm>
            <a:off x="41237911" y="0"/>
            <a:ext cx="3258995" cy="31496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4" name="Image" descr="Image">
            <a:extLst>
              <a:ext uri="{FF2B5EF4-FFF2-40B4-BE49-F238E27FC236}">
                <a16:creationId xmlns:a16="http://schemas.microsoft.com/office/drawing/2014/main" id="{11C92B24-31C0-437A-9A10-07C850D7725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6259" t="5435" r="6259" b="7083"/>
          <a:stretch>
            <a:fillRect/>
          </a:stretch>
        </p:blipFill>
        <p:spPr>
          <a:xfrm rot="16200000">
            <a:off x="9004028" y="19286068"/>
            <a:ext cx="3141523" cy="21149576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CB66DF2D-2955-4342-92C2-C92993FCAC17}"/>
              </a:ext>
            </a:extLst>
          </p:cNvPr>
          <p:cNvSpPr txBox="1"/>
          <p:nvPr/>
        </p:nvSpPr>
        <p:spPr>
          <a:xfrm>
            <a:off x="22706105" y="4037635"/>
            <a:ext cx="18962109" cy="26241628"/>
          </a:xfrm>
          <a:prstGeom prst="rect">
            <a:avLst/>
          </a:prstGeom>
          <a:noFill/>
          <a:ln w="508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09973" tIns="209973" rIns="209973" bIns="209973" numCol="1" spcCol="38100" rtlCol="0" anchor="t">
            <a:spAutoFit/>
          </a:bodyPr>
          <a:lstStyle/>
          <a:p>
            <a:pPr marL="0" marR="0" indent="0" algn="l" defTabSz="2099733" rtl="0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82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j-lt"/>
                <a:ea typeface="+mj-ea"/>
                <a:cs typeface="+mj-cs"/>
                <a:sym typeface="Times New Roman"/>
              </a:rPr>
              <a:t>-Cheverny Blanc </a:t>
            </a:r>
            <a:r>
              <a:rPr kumimoji="0" lang="fr-FR" sz="8200" b="0" i="0" u="none" strike="noStrike" cap="none" spc="0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j-lt"/>
                <a:ea typeface="+mj-ea"/>
                <a:cs typeface="+mj-cs"/>
                <a:sym typeface="Times New Roman"/>
              </a:rPr>
              <a:t>EnClos</a:t>
            </a:r>
            <a:r>
              <a:rPr kumimoji="0" lang="fr-FR" sz="82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j-lt"/>
                <a:ea typeface="+mj-ea"/>
                <a:cs typeface="+mj-cs"/>
                <a:sym typeface="Times New Roman"/>
              </a:rPr>
              <a:t> du Petit Chien</a:t>
            </a:r>
          </a:p>
          <a:p>
            <a:r>
              <a:rPr lang="fr-FR" dirty="0">
                <a:solidFill>
                  <a:schemeClr val="bg1"/>
                </a:solidFill>
              </a:rPr>
              <a:t>Réf MGB  388759  /    194006</a:t>
            </a:r>
            <a:r>
              <a:rPr lang="fr-FR" dirty="0"/>
              <a:t>194006 </a:t>
            </a:r>
            <a:endParaRPr lang="fr-FR" dirty="0">
              <a:solidFill>
                <a:schemeClr val="bg1"/>
              </a:solidFill>
            </a:endParaRPr>
          </a:p>
          <a:p>
            <a:r>
              <a:rPr lang="fr-FR" dirty="0">
                <a:solidFill>
                  <a:schemeClr val="bg1"/>
                </a:solidFill>
              </a:rPr>
              <a:t>              </a:t>
            </a:r>
            <a:endParaRPr kumimoji="0" lang="fr-FR" sz="82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+mj-lt"/>
              <a:ea typeface="+mj-ea"/>
              <a:cs typeface="+mj-cs"/>
              <a:sym typeface="Times New Roman"/>
            </a:endParaRPr>
          </a:p>
          <a:p>
            <a:pPr marL="0" marR="0" indent="0" algn="l" defTabSz="2099733" rtl="0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dirty="0">
                <a:solidFill>
                  <a:schemeClr val="bg1"/>
                </a:solidFill>
              </a:rPr>
              <a:t>-Cheverny Rosé </a:t>
            </a:r>
            <a:r>
              <a:rPr lang="fr-FR" dirty="0" err="1">
                <a:solidFill>
                  <a:schemeClr val="bg1"/>
                </a:solidFill>
              </a:rPr>
              <a:t>EnClos</a:t>
            </a:r>
            <a:r>
              <a:rPr lang="fr-FR" dirty="0">
                <a:solidFill>
                  <a:schemeClr val="bg1"/>
                </a:solidFill>
              </a:rPr>
              <a:t> du Petit Chien</a:t>
            </a:r>
          </a:p>
          <a:p>
            <a:pPr marL="0" marR="0" indent="0" algn="l" defTabSz="2099733" rtl="0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82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j-lt"/>
                <a:ea typeface="+mj-ea"/>
                <a:cs typeface="+mj-cs"/>
                <a:sym typeface="Times New Roman"/>
              </a:rPr>
              <a:t>Réf MGB 388726   /    194004</a:t>
            </a:r>
          </a:p>
          <a:p>
            <a:pPr marL="0" marR="0" indent="0" algn="l" defTabSz="2099733" rtl="0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fr-FR" dirty="0">
              <a:solidFill>
                <a:schemeClr val="bg1"/>
              </a:solidFill>
            </a:endParaRPr>
          </a:p>
          <a:p>
            <a:pPr marL="0" marR="0" indent="0" algn="l" defTabSz="2099733" rtl="0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82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j-lt"/>
                <a:ea typeface="+mj-ea"/>
                <a:cs typeface="+mj-cs"/>
                <a:sym typeface="Times New Roman"/>
              </a:rPr>
              <a:t>-Cheverny rouge </a:t>
            </a:r>
            <a:r>
              <a:rPr kumimoji="0" lang="fr-FR" sz="8200" b="0" i="0" u="none" strike="noStrike" cap="none" spc="0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j-lt"/>
                <a:ea typeface="+mj-ea"/>
                <a:cs typeface="+mj-cs"/>
                <a:sym typeface="Times New Roman"/>
              </a:rPr>
              <a:t>EnClos</a:t>
            </a:r>
            <a:r>
              <a:rPr kumimoji="0" lang="fr-FR" sz="82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j-lt"/>
                <a:ea typeface="+mj-ea"/>
                <a:cs typeface="+mj-cs"/>
                <a:sym typeface="Times New Roman"/>
              </a:rPr>
              <a:t> du Petit Chien</a:t>
            </a:r>
          </a:p>
          <a:p>
            <a:pPr marL="0" marR="0" indent="0" algn="l" defTabSz="2099733" rtl="0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dirty="0">
                <a:solidFill>
                  <a:schemeClr val="bg1"/>
                </a:solidFill>
              </a:rPr>
              <a:t>Réf MGB 388732    /   194005</a:t>
            </a:r>
          </a:p>
          <a:p>
            <a:pPr marL="0" marR="0" indent="0" algn="l" defTabSz="2099733" rtl="0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82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j-lt"/>
                <a:ea typeface="+mj-ea"/>
                <a:cs typeface="+mj-cs"/>
                <a:sym typeface="Times New Roman"/>
              </a:rPr>
              <a:t> </a:t>
            </a:r>
          </a:p>
          <a:p>
            <a:pPr marL="0" marR="0" indent="0" algn="l" defTabSz="2099733" rtl="0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dirty="0">
                <a:solidFill>
                  <a:schemeClr val="bg1"/>
                </a:solidFill>
              </a:rPr>
              <a:t>-Pinot Noir Fleur de Coucou </a:t>
            </a:r>
          </a:p>
          <a:p>
            <a:pPr marL="0" marR="0" indent="0" algn="l" defTabSz="2099733" rtl="0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82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j-lt"/>
                <a:ea typeface="+mj-ea"/>
                <a:cs typeface="+mj-cs"/>
                <a:sym typeface="Times New Roman"/>
              </a:rPr>
              <a:t>Réf  MGB  395129  /   201947</a:t>
            </a:r>
          </a:p>
          <a:p>
            <a:pPr marL="0" marR="0" indent="0" algn="l" defTabSz="2099733" rtl="0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fr-FR" dirty="0">
              <a:solidFill>
                <a:schemeClr val="bg1"/>
              </a:solidFill>
            </a:endParaRPr>
          </a:p>
          <a:p>
            <a:pPr marL="0" marR="0" indent="0" algn="l" defTabSz="2099733" rtl="0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82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j-lt"/>
                <a:ea typeface="+mj-ea"/>
                <a:cs typeface="+mj-cs"/>
                <a:sym typeface="Times New Roman"/>
              </a:rPr>
              <a:t>-Sauvignon Chardonnay Fleur de Coucou</a:t>
            </a:r>
          </a:p>
          <a:p>
            <a:pPr marL="0" marR="0" indent="0" algn="l" defTabSz="2099733" rtl="0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dirty="0">
                <a:solidFill>
                  <a:schemeClr val="bg1"/>
                </a:solidFill>
              </a:rPr>
              <a:t>Réf  MGB  395127  /  201945</a:t>
            </a:r>
          </a:p>
          <a:p>
            <a:pPr marL="0" marR="0" indent="0" algn="l" defTabSz="2099733" rtl="0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fr-FR" dirty="0">
              <a:solidFill>
                <a:schemeClr val="bg1"/>
              </a:solidFill>
            </a:endParaRPr>
          </a:p>
          <a:p>
            <a:pPr marL="0" marR="0" indent="0" algn="l" defTabSz="2099733" rtl="0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dirty="0">
                <a:solidFill>
                  <a:schemeClr val="bg1"/>
                </a:solidFill>
              </a:rPr>
              <a:t>-Touraine Rouge « Bio » Le Malbec </a:t>
            </a:r>
          </a:p>
          <a:p>
            <a:pPr marL="0" marR="0" indent="0" algn="l" defTabSz="2099733" rtl="0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dirty="0">
                <a:solidFill>
                  <a:schemeClr val="bg1"/>
                </a:solidFill>
              </a:rPr>
              <a:t>Réf MGB 857567    /   246321</a:t>
            </a:r>
          </a:p>
          <a:p>
            <a:pPr marL="0" marR="0" indent="0" algn="l" defTabSz="2099733" rtl="0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fr-FR" dirty="0">
              <a:solidFill>
                <a:schemeClr val="bg1"/>
              </a:solidFill>
            </a:endParaRPr>
          </a:p>
          <a:p>
            <a:pPr marL="0" marR="0" indent="0" algn="l" defTabSz="2099733" rtl="0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dirty="0">
                <a:solidFill>
                  <a:schemeClr val="bg1"/>
                </a:solidFill>
              </a:rPr>
              <a:t>-Touraine Sauvignon »Bio » Le Sauvignon</a:t>
            </a:r>
          </a:p>
          <a:p>
            <a:pPr marL="0" marR="0" indent="0" algn="l" defTabSz="2099733" rtl="0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dirty="0">
                <a:solidFill>
                  <a:schemeClr val="bg1"/>
                </a:solidFill>
              </a:rPr>
              <a:t>Réf  MGB 838135   /   245445</a:t>
            </a:r>
          </a:p>
          <a:p>
            <a:pPr marL="0" marR="0" indent="0" algn="l" defTabSz="2099733" rtl="0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82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+mj-lt"/>
              <a:ea typeface="+mj-ea"/>
              <a:cs typeface="+mj-cs"/>
              <a:sym typeface="Times New Roman"/>
            </a:endParaRPr>
          </a:p>
          <a:p>
            <a:pPr marL="0" marR="0" indent="0" algn="l" defTabSz="2099733" rtl="0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82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+mj-lt"/>
              <a:ea typeface="+mj-ea"/>
              <a:cs typeface="+mj-cs"/>
              <a:sym typeface="Times New Roman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91843" y="28254079"/>
            <a:ext cx="2807999" cy="280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30" name="Nous avons débuté les vendanges le 3 Septembre 2018 sur nos Domaines Touraine et Cheverny ainsi que les cépages composant nos cuvées de Crémant blanc et Rosé « Belle de Nuit ».…"/>
          <p:cNvSpPr txBox="1"/>
          <p:nvPr/>
        </p:nvSpPr>
        <p:spPr>
          <a:xfrm>
            <a:off x="6771290" y="2627038"/>
            <a:ext cx="31009018" cy="37480025"/>
          </a:xfrm>
          <a:prstGeom prst="rect">
            <a:avLst/>
          </a:prstGeom>
          <a:ln w="508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09973" tIns="209973" rIns="209973" bIns="209973">
            <a:spAutoFit/>
          </a:bodyPr>
          <a:lstStyle/>
          <a:p>
            <a:pPr indent="182562" algn="just">
              <a:lnSpc>
                <a:spcPct val="100000"/>
              </a:lnSpc>
              <a:tabLst>
                <a:tab pos="39890700" algn="l"/>
                <a:tab pos="40360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endParaRPr dirty="0"/>
          </a:p>
          <a:p>
            <a:pPr indent="182562" algn="just">
              <a:lnSpc>
                <a:spcPct val="100000"/>
              </a:lnSpc>
              <a:tabLst>
                <a:tab pos="39890700" algn="l"/>
                <a:tab pos="40360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endParaRPr sz="9600" dirty="0"/>
          </a:p>
          <a:p>
            <a:pPr algn="just"/>
            <a:r>
              <a:rPr lang="en-US" sz="9600" dirty="0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La douceur de l’hiver et l’ensoleillement des </a:t>
            </a:r>
            <a:r>
              <a:rPr lang="en-US" sz="96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mois</a:t>
            </a:r>
            <a:r>
              <a:rPr lang="en-US" sz="9600" dirty="0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 </a:t>
            </a:r>
            <a:r>
              <a:rPr lang="en-US" sz="96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d’Avril</a:t>
            </a:r>
            <a:r>
              <a:rPr lang="en-US" sz="9600" dirty="0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 et Mai </a:t>
            </a:r>
            <a:r>
              <a:rPr lang="en-US" sz="96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ont</a:t>
            </a:r>
            <a:r>
              <a:rPr lang="en-US" sz="9600" dirty="0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 dopé la </a:t>
            </a:r>
            <a:r>
              <a:rPr lang="en-US" sz="96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vigne</a:t>
            </a:r>
            <a:r>
              <a:rPr lang="en-US" sz="9600" dirty="0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, </a:t>
            </a:r>
            <a:r>
              <a:rPr lang="en-US" sz="96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alors</a:t>
            </a:r>
            <a:r>
              <a:rPr lang="en-US" sz="9600" dirty="0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 que le </a:t>
            </a:r>
            <a:r>
              <a:rPr lang="en-US" sz="96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débourrement</a:t>
            </a:r>
            <a:r>
              <a:rPr lang="en-US" sz="9600" dirty="0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 </a:t>
            </a:r>
            <a:r>
              <a:rPr lang="en-US" sz="96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avait</a:t>
            </a:r>
            <a:r>
              <a:rPr lang="en-US" sz="9600" dirty="0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 </a:t>
            </a:r>
            <a:r>
              <a:rPr lang="en-US" sz="96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débuté</a:t>
            </a:r>
            <a:r>
              <a:rPr lang="en-US" sz="9600" dirty="0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 le 20 Mars avec une précocité se situant entre les millésimes de référence 1990 &amp; 2003 et des temperatures plus </a:t>
            </a:r>
            <a:r>
              <a:rPr lang="en-US" sz="96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élevées</a:t>
            </a:r>
            <a:r>
              <a:rPr lang="en-US" sz="9600" dirty="0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 de 4°par rapport à la </a:t>
            </a:r>
            <a:r>
              <a:rPr lang="en-US" sz="96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moyenne</a:t>
            </a:r>
            <a:r>
              <a:rPr lang="en-US" sz="9600" dirty="0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 de </a:t>
            </a:r>
            <a:r>
              <a:rPr lang="en-US" sz="96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ces</a:t>
            </a:r>
            <a:r>
              <a:rPr lang="en-US" sz="9600" dirty="0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 30 </a:t>
            </a:r>
            <a:r>
              <a:rPr lang="en-US" sz="96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dernières</a:t>
            </a:r>
            <a:r>
              <a:rPr lang="en-US" sz="9600" dirty="0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 </a:t>
            </a:r>
            <a:r>
              <a:rPr lang="en-US" sz="96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années</a:t>
            </a:r>
            <a:r>
              <a:rPr lang="en-US" sz="9600" dirty="0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.</a:t>
            </a:r>
          </a:p>
          <a:p>
            <a:pPr algn="just"/>
            <a:endParaRPr lang="en-US" sz="9600" dirty="0">
              <a:solidFill>
                <a:schemeClr val="accent1">
                  <a:lumMod val="20000"/>
                  <a:lumOff val="80000"/>
                </a:schemeClr>
              </a:solidFill>
              <a:latin typeface="Bimini" pitchFamily="2" charset="0"/>
            </a:endParaRPr>
          </a:p>
          <a:p>
            <a:pPr algn="just"/>
            <a:r>
              <a:rPr lang="en-US" sz="9600" dirty="0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La </a:t>
            </a:r>
            <a:r>
              <a:rPr lang="en-US" sz="96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floraison</a:t>
            </a:r>
            <a:r>
              <a:rPr lang="en-US" sz="9600" dirty="0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 </a:t>
            </a:r>
            <a:r>
              <a:rPr lang="en-US" sz="96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est</a:t>
            </a:r>
            <a:r>
              <a:rPr lang="en-US" sz="9600" dirty="0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 </a:t>
            </a:r>
            <a:r>
              <a:rPr lang="en-US" sz="96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exceptionnellement</a:t>
            </a:r>
            <a:r>
              <a:rPr lang="en-US" sz="9600" dirty="0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 </a:t>
            </a:r>
            <a:r>
              <a:rPr lang="en-US" sz="96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achevée</a:t>
            </a:r>
            <a:r>
              <a:rPr lang="en-US" sz="9600" dirty="0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 sur </a:t>
            </a:r>
            <a:r>
              <a:rPr lang="en-US" sz="96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tous</a:t>
            </a:r>
            <a:r>
              <a:rPr lang="en-US" sz="9600" dirty="0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 les </a:t>
            </a:r>
            <a:r>
              <a:rPr lang="en-US" sz="96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cépages</a:t>
            </a:r>
            <a:r>
              <a:rPr lang="en-US" sz="9600" dirty="0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 fin </a:t>
            </a:r>
            <a:r>
              <a:rPr lang="en-US" sz="96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mai</a:t>
            </a:r>
            <a:r>
              <a:rPr lang="en-US" sz="9600" dirty="0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 .</a:t>
            </a:r>
          </a:p>
          <a:p>
            <a:pPr algn="just"/>
            <a:endParaRPr lang="en-US" sz="9600" dirty="0">
              <a:solidFill>
                <a:schemeClr val="accent1">
                  <a:lumMod val="20000"/>
                  <a:lumOff val="80000"/>
                </a:schemeClr>
              </a:solidFill>
              <a:latin typeface="Bimini" pitchFamily="2" charset="0"/>
            </a:endParaRPr>
          </a:p>
          <a:p>
            <a:pPr algn="just"/>
            <a:r>
              <a:rPr lang="en-US" sz="9600" dirty="0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Les conditions climatiques sont ainsi idéales avec un état sanitaire parfait.</a:t>
            </a:r>
          </a:p>
          <a:p>
            <a:pPr algn="just"/>
            <a:endParaRPr lang="en-US" sz="9600" dirty="0">
              <a:solidFill>
                <a:schemeClr val="accent1">
                  <a:lumMod val="20000"/>
                  <a:lumOff val="80000"/>
                </a:schemeClr>
              </a:solidFill>
              <a:latin typeface="Bimini" pitchFamily="2" charset="0"/>
            </a:endParaRPr>
          </a:p>
          <a:p>
            <a:pPr algn="just"/>
            <a:r>
              <a:rPr lang="en-US" sz="9600" dirty="0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 Nos stocks du </a:t>
            </a:r>
            <a:r>
              <a:rPr lang="en-US" sz="96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millésime</a:t>
            </a:r>
            <a:r>
              <a:rPr lang="en-US" sz="9600" dirty="0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 2019 sont bons mais les expeditions futures demeurent incertaines dans une période Printemps </a:t>
            </a:r>
            <a:r>
              <a:rPr lang="en-US" sz="9600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Eté</a:t>
            </a:r>
            <a:r>
              <a:rPr lang="en-US" sz="9600" dirty="0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 vitale pour nos vins de Loire.</a:t>
            </a:r>
          </a:p>
          <a:p>
            <a:pPr algn="just"/>
            <a:endParaRPr lang="en-US" sz="9600" dirty="0">
              <a:solidFill>
                <a:schemeClr val="accent1">
                  <a:lumMod val="20000"/>
                  <a:lumOff val="80000"/>
                </a:schemeClr>
              </a:solidFill>
              <a:latin typeface="Bimini" pitchFamily="2" charset="0"/>
            </a:endParaRPr>
          </a:p>
          <a:p>
            <a:pPr algn="just"/>
            <a:endParaRPr lang="en-US" sz="9600" dirty="0">
              <a:solidFill>
                <a:schemeClr val="accent1">
                  <a:lumMod val="20000"/>
                  <a:lumOff val="80000"/>
                </a:schemeClr>
              </a:solidFill>
              <a:latin typeface="Bimini" pitchFamily="2" charset="0"/>
            </a:endParaRPr>
          </a:p>
          <a:p>
            <a:pPr algn="just"/>
            <a:r>
              <a:rPr lang="en-US" sz="9600" dirty="0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  </a:t>
            </a:r>
          </a:p>
          <a:p>
            <a:pPr algn="just"/>
            <a:endParaRPr lang="en-US" sz="9600" dirty="0">
              <a:solidFill>
                <a:schemeClr val="accent1">
                  <a:lumMod val="20000"/>
                  <a:lumOff val="80000"/>
                </a:schemeClr>
              </a:solidFill>
              <a:latin typeface="Bimini" pitchFamily="2" charset="0"/>
            </a:endParaRPr>
          </a:p>
          <a:p>
            <a:pPr algn="just"/>
            <a:endParaRPr lang="en-US" sz="9600" dirty="0">
              <a:solidFill>
                <a:schemeClr val="accent1">
                  <a:lumMod val="20000"/>
                  <a:lumOff val="80000"/>
                </a:schemeClr>
              </a:solidFill>
              <a:latin typeface="Bimini" pitchFamily="2" charset="0"/>
            </a:endParaRPr>
          </a:p>
          <a:p>
            <a:pPr algn="just"/>
            <a:endParaRPr lang="en-US" sz="9600" dirty="0">
              <a:solidFill>
                <a:schemeClr val="accent1">
                  <a:lumMod val="20000"/>
                  <a:lumOff val="80000"/>
                </a:schemeClr>
              </a:solidFill>
              <a:latin typeface="Bimini" pitchFamily="2" charset="0"/>
            </a:endParaRPr>
          </a:p>
          <a:p>
            <a:pPr algn="just"/>
            <a:endParaRPr lang="en-US" sz="9600" dirty="0">
              <a:solidFill>
                <a:schemeClr val="accent1">
                  <a:lumMod val="20000"/>
                  <a:lumOff val="80000"/>
                </a:schemeClr>
              </a:solidFill>
              <a:latin typeface="Bimini" pitchFamily="2" charset="0"/>
            </a:endParaRPr>
          </a:p>
          <a:p>
            <a:pPr algn="just"/>
            <a:endParaRPr lang="en-US" sz="9600" dirty="0">
              <a:solidFill>
                <a:schemeClr val="accent1">
                  <a:lumMod val="20000"/>
                  <a:lumOff val="80000"/>
                </a:schemeClr>
              </a:solidFill>
              <a:latin typeface="Bimini" pitchFamily="2" charset="0"/>
            </a:endParaRPr>
          </a:p>
          <a:p>
            <a:pPr algn="just"/>
            <a:r>
              <a:rPr lang="en-US" sz="9600" dirty="0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Nous</a:t>
            </a:r>
            <a:endParaRPr lang="en-US" dirty="0"/>
          </a:p>
        </p:txBody>
      </p:sp>
      <p:pic>
        <p:nvPicPr>
          <p:cNvPr id="131" name="Image" descr="Image"/>
          <p:cNvPicPr>
            <a:picLocks noChangeAspect="1"/>
          </p:cNvPicPr>
          <p:nvPr/>
        </p:nvPicPr>
        <p:blipFill>
          <a:blip r:embed="rId3"/>
          <a:srcRect l="6259" t="5435" r="6259" b="7083"/>
          <a:stretch>
            <a:fillRect/>
          </a:stretch>
        </p:blipFill>
        <p:spPr>
          <a:xfrm>
            <a:off x="0" y="0"/>
            <a:ext cx="6799588" cy="31496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32" name="Image" descr="Image"/>
          <p:cNvPicPr>
            <a:picLocks noChangeAspect="1"/>
          </p:cNvPicPr>
          <p:nvPr/>
        </p:nvPicPr>
        <p:blipFill>
          <a:blip r:embed="rId3"/>
          <a:srcRect l="6259" t="5435" r="6259" b="7083"/>
          <a:stretch>
            <a:fillRect/>
          </a:stretch>
        </p:blipFill>
        <p:spPr>
          <a:xfrm>
            <a:off x="37863302" y="0"/>
            <a:ext cx="6633604" cy="31496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33" name="image.png" descr="image.png"/>
          <p:cNvPicPr>
            <a:picLocks noChangeAspect="1"/>
          </p:cNvPicPr>
          <p:nvPr/>
        </p:nvPicPr>
        <p:blipFill>
          <a:blip r:embed="rId4"/>
          <a:srcRect l="26305" t="23064" r="9719" b="13549"/>
          <a:stretch>
            <a:fillRect/>
          </a:stretch>
        </p:blipFill>
        <p:spPr>
          <a:xfrm>
            <a:off x="17789623" y="201383"/>
            <a:ext cx="7111624" cy="2664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63" h="20876" extrusionOk="0">
                <a:moveTo>
                  <a:pt x="8233" y="0"/>
                </a:moveTo>
                <a:cubicBezTo>
                  <a:pt x="8181" y="-1"/>
                  <a:pt x="8126" y="20"/>
                  <a:pt x="8072" y="65"/>
                </a:cubicBezTo>
                <a:cubicBezTo>
                  <a:pt x="7721" y="356"/>
                  <a:pt x="7420" y="2079"/>
                  <a:pt x="7592" y="2808"/>
                </a:cubicBezTo>
                <a:cubicBezTo>
                  <a:pt x="7639" y="3003"/>
                  <a:pt x="7928" y="3163"/>
                  <a:pt x="8237" y="3163"/>
                </a:cubicBezTo>
                <a:cubicBezTo>
                  <a:pt x="8671" y="3163"/>
                  <a:pt x="8809" y="2962"/>
                  <a:pt x="8847" y="2281"/>
                </a:cubicBezTo>
                <a:cubicBezTo>
                  <a:pt x="8913" y="1076"/>
                  <a:pt x="8601" y="9"/>
                  <a:pt x="8233" y="0"/>
                </a:cubicBezTo>
                <a:close/>
                <a:moveTo>
                  <a:pt x="6713" y="3380"/>
                </a:moveTo>
                <a:cubicBezTo>
                  <a:pt x="6057" y="3380"/>
                  <a:pt x="5762" y="6007"/>
                  <a:pt x="6323" y="6861"/>
                </a:cubicBezTo>
                <a:cubicBezTo>
                  <a:pt x="6687" y="7416"/>
                  <a:pt x="6726" y="7419"/>
                  <a:pt x="7031" y="6914"/>
                </a:cubicBezTo>
                <a:cubicBezTo>
                  <a:pt x="7167" y="6689"/>
                  <a:pt x="7225" y="6361"/>
                  <a:pt x="7159" y="6189"/>
                </a:cubicBezTo>
                <a:cubicBezTo>
                  <a:pt x="7093" y="6017"/>
                  <a:pt x="7124" y="5614"/>
                  <a:pt x="7227" y="5290"/>
                </a:cubicBezTo>
                <a:cubicBezTo>
                  <a:pt x="7457" y="4563"/>
                  <a:pt x="7139" y="3380"/>
                  <a:pt x="6713" y="3380"/>
                </a:cubicBezTo>
                <a:close/>
                <a:moveTo>
                  <a:pt x="9677" y="3397"/>
                </a:moveTo>
                <a:cubicBezTo>
                  <a:pt x="9513" y="3424"/>
                  <a:pt x="9350" y="3626"/>
                  <a:pt x="9219" y="4041"/>
                </a:cubicBezTo>
                <a:cubicBezTo>
                  <a:pt x="9161" y="4224"/>
                  <a:pt x="9123" y="4381"/>
                  <a:pt x="9107" y="4533"/>
                </a:cubicBezTo>
                <a:cubicBezTo>
                  <a:pt x="9101" y="4583"/>
                  <a:pt x="9098" y="4637"/>
                  <a:pt x="9097" y="4686"/>
                </a:cubicBezTo>
                <a:cubicBezTo>
                  <a:pt x="9096" y="4784"/>
                  <a:pt x="9102" y="4881"/>
                  <a:pt x="9119" y="4980"/>
                </a:cubicBezTo>
                <a:cubicBezTo>
                  <a:pt x="9135" y="5079"/>
                  <a:pt x="9161" y="5181"/>
                  <a:pt x="9196" y="5290"/>
                </a:cubicBezTo>
                <a:cubicBezTo>
                  <a:pt x="9299" y="5614"/>
                  <a:pt x="9329" y="6017"/>
                  <a:pt x="9263" y="6189"/>
                </a:cubicBezTo>
                <a:cubicBezTo>
                  <a:pt x="9198" y="6361"/>
                  <a:pt x="9255" y="6689"/>
                  <a:pt x="9391" y="6914"/>
                </a:cubicBezTo>
                <a:cubicBezTo>
                  <a:pt x="9901" y="7758"/>
                  <a:pt x="10393" y="6993"/>
                  <a:pt x="10393" y="5359"/>
                </a:cubicBezTo>
                <a:cubicBezTo>
                  <a:pt x="10393" y="4122"/>
                  <a:pt x="10036" y="3336"/>
                  <a:pt x="9677" y="3397"/>
                </a:cubicBezTo>
                <a:close/>
                <a:moveTo>
                  <a:pt x="13073" y="7897"/>
                </a:moveTo>
                <a:cubicBezTo>
                  <a:pt x="12995" y="7906"/>
                  <a:pt x="12915" y="8021"/>
                  <a:pt x="12811" y="8247"/>
                </a:cubicBezTo>
                <a:cubicBezTo>
                  <a:pt x="12664" y="8567"/>
                  <a:pt x="12346" y="8840"/>
                  <a:pt x="12104" y="8852"/>
                </a:cubicBezTo>
                <a:cubicBezTo>
                  <a:pt x="11808" y="8866"/>
                  <a:pt x="11595" y="9232"/>
                  <a:pt x="11454" y="9972"/>
                </a:cubicBezTo>
                <a:cubicBezTo>
                  <a:pt x="11170" y="11455"/>
                  <a:pt x="10839" y="11354"/>
                  <a:pt x="10716" y="9750"/>
                </a:cubicBezTo>
                <a:cubicBezTo>
                  <a:pt x="10633" y="8674"/>
                  <a:pt x="10591" y="8574"/>
                  <a:pt x="10485" y="9206"/>
                </a:cubicBezTo>
                <a:cubicBezTo>
                  <a:pt x="10414" y="9632"/>
                  <a:pt x="10390" y="10587"/>
                  <a:pt x="10432" y="11329"/>
                </a:cubicBezTo>
                <a:cubicBezTo>
                  <a:pt x="10494" y="12433"/>
                  <a:pt x="10437" y="12749"/>
                  <a:pt x="10118" y="13066"/>
                </a:cubicBezTo>
                <a:cubicBezTo>
                  <a:pt x="9887" y="13296"/>
                  <a:pt x="9764" y="13700"/>
                  <a:pt x="9817" y="14057"/>
                </a:cubicBezTo>
                <a:cubicBezTo>
                  <a:pt x="9865" y="14388"/>
                  <a:pt x="9787" y="14912"/>
                  <a:pt x="9645" y="15221"/>
                </a:cubicBezTo>
                <a:cubicBezTo>
                  <a:pt x="9502" y="15531"/>
                  <a:pt x="9386" y="16179"/>
                  <a:pt x="9386" y="16660"/>
                </a:cubicBezTo>
                <a:cubicBezTo>
                  <a:pt x="9386" y="17384"/>
                  <a:pt x="9473" y="17503"/>
                  <a:pt x="9897" y="17341"/>
                </a:cubicBezTo>
                <a:cubicBezTo>
                  <a:pt x="10569" y="17082"/>
                  <a:pt x="10685" y="17690"/>
                  <a:pt x="10213" y="19005"/>
                </a:cubicBezTo>
                <a:cubicBezTo>
                  <a:pt x="9371" y="21351"/>
                  <a:pt x="8323" y="19782"/>
                  <a:pt x="8736" y="16793"/>
                </a:cubicBezTo>
                <a:cubicBezTo>
                  <a:pt x="8902" y="15591"/>
                  <a:pt x="8899" y="15162"/>
                  <a:pt x="8724" y="14609"/>
                </a:cubicBezTo>
                <a:cubicBezTo>
                  <a:pt x="8306" y="13290"/>
                  <a:pt x="7540" y="14070"/>
                  <a:pt x="7540" y="15814"/>
                </a:cubicBezTo>
                <a:cubicBezTo>
                  <a:pt x="7540" y="16568"/>
                  <a:pt x="7902" y="18030"/>
                  <a:pt x="8624" y="20181"/>
                </a:cubicBezTo>
                <a:cubicBezTo>
                  <a:pt x="9100" y="21599"/>
                  <a:pt x="10220" y="20755"/>
                  <a:pt x="10847" y="18505"/>
                </a:cubicBezTo>
                <a:lnTo>
                  <a:pt x="11168" y="17349"/>
                </a:lnTo>
                <a:lnTo>
                  <a:pt x="16027" y="17345"/>
                </a:lnTo>
                <a:cubicBezTo>
                  <a:pt x="18900" y="17342"/>
                  <a:pt x="20966" y="17168"/>
                  <a:pt x="21084" y="16918"/>
                </a:cubicBezTo>
                <a:cubicBezTo>
                  <a:pt x="21514" y="16005"/>
                  <a:pt x="21133" y="15302"/>
                  <a:pt x="20334" y="15532"/>
                </a:cubicBezTo>
                <a:cubicBezTo>
                  <a:pt x="19734" y="15704"/>
                  <a:pt x="19512" y="15590"/>
                  <a:pt x="19353" y="15024"/>
                </a:cubicBezTo>
                <a:cubicBezTo>
                  <a:pt x="19165" y="14348"/>
                  <a:pt x="19123" y="14360"/>
                  <a:pt x="18809" y="15181"/>
                </a:cubicBezTo>
                <a:cubicBezTo>
                  <a:pt x="18531" y="15909"/>
                  <a:pt x="18374" y="15997"/>
                  <a:pt x="17947" y="15677"/>
                </a:cubicBezTo>
                <a:cubicBezTo>
                  <a:pt x="17660" y="15461"/>
                  <a:pt x="17188" y="15367"/>
                  <a:pt x="16897" y="15463"/>
                </a:cubicBezTo>
                <a:cubicBezTo>
                  <a:pt x="16336" y="15649"/>
                  <a:pt x="15867" y="14993"/>
                  <a:pt x="16039" y="14263"/>
                </a:cubicBezTo>
                <a:cubicBezTo>
                  <a:pt x="16096" y="14021"/>
                  <a:pt x="16043" y="13659"/>
                  <a:pt x="15921" y="13461"/>
                </a:cubicBezTo>
                <a:cubicBezTo>
                  <a:pt x="15792" y="13253"/>
                  <a:pt x="15689" y="12211"/>
                  <a:pt x="15675" y="10987"/>
                </a:cubicBezTo>
                <a:lnTo>
                  <a:pt x="15650" y="8872"/>
                </a:lnTo>
                <a:lnTo>
                  <a:pt x="14607" y="8791"/>
                </a:lnTo>
                <a:cubicBezTo>
                  <a:pt x="14032" y="8747"/>
                  <a:pt x="13452" y="8474"/>
                  <a:pt x="13320" y="8187"/>
                </a:cubicBezTo>
                <a:cubicBezTo>
                  <a:pt x="13226" y="7983"/>
                  <a:pt x="13150" y="7888"/>
                  <a:pt x="13073" y="7897"/>
                </a:cubicBezTo>
                <a:close/>
                <a:moveTo>
                  <a:pt x="667" y="8638"/>
                </a:moveTo>
                <a:cubicBezTo>
                  <a:pt x="514" y="8630"/>
                  <a:pt x="285" y="9167"/>
                  <a:pt x="169" y="10036"/>
                </a:cubicBezTo>
                <a:cubicBezTo>
                  <a:pt x="-86" y="11953"/>
                  <a:pt x="-63" y="12265"/>
                  <a:pt x="308" y="11958"/>
                </a:cubicBezTo>
                <a:cubicBezTo>
                  <a:pt x="485" y="11811"/>
                  <a:pt x="675" y="11881"/>
                  <a:pt x="730" y="12115"/>
                </a:cubicBezTo>
                <a:cubicBezTo>
                  <a:pt x="907" y="12861"/>
                  <a:pt x="2608" y="12450"/>
                  <a:pt x="2979" y="11571"/>
                </a:cubicBezTo>
                <a:cubicBezTo>
                  <a:pt x="3306" y="10797"/>
                  <a:pt x="3323" y="10806"/>
                  <a:pt x="3510" y="11720"/>
                </a:cubicBezTo>
                <a:cubicBezTo>
                  <a:pt x="3661" y="12461"/>
                  <a:pt x="3753" y="12552"/>
                  <a:pt x="3936" y="12155"/>
                </a:cubicBezTo>
                <a:cubicBezTo>
                  <a:pt x="3968" y="12085"/>
                  <a:pt x="4004" y="12029"/>
                  <a:pt x="4043" y="11986"/>
                </a:cubicBezTo>
                <a:cubicBezTo>
                  <a:pt x="4160" y="11858"/>
                  <a:pt x="4295" y="11855"/>
                  <a:pt x="4386" y="12002"/>
                </a:cubicBezTo>
                <a:cubicBezTo>
                  <a:pt x="4505" y="12196"/>
                  <a:pt x="4967" y="12426"/>
                  <a:pt x="5414" y="12514"/>
                </a:cubicBezTo>
                <a:cubicBezTo>
                  <a:pt x="6304" y="12690"/>
                  <a:pt x="6292" y="12781"/>
                  <a:pt x="5843" y="9641"/>
                </a:cubicBezTo>
                <a:cubicBezTo>
                  <a:pt x="5693" y="8594"/>
                  <a:pt x="5446" y="8358"/>
                  <a:pt x="5271" y="9097"/>
                </a:cubicBezTo>
                <a:cubicBezTo>
                  <a:pt x="5213" y="9343"/>
                  <a:pt x="5078" y="9394"/>
                  <a:pt x="4969" y="9210"/>
                </a:cubicBezTo>
                <a:cubicBezTo>
                  <a:pt x="4859" y="9027"/>
                  <a:pt x="4265" y="8848"/>
                  <a:pt x="3647" y="8811"/>
                </a:cubicBezTo>
                <a:cubicBezTo>
                  <a:pt x="2549" y="8746"/>
                  <a:pt x="2522" y="8772"/>
                  <a:pt x="2472" y="9907"/>
                </a:cubicBezTo>
                <a:cubicBezTo>
                  <a:pt x="2403" y="11473"/>
                  <a:pt x="1933" y="11435"/>
                  <a:pt x="1863" y="9859"/>
                </a:cubicBezTo>
                <a:cubicBezTo>
                  <a:pt x="1801" y="8437"/>
                  <a:pt x="1409" y="8250"/>
                  <a:pt x="1276" y="9577"/>
                </a:cubicBezTo>
                <a:cubicBezTo>
                  <a:pt x="1251" y="9824"/>
                  <a:pt x="1211" y="9991"/>
                  <a:pt x="1164" y="10093"/>
                </a:cubicBezTo>
                <a:cubicBezTo>
                  <a:pt x="1141" y="10143"/>
                  <a:pt x="1116" y="10177"/>
                  <a:pt x="1090" y="10193"/>
                </a:cubicBezTo>
                <a:cubicBezTo>
                  <a:pt x="963" y="10276"/>
                  <a:pt x="826" y="9944"/>
                  <a:pt x="826" y="9287"/>
                </a:cubicBezTo>
                <a:cubicBezTo>
                  <a:pt x="826" y="8845"/>
                  <a:pt x="760" y="8643"/>
                  <a:pt x="667" y="8638"/>
                </a:cubicBezTo>
                <a:close/>
                <a:moveTo>
                  <a:pt x="7184" y="8687"/>
                </a:moveTo>
                <a:cubicBezTo>
                  <a:pt x="7011" y="8604"/>
                  <a:pt x="6804" y="8975"/>
                  <a:pt x="6670" y="9746"/>
                </a:cubicBezTo>
                <a:cubicBezTo>
                  <a:pt x="6512" y="10652"/>
                  <a:pt x="6532" y="10997"/>
                  <a:pt x="6784" y="11724"/>
                </a:cubicBezTo>
                <a:cubicBezTo>
                  <a:pt x="7132" y="12731"/>
                  <a:pt x="7386" y="12833"/>
                  <a:pt x="7674" y="12079"/>
                </a:cubicBezTo>
                <a:cubicBezTo>
                  <a:pt x="7918" y="11441"/>
                  <a:pt x="7947" y="9365"/>
                  <a:pt x="7706" y="9754"/>
                </a:cubicBezTo>
                <a:cubicBezTo>
                  <a:pt x="7613" y="9904"/>
                  <a:pt x="7493" y="9717"/>
                  <a:pt x="7437" y="9339"/>
                </a:cubicBezTo>
                <a:cubicBezTo>
                  <a:pt x="7380" y="8950"/>
                  <a:pt x="7287" y="8736"/>
                  <a:pt x="7184" y="8687"/>
                </a:cubicBezTo>
                <a:close/>
                <a:moveTo>
                  <a:pt x="9397" y="8840"/>
                </a:moveTo>
                <a:cubicBezTo>
                  <a:pt x="9253" y="8814"/>
                  <a:pt x="9082" y="9010"/>
                  <a:pt x="8908" y="9464"/>
                </a:cubicBezTo>
                <a:cubicBezTo>
                  <a:pt x="8552" y="10396"/>
                  <a:pt x="8470" y="11105"/>
                  <a:pt x="8653" y="11785"/>
                </a:cubicBezTo>
                <a:cubicBezTo>
                  <a:pt x="8679" y="11882"/>
                  <a:pt x="8712" y="11982"/>
                  <a:pt x="8748" y="12079"/>
                </a:cubicBezTo>
                <a:cubicBezTo>
                  <a:pt x="9169" y="13179"/>
                  <a:pt x="9720" y="12409"/>
                  <a:pt x="9771" y="10653"/>
                </a:cubicBezTo>
                <a:cubicBezTo>
                  <a:pt x="9803" y="9542"/>
                  <a:pt x="9638" y="8883"/>
                  <a:pt x="9397" y="8840"/>
                </a:cubicBezTo>
                <a:close/>
              </a:path>
            </a:pathLst>
          </a:custGeom>
          <a:ln w="12700">
            <a:miter lim="400000"/>
          </a:ln>
        </p:spPr>
      </p:pic>
      <p:sp>
        <p:nvSpPr>
          <p:cNvPr id="134" name="VENDANGES 2018"/>
          <p:cNvSpPr txBox="1">
            <a:spLocks noGrp="1"/>
          </p:cNvSpPr>
          <p:nvPr>
            <p:ph type="title"/>
          </p:nvPr>
        </p:nvSpPr>
        <p:spPr>
          <a:xfrm>
            <a:off x="0" y="2962482"/>
            <a:ext cx="44442212" cy="2252840"/>
          </a:xfrm>
          <a:prstGeom prst="rect">
            <a:avLst/>
          </a:prstGeom>
        </p:spPr>
        <p:txBody>
          <a:bodyPr lIns="209973" tIns="209973" rIns="209973" bIns="209973">
            <a:normAutofit/>
          </a:bodyPr>
          <a:lstStyle>
            <a:lvl1pPr>
              <a:lnSpc>
                <a:spcPct val="100000"/>
              </a:lnSpc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  <a:tab pos="20993100" algn="l"/>
                <a:tab pos="23088600" algn="l"/>
                <a:tab pos="25196800" algn="l"/>
                <a:tab pos="27292300" algn="l"/>
                <a:tab pos="29387800" algn="l"/>
                <a:tab pos="31496000" algn="l"/>
                <a:tab pos="33591500" algn="l"/>
                <a:tab pos="35687000" algn="l"/>
                <a:tab pos="37795200" algn="l"/>
              </a:tabLst>
              <a:defRPr sz="9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lvl1pPr>
          </a:lstStyle>
          <a:p>
            <a:r>
              <a:rPr lang="fr-FR" sz="96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ALPHA LOIRE DOMAINES - JUIN</a:t>
            </a:r>
            <a:r>
              <a:rPr sz="96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20</a:t>
            </a:r>
            <a:r>
              <a:rPr lang="fr-FR" sz="96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20</a:t>
            </a:r>
            <a:endParaRPr sz="96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Des vendanges précoces :…"/>
          <p:cNvSpPr txBox="1"/>
          <p:nvPr/>
        </p:nvSpPr>
        <p:spPr>
          <a:xfrm>
            <a:off x="7654218" y="615527"/>
            <a:ext cx="29243162" cy="35449020"/>
          </a:xfrm>
          <a:prstGeom prst="rect">
            <a:avLst/>
          </a:prstGeom>
          <a:ln w="508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09973" tIns="209973" rIns="209973" bIns="209973">
            <a:spAutoFit/>
          </a:bodyPr>
          <a:lstStyle/>
          <a:p>
            <a:pPr indent="182562" algn="just">
              <a:lnSpc>
                <a:spcPct val="100000"/>
              </a:lnSpc>
              <a:tabLst>
                <a:tab pos="39890700" algn="l"/>
                <a:tab pos="40360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endParaRPr dirty="0"/>
          </a:p>
          <a:p>
            <a:pPr indent="182562" algn="just">
              <a:lnSpc>
                <a:spcPct val="100000"/>
              </a:lnSpc>
              <a:tabLst>
                <a:tab pos="39890700" algn="l"/>
                <a:tab pos="40360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endParaRPr dirty="0"/>
          </a:p>
          <a:p>
            <a:pPr indent="182562" algn="just">
              <a:lnSpc>
                <a:spcPct val="100000"/>
              </a:lnSpc>
              <a:tabLst>
                <a:tab pos="39890700" algn="l"/>
                <a:tab pos="40360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endParaRPr lang="fr-FR" sz="9600" dirty="0"/>
          </a:p>
          <a:p>
            <a:pPr indent="182562" algn="just">
              <a:lnSpc>
                <a:spcPct val="100000"/>
              </a:lnSpc>
              <a:tabLst>
                <a:tab pos="39890700" algn="l"/>
                <a:tab pos="40360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endParaRPr lang="fr-FR" sz="96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indent="182562" algn="just">
              <a:lnSpc>
                <a:spcPct val="100000"/>
              </a:lnSpc>
              <a:tabLst>
                <a:tab pos="39890700" algn="l"/>
                <a:tab pos="40360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r>
              <a:rPr lang="fr-FR" sz="9600" dirty="0">
                <a:solidFill>
                  <a:schemeClr val="accent1">
                    <a:lumMod val="20000"/>
                    <a:lumOff val="80000"/>
                  </a:schemeClr>
                </a:solidFill>
                <a:latin typeface="Bimini" pitchFamily="2" charset="0"/>
              </a:rPr>
              <a:t>Malgré cette situation, nous continuons les mises en bouteilles, les préparations de commande et les expéditions.</a:t>
            </a:r>
            <a:endParaRPr lang="fr-FR" sz="96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indent="182562" algn="just">
              <a:lnSpc>
                <a:spcPct val="100000"/>
              </a:lnSpc>
              <a:tabLst>
                <a:tab pos="39890700" algn="l"/>
                <a:tab pos="40360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endParaRPr lang="fr-FR" sz="96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indent="182562" algn="just">
              <a:lnSpc>
                <a:spcPct val="100000"/>
              </a:lnSpc>
              <a:tabLst>
                <a:tab pos="39890700" algn="l"/>
                <a:tab pos="40360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endParaRPr lang="fr-FR" sz="96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indent="182562" algn="just">
              <a:lnSpc>
                <a:spcPct val="100000"/>
              </a:lnSpc>
              <a:tabLst>
                <a:tab pos="39890700" algn="l"/>
                <a:tab pos="40360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r>
              <a:rPr lang="fr-FR" sz="96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En attendant des périodes plus fastes, nous restons à votre disposition pour tout renseignement ou </a:t>
            </a:r>
            <a:r>
              <a:rPr lang="fr-FR" sz="96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échantilons</a:t>
            </a:r>
            <a:r>
              <a:rPr lang="fr-FR" sz="96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des vins que vous souhaiteriez découvrir.</a:t>
            </a:r>
          </a:p>
          <a:p>
            <a:pPr indent="182562" algn="just">
              <a:lnSpc>
                <a:spcPct val="100000"/>
              </a:lnSpc>
              <a:tabLst>
                <a:tab pos="39890700" algn="l"/>
                <a:tab pos="40360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endParaRPr lang="fr-FR" sz="96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indent="182562" algn="just">
              <a:lnSpc>
                <a:spcPct val="100000"/>
              </a:lnSpc>
              <a:tabLst>
                <a:tab pos="39890700" algn="l"/>
                <a:tab pos="40360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r>
              <a:rPr lang="fr-FR" sz="96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Cordialement </a:t>
            </a:r>
          </a:p>
          <a:p>
            <a:pPr indent="182562" algn="just">
              <a:lnSpc>
                <a:spcPct val="100000"/>
              </a:lnSpc>
              <a:tabLst>
                <a:tab pos="39890700" algn="l"/>
                <a:tab pos="40360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endParaRPr lang="fr-FR" sz="96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indent="182562" algn="just">
              <a:lnSpc>
                <a:spcPct val="100000"/>
              </a:lnSpc>
              <a:tabLst>
                <a:tab pos="39890700" algn="l"/>
                <a:tab pos="40360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r>
              <a:rPr lang="fr-FR" sz="96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   </a:t>
            </a:r>
          </a:p>
          <a:p>
            <a:pPr indent="182562" algn="just">
              <a:lnSpc>
                <a:spcPct val="100000"/>
              </a:lnSpc>
              <a:tabLst>
                <a:tab pos="39890700" algn="l"/>
                <a:tab pos="40360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endParaRPr lang="fr-FR" sz="96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indent="182562" algn="just">
              <a:lnSpc>
                <a:spcPct val="100000"/>
              </a:lnSpc>
              <a:tabLst>
                <a:tab pos="39890700" algn="l"/>
                <a:tab pos="40360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r>
              <a:rPr lang="fr-FR" sz="96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   </a:t>
            </a:r>
            <a:endParaRPr lang="fr-FR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indent="182562" algn="just">
              <a:lnSpc>
                <a:spcPct val="100000"/>
              </a:lnSpc>
              <a:tabLst>
                <a:tab pos="39890700" algn="l"/>
                <a:tab pos="40360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endParaRPr lang="fr-FR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lvl="2" indent="0" algn="r">
              <a:lnSpc>
                <a:spcPct val="100000"/>
              </a:lnSpc>
              <a:tabLst>
                <a:tab pos="25765125" algn="l"/>
                <a:tab pos="39890700" algn="l"/>
                <a:tab pos="40360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r>
              <a:rPr lang="fr-FR" sz="10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Philippe &amp; Fabienne</a:t>
            </a:r>
          </a:p>
          <a:p>
            <a:pPr lvl="2" algn="r">
              <a:lnSpc>
                <a:spcPct val="100000"/>
              </a:lnSpc>
              <a:tabLst>
                <a:tab pos="39890700" algn="l"/>
                <a:tab pos="40360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endParaRPr lang="fr-FR" dirty="0"/>
          </a:p>
          <a:p>
            <a:pPr lvl="2" algn="r">
              <a:lnSpc>
                <a:spcPct val="100000"/>
              </a:lnSpc>
              <a:tabLst>
                <a:tab pos="39890700" algn="l"/>
                <a:tab pos="40360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endParaRPr lang="fr-FR" dirty="0"/>
          </a:p>
          <a:p>
            <a:pPr lvl="2" algn="r">
              <a:lnSpc>
                <a:spcPct val="100000"/>
              </a:lnSpc>
              <a:tabLst>
                <a:tab pos="39890700" algn="l"/>
                <a:tab pos="40360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endParaRPr lang="fr-FR" dirty="0"/>
          </a:p>
          <a:p>
            <a:pPr lvl="2" algn="r">
              <a:lnSpc>
                <a:spcPct val="100000"/>
              </a:lnSpc>
              <a:tabLst>
                <a:tab pos="39890700" algn="l"/>
                <a:tab pos="40360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endParaRPr lang="fr-FR" dirty="0"/>
          </a:p>
          <a:p>
            <a:pPr lvl="2" algn="r">
              <a:lnSpc>
                <a:spcPct val="100000"/>
              </a:lnSpc>
              <a:tabLst>
                <a:tab pos="39890700" algn="l"/>
                <a:tab pos="40360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r>
              <a:rPr lang="fr-FR" dirty="0"/>
              <a:t>  </a:t>
            </a:r>
            <a:endParaRPr dirty="0"/>
          </a:p>
        </p:txBody>
      </p:sp>
      <p:pic>
        <p:nvPicPr>
          <p:cNvPr id="136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88300" y="27244315"/>
            <a:ext cx="3175000" cy="3175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38" name="Image" descr="Image"/>
          <p:cNvPicPr>
            <a:picLocks noChangeAspect="1"/>
          </p:cNvPicPr>
          <p:nvPr/>
        </p:nvPicPr>
        <p:blipFill>
          <a:blip r:embed="rId3"/>
          <a:srcRect l="6259" t="5435" r="6259" b="7083"/>
          <a:stretch>
            <a:fillRect/>
          </a:stretch>
        </p:blipFill>
        <p:spPr>
          <a:xfrm>
            <a:off x="37533793" y="0"/>
            <a:ext cx="7017806" cy="31496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39" name="Image" descr="Image"/>
          <p:cNvPicPr>
            <a:picLocks noChangeAspect="1"/>
          </p:cNvPicPr>
          <p:nvPr/>
        </p:nvPicPr>
        <p:blipFill>
          <a:blip r:embed="rId3"/>
          <a:srcRect l="6259" t="5435" r="6259" b="7083"/>
          <a:stretch>
            <a:fillRect/>
          </a:stretch>
        </p:blipFill>
        <p:spPr>
          <a:xfrm>
            <a:off x="0" y="0"/>
            <a:ext cx="7017805" cy="31496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40" name="image.png" descr="image.png"/>
          <p:cNvPicPr>
            <a:picLocks noChangeAspect="1"/>
          </p:cNvPicPr>
          <p:nvPr/>
        </p:nvPicPr>
        <p:blipFill>
          <a:blip r:embed="rId4"/>
          <a:srcRect l="26305" t="23064" r="9719" b="13549"/>
          <a:stretch>
            <a:fillRect/>
          </a:stretch>
        </p:blipFill>
        <p:spPr>
          <a:xfrm>
            <a:off x="8290631" y="1053281"/>
            <a:ext cx="5489830" cy="20564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63" h="20876" extrusionOk="0">
                <a:moveTo>
                  <a:pt x="8233" y="0"/>
                </a:moveTo>
                <a:cubicBezTo>
                  <a:pt x="8181" y="-1"/>
                  <a:pt x="8126" y="20"/>
                  <a:pt x="8072" y="65"/>
                </a:cubicBezTo>
                <a:cubicBezTo>
                  <a:pt x="7721" y="356"/>
                  <a:pt x="7420" y="2079"/>
                  <a:pt x="7592" y="2808"/>
                </a:cubicBezTo>
                <a:cubicBezTo>
                  <a:pt x="7639" y="3003"/>
                  <a:pt x="7928" y="3163"/>
                  <a:pt x="8237" y="3163"/>
                </a:cubicBezTo>
                <a:cubicBezTo>
                  <a:pt x="8671" y="3163"/>
                  <a:pt x="8809" y="2962"/>
                  <a:pt x="8847" y="2281"/>
                </a:cubicBezTo>
                <a:cubicBezTo>
                  <a:pt x="8913" y="1076"/>
                  <a:pt x="8601" y="9"/>
                  <a:pt x="8233" y="0"/>
                </a:cubicBezTo>
                <a:close/>
                <a:moveTo>
                  <a:pt x="6713" y="3380"/>
                </a:moveTo>
                <a:cubicBezTo>
                  <a:pt x="6057" y="3380"/>
                  <a:pt x="5762" y="6007"/>
                  <a:pt x="6323" y="6861"/>
                </a:cubicBezTo>
                <a:cubicBezTo>
                  <a:pt x="6687" y="7416"/>
                  <a:pt x="6726" y="7419"/>
                  <a:pt x="7031" y="6914"/>
                </a:cubicBezTo>
                <a:cubicBezTo>
                  <a:pt x="7167" y="6689"/>
                  <a:pt x="7225" y="6361"/>
                  <a:pt x="7159" y="6189"/>
                </a:cubicBezTo>
                <a:cubicBezTo>
                  <a:pt x="7093" y="6017"/>
                  <a:pt x="7124" y="5614"/>
                  <a:pt x="7227" y="5290"/>
                </a:cubicBezTo>
                <a:cubicBezTo>
                  <a:pt x="7457" y="4563"/>
                  <a:pt x="7139" y="3380"/>
                  <a:pt x="6713" y="3380"/>
                </a:cubicBezTo>
                <a:close/>
                <a:moveTo>
                  <a:pt x="9677" y="3397"/>
                </a:moveTo>
                <a:cubicBezTo>
                  <a:pt x="9513" y="3424"/>
                  <a:pt x="9350" y="3626"/>
                  <a:pt x="9219" y="4041"/>
                </a:cubicBezTo>
                <a:cubicBezTo>
                  <a:pt x="9161" y="4224"/>
                  <a:pt x="9123" y="4381"/>
                  <a:pt x="9107" y="4533"/>
                </a:cubicBezTo>
                <a:cubicBezTo>
                  <a:pt x="9101" y="4583"/>
                  <a:pt x="9098" y="4637"/>
                  <a:pt x="9097" y="4686"/>
                </a:cubicBezTo>
                <a:cubicBezTo>
                  <a:pt x="9096" y="4784"/>
                  <a:pt x="9102" y="4881"/>
                  <a:pt x="9119" y="4980"/>
                </a:cubicBezTo>
                <a:cubicBezTo>
                  <a:pt x="9135" y="5079"/>
                  <a:pt x="9161" y="5181"/>
                  <a:pt x="9196" y="5290"/>
                </a:cubicBezTo>
                <a:cubicBezTo>
                  <a:pt x="9299" y="5614"/>
                  <a:pt x="9329" y="6017"/>
                  <a:pt x="9263" y="6189"/>
                </a:cubicBezTo>
                <a:cubicBezTo>
                  <a:pt x="9198" y="6361"/>
                  <a:pt x="9255" y="6689"/>
                  <a:pt x="9391" y="6914"/>
                </a:cubicBezTo>
                <a:cubicBezTo>
                  <a:pt x="9901" y="7758"/>
                  <a:pt x="10393" y="6993"/>
                  <a:pt x="10393" y="5359"/>
                </a:cubicBezTo>
                <a:cubicBezTo>
                  <a:pt x="10393" y="4122"/>
                  <a:pt x="10036" y="3336"/>
                  <a:pt x="9677" y="3397"/>
                </a:cubicBezTo>
                <a:close/>
                <a:moveTo>
                  <a:pt x="13073" y="7897"/>
                </a:moveTo>
                <a:cubicBezTo>
                  <a:pt x="12995" y="7906"/>
                  <a:pt x="12915" y="8021"/>
                  <a:pt x="12811" y="8247"/>
                </a:cubicBezTo>
                <a:cubicBezTo>
                  <a:pt x="12664" y="8567"/>
                  <a:pt x="12346" y="8840"/>
                  <a:pt x="12104" y="8852"/>
                </a:cubicBezTo>
                <a:cubicBezTo>
                  <a:pt x="11808" y="8866"/>
                  <a:pt x="11595" y="9232"/>
                  <a:pt x="11454" y="9972"/>
                </a:cubicBezTo>
                <a:cubicBezTo>
                  <a:pt x="11170" y="11455"/>
                  <a:pt x="10839" y="11354"/>
                  <a:pt x="10716" y="9750"/>
                </a:cubicBezTo>
                <a:cubicBezTo>
                  <a:pt x="10633" y="8674"/>
                  <a:pt x="10591" y="8574"/>
                  <a:pt x="10485" y="9206"/>
                </a:cubicBezTo>
                <a:cubicBezTo>
                  <a:pt x="10414" y="9632"/>
                  <a:pt x="10390" y="10587"/>
                  <a:pt x="10432" y="11329"/>
                </a:cubicBezTo>
                <a:cubicBezTo>
                  <a:pt x="10494" y="12433"/>
                  <a:pt x="10437" y="12749"/>
                  <a:pt x="10118" y="13066"/>
                </a:cubicBezTo>
                <a:cubicBezTo>
                  <a:pt x="9887" y="13296"/>
                  <a:pt x="9764" y="13700"/>
                  <a:pt x="9817" y="14057"/>
                </a:cubicBezTo>
                <a:cubicBezTo>
                  <a:pt x="9865" y="14388"/>
                  <a:pt x="9787" y="14912"/>
                  <a:pt x="9645" y="15221"/>
                </a:cubicBezTo>
                <a:cubicBezTo>
                  <a:pt x="9502" y="15531"/>
                  <a:pt x="9386" y="16179"/>
                  <a:pt x="9386" y="16660"/>
                </a:cubicBezTo>
                <a:cubicBezTo>
                  <a:pt x="9386" y="17384"/>
                  <a:pt x="9473" y="17503"/>
                  <a:pt x="9897" y="17341"/>
                </a:cubicBezTo>
                <a:cubicBezTo>
                  <a:pt x="10569" y="17082"/>
                  <a:pt x="10685" y="17690"/>
                  <a:pt x="10213" y="19005"/>
                </a:cubicBezTo>
                <a:cubicBezTo>
                  <a:pt x="9371" y="21351"/>
                  <a:pt x="8323" y="19782"/>
                  <a:pt x="8736" y="16793"/>
                </a:cubicBezTo>
                <a:cubicBezTo>
                  <a:pt x="8902" y="15591"/>
                  <a:pt x="8899" y="15162"/>
                  <a:pt x="8724" y="14609"/>
                </a:cubicBezTo>
                <a:cubicBezTo>
                  <a:pt x="8306" y="13290"/>
                  <a:pt x="7540" y="14070"/>
                  <a:pt x="7540" y="15814"/>
                </a:cubicBezTo>
                <a:cubicBezTo>
                  <a:pt x="7540" y="16568"/>
                  <a:pt x="7902" y="18030"/>
                  <a:pt x="8624" y="20181"/>
                </a:cubicBezTo>
                <a:cubicBezTo>
                  <a:pt x="9100" y="21599"/>
                  <a:pt x="10220" y="20755"/>
                  <a:pt x="10847" y="18505"/>
                </a:cubicBezTo>
                <a:lnTo>
                  <a:pt x="11168" y="17349"/>
                </a:lnTo>
                <a:lnTo>
                  <a:pt x="16027" y="17345"/>
                </a:lnTo>
                <a:cubicBezTo>
                  <a:pt x="18900" y="17342"/>
                  <a:pt x="20966" y="17168"/>
                  <a:pt x="21084" y="16918"/>
                </a:cubicBezTo>
                <a:cubicBezTo>
                  <a:pt x="21514" y="16005"/>
                  <a:pt x="21133" y="15302"/>
                  <a:pt x="20334" y="15532"/>
                </a:cubicBezTo>
                <a:cubicBezTo>
                  <a:pt x="19734" y="15704"/>
                  <a:pt x="19512" y="15590"/>
                  <a:pt x="19353" y="15024"/>
                </a:cubicBezTo>
                <a:cubicBezTo>
                  <a:pt x="19165" y="14348"/>
                  <a:pt x="19123" y="14360"/>
                  <a:pt x="18809" y="15181"/>
                </a:cubicBezTo>
                <a:cubicBezTo>
                  <a:pt x="18531" y="15909"/>
                  <a:pt x="18374" y="15997"/>
                  <a:pt x="17947" y="15677"/>
                </a:cubicBezTo>
                <a:cubicBezTo>
                  <a:pt x="17660" y="15461"/>
                  <a:pt x="17188" y="15367"/>
                  <a:pt x="16897" y="15463"/>
                </a:cubicBezTo>
                <a:cubicBezTo>
                  <a:pt x="16336" y="15649"/>
                  <a:pt x="15867" y="14993"/>
                  <a:pt x="16039" y="14263"/>
                </a:cubicBezTo>
                <a:cubicBezTo>
                  <a:pt x="16096" y="14021"/>
                  <a:pt x="16043" y="13659"/>
                  <a:pt x="15921" y="13461"/>
                </a:cubicBezTo>
                <a:cubicBezTo>
                  <a:pt x="15792" y="13253"/>
                  <a:pt x="15689" y="12211"/>
                  <a:pt x="15675" y="10987"/>
                </a:cubicBezTo>
                <a:lnTo>
                  <a:pt x="15650" y="8872"/>
                </a:lnTo>
                <a:lnTo>
                  <a:pt x="14607" y="8791"/>
                </a:lnTo>
                <a:cubicBezTo>
                  <a:pt x="14032" y="8747"/>
                  <a:pt x="13452" y="8474"/>
                  <a:pt x="13320" y="8187"/>
                </a:cubicBezTo>
                <a:cubicBezTo>
                  <a:pt x="13226" y="7983"/>
                  <a:pt x="13150" y="7888"/>
                  <a:pt x="13073" y="7897"/>
                </a:cubicBezTo>
                <a:close/>
                <a:moveTo>
                  <a:pt x="667" y="8638"/>
                </a:moveTo>
                <a:cubicBezTo>
                  <a:pt x="514" y="8630"/>
                  <a:pt x="285" y="9167"/>
                  <a:pt x="169" y="10036"/>
                </a:cubicBezTo>
                <a:cubicBezTo>
                  <a:pt x="-86" y="11953"/>
                  <a:pt x="-63" y="12265"/>
                  <a:pt x="308" y="11958"/>
                </a:cubicBezTo>
                <a:cubicBezTo>
                  <a:pt x="485" y="11811"/>
                  <a:pt x="675" y="11881"/>
                  <a:pt x="730" y="12115"/>
                </a:cubicBezTo>
                <a:cubicBezTo>
                  <a:pt x="907" y="12861"/>
                  <a:pt x="2608" y="12450"/>
                  <a:pt x="2979" y="11571"/>
                </a:cubicBezTo>
                <a:cubicBezTo>
                  <a:pt x="3306" y="10797"/>
                  <a:pt x="3323" y="10806"/>
                  <a:pt x="3510" y="11720"/>
                </a:cubicBezTo>
                <a:cubicBezTo>
                  <a:pt x="3661" y="12461"/>
                  <a:pt x="3753" y="12552"/>
                  <a:pt x="3936" y="12155"/>
                </a:cubicBezTo>
                <a:cubicBezTo>
                  <a:pt x="3968" y="12085"/>
                  <a:pt x="4004" y="12029"/>
                  <a:pt x="4043" y="11986"/>
                </a:cubicBezTo>
                <a:cubicBezTo>
                  <a:pt x="4160" y="11858"/>
                  <a:pt x="4295" y="11855"/>
                  <a:pt x="4386" y="12002"/>
                </a:cubicBezTo>
                <a:cubicBezTo>
                  <a:pt x="4505" y="12196"/>
                  <a:pt x="4967" y="12426"/>
                  <a:pt x="5414" y="12514"/>
                </a:cubicBezTo>
                <a:cubicBezTo>
                  <a:pt x="6304" y="12690"/>
                  <a:pt x="6292" y="12781"/>
                  <a:pt x="5843" y="9641"/>
                </a:cubicBezTo>
                <a:cubicBezTo>
                  <a:pt x="5693" y="8594"/>
                  <a:pt x="5446" y="8358"/>
                  <a:pt x="5271" y="9097"/>
                </a:cubicBezTo>
                <a:cubicBezTo>
                  <a:pt x="5213" y="9343"/>
                  <a:pt x="5078" y="9394"/>
                  <a:pt x="4969" y="9210"/>
                </a:cubicBezTo>
                <a:cubicBezTo>
                  <a:pt x="4859" y="9027"/>
                  <a:pt x="4265" y="8848"/>
                  <a:pt x="3647" y="8811"/>
                </a:cubicBezTo>
                <a:cubicBezTo>
                  <a:pt x="2549" y="8746"/>
                  <a:pt x="2522" y="8772"/>
                  <a:pt x="2472" y="9907"/>
                </a:cubicBezTo>
                <a:cubicBezTo>
                  <a:pt x="2403" y="11473"/>
                  <a:pt x="1933" y="11435"/>
                  <a:pt x="1863" y="9859"/>
                </a:cubicBezTo>
                <a:cubicBezTo>
                  <a:pt x="1801" y="8437"/>
                  <a:pt x="1409" y="8250"/>
                  <a:pt x="1276" y="9577"/>
                </a:cubicBezTo>
                <a:cubicBezTo>
                  <a:pt x="1251" y="9824"/>
                  <a:pt x="1211" y="9991"/>
                  <a:pt x="1164" y="10093"/>
                </a:cubicBezTo>
                <a:cubicBezTo>
                  <a:pt x="1141" y="10143"/>
                  <a:pt x="1116" y="10177"/>
                  <a:pt x="1090" y="10193"/>
                </a:cubicBezTo>
                <a:cubicBezTo>
                  <a:pt x="963" y="10276"/>
                  <a:pt x="826" y="9944"/>
                  <a:pt x="826" y="9287"/>
                </a:cubicBezTo>
                <a:cubicBezTo>
                  <a:pt x="826" y="8845"/>
                  <a:pt x="760" y="8643"/>
                  <a:pt x="667" y="8638"/>
                </a:cubicBezTo>
                <a:close/>
                <a:moveTo>
                  <a:pt x="7184" y="8687"/>
                </a:moveTo>
                <a:cubicBezTo>
                  <a:pt x="7011" y="8604"/>
                  <a:pt x="6804" y="8975"/>
                  <a:pt x="6670" y="9746"/>
                </a:cubicBezTo>
                <a:cubicBezTo>
                  <a:pt x="6512" y="10652"/>
                  <a:pt x="6532" y="10997"/>
                  <a:pt x="6784" y="11724"/>
                </a:cubicBezTo>
                <a:cubicBezTo>
                  <a:pt x="7132" y="12731"/>
                  <a:pt x="7386" y="12833"/>
                  <a:pt x="7674" y="12079"/>
                </a:cubicBezTo>
                <a:cubicBezTo>
                  <a:pt x="7918" y="11441"/>
                  <a:pt x="7947" y="9365"/>
                  <a:pt x="7706" y="9754"/>
                </a:cubicBezTo>
                <a:cubicBezTo>
                  <a:pt x="7613" y="9904"/>
                  <a:pt x="7493" y="9717"/>
                  <a:pt x="7437" y="9339"/>
                </a:cubicBezTo>
                <a:cubicBezTo>
                  <a:pt x="7380" y="8950"/>
                  <a:pt x="7287" y="8736"/>
                  <a:pt x="7184" y="8687"/>
                </a:cubicBezTo>
                <a:close/>
                <a:moveTo>
                  <a:pt x="9397" y="8840"/>
                </a:moveTo>
                <a:cubicBezTo>
                  <a:pt x="9253" y="8814"/>
                  <a:pt x="9082" y="9010"/>
                  <a:pt x="8908" y="9464"/>
                </a:cubicBezTo>
                <a:cubicBezTo>
                  <a:pt x="8552" y="10396"/>
                  <a:pt x="8470" y="11105"/>
                  <a:pt x="8653" y="11785"/>
                </a:cubicBezTo>
                <a:cubicBezTo>
                  <a:pt x="8679" y="11882"/>
                  <a:pt x="8712" y="11982"/>
                  <a:pt x="8748" y="12079"/>
                </a:cubicBezTo>
                <a:cubicBezTo>
                  <a:pt x="9169" y="13179"/>
                  <a:pt x="9720" y="12409"/>
                  <a:pt x="9771" y="10653"/>
                </a:cubicBezTo>
                <a:cubicBezTo>
                  <a:pt x="9803" y="9542"/>
                  <a:pt x="9638" y="8883"/>
                  <a:pt x="9397" y="8840"/>
                </a:cubicBezTo>
                <a:close/>
              </a:path>
            </a:pathLst>
          </a:cu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roupe"/>
          <p:cNvSpPr txBox="1"/>
          <p:nvPr/>
        </p:nvSpPr>
        <p:spPr>
          <a:xfrm>
            <a:off x="29198" y="872232"/>
            <a:ext cx="44493204" cy="6854611"/>
          </a:xfrm>
          <a:prstGeom prst="rect">
            <a:avLst/>
          </a:prstGeom>
          <a:ln w="508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09973" tIns="209973" rIns="209973" bIns="209973" anchor="ctr"/>
          <a:lstStyle/>
          <a:p>
            <a:pPr lvl="1" algn="ctr">
              <a:lnSpc>
                <a:spcPct val="100000"/>
              </a:lnSpc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  <a:tab pos="20993100" algn="l"/>
                <a:tab pos="23088600" algn="l"/>
                <a:tab pos="25196800" algn="l"/>
                <a:tab pos="27292300" algn="l"/>
                <a:tab pos="29387800" algn="l"/>
                <a:tab pos="31496000" algn="l"/>
                <a:tab pos="33591500" algn="l"/>
                <a:tab pos="35687000" algn="l"/>
              </a:tabLst>
              <a:defRPr sz="9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r>
              <a:rPr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PINOT NOIR &amp; SAUVIGNON-CHARDONNAY</a:t>
            </a:r>
            <a:r>
              <a:rPr lang="fr-FR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2019</a:t>
            </a:r>
            <a:endParaRPr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lvl="1" algn="ctr">
              <a:lnSpc>
                <a:spcPct val="100000"/>
              </a:lnSpc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  <a:tab pos="20993100" algn="l"/>
                <a:tab pos="23088600" algn="l"/>
                <a:tab pos="25196800" algn="l"/>
                <a:tab pos="27292300" algn="l"/>
                <a:tab pos="29387800" algn="l"/>
                <a:tab pos="31496000" algn="l"/>
                <a:tab pos="33591500" algn="l"/>
                <a:tab pos="35687000" algn="l"/>
              </a:tabLst>
              <a:defRPr sz="9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r>
              <a:rPr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« </a:t>
            </a:r>
            <a:r>
              <a:rPr lang="fr-FR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FLEUR DE COUCOU</a:t>
            </a:r>
            <a:r>
              <a:rPr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»</a:t>
            </a:r>
          </a:p>
          <a:p>
            <a:pPr lvl="1" algn="ctr">
              <a:lnSpc>
                <a:spcPct val="100000"/>
              </a:lnSpc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  <a:tab pos="20993100" algn="l"/>
                <a:tab pos="23088600" algn="l"/>
                <a:tab pos="25196800" algn="l"/>
                <a:tab pos="27292300" algn="l"/>
                <a:tab pos="29387800" algn="l"/>
                <a:tab pos="31496000" algn="l"/>
                <a:tab pos="33591500" algn="l"/>
                <a:tab pos="35687000" algn="l"/>
              </a:tabLst>
              <a:defRPr sz="9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r>
              <a:rPr lang="fr-FR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 Des Vins contemporains </a:t>
            </a:r>
            <a:r>
              <a:rPr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by Philippe &amp; Fabienne </a:t>
            </a:r>
          </a:p>
          <a:p>
            <a:pPr algn="ctr">
              <a:lnSpc>
                <a:spcPct val="100000"/>
              </a:lnSpc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  <a:tab pos="20993100" algn="l"/>
                <a:tab pos="23088600" algn="l"/>
                <a:tab pos="25196800" algn="l"/>
                <a:tab pos="27292300" algn="l"/>
                <a:tab pos="29387800" algn="l"/>
                <a:tab pos="31496000" algn="l"/>
                <a:tab pos="33591500" algn="l"/>
                <a:tab pos="35687000" algn="l"/>
              </a:tabLst>
              <a:defRPr sz="9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r>
              <a:rPr dirty="0"/>
              <a:t>  </a:t>
            </a:r>
          </a:p>
        </p:txBody>
      </p:sp>
      <p:pic>
        <p:nvPicPr>
          <p:cNvPr id="150" name="image.png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41313" y="5634245"/>
            <a:ext cx="8581202" cy="32443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2" name="image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099689" y="7886881"/>
            <a:ext cx="14506604" cy="20520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54" name="image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788069" y="7726843"/>
            <a:ext cx="14532111" cy="20556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9" name="Image" descr="Image">
            <a:extLst>
              <a:ext uri="{FF2B5EF4-FFF2-40B4-BE49-F238E27FC236}">
                <a16:creationId xmlns:a16="http://schemas.microsoft.com/office/drawing/2014/main" id="{4CC2070F-48D9-4D63-8447-36ED5EE91F9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991383" y="27707768"/>
            <a:ext cx="2915999" cy="2916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Image" descr="Image">
            <a:extLst>
              <a:ext uri="{FF2B5EF4-FFF2-40B4-BE49-F238E27FC236}">
                <a16:creationId xmlns:a16="http://schemas.microsoft.com/office/drawing/2014/main" id="{09462770-CBE7-48F6-80DD-646B6D006DEC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6259" t="5435" r="6259" b="7083"/>
          <a:stretch>
            <a:fillRect/>
          </a:stretch>
        </p:blipFill>
        <p:spPr>
          <a:xfrm>
            <a:off x="0" y="0"/>
            <a:ext cx="7504533" cy="31496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" name="Image" descr="Image">
            <a:extLst>
              <a:ext uri="{FF2B5EF4-FFF2-40B4-BE49-F238E27FC236}">
                <a16:creationId xmlns:a16="http://schemas.microsoft.com/office/drawing/2014/main" id="{36D6CE34-61EF-497E-A12E-4E40E26BA9D5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6259" t="5435" r="6259" b="7083"/>
          <a:stretch>
            <a:fillRect/>
          </a:stretch>
        </p:blipFill>
        <p:spPr>
          <a:xfrm>
            <a:off x="36805047" y="0"/>
            <a:ext cx="7504533" cy="3149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roupe"/>
          <p:cNvSpPr txBox="1"/>
          <p:nvPr/>
        </p:nvSpPr>
        <p:spPr>
          <a:xfrm>
            <a:off x="29198" y="872232"/>
            <a:ext cx="44493204" cy="5689933"/>
          </a:xfrm>
          <a:prstGeom prst="rect">
            <a:avLst/>
          </a:prstGeom>
          <a:ln w="508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09973" tIns="209973" rIns="209973" bIns="209973" anchor="ctr"/>
          <a:lstStyle/>
          <a:p>
            <a:pPr lvl="1" algn="ctr">
              <a:lnSpc>
                <a:spcPct val="100000"/>
              </a:lnSpc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  <a:tab pos="20993100" algn="l"/>
                <a:tab pos="23088600" algn="l"/>
                <a:tab pos="25196800" algn="l"/>
                <a:tab pos="27292300" algn="l"/>
                <a:tab pos="29387800" algn="l"/>
                <a:tab pos="31496000" algn="l"/>
                <a:tab pos="33591500" algn="l"/>
                <a:tab pos="35687000" algn="l"/>
              </a:tabLst>
              <a:defRPr sz="9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r>
              <a:rPr lang="fr-FR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CHEVERNY BLANC,ROUGE &amp; ROSE 2019</a:t>
            </a:r>
          </a:p>
          <a:p>
            <a:pPr lvl="1" algn="ctr">
              <a:lnSpc>
                <a:spcPct val="100000"/>
              </a:lnSpc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  <a:tab pos="20993100" algn="l"/>
                <a:tab pos="23088600" algn="l"/>
                <a:tab pos="25196800" algn="l"/>
                <a:tab pos="27292300" algn="l"/>
                <a:tab pos="29387800" algn="l"/>
                <a:tab pos="31496000" algn="l"/>
                <a:tab pos="33591500" algn="l"/>
                <a:tab pos="35687000" algn="l"/>
              </a:tabLst>
              <a:defRPr sz="9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r>
              <a:rPr lang="fr-FR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ENCLOS DU PETIT CHIEN</a:t>
            </a:r>
            <a:r>
              <a:rPr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by Philippe &amp; Fabienne </a:t>
            </a:r>
          </a:p>
          <a:p>
            <a:pPr algn="ctr">
              <a:lnSpc>
                <a:spcPct val="100000"/>
              </a:lnSpc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  <a:tab pos="20993100" algn="l"/>
                <a:tab pos="23088600" algn="l"/>
                <a:tab pos="25196800" algn="l"/>
                <a:tab pos="27292300" algn="l"/>
                <a:tab pos="29387800" algn="l"/>
                <a:tab pos="31496000" algn="l"/>
                <a:tab pos="33591500" algn="l"/>
                <a:tab pos="35687000" algn="l"/>
              </a:tabLst>
              <a:defRPr sz="9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r>
              <a:rPr dirty="0"/>
              <a:t>  </a:t>
            </a:r>
          </a:p>
        </p:txBody>
      </p:sp>
      <p:pic>
        <p:nvPicPr>
          <p:cNvPr id="150" name="image.png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8466" y="670747"/>
            <a:ext cx="8581202" cy="3244381"/>
          </a:xfrm>
          <a:prstGeom prst="rect">
            <a:avLst/>
          </a:prstGeom>
          <a:ln w="12700">
            <a:miter lim="400000"/>
          </a:ln>
        </p:spPr>
      </p:pic>
      <p:sp>
        <p:nvSpPr>
          <p:cNvPr id="151" name="«   »"/>
          <p:cNvSpPr txBox="1"/>
          <p:nvPr/>
        </p:nvSpPr>
        <p:spPr>
          <a:xfrm>
            <a:off x="11777132" y="14260689"/>
            <a:ext cx="20997336" cy="1689947"/>
          </a:xfrm>
          <a:prstGeom prst="rect">
            <a:avLst/>
          </a:prstGeom>
          <a:ln w="508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09973" tIns="209973" rIns="209973" bIns="209973">
            <a:spAutoFit/>
          </a:bodyPr>
          <a:lstStyle/>
          <a:p>
            <a:pPr>
              <a:lnSpc>
                <a:spcPct val="100000"/>
              </a:lnSpc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  <a:tab pos="20993100" algn="l"/>
              </a:tabLst>
              <a:defRPr>
                <a:latin typeface="Calibri"/>
                <a:ea typeface="Calibri"/>
                <a:cs typeface="Calibri"/>
                <a:sym typeface="Calibri"/>
              </a:defRPr>
            </a:pPr>
            <a:r>
              <a:t>«  </a:t>
            </a:r>
            <a:r>
              <a:rPr b="1" i="1"/>
              <a:t> »</a:t>
            </a:r>
          </a:p>
        </p:txBody>
      </p:sp>
      <p:pic>
        <p:nvPicPr>
          <p:cNvPr id="9" name="Image" descr="Image">
            <a:extLst>
              <a:ext uri="{FF2B5EF4-FFF2-40B4-BE49-F238E27FC236}">
                <a16:creationId xmlns:a16="http://schemas.microsoft.com/office/drawing/2014/main" id="{4CC2070F-48D9-4D63-8447-36ED5EE91F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37660" y="1226811"/>
            <a:ext cx="2915999" cy="2916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47A33274-335D-4248-9EC5-740D92243B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185647"/>
            <a:ext cx="44551600" cy="25310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882187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image.png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4" y="0"/>
            <a:ext cx="7862144" cy="3244381"/>
          </a:xfrm>
          <a:prstGeom prst="rect">
            <a:avLst/>
          </a:prstGeom>
          <a:ln w="12700">
            <a:miter lim="400000"/>
          </a:ln>
        </p:spPr>
      </p:pic>
      <p:sp>
        <p:nvSpPr>
          <p:cNvPr id="158" name="Texte"/>
          <p:cNvSpPr txBox="1"/>
          <p:nvPr/>
        </p:nvSpPr>
        <p:spPr>
          <a:xfrm>
            <a:off x="5076942" y="3690854"/>
            <a:ext cx="15543860" cy="2134448"/>
          </a:xfrm>
          <a:prstGeom prst="rect">
            <a:avLst/>
          </a:prstGeom>
          <a:ln w="508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09973" tIns="209973" rIns="209973" bIns="209973" anchor="b">
            <a:spAutoFit/>
          </a:bodyPr>
          <a:lstStyle>
            <a:lvl1pPr>
              <a:lnSpc>
                <a:spcPct val="100000"/>
              </a:lnSpc>
              <a:spcBef>
                <a:spcPts val="2700"/>
              </a:spcBef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</a:tabLst>
              <a:defRPr sz="110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   </a:t>
            </a:r>
          </a:p>
        </p:txBody>
      </p:sp>
      <p:sp>
        <p:nvSpPr>
          <p:cNvPr id="160" name="Established.1978  LA CROIX ANGIER  – Touraine by Philippe &amp; Fabienne"/>
          <p:cNvSpPr txBox="1"/>
          <p:nvPr/>
        </p:nvSpPr>
        <p:spPr>
          <a:xfrm>
            <a:off x="994143" y="848341"/>
            <a:ext cx="44499692" cy="1809042"/>
          </a:xfrm>
          <a:prstGeom prst="rect">
            <a:avLst/>
          </a:prstGeom>
          <a:ln w="508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09973" tIns="209973" rIns="209973" bIns="209973" anchor="ctr">
            <a:spAutoFit/>
          </a:bodyPr>
          <a:lstStyle/>
          <a:p>
            <a:pPr lvl="8">
              <a:lnSpc>
                <a:spcPct val="100000"/>
              </a:lnSpc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  <a:tab pos="20993100" algn="l"/>
                <a:tab pos="23088600" algn="l"/>
                <a:tab pos="25196800" algn="l"/>
                <a:tab pos="27292300" algn="l"/>
                <a:tab pos="29387800" algn="l"/>
                <a:tab pos="31496000" algn="l"/>
                <a:tab pos="33591500" algn="l"/>
                <a:tab pos="35687000" algn="l"/>
                <a:tab pos="37795200" algn="l"/>
              </a:tabLst>
              <a:defRPr sz="9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r>
              <a:rPr dirty="0"/>
              <a:t>                     </a:t>
            </a:r>
            <a:r>
              <a:rPr lang="fr-FR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LE SAUVIGNON &amp; LE MALBEC BIO – Touraine by Philippe &amp; Fabienne</a:t>
            </a:r>
            <a:r>
              <a:rPr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    </a:t>
            </a:r>
          </a:p>
        </p:txBody>
      </p:sp>
      <p:sp>
        <p:nvSpPr>
          <p:cNvPr id="161" name="Vignoble en 2017 : 24 hectares…"/>
          <p:cNvSpPr txBox="1"/>
          <p:nvPr/>
        </p:nvSpPr>
        <p:spPr>
          <a:xfrm>
            <a:off x="572049" y="3891470"/>
            <a:ext cx="23358751" cy="6387218"/>
          </a:xfrm>
          <a:prstGeom prst="rect">
            <a:avLst/>
          </a:prstGeom>
          <a:ln w="508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09973" tIns="209973" rIns="209973" bIns="209973">
            <a:spAutoFit/>
          </a:bodyPr>
          <a:lstStyle/>
          <a:p>
            <a:pPr algn="just">
              <a:lnSpc>
                <a:spcPct val="100000"/>
              </a:lnSpc>
              <a:spcBef>
                <a:spcPts val="2700"/>
              </a:spcBef>
              <a:buSzPct val="100000"/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endParaRPr lang="fr-FR" dirty="0">
              <a:solidFill>
                <a:srgbClr val="92D050"/>
              </a:solidFill>
            </a:endParaRPr>
          </a:p>
          <a:p>
            <a:pPr algn="just">
              <a:lnSpc>
                <a:spcPct val="100000"/>
              </a:lnSpc>
              <a:spcBef>
                <a:spcPts val="2700"/>
              </a:spcBef>
              <a:buSzPct val="100000"/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endParaRPr lang="fr-FR" dirty="0"/>
          </a:p>
          <a:p>
            <a:pPr algn="just">
              <a:lnSpc>
                <a:spcPct val="100000"/>
              </a:lnSpc>
              <a:spcBef>
                <a:spcPts val="2700"/>
              </a:spcBef>
              <a:buSzPct val="100000"/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endParaRPr lang="fr-FR" dirty="0"/>
          </a:p>
          <a:p>
            <a:pPr algn="just">
              <a:lnSpc>
                <a:spcPct val="100000"/>
              </a:lnSpc>
              <a:spcBef>
                <a:spcPts val="2700"/>
              </a:spcBef>
              <a:buSzPct val="100000"/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r>
              <a:rPr lang="fr-FR" dirty="0"/>
              <a:t> </a:t>
            </a:r>
          </a:p>
        </p:txBody>
      </p:sp>
      <p:pic>
        <p:nvPicPr>
          <p:cNvPr id="162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06174" y="27604530"/>
            <a:ext cx="3175001" cy="3175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E4F8999A-FD75-47DD-A91D-979B86042A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 rot="5400000">
            <a:off x="25686399" y="753014"/>
            <a:ext cx="15937943" cy="2224984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FCEE4700-0133-44A8-9014-C6F20E7B89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26925079" y="9698570"/>
            <a:ext cx="13003192" cy="19809541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AD6FE58C-1245-4AC2-9034-209BA3CAF3D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88080" y="4550603"/>
            <a:ext cx="2033075" cy="2448000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43868820-F933-4557-AE25-466DB730874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42724" y="16872723"/>
            <a:ext cx="2033075" cy="2448000"/>
          </a:xfrm>
          <a:prstGeom prst="rect">
            <a:avLst/>
          </a:prstGeom>
        </p:spPr>
      </p:pic>
      <p:sp>
        <p:nvSpPr>
          <p:cNvPr id="13" name="Vignoble en 2017 : 24 hectares…">
            <a:extLst>
              <a:ext uri="{FF2B5EF4-FFF2-40B4-BE49-F238E27FC236}">
                <a16:creationId xmlns:a16="http://schemas.microsoft.com/office/drawing/2014/main" id="{86887FDB-BEBF-43D2-B21F-50D4593153CD}"/>
              </a:ext>
            </a:extLst>
          </p:cNvPr>
          <p:cNvSpPr txBox="1"/>
          <p:nvPr/>
        </p:nvSpPr>
        <p:spPr>
          <a:xfrm>
            <a:off x="395390" y="3908966"/>
            <a:ext cx="22400111" cy="28370159"/>
          </a:xfrm>
          <a:prstGeom prst="rect">
            <a:avLst/>
          </a:prstGeom>
          <a:ln w="508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09973" tIns="209973" rIns="209973" bIns="209973">
            <a:spAutoFit/>
          </a:bodyPr>
          <a:lstStyle/>
          <a:p>
            <a:pPr algn="just">
              <a:lnSpc>
                <a:spcPct val="100000"/>
              </a:lnSpc>
              <a:spcBef>
                <a:spcPts val="2700"/>
              </a:spcBef>
              <a:buSzPct val="100000"/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r>
              <a:rPr lang="fr-FR" dirty="0"/>
              <a:t>                </a:t>
            </a:r>
            <a:r>
              <a:rPr lang="fr-FR" sz="8800" b="1" u="sng" dirty="0"/>
              <a:t>Touraine Sauvignon 2019</a:t>
            </a:r>
            <a:endParaRPr lang="fr-FR" sz="8800" dirty="0"/>
          </a:p>
          <a:p>
            <a:pPr algn="just">
              <a:lnSpc>
                <a:spcPct val="100000"/>
              </a:lnSpc>
              <a:spcBef>
                <a:spcPts val="2700"/>
              </a:spcBef>
              <a:buSzPct val="100000"/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endParaRPr lang="fr-FR" dirty="0"/>
          </a:p>
          <a:p>
            <a:pPr marL="1143000" indent="-1143000" algn="just">
              <a:lnSpc>
                <a:spcPct val="100000"/>
              </a:lnSpc>
              <a:spcBef>
                <a:spcPts val="2700"/>
              </a:spcBef>
              <a:buSzPct val="100000"/>
              <a:buFontTx/>
              <a:buChar char="-"/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r>
              <a:rPr lang="fr-FR" dirty="0"/>
              <a:t>Œil :  or gris , reflets argents</a:t>
            </a:r>
          </a:p>
          <a:p>
            <a:pPr marL="1143000" indent="-1143000" algn="just">
              <a:lnSpc>
                <a:spcPct val="100000"/>
              </a:lnSpc>
              <a:spcBef>
                <a:spcPts val="2700"/>
              </a:spcBef>
              <a:buSzPct val="100000"/>
              <a:buFontTx/>
              <a:buChar char="-"/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r>
              <a:rPr lang="fr-FR" dirty="0"/>
              <a:t>Nez:  agrumes, fruits blancs, </a:t>
            </a:r>
            <a:r>
              <a:rPr lang="fr-FR" dirty="0" err="1"/>
              <a:t>citron,pomelos</a:t>
            </a:r>
            <a:endParaRPr lang="fr-FR" dirty="0"/>
          </a:p>
          <a:p>
            <a:pPr marL="1143000" indent="-1143000" algn="just">
              <a:lnSpc>
                <a:spcPct val="100000"/>
              </a:lnSpc>
              <a:spcBef>
                <a:spcPts val="2700"/>
              </a:spcBef>
              <a:buSzPct val="100000"/>
              <a:buFontTx/>
              <a:buChar char="-"/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r>
              <a:rPr lang="fr-FR" dirty="0"/>
              <a:t>Bouche: franche et ciselé, fondant </a:t>
            </a:r>
            <a:r>
              <a:rPr lang="fr-FR" dirty="0" err="1"/>
              <a:t>fruité,note</a:t>
            </a:r>
            <a:r>
              <a:rPr lang="fr-FR" dirty="0"/>
              <a:t> chlorophylle avec fraicheur en finale  </a:t>
            </a:r>
          </a:p>
          <a:p>
            <a:pPr algn="just">
              <a:lnSpc>
                <a:spcPct val="100000"/>
              </a:lnSpc>
              <a:spcBef>
                <a:spcPts val="2700"/>
              </a:spcBef>
              <a:buSzPct val="100000"/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endParaRPr lang="fr-FR" dirty="0"/>
          </a:p>
          <a:p>
            <a:pPr algn="just">
              <a:lnSpc>
                <a:spcPct val="100000"/>
              </a:lnSpc>
              <a:spcBef>
                <a:spcPts val="2700"/>
              </a:spcBef>
              <a:buSzPct val="100000"/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r>
              <a:rPr lang="fr-FR" sz="8000" dirty="0">
                <a:solidFill>
                  <a:srgbClr val="FFFFFF"/>
                </a:solidFill>
                <a:latin typeface="Bimini"/>
              </a:rPr>
              <a:t>  </a:t>
            </a:r>
            <a:r>
              <a:rPr lang="fr-FR" dirty="0"/>
              <a:t>              </a:t>
            </a:r>
            <a:r>
              <a:rPr lang="fr-FR" sz="8800" b="1" u="sng" dirty="0"/>
              <a:t>Touraine Rouge  2019</a:t>
            </a:r>
            <a:r>
              <a:rPr lang="fr-FR" sz="8800" b="1" dirty="0"/>
              <a:t> </a:t>
            </a:r>
            <a:endParaRPr lang="fr-FR" sz="8800" dirty="0"/>
          </a:p>
          <a:p>
            <a:pPr algn="just">
              <a:lnSpc>
                <a:spcPct val="100000"/>
              </a:lnSpc>
              <a:spcBef>
                <a:spcPts val="2700"/>
              </a:spcBef>
              <a:buSzPct val="100000"/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endParaRPr lang="fr-FR" dirty="0"/>
          </a:p>
          <a:p>
            <a:pPr algn="just">
              <a:lnSpc>
                <a:spcPct val="100000"/>
              </a:lnSpc>
              <a:spcBef>
                <a:spcPts val="2700"/>
              </a:spcBef>
              <a:buSzPct val="100000"/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r>
              <a:rPr lang="fr-FR" dirty="0"/>
              <a:t>-   Œil : coloré, jeune, noir, pourpre</a:t>
            </a:r>
          </a:p>
          <a:p>
            <a:pPr algn="just">
              <a:lnSpc>
                <a:spcPct val="100000"/>
              </a:lnSpc>
              <a:spcBef>
                <a:spcPts val="2700"/>
              </a:spcBef>
              <a:buSzPct val="100000"/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r>
              <a:rPr lang="fr-FR" dirty="0"/>
              <a:t>-   Nez : Fruits </a:t>
            </a:r>
            <a:r>
              <a:rPr lang="fr-FR" dirty="0" err="1"/>
              <a:t>rouge,cerise</a:t>
            </a:r>
            <a:r>
              <a:rPr lang="fr-FR" dirty="0"/>
              <a:t> griotte, </a:t>
            </a:r>
            <a:r>
              <a:rPr lang="fr-FR" dirty="0" err="1"/>
              <a:t>violette,encre</a:t>
            </a:r>
            <a:endParaRPr lang="fr-FR" dirty="0"/>
          </a:p>
          <a:p>
            <a:pPr marL="1143000" indent="-1143000" algn="just">
              <a:lnSpc>
                <a:spcPct val="100000"/>
              </a:lnSpc>
              <a:spcBef>
                <a:spcPts val="2700"/>
              </a:spcBef>
              <a:buSzPct val="100000"/>
              <a:buFontTx/>
              <a:buChar char="-"/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r>
              <a:rPr lang="fr-FR" dirty="0"/>
              <a:t>Bouche : charnu, velouté et costaud, virils et</a:t>
            </a:r>
          </a:p>
          <a:p>
            <a:pPr algn="just">
              <a:lnSpc>
                <a:spcPct val="100000"/>
              </a:lnSpc>
              <a:spcBef>
                <a:spcPts val="2700"/>
              </a:spcBef>
              <a:buSzPct val="100000"/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r>
              <a:rPr lang="fr-FR" dirty="0"/>
              <a:t>    charmeur en final  puissant </a:t>
            </a:r>
          </a:p>
          <a:p>
            <a:pPr algn="just">
              <a:lnSpc>
                <a:spcPct val="100000"/>
              </a:lnSpc>
              <a:spcBef>
                <a:spcPts val="2700"/>
              </a:spcBef>
              <a:buSzPct val="100000"/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endParaRPr lang="fr-FR" dirty="0"/>
          </a:p>
          <a:p>
            <a:pPr algn="just">
              <a:lnSpc>
                <a:spcPct val="100000"/>
              </a:lnSpc>
              <a:spcBef>
                <a:spcPts val="2700"/>
              </a:spcBef>
              <a:buSzPct val="100000"/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endParaRPr lang="fr-FR" dirty="0">
              <a:solidFill>
                <a:srgbClr val="92D050"/>
              </a:solidFill>
            </a:endParaRPr>
          </a:p>
          <a:p>
            <a:pPr algn="just">
              <a:lnSpc>
                <a:spcPct val="100000"/>
              </a:lnSpc>
              <a:spcBef>
                <a:spcPts val="2700"/>
              </a:spcBef>
              <a:buSzPct val="100000"/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endParaRPr lang="fr-FR" dirty="0"/>
          </a:p>
          <a:p>
            <a:pPr algn="just">
              <a:lnSpc>
                <a:spcPct val="100000"/>
              </a:lnSpc>
              <a:spcBef>
                <a:spcPts val="2700"/>
              </a:spcBef>
              <a:buSzPct val="100000"/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endParaRPr lang="fr-FR" dirty="0"/>
          </a:p>
          <a:p>
            <a:pPr algn="just">
              <a:lnSpc>
                <a:spcPct val="100000"/>
              </a:lnSpc>
              <a:spcBef>
                <a:spcPts val="2700"/>
              </a:spcBef>
              <a:buSzPct val="100000"/>
              <a:tabLst>
                <a:tab pos="2095500" algn="l"/>
                <a:tab pos="4191000" algn="l"/>
                <a:tab pos="6299200" algn="l"/>
                <a:tab pos="8394700" algn="l"/>
                <a:tab pos="10490200" algn="l"/>
                <a:tab pos="12598400" algn="l"/>
                <a:tab pos="14693900" algn="l"/>
                <a:tab pos="16789400" algn="l"/>
                <a:tab pos="18897600" algn="l"/>
              </a:tabLst>
              <a:defRPr sz="8000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r>
              <a:rPr lang="fr-FR" dirty="0"/>
              <a:t> 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image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65327" y="224038"/>
            <a:ext cx="19009149" cy="30910765"/>
          </a:xfrm>
          <a:prstGeom prst="rect">
            <a:avLst/>
          </a:prstGeom>
          <a:ln w="12700">
            <a:noFill/>
            <a:miter lim="400000"/>
          </a:ln>
        </p:spPr>
      </p:pic>
      <p:sp>
        <p:nvSpPr>
          <p:cNvPr id="172" name="Alph’ Art  by Philippe &amp; Fabienne"/>
          <p:cNvSpPr txBox="1">
            <a:spLocks noGrp="1"/>
          </p:cNvSpPr>
          <p:nvPr>
            <p:ph type="title"/>
          </p:nvPr>
        </p:nvSpPr>
        <p:spPr>
          <a:xfrm>
            <a:off x="-406583" y="1208245"/>
            <a:ext cx="43296564" cy="1800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1553802">
              <a:lnSpc>
                <a:spcPct val="100000"/>
              </a:lnSpc>
              <a:tabLst>
                <a:tab pos="1549400" algn="l"/>
                <a:tab pos="3098800" algn="l"/>
                <a:tab pos="4660900" algn="l"/>
                <a:tab pos="6210300" algn="l"/>
                <a:tab pos="7759700" algn="l"/>
                <a:tab pos="9321800" algn="l"/>
                <a:tab pos="10871200" algn="l"/>
                <a:tab pos="12420600" algn="l"/>
                <a:tab pos="13982700" algn="l"/>
                <a:tab pos="15532100" algn="l"/>
                <a:tab pos="17081500" algn="l"/>
                <a:tab pos="18643600" algn="l"/>
                <a:tab pos="20193000" algn="l"/>
                <a:tab pos="21742400" algn="l"/>
                <a:tab pos="23304500" algn="l"/>
                <a:tab pos="24853900" algn="l"/>
                <a:tab pos="26403300" algn="l"/>
                <a:tab pos="27965400" algn="l"/>
              </a:tabLst>
              <a:defRPr sz="12136" spc="849">
                <a:solidFill>
                  <a:srgbClr val="FFFFFF"/>
                </a:solidFill>
                <a:latin typeface="Bimini"/>
                <a:ea typeface="Bimini"/>
                <a:cs typeface="Bimini"/>
                <a:sym typeface="Bimini"/>
              </a:defRPr>
            </a:pPr>
            <a:r>
              <a:rPr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Alph’Art</a:t>
            </a:r>
            <a:r>
              <a:rPr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sz="6660" spc="466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by Philippe &amp; Fabienne</a:t>
            </a:r>
          </a:p>
        </p:txBody>
      </p:sp>
      <p:pic>
        <p:nvPicPr>
          <p:cNvPr id="173" name="image.png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8466" y="670747"/>
            <a:ext cx="8581202" cy="32443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74" name="Image" descr="Image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143008" y="28051241"/>
            <a:ext cx="3175000" cy="3175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Image" descr="Image">
            <a:extLst>
              <a:ext uri="{FF2B5EF4-FFF2-40B4-BE49-F238E27FC236}">
                <a16:creationId xmlns:a16="http://schemas.microsoft.com/office/drawing/2014/main" id="{EBB49073-5836-4B72-8671-BE04C2AFD16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6259" t="5435" r="6259" b="7083"/>
          <a:stretch>
            <a:fillRect/>
          </a:stretch>
        </p:blipFill>
        <p:spPr>
          <a:xfrm>
            <a:off x="114708" y="0"/>
            <a:ext cx="11750620" cy="31496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Image" descr="Image">
            <a:extLst>
              <a:ext uri="{FF2B5EF4-FFF2-40B4-BE49-F238E27FC236}">
                <a16:creationId xmlns:a16="http://schemas.microsoft.com/office/drawing/2014/main" id="{1E37CCCA-B436-4349-90E5-027B3F3C69D5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6259" t="5435" r="6259" b="7083"/>
          <a:stretch>
            <a:fillRect/>
          </a:stretch>
        </p:blipFill>
        <p:spPr>
          <a:xfrm>
            <a:off x="30874477" y="269757"/>
            <a:ext cx="13677124" cy="30956486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Image" descr="Image">
            <a:extLst>
              <a:ext uri="{FF2B5EF4-FFF2-40B4-BE49-F238E27FC236}">
                <a16:creationId xmlns:a16="http://schemas.microsoft.com/office/drawing/2014/main" id="{04F3597C-E492-48B0-987F-AD59542FD9C3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6259" t="5435" r="6259" b="7083"/>
          <a:stretch>
            <a:fillRect/>
          </a:stretch>
        </p:blipFill>
        <p:spPr>
          <a:xfrm rot="5400000" flipH="1">
            <a:off x="21509934" y="22620715"/>
            <a:ext cx="45719" cy="1725677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165100" dist="889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143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209973" tIns="209973" rIns="209973" bIns="209973" numCol="1" spcCol="38100" rtlCol="0" anchor="t">
        <a:spAutoFit/>
      </a:bodyPr>
      <a:lstStyle>
        <a:defPPr marL="0" marR="0" indent="0" algn="l" defTabSz="2099733" rtl="0" fontAlgn="auto" latinLnBrk="0" hangingPunct="0">
          <a:lnSpc>
            <a:spcPct val="93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14300" cap="flat">
          <a:solidFill>
            <a:schemeClr val="accent1"/>
          </a:solidFill>
          <a:prstDash val="solid"/>
          <a:round/>
        </a:ln>
        <a:effectLst>
          <a:outerShdw blurRad="165100" dist="889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50800" cap="flat">
          <a:noFill/>
          <a:miter lim="400000"/>
        </a:ln>
        <a:effectLst/>
        <a:sp3d/>
      </a:spPr>
      <a:bodyPr rot="0" spcFirstLastPara="1" vertOverflow="overflow" horzOverflow="overflow" vert="horz" wrap="square" lIns="209973" tIns="209973" rIns="209973" bIns="209973" numCol="1" spcCol="38100" rtlCol="0" anchor="t">
        <a:spAutoFit/>
      </a:bodyPr>
      <a:lstStyle>
        <a:defPPr marL="0" marR="0" indent="0" algn="l" defTabSz="2099733" rtl="0" fontAlgn="auto" latinLnBrk="0" hangingPunct="0">
          <a:lnSpc>
            <a:spcPct val="93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165100" dist="889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143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209973" tIns="209973" rIns="209973" bIns="209973" numCol="1" spcCol="38100" rtlCol="0" anchor="t">
        <a:spAutoFit/>
      </a:bodyPr>
      <a:lstStyle>
        <a:defPPr marL="0" marR="0" indent="0" algn="l" defTabSz="2099733" rtl="0" fontAlgn="auto" latinLnBrk="0" hangingPunct="0">
          <a:lnSpc>
            <a:spcPct val="93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14300" cap="flat">
          <a:solidFill>
            <a:schemeClr val="accent1"/>
          </a:solidFill>
          <a:prstDash val="solid"/>
          <a:round/>
        </a:ln>
        <a:effectLst>
          <a:outerShdw blurRad="165100" dist="889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50800" cap="flat">
          <a:noFill/>
          <a:miter lim="400000"/>
        </a:ln>
        <a:effectLst/>
        <a:sp3d/>
      </a:spPr>
      <a:bodyPr rot="0" spcFirstLastPara="1" vertOverflow="overflow" horzOverflow="overflow" vert="horz" wrap="square" lIns="209973" tIns="209973" rIns="209973" bIns="209973" numCol="1" spcCol="38100" rtlCol="0" anchor="t">
        <a:spAutoFit/>
      </a:bodyPr>
      <a:lstStyle>
        <a:defPPr marL="0" marR="0" indent="0" algn="l" defTabSz="2099733" rtl="0" fontAlgn="auto" latinLnBrk="0" hangingPunct="0">
          <a:lnSpc>
            <a:spcPct val="93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1669</TotalTime>
  <Words>404</Words>
  <Application>Microsoft Office PowerPoint</Application>
  <PresentationFormat>Personnalisé</PresentationFormat>
  <Paragraphs>95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Bimini</vt:lpstr>
      <vt:lpstr>Calibri</vt:lpstr>
      <vt:lpstr>Times New Roman</vt:lpstr>
      <vt:lpstr>Office</vt:lpstr>
      <vt:lpstr>JUIN 2020 - METRO 005/13625 F</vt:lpstr>
      <vt:lpstr>REFERENCES ALPHA LOIRE DOMAINES JUIN 2020</vt:lpstr>
      <vt:lpstr>ALPHA LOIRE DOMAINES - JUIN 2020</vt:lpstr>
      <vt:lpstr>Présentation PowerPoint</vt:lpstr>
      <vt:lpstr>Présentation PowerPoint</vt:lpstr>
      <vt:lpstr>Présentation PowerPoint</vt:lpstr>
      <vt:lpstr>Présentation PowerPoint</vt:lpstr>
      <vt:lpstr>Alph’Art by Philippe &amp; Fabienne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VENDANGES 2018</dc:title>
  <cp:lastModifiedBy>ALPHA LOIRE DOMAINE</cp:lastModifiedBy>
  <cp:revision>167</cp:revision>
  <cp:lastPrinted>2020-06-25T14:29:30Z</cp:lastPrinted>
  <dcterms:modified xsi:type="dcterms:W3CDTF">2020-06-25T14:30:34Z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510170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