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12" r:id="rId5"/>
    <p:sldId id="314" r:id="rId6"/>
    <p:sldId id="315" r:id="rId7"/>
    <p:sldId id="319" r:id="rId8"/>
    <p:sldId id="318" r:id="rId9"/>
    <p:sldId id="320" r:id="rId10"/>
    <p:sldId id="321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709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4247">
          <p15:clr>
            <a:srgbClr val="A4A3A4"/>
          </p15:clr>
        </p15:guide>
        <p15:guide id="6" pos="2880">
          <p15:clr>
            <a:srgbClr val="A4A3A4"/>
          </p15:clr>
        </p15:guide>
        <p15:guide id="7" pos="295">
          <p15:clr>
            <a:srgbClr val="A4A3A4"/>
          </p15:clr>
        </p15:guide>
        <p15:guide id="8" pos="5465">
          <p15:clr>
            <a:srgbClr val="A4A3A4"/>
          </p15:clr>
        </p15:guide>
        <p15:guide id="9" pos="5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86FF"/>
    <a:srgbClr val="002038"/>
    <a:srgbClr val="82EBA1"/>
    <a:srgbClr val="386180"/>
    <a:srgbClr val="00F1E0"/>
    <a:srgbClr val="AFFDB8"/>
    <a:srgbClr val="CEF470"/>
    <a:srgbClr val="00F0D8"/>
    <a:srgbClr val="AFE9B8"/>
    <a:srgbClr val="D5E0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40" autoAdjust="0"/>
    <p:restoredTop sz="82437" autoAdjust="0"/>
  </p:normalViewPr>
  <p:slideViewPr>
    <p:cSldViewPr snapToGrid="0" snapToObjects="1" showGuides="1">
      <p:cViewPr varScale="1">
        <p:scale>
          <a:sx n="54" d="100"/>
          <a:sy n="54" d="100"/>
        </p:scale>
        <p:origin x="1080" y="68"/>
      </p:cViewPr>
      <p:guideLst>
        <p:guide orient="horz" pos="2160"/>
        <p:guide orient="horz" pos="709"/>
        <p:guide orient="horz" pos="1026"/>
        <p:guide orient="horz" pos="3884"/>
        <p:guide orient="horz" pos="4247"/>
        <p:guide pos="2880"/>
        <p:guide pos="295"/>
        <p:guide pos="5465"/>
        <p:guide pos="5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3134" y="7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81B1C-495E-4616-8EE1-F851E16392FF}" type="datetimeFigureOut">
              <a:rPr lang="fr-FR" smtClean="0"/>
              <a:t>23/06/2020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4D3A1-BAF7-4095-9036-8C4141CB0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742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9766F-2148-4E44-86E7-9BF59334D4B8}" type="datetimeFigureOut">
              <a:rPr lang="fr-FR" smtClean="0"/>
              <a:pPr/>
              <a:t>23/06/2020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B6105-48B8-4691-ADD2-FE6B77A68D2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265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B6105-48B8-4691-ADD2-FE6B77A68D21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-3317735" y="7849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432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Visu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38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8817" y="2852936"/>
            <a:ext cx="7848600" cy="1152128"/>
          </a:xfrm>
        </p:spPr>
        <p:txBody>
          <a:bodyPr/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71699" y="4130453"/>
            <a:ext cx="7848600" cy="55091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-1796371" y="5770514"/>
            <a:ext cx="1656184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GB" sz="1200" b="1" noProof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Pour cocher une case :</a:t>
            </a:r>
          </a:p>
          <a:p>
            <a:pPr algn="l"/>
            <a:r>
              <a:rPr lang="en-GB" sz="1200" noProof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Affichage </a:t>
            </a:r>
            <a:r>
              <a:rPr lang="en-GB" sz="1200" baseline="0" noProof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| </a:t>
            </a:r>
            <a:r>
              <a:rPr lang="en-GB" sz="1200" noProof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Diaporama</a:t>
            </a:r>
          </a:p>
          <a:p>
            <a:pPr algn="l"/>
            <a:r>
              <a:rPr lang="en-GB" sz="1200" noProof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ou</a:t>
            </a:r>
            <a:r>
              <a:rPr lang="en-GB" sz="1200" baseline="0" noProof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[F5]</a:t>
            </a:r>
            <a:endParaRPr lang="en-GB" sz="1200" noProof="0">
              <a:solidFill>
                <a:schemeClr val="accent1"/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 Box 57"/>
          <p:cNvSpPr txBox="1">
            <a:spLocks noChangeArrowheads="1"/>
          </p:cNvSpPr>
          <p:nvPr userDrawn="1"/>
        </p:nvSpPr>
        <p:spPr bwMode="auto">
          <a:xfrm>
            <a:off x="-1836712" y="1767007"/>
            <a:ext cx="1656184" cy="156966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GB" sz="1200" b="1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Pour </a:t>
            </a:r>
            <a:r>
              <a:rPr lang="en-GB" sz="1200" b="1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remplacer</a:t>
            </a:r>
            <a:r>
              <a:rPr lang="en-GB" sz="1200" b="1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</a:t>
            </a:r>
            <a:r>
              <a:rPr lang="en-GB" sz="1200" b="1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l'image</a:t>
            </a:r>
            <a:r>
              <a:rPr lang="en-GB" sz="1200" b="1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de fond :</a:t>
            </a:r>
          </a:p>
          <a:p>
            <a:pPr marL="108000" indent="-108000" algn="l">
              <a:buFont typeface="Arial" pitchFamily="34" charset="0"/>
              <a:buChar char="•"/>
            </a:pPr>
            <a:r>
              <a:rPr lang="en-GB" sz="120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clic</a:t>
            </a:r>
            <a:r>
              <a:rPr lang="en-GB" sz="120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droit sur </a:t>
            </a:r>
            <a:r>
              <a:rPr lang="en-GB" sz="120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l'image</a:t>
            </a:r>
            <a:r>
              <a:rPr lang="en-GB" sz="120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 ; </a:t>
            </a:r>
          </a:p>
          <a:p>
            <a:pPr marL="108000" indent="-108000" algn="l">
              <a:buFont typeface="Arial" pitchFamily="34" charset="0"/>
              <a:buChar char="•"/>
            </a:pPr>
            <a:r>
              <a:rPr lang="en-GB" sz="120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"</a:t>
            </a:r>
            <a:r>
              <a:rPr lang="en-GB" sz="120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Mise</a:t>
            </a: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</a:t>
            </a:r>
            <a:r>
              <a:rPr lang="en-GB" sz="1200" baseline="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en</a:t>
            </a: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</a:t>
            </a:r>
            <a:r>
              <a:rPr lang="en-GB" sz="1200" baseline="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forme</a:t>
            </a: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de </a:t>
            </a:r>
            <a:r>
              <a:rPr lang="en-GB" sz="1200" baseline="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l'arrière</a:t>
            </a: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-plan" ;</a:t>
            </a:r>
          </a:p>
          <a:p>
            <a:pPr marL="108000" indent="-108000" algn="l">
              <a:buFont typeface="Arial" pitchFamily="34" charset="0"/>
              <a:buChar char="•"/>
            </a:pP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bouton [</a:t>
            </a:r>
            <a:r>
              <a:rPr lang="en-GB" sz="1200" baseline="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Fichier</a:t>
            </a: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...] ;</a:t>
            </a:r>
          </a:p>
          <a:p>
            <a:pPr marL="108000" indent="-108000" algn="l">
              <a:buFont typeface="Arial" pitchFamily="34" charset="0"/>
              <a:buChar char="•"/>
            </a:pPr>
            <a:r>
              <a:rPr lang="en-GB" sz="1200" baseline="0" noProof="0" dirty="0" err="1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sélectionnez</a:t>
            </a:r>
            <a:r>
              <a:rPr lang="en-GB" sz="1200" baseline="0" noProof="0" dirty="0" smtClean="0">
                <a:solidFill>
                  <a:schemeClr val="accent1"/>
                </a:solidFill>
                <a:latin typeface="+mn-lt"/>
                <a:ea typeface="Tahoma" pitchFamily="34" charset="0"/>
                <a:cs typeface="Tahoma" pitchFamily="34" charset="0"/>
              </a:rPr>
              <a:t> la nouvelle image.</a:t>
            </a: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812" y="6165304"/>
            <a:ext cx="1180378" cy="371932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155" y="1767007"/>
            <a:ext cx="3483690" cy="147879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2669" y="-634197"/>
            <a:ext cx="1378662" cy="259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4727" y="-387424"/>
            <a:ext cx="11053454" cy="828092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96593" y="2636912"/>
            <a:ext cx="7848600" cy="792089"/>
          </a:xfrm>
        </p:spPr>
        <p:txBody>
          <a:bodyPr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01685" y="3429000"/>
            <a:ext cx="7848601" cy="576064"/>
          </a:xfrm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57" y="2703471"/>
            <a:ext cx="288614" cy="331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1767840" y="-1"/>
            <a:ext cx="7376160" cy="1042587"/>
          </a:xfrm>
          <a:prstGeom prst="rect">
            <a:avLst/>
          </a:prstGeom>
          <a:solidFill>
            <a:srgbClr val="00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smtClean="0">
              <a:solidFill>
                <a:srgbClr val="4B86FF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54926" y="113128"/>
            <a:ext cx="7132320" cy="792088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2062" y="2132856"/>
            <a:ext cx="8093626" cy="4032993"/>
          </a:xfrm>
        </p:spPr>
        <p:txBody>
          <a:bodyPr/>
          <a:lstStyle>
            <a:lvl1pPr>
              <a:defRPr b="1">
                <a:solidFill>
                  <a:srgbClr val="4B86FF"/>
                </a:solidFill>
              </a:defRPr>
            </a:lvl1pPr>
            <a:lvl2pPr>
              <a:buClr>
                <a:srgbClr val="82EBA1"/>
              </a:buClr>
              <a:defRPr>
                <a:solidFill>
                  <a:srgbClr val="264156"/>
                </a:solidFill>
              </a:defRPr>
            </a:lvl2pPr>
            <a:lvl3pPr marL="216000" indent="-216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3pPr>
            <a:lvl4pPr marL="648000" indent="-180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4pPr>
            <a:lvl5pPr marL="828000" indent="179388">
              <a:buClr>
                <a:srgbClr val="82EBA1"/>
              </a:buClr>
              <a:buSzPct val="50000"/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446579"/>
            <a:ext cx="3600000" cy="184666"/>
          </a:xfrm>
        </p:spPr>
        <p:txBody>
          <a:bodyPr/>
          <a:lstStyle/>
          <a:p>
            <a:r>
              <a:rPr lang="fr-FR" dirty="0" smtClean="0"/>
              <a:t>Titre de la présentation - Date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- Date</a:t>
            </a:r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457200" y="1628774"/>
            <a:ext cx="3970784" cy="4537075"/>
          </a:xfrm>
        </p:spPr>
        <p:txBody>
          <a:bodyPr/>
          <a:lstStyle>
            <a:lvl1pPr>
              <a:defRPr b="1">
                <a:solidFill>
                  <a:srgbClr val="4B86FF"/>
                </a:solidFill>
              </a:defRPr>
            </a:lvl1pPr>
            <a:lvl2pPr>
              <a:buClr>
                <a:srgbClr val="82EBA1"/>
              </a:buClr>
              <a:defRPr>
                <a:solidFill>
                  <a:srgbClr val="264156"/>
                </a:solidFill>
              </a:defRPr>
            </a:lvl2pPr>
            <a:lvl3pPr marL="216000" indent="-216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3pPr>
            <a:lvl4pPr marL="648000" indent="-180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4pPr>
            <a:lvl5pPr marL="828000" indent="179388">
              <a:buClr>
                <a:srgbClr val="82EBA1"/>
              </a:buClr>
              <a:buSzPct val="50000"/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4"/>
          </p:nvPr>
        </p:nvSpPr>
        <p:spPr>
          <a:xfrm>
            <a:off x="4704904" y="1628774"/>
            <a:ext cx="3970784" cy="4537075"/>
          </a:xfrm>
        </p:spPr>
        <p:txBody>
          <a:bodyPr/>
          <a:lstStyle>
            <a:lvl1pPr>
              <a:defRPr b="1">
                <a:solidFill>
                  <a:srgbClr val="4B86FF"/>
                </a:solidFill>
              </a:defRPr>
            </a:lvl1pPr>
            <a:lvl2pPr>
              <a:buClr>
                <a:srgbClr val="82EBA1"/>
              </a:buClr>
              <a:defRPr>
                <a:solidFill>
                  <a:srgbClr val="264156"/>
                </a:solidFill>
              </a:defRPr>
            </a:lvl2pPr>
            <a:lvl3pPr marL="216000" indent="-216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3pPr>
            <a:lvl4pPr marL="648000" indent="-180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4pPr>
            <a:lvl5pPr marL="828000" indent="179388">
              <a:buClr>
                <a:srgbClr val="82EBA1"/>
              </a:buClr>
              <a:buSzPct val="50000"/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onne +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- Date</a:t>
            </a:r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0" y="0"/>
            <a:ext cx="9144000" cy="1484784"/>
          </a:xfrm>
          <a:prstGeom prst="rect">
            <a:avLst/>
          </a:prstGeom>
          <a:solidFill>
            <a:srgbClr val="00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smtClean="0">
              <a:solidFill>
                <a:srgbClr val="4B86FF"/>
              </a:solidFill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82062" y="404664"/>
            <a:ext cx="8093625" cy="792088"/>
          </a:xfr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582062" y="2132856"/>
            <a:ext cx="4421986" cy="4032993"/>
          </a:xfrm>
        </p:spPr>
        <p:txBody>
          <a:bodyPr/>
          <a:lstStyle>
            <a:lvl1pPr>
              <a:defRPr b="1">
                <a:solidFill>
                  <a:srgbClr val="4B86FF"/>
                </a:solidFill>
              </a:defRPr>
            </a:lvl1pPr>
            <a:lvl2pPr>
              <a:buClr>
                <a:srgbClr val="82EBA1"/>
              </a:buClr>
              <a:defRPr>
                <a:solidFill>
                  <a:srgbClr val="264156"/>
                </a:solidFill>
              </a:defRPr>
            </a:lvl2pPr>
            <a:lvl3pPr marL="216000" indent="-216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3pPr>
            <a:lvl4pPr marL="648000" indent="-180000">
              <a:buClr>
                <a:srgbClr val="82EBA1"/>
              </a:buClr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4pPr>
            <a:lvl5pPr marL="828000" indent="179388">
              <a:buClr>
                <a:srgbClr val="82EBA1"/>
              </a:buClr>
              <a:buSzPct val="50000"/>
              <a:buFontTx/>
              <a:buBlip>
                <a:blip r:embed="rId2"/>
              </a:buBlip>
              <a:defRPr>
                <a:solidFill>
                  <a:srgbClr val="264156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ô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>
          <a:xfrm>
            <a:off x="4353574" y="1988840"/>
            <a:ext cx="2018626" cy="55224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4B86FF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200">
                <a:solidFill>
                  <a:srgbClr val="4B86FF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3227120" y="3573016"/>
            <a:ext cx="2695151" cy="276999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fr-FR" sz="1800" dirty="0" smtClean="0">
                <a:solidFill>
                  <a:schemeClr val="bg1"/>
                </a:solidFill>
              </a:rPr>
              <a:t>Retrouvez-nous sur Internet</a:t>
            </a:r>
            <a:endParaRPr lang="fr-FR" sz="1800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 userDrawn="1"/>
        </p:nvSpPr>
        <p:spPr>
          <a:xfrm>
            <a:off x="2051720" y="4797152"/>
            <a:ext cx="617917" cy="184666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chemeClr val="bg1"/>
                </a:solidFill>
              </a:rPr>
              <a:t>enedis.fr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 userDrawn="1"/>
        </p:nvSpPr>
        <p:spPr>
          <a:xfrm>
            <a:off x="3334422" y="4797152"/>
            <a:ext cx="943262" cy="184666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fr-FR" sz="1200" smtClean="0">
                <a:solidFill>
                  <a:schemeClr val="bg1"/>
                </a:solidFill>
              </a:rPr>
              <a:t>enedis.officiel</a:t>
            </a:r>
            <a:endParaRPr lang="fr-FR" sz="120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4942469" y="4797152"/>
            <a:ext cx="620930" cy="184666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fr-FR" sz="1200" smtClean="0">
                <a:solidFill>
                  <a:schemeClr val="bg1"/>
                </a:solidFill>
              </a:rPr>
              <a:t>@enedis</a:t>
            </a:r>
            <a:endParaRPr lang="fr-FR" sz="120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 userDrawn="1"/>
        </p:nvSpPr>
        <p:spPr>
          <a:xfrm>
            <a:off x="6228184" y="4797152"/>
            <a:ext cx="943262" cy="184666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fr-FR" sz="1200" smtClean="0">
                <a:solidFill>
                  <a:schemeClr val="bg1"/>
                </a:solidFill>
              </a:rPr>
              <a:t>enedis.officiel</a:t>
            </a:r>
            <a:endParaRPr lang="fr-FR" sz="1200">
              <a:solidFill>
                <a:schemeClr val="bg1"/>
              </a:solidFill>
            </a:endParaRPr>
          </a:p>
        </p:txBody>
      </p:sp>
      <p:sp>
        <p:nvSpPr>
          <p:cNvPr id="34" name="ZoneTexte 33"/>
          <p:cNvSpPr txBox="1"/>
          <p:nvPr userDrawn="1"/>
        </p:nvSpPr>
        <p:spPr>
          <a:xfrm>
            <a:off x="1115616" y="6112604"/>
            <a:ext cx="6912768" cy="45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rgbClr val="386180"/>
                </a:solidFill>
              </a:rPr>
              <a:t>Enedis</a:t>
            </a:r>
            <a:r>
              <a:rPr lang="fr-FR" sz="1200" dirty="0" smtClean="0">
                <a:solidFill>
                  <a:srgbClr val="386180"/>
                </a:solidFill>
              </a:rPr>
              <a:t> - Tour </a:t>
            </a:r>
            <a:r>
              <a:rPr lang="fr-FR" sz="1200" dirty="0" err="1" smtClean="0">
                <a:solidFill>
                  <a:srgbClr val="386180"/>
                </a:solidFill>
              </a:rPr>
              <a:t>Enedis</a:t>
            </a:r>
            <a:r>
              <a:rPr lang="fr-FR" sz="1200" dirty="0" smtClean="0">
                <a:solidFill>
                  <a:srgbClr val="386180"/>
                </a:solidFill>
              </a:rPr>
              <a:t>, 34 place des Corolles  -  92079 Paris La Défense  -  </a:t>
            </a:r>
            <a:r>
              <a:rPr lang="fr-FR" sz="1200" dirty="0" err="1" smtClean="0">
                <a:solidFill>
                  <a:srgbClr val="386180"/>
                </a:solidFill>
              </a:rPr>
              <a:t>enedis.fr</a:t>
            </a:r>
            <a:endParaRPr lang="fr-FR" sz="1200" dirty="0" smtClean="0">
              <a:solidFill>
                <a:srgbClr val="386180"/>
              </a:solidFill>
            </a:endParaRPr>
          </a:p>
          <a:p>
            <a:pPr algn="ctr">
              <a:spcBef>
                <a:spcPts val="200"/>
              </a:spcBef>
            </a:pPr>
            <a:r>
              <a:rPr lang="fr-FR" sz="900" dirty="0" smtClean="0">
                <a:solidFill>
                  <a:srgbClr val="386180"/>
                </a:solidFill>
              </a:rPr>
              <a:t>SA à directoire et à conseil de surveillance au capital de 270 037 000 euros   -   R.C.S. Nanterre 444 608 442</a:t>
            </a:r>
          </a:p>
        </p:txBody>
      </p:sp>
      <p:pic>
        <p:nvPicPr>
          <p:cNvPr id="43" name="Image 42" descr="facebook.png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3567952" y="4227184"/>
            <a:ext cx="460249" cy="460249"/>
          </a:xfrm>
          <a:prstGeom prst="rect">
            <a:avLst/>
          </a:prstGeom>
        </p:spPr>
      </p:pic>
      <p:pic>
        <p:nvPicPr>
          <p:cNvPr id="44" name="Image 43" descr="site.png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2123728" y="4221088"/>
            <a:ext cx="466345" cy="466345"/>
          </a:xfrm>
          <a:prstGeom prst="rect">
            <a:avLst/>
          </a:prstGeom>
        </p:spPr>
      </p:pic>
      <p:pic>
        <p:nvPicPr>
          <p:cNvPr id="45" name="Image 44" descr="twitter.png"/>
          <p:cNvPicPr>
            <a:picLocks noChangeAspect="1"/>
          </p:cNvPicPr>
          <p:nvPr userDrawn="1"/>
        </p:nvPicPr>
        <p:blipFill>
          <a:blip r:embed="rId4" cstate="screen"/>
          <a:stretch>
            <a:fillRect/>
          </a:stretch>
        </p:blipFill>
        <p:spPr>
          <a:xfrm>
            <a:off x="5006080" y="4227184"/>
            <a:ext cx="460249" cy="460249"/>
          </a:xfrm>
          <a:prstGeom prst="rect">
            <a:avLst/>
          </a:prstGeom>
        </p:spPr>
      </p:pic>
      <p:pic>
        <p:nvPicPr>
          <p:cNvPr id="46" name="Image 45" descr="you tube.png"/>
          <p:cNvPicPr>
            <a:picLocks noChangeAspect="1"/>
          </p:cNvPicPr>
          <p:nvPr userDrawn="1"/>
        </p:nvPicPr>
        <p:blipFill>
          <a:blip r:embed="rId5" cstate="screen"/>
          <a:stretch>
            <a:fillRect/>
          </a:stretch>
        </p:blipFill>
        <p:spPr>
          <a:xfrm>
            <a:off x="6444208" y="4227184"/>
            <a:ext cx="460249" cy="460249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754" y="1950934"/>
            <a:ext cx="1000940" cy="1150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767840" y="188640"/>
            <a:ext cx="6663779" cy="936898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28774"/>
            <a:ext cx="8218488" cy="4537075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771800" y="6446579"/>
            <a:ext cx="3600000" cy="184666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 - Date</a:t>
            </a:r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5056" y="499436"/>
            <a:ext cx="372346" cy="42785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8555056" y="590251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7C0B76EA-22E5-44ED-A8EE-6D26D6E8A8E2}" type="slidenum">
              <a:rPr lang="fr-FR" sz="1000" smtClean="0">
                <a:solidFill>
                  <a:schemeClr val="bg1"/>
                </a:solidFill>
              </a:rPr>
              <a:pPr/>
              <a:t>‹N°›</a:t>
            </a:fld>
            <a:endParaRPr lang="fr-FR" sz="1000" dirty="0">
              <a:solidFill>
                <a:schemeClr val="bg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39886">
            <a:off x="138246" y="-6412"/>
            <a:ext cx="1502472" cy="15047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58" r:id="rId2"/>
    <p:sldLayoutId id="2147483650" r:id="rId3"/>
    <p:sldLayoutId id="2147483654" r:id="rId4"/>
    <p:sldLayoutId id="2147483655" r:id="rId5"/>
    <p:sldLayoutId id="2147483657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200"/>
        </a:spcBef>
        <a:buFontTx/>
        <a:buNone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80000"/>
        <a:buFont typeface="Wingdings" pitchFamily="2" charset="2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216000" indent="-2160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70000"/>
        <a:buFontTx/>
        <a:buBlip>
          <a:blip r:embed="rId10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800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7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179388" algn="l" defTabSz="914400" rtl="0" eaLnBrk="1" latinLnBrk="0" hangingPunct="1">
        <a:lnSpc>
          <a:spcPct val="90000"/>
        </a:lnSpc>
        <a:spcBef>
          <a:spcPts val="300"/>
        </a:spcBef>
        <a:buClr>
          <a:schemeClr val="bg2"/>
        </a:buClr>
        <a:buSzPct val="70000"/>
        <a:buFontTx/>
        <a:buBlip>
          <a:blip r:embed="rId11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10" Type="http://schemas.openxmlformats.org/officeDocument/2006/relationships/image" Target="../media/image24.jpeg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7.jpeg"/><Relationship Id="rId7" Type="http://schemas.openxmlformats.org/officeDocument/2006/relationships/image" Target="../media/image2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2.jpeg"/><Relationship Id="rId4" Type="http://schemas.openxmlformats.org/officeDocument/2006/relationships/image" Target="../media/image20.jpeg"/><Relationship Id="rId9" Type="http://schemas.openxmlformats.org/officeDocument/2006/relationships/image" Target="../media/image2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20.jpeg"/><Relationship Id="rId7" Type="http://schemas.openxmlformats.org/officeDocument/2006/relationships/image" Target="../media/image1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jpeg"/><Relationship Id="rId5" Type="http://schemas.openxmlformats.org/officeDocument/2006/relationships/image" Target="../media/image23.jpeg"/><Relationship Id="rId4" Type="http://schemas.openxmlformats.org/officeDocument/2006/relationships/image" Target="../media/image18.jpeg"/><Relationship Id="rId9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2442" y="240361"/>
            <a:ext cx="7132320" cy="792088"/>
          </a:xfrm>
        </p:spPr>
        <p:txBody>
          <a:bodyPr/>
          <a:lstStyle/>
          <a:p>
            <a:r>
              <a:rPr lang="fr-FR" sz="3000" dirty="0" smtClean="0"/>
              <a:t>La Formation</a:t>
            </a:r>
            <a:br>
              <a:rPr lang="fr-FR" sz="3000" dirty="0" smtClean="0"/>
            </a:br>
            <a:r>
              <a:rPr lang="fr-FR" sz="2400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 </a:t>
            </a:r>
            <a:endParaRPr lang="fr-FR" sz="3000" dirty="0"/>
          </a:p>
        </p:txBody>
      </p:sp>
      <p:cxnSp>
        <p:nvCxnSpPr>
          <p:cNvPr id="11" name="Connecteur droit 10"/>
          <p:cNvCxnSpPr/>
          <p:nvPr/>
        </p:nvCxnSpPr>
        <p:spPr>
          <a:xfrm flipH="1" flipV="1">
            <a:off x="1764504" y="550806"/>
            <a:ext cx="2376000" cy="7340"/>
          </a:xfrm>
          <a:prstGeom prst="line">
            <a:avLst/>
          </a:prstGeom>
          <a:ln w="38100">
            <a:solidFill>
              <a:srgbClr val="4B8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6774600" y="568224"/>
            <a:ext cx="2376000" cy="3670"/>
          </a:xfrm>
          <a:prstGeom prst="line">
            <a:avLst/>
          </a:prstGeom>
          <a:ln w="38100">
            <a:solidFill>
              <a:srgbClr val="82EB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6220201" y="1483360"/>
            <a:ext cx="0" cy="5374640"/>
          </a:xfrm>
          <a:prstGeom prst="line">
            <a:avLst/>
          </a:prstGeom>
          <a:ln w="28575">
            <a:solidFill>
              <a:srgbClr val="82EB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6005427" y="1904272"/>
            <a:ext cx="432048" cy="431949"/>
            <a:chOff x="3645996" y="2049770"/>
            <a:chExt cx="432048" cy="431949"/>
          </a:xfrm>
        </p:grpSpPr>
        <p:sp>
          <p:nvSpPr>
            <p:cNvPr id="14" name="Rectangle 13"/>
            <p:cNvSpPr/>
            <p:nvPr/>
          </p:nvSpPr>
          <p:spPr>
            <a:xfrm>
              <a:off x="3645996" y="2049770"/>
              <a:ext cx="432048" cy="431949"/>
            </a:xfrm>
            <a:prstGeom prst="rect">
              <a:avLst/>
            </a:prstGeom>
            <a:solidFill>
              <a:srgbClr val="82EBA1"/>
            </a:solidFill>
            <a:ln>
              <a:solidFill>
                <a:srgbClr val="82EB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54008" y="2159504"/>
              <a:ext cx="21602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2EB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e 26"/>
          <p:cNvGrpSpPr/>
          <p:nvPr/>
        </p:nvGrpSpPr>
        <p:grpSpPr>
          <a:xfrm>
            <a:off x="6005427" y="3060428"/>
            <a:ext cx="432048" cy="431949"/>
            <a:chOff x="3645996" y="2049770"/>
            <a:chExt cx="432048" cy="431949"/>
          </a:xfrm>
        </p:grpSpPr>
        <p:sp>
          <p:nvSpPr>
            <p:cNvPr id="20" name="Rectangle 19"/>
            <p:cNvSpPr/>
            <p:nvPr/>
          </p:nvSpPr>
          <p:spPr>
            <a:xfrm>
              <a:off x="3645996" y="2049770"/>
              <a:ext cx="432048" cy="431949"/>
            </a:xfrm>
            <a:prstGeom prst="rect">
              <a:avLst/>
            </a:prstGeom>
            <a:solidFill>
              <a:srgbClr val="82EBA1"/>
            </a:solidFill>
            <a:ln>
              <a:solidFill>
                <a:srgbClr val="82EB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754008" y="2159504"/>
              <a:ext cx="21602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2EB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>
                <a:solidFill>
                  <a:prstClr val="white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2465693" y="1940668"/>
            <a:ext cx="2885658" cy="357930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r">
              <a:defRPr/>
            </a:pPr>
            <a:r>
              <a:rPr lang="fr-FR" b="1" kern="0" dirty="0" smtClean="0">
                <a:solidFill>
                  <a:srgbClr val="4B86FF"/>
                </a:solidFill>
              </a:rPr>
              <a:t>Qui former 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465693" y="3099376"/>
            <a:ext cx="2885658" cy="357930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r">
              <a:defRPr/>
            </a:pPr>
            <a:r>
              <a:rPr lang="fr-FR" b="1" kern="0" dirty="0" smtClean="0">
                <a:solidFill>
                  <a:srgbClr val="4B86FF"/>
                </a:solidFill>
              </a:rPr>
              <a:t>Avec quels moyens ?</a:t>
            </a:r>
          </a:p>
        </p:txBody>
      </p:sp>
      <p:grpSp>
        <p:nvGrpSpPr>
          <p:cNvPr id="55" name="Groupe 54"/>
          <p:cNvGrpSpPr/>
          <p:nvPr/>
        </p:nvGrpSpPr>
        <p:grpSpPr>
          <a:xfrm>
            <a:off x="6005427" y="2478947"/>
            <a:ext cx="432048" cy="431949"/>
            <a:chOff x="3645996" y="2049770"/>
            <a:chExt cx="432048" cy="431949"/>
          </a:xfrm>
        </p:grpSpPr>
        <p:sp>
          <p:nvSpPr>
            <p:cNvPr id="56" name="Rectangle 55"/>
            <p:cNvSpPr/>
            <p:nvPr/>
          </p:nvSpPr>
          <p:spPr>
            <a:xfrm>
              <a:off x="3645996" y="2049770"/>
              <a:ext cx="432048" cy="431949"/>
            </a:xfrm>
            <a:prstGeom prst="rect">
              <a:avLst/>
            </a:prstGeom>
            <a:solidFill>
              <a:srgbClr val="82EBA1"/>
            </a:solidFill>
            <a:ln>
              <a:solidFill>
                <a:srgbClr val="82EB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>
                <a:solidFill>
                  <a:prstClr val="white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754008" y="2159504"/>
              <a:ext cx="21602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2EB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>
                <a:solidFill>
                  <a:prstClr val="white"/>
                </a:solidFill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2465693" y="2515343"/>
            <a:ext cx="2885658" cy="357930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r">
              <a:defRPr/>
            </a:pPr>
            <a:r>
              <a:rPr lang="fr-FR" b="1" kern="0" dirty="0" smtClean="0">
                <a:solidFill>
                  <a:srgbClr val="4B86FF"/>
                </a:solidFill>
              </a:rPr>
              <a:t>Quelle formation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3353" y="207202"/>
            <a:ext cx="8093625" cy="532518"/>
          </a:xfrm>
        </p:spPr>
        <p:txBody>
          <a:bodyPr/>
          <a:lstStyle/>
          <a:p>
            <a:r>
              <a:rPr lang="fr-FR" dirty="0" smtClean="0"/>
              <a:t>Les acteurs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536229"/>
            <a:ext cx="3600000" cy="184666"/>
          </a:xfrm>
        </p:spPr>
        <p:txBody>
          <a:bodyPr/>
          <a:lstStyle/>
          <a:p>
            <a:r>
              <a:rPr lang="fr-FR" dirty="0" smtClean="0"/>
              <a:t>Acteurs du déploiement et Formation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517585" y="1288133"/>
            <a:ext cx="2363638" cy="1234561"/>
            <a:chOff x="517585" y="1198483"/>
            <a:chExt cx="2363638" cy="1234561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517585" y="1198483"/>
              <a:ext cx="2363638" cy="123456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AN - Equipe Déploiement </a:t>
              </a:r>
              <a:r>
                <a:rPr lang="fr-FR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AaidA</a:t>
              </a:r>
              <a:endParaRPr lang="fr-FR" sz="14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7" name="Image 6" descr="Job crafting: it’s here to stay – Enrique Dans – Medium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6668" y="1620753"/>
              <a:ext cx="997968" cy="665312"/>
            </a:xfrm>
            <a:prstGeom prst="rect">
              <a:avLst/>
            </a:prstGeom>
          </p:spPr>
        </p:pic>
      </p:grpSp>
      <p:pic>
        <p:nvPicPr>
          <p:cNvPr id="10" name="Image 9" descr="Speech Board Talk · Free image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66" y="7138488"/>
            <a:ext cx="558647" cy="558647"/>
          </a:xfrm>
          <a:prstGeom prst="rect">
            <a:avLst/>
          </a:prstGeom>
        </p:spPr>
      </p:pic>
      <p:grpSp>
        <p:nvGrpSpPr>
          <p:cNvPr id="17" name="Groupe 16"/>
          <p:cNvGrpSpPr/>
          <p:nvPr/>
        </p:nvGrpSpPr>
        <p:grpSpPr>
          <a:xfrm>
            <a:off x="5458069" y="1249791"/>
            <a:ext cx="3116744" cy="1806602"/>
            <a:chOff x="5458069" y="1160141"/>
            <a:chExt cx="3116744" cy="180660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5460209" y="1160141"/>
              <a:ext cx="3114604" cy="115594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Antenne</a:t>
              </a: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12" name="Image 11" descr="Free photo: White Male, 3D Model, Isolated, 3D - Free ...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3759" y="1612459"/>
              <a:ext cx="558647" cy="558647"/>
            </a:xfrm>
            <a:prstGeom prst="rect">
              <a:avLst/>
            </a:prstGeom>
          </p:spPr>
        </p:pic>
        <p:pic>
          <p:nvPicPr>
            <p:cNvPr id="14" name="Image 13" descr="Males 3D Model Isolated · Free image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18125" y="1556362"/>
              <a:ext cx="642363" cy="642363"/>
            </a:xfrm>
            <a:prstGeom prst="rect">
              <a:avLst/>
            </a:prstGeom>
          </p:spPr>
        </p:pic>
        <p:pic>
          <p:nvPicPr>
            <p:cNvPr id="16" name="Image 15" descr="Shops Partnership Cooperation · Free image on Pixabay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3197" y="1612459"/>
              <a:ext cx="586266" cy="586266"/>
            </a:xfrm>
            <a:prstGeom prst="rect">
              <a:avLst/>
            </a:prstGeom>
          </p:spPr>
        </p:pic>
        <p:sp>
          <p:nvSpPr>
            <p:cNvPr id="18" name="ZoneTexte 17"/>
            <p:cNvSpPr txBox="1"/>
            <p:nvPr/>
          </p:nvSpPr>
          <p:spPr>
            <a:xfrm>
              <a:off x="5458069" y="2423764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Délégué </a:t>
              </a:r>
            </a:p>
            <a:p>
              <a:pPr algn="ctr"/>
              <a:r>
                <a:rPr lang="fr-FR" sz="1200" b="1" dirty="0"/>
                <a:t>d’Antenne</a:t>
              </a: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6490273" y="2399067"/>
              <a:ext cx="1121356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Correspondants </a:t>
              </a:r>
              <a:r>
                <a:rPr lang="fr-FR" sz="1200" b="1" dirty="0"/>
                <a:t>de </a:t>
              </a:r>
              <a:r>
                <a:rPr lang="fr-FR" sz="1200" b="1" dirty="0" smtClean="0"/>
                <a:t>formation</a:t>
              </a:r>
              <a:endParaRPr lang="fr-FR" sz="1200" b="1" dirty="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7566169" y="2412745"/>
              <a:ext cx="946274" cy="553998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Référent AAIDA Antenne</a:t>
              </a: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5093448" y="3914677"/>
            <a:ext cx="3953902" cy="2601430"/>
            <a:chOff x="5093448" y="3825027"/>
            <a:chExt cx="3953902" cy="2601430"/>
          </a:xfrm>
        </p:grpSpPr>
        <p:sp>
          <p:nvSpPr>
            <p:cNvPr id="46" name="Rectangle à coins arrondis 45"/>
            <p:cNvSpPr/>
            <p:nvPr/>
          </p:nvSpPr>
          <p:spPr>
            <a:xfrm>
              <a:off x="5727852" y="4059955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5575452" y="4194940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5423052" y="4417021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5313184" y="4498547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5192683" y="4580071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0" name="Rectangle à coins arrondis 29"/>
            <p:cNvSpPr/>
            <p:nvPr/>
          </p:nvSpPr>
          <p:spPr>
            <a:xfrm>
              <a:off x="5093448" y="4665584"/>
              <a:ext cx="3291813" cy="115594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Centre 1</a:t>
              </a: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108078" y="5920468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Gestionnaire de stock</a:t>
              </a:r>
              <a:endParaRPr lang="fr-FR" sz="1200" b="1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6311224" y="6012801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Bénévoles</a:t>
              </a:r>
            </a:p>
          </p:txBody>
        </p:sp>
        <p:pic>
          <p:nvPicPr>
            <p:cNvPr id="34" name="Image 33" descr="White Male 3D Man Isolated · Free image on Pixabay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1224" y="4999893"/>
              <a:ext cx="688930" cy="688930"/>
            </a:xfrm>
            <a:prstGeom prst="rect">
              <a:avLst/>
            </a:prstGeom>
          </p:spPr>
        </p:pic>
        <p:pic>
          <p:nvPicPr>
            <p:cNvPr id="35" name="Image 34" descr="Males 3D Model Isolated · Free image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1711" y="5016076"/>
              <a:ext cx="642363" cy="642363"/>
            </a:xfrm>
            <a:prstGeom prst="rect">
              <a:avLst/>
            </a:prstGeom>
          </p:spPr>
        </p:pic>
        <p:sp>
          <p:nvSpPr>
            <p:cNvPr id="36" name="ZoneTexte 35"/>
            <p:cNvSpPr txBox="1"/>
            <p:nvPr/>
          </p:nvSpPr>
          <p:spPr>
            <a:xfrm>
              <a:off x="7279755" y="5872459"/>
              <a:ext cx="946274" cy="553998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Référent AAIDA </a:t>
              </a:r>
            </a:p>
            <a:p>
              <a:pPr algn="ctr"/>
              <a:r>
                <a:rPr lang="fr-FR" sz="1200" b="1" dirty="0"/>
                <a:t>du centre</a:t>
              </a: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8101076" y="3855619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r>
                <a:rPr lang="fr-FR" sz="1200" b="1" dirty="0" smtClean="0">
                  <a:solidFill>
                    <a:schemeClr val="accent1"/>
                  </a:solidFill>
                </a:rPr>
                <a:t>Centre n</a:t>
              </a:r>
            </a:p>
          </p:txBody>
        </p:sp>
        <p:pic>
          <p:nvPicPr>
            <p:cNvPr id="15" name="Image 14" descr="Illustration gratuite: Paquets, Transport, Livreur - Image ...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8227" y="5059914"/>
              <a:ext cx="648524" cy="648524"/>
            </a:xfrm>
            <a:prstGeom prst="rect">
              <a:avLst/>
            </a:prstGeom>
          </p:spPr>
        </p:pic>
        <p:sp>
          <p:nvSpPr>
            <p:cNvPr id="48" name="ZoneTexte 47"/>
            <p:cNvSpPr txBox="1"/>
            <p:nvPr/>
          </p:nvSpPr>
          <p:spPr>
            <a:xfrm rot="19326052">
              <a:off x="7806036" y="3825027"/>
              <a:ext cx="1147958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r>
                <a:rPr lang="fr-FR" sz="2400" b="1" dirty="0" smtClean="0"/>
                <a:t>....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500665" y="2593958"/>
            <a:ext cx="4613783" cy="2403863"/>
            <a:chOff x="500665" y="2504308"/>
            <a:chExt cx="4613783" cy="2403863"/>
          </a:xfrm>
        </p:grpSpPr>
        <p:sp>
          <p:nvSpPr>
            <p:cNvPr id="39" name="Rectangle à coins arrondis 38"/>
            <p:cNvSpPr/>
            <p:nvPr/>
          </p:nvSpPr>
          <p:spPr>
            <a:xfrm>
              <a:off x="1016005" y="2724330"/>
              <a:ext cx="408631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895504" y="2821306"/>
              <a:ext cx="408631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638087" y="3138717"/>
              <a:ext cx="408631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517586" y="3230876"/>
              <a:ext cx="4086310" cy="115594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AD 1</a:t>
              </a: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500665" y="4512079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Responsable AD</a:t>
              </a: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2420134" y="4538839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Equipe Formation</a:t>
              </a:r>
            </a:p>
          </p:txBody>
        </p:sp>
        <p:pic>
          <p:nvPicPr>
            <p:cNvPr id="9" name="Image 8" descr="Free photo: White Male, 3D Model, Isolated, 3D - Free ...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62" y="3590094"/>
              <a:ext cx="666894" cy="666894"/>
            </a:xfrm>
            <a:prstGeom prst="rect">
              <a:avLst/>
            </a:prstGeom>
          </p:spPr>
        </p:pic>
        <p:pic>
          <p:nvPicPr>
            <p:cNvPr id="11" name="Image 10" descr="White Male 3D Man Isolated · Free image on Pixabay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9858" y="3565185"/>
              <a:ext cx="688930" cy="688930"/>
            </a:xfrm>
            <a:prstGeom prst="rect">
              <a:avLst/>
            </a:prstGeom>
          </p:spPr>
        </p:pic>
        <p:pic>
          <p:nvPicPr>
            <p:cNvPr id="26" name="Image 25" descr="Males 3D Model Isolated · Free image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0345" y="3581368"/>
              <a:ext cx="642363" cy="642363"/>
            </a:xfrm>
            <a:prstGeom prst="rect">
              <a:avLst/>
            </a:prstGeom>
          </p:spPr>
        </p:pic>
        <p:sp>
          <p:nvSpPr>
            <p:cNvPr id="27" name="ZoneTexte 26"/>
            <p:cNvSpPr txBox="1"/>
            <p:nvPr/>
          </p:nvSpPr>
          <p:spPr>
            <a:xfrm>
              <a:off x="3498389" y="4530084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Référent AAIDA AD</a:t>
              </a:r>
            </a:p>
          </p:txBody>
        </p:sp>
        <p:pic>
          <p:nvPicPr>
            <p:cNvPr id="13" name="Image 12" descr="Free illustration: Packages, Transport - Free Image on ...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5315" y="3676319"/>
              <a:ext cx="583320" cy="583320"/>
            </a:xfrm>
            <a:prstGeom prst="rect">
              <a:avLst/>
            </a:prstGeom>
          </p:spPr>
        </p:pic>
        <p:sp>
          <p:nvSpPr>
            <p:cNvPr id="37" name="ZoneTexte 36"/>
            <p:cNvSpPr txBox="1"/>
            <p:nvPr/>
          </p:nvSpPr>
          <p:spPr>
            <a:xfrm>
              <a:off x="1384793" y="4501640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Responsable APPRO</a:t>
              </a:r>
            </a:p>
          </p:txBody>
        </p:sp>
        <p:sp>
          <p:nvSpPr>
            <p:cNvPr id="3" name="ZoneTexte 2"/>
            <p:cNvSpPr txBox="1"/>
            <p:nvPr/>
          </p:nvSpPr>
          <p:spPr>
            <a:xfrm rot="19326052">
              <a:off x="2710305" y="2504308"/>
              <a:ext cx="1147958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r>
                <a:rPr lang="fr-FR" sz="2400" b="1" dirty="0" smtClean="0"/>
                <a:t>....</a:t>
              </a: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168174" y="2555135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r>
                <a:rPr lang="fr-FR" sz="1200" b="1" dirty="0" smtClean="0">
                  <a:solidFill>
                    <a:schemeClr val="accent1"/>
                  </a:solidFill>
                </a:rPr>
                <a:t>AD n</a:t>
              </a: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4346627" y="3674958"/>
            <a:ext cx="972505" cy="2112808"/>
            <a:chOff x="4346627" y="3585308"/>
            <a:chExt cx="972505" cy="2112808"/>
          </a:xfrm>
        </p:grpSpPr>
        <p:sp>
          <p:nvSpPr>
            <p:cNvPr id="29" name="Accolade ouvrante 28"/>
            <p:cNvSpPr/>
            <p:nvPr/>
          </p:nvSpPr>
          <p:spPr>
            <a:xfrm rot="2268572">
              <a:off x="4959255" y="3585308"/>
              <a:ext cx="359877" cy="2112808"/>
            </a:xfrm>
            <a:prstGeom prst="leftBrace">
              <a:avLst>
                <a:gd name="adj1" fmla="val 122684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Flèche droite à entaille 32"/>
            <p:cNvSpPr/>
            <p:nvPr/>
          </p:nvSpPr>
          <p:spPr>
            <a:xfrm rot="2185715">
              <a:off x="4346627" y="4137014"/>
              <a:ext cx="681696" cy="324318"/>
            </a:xfrm>
            <a:prstGeom prst="notchedRight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95848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24251" y="233924"/>
            <a:ext cx="8093625" cy="532518"/>
          </a:xfrm>
        </p:spPr>
        <p:txBody>
          <a:bodyPr/>
          <a:lstStyle/>
          <a:p>
            <a:r>
              <a:rPr lang="fr-FR" dirty="0" smtClean="0"/>
              <a:t>La Formation Niveau II                </a:t>
            </a:r>
            <a:r>
              <a:rPr lang="fr-FR" i="1" dirty="0" smtClean="0"/>
              <a:t>Qui ?</a:t>
            </a:r>
            <a:endParaRPr lang="fr-FR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500369"/>
            <a:ext cx="3600000" cy="184666"/>
          </a:xfrm>
        </p:spPr>
        <p:txBody>
          <a:bodyPr/>
          <a:lstStyle/>
          <a:p>
            <a:r>
              <a:rPr lang="fr-FR" dirty="0" smtClean="0"/>
              <a:t>Acteurs du déploiement et Formation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517585" y="1252273"/>
            <a:ext cx="2363638" cy="12345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AN - Equipe Déploiement </a:t>
            </a:r>
            <a:r>
              <a:rPr lang="fr-FR" sz="1400" b="1" dirty="0" err="1" smtClean="0">
                <a:solidFill>
                  <a:schemeClr val="accent1">
                    <a:lumMod val="75000"/>
                  </a:schemeClr>
                </a:solidFill>
              </a:rPr>
              <a:t>AaidA</a:t>
            </a:r>
            <a:endParaRPr lang="fr-FR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Image 6" descr="Job crafting: it’s here to stay – Enrique Dans – Medium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68" y="1674543"/>
            <a:ext cx="997968" cy="665312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5460209" y="1213931"/>
            <a:ext cx="3114604" cy="11559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Antenne</a:t>
            </a: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Image 9" descr="Speech Board Talk · Free image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66" y="7138488"/>
            <a:ext cx="558647" cy="558647"/>
          </a:xfrm>
          <a:prstGeom prst="rect">
            <a:avLst/>
          </a:prstGeom>
        </p:spPr>
      </p:pic>
      <p:grpSp>
        <p:nvGrpSpPr>
          <p:cNvPr id="28" name="Groupe 27"/>
          <p:cNvGrpSpPr/>
          <p:nvPr/>
        </p:nvGrpSpPr>
        <p:grpSpPr>
          <a:xfrm>
            <a:off x="5458069" y="1666249"/>
            <a:ext cx="946274" cy="1180637"/>
            <a:chOff x="5458069" y="1612459"/>
            <a:chExt cx="946274" cy="1180637"/>
          </a:xfrm>
        </p:grpSpPr>
        <p:pic>
          <p:nvPicPr>
            <p:cNvPr id="16" name="Image 15" descr="Shops Partnership Cooperation · Free image on Pixabay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3197" y="1612459"/>
              <a:ext cx="586266" cy="586266"/>
            </a:xfrm>
            <a:prstGeom prst="rect">
              <a:avLst/>
            </a:prstGeom>
          </p:spPr>
        </p:pic>
        <p:sp>
          <p:nvSpPr>
            <p:cNvPr id="18" name="ZoneTexte 17"/>
            <p:cNvSpPr txBox="1"/>
            <p:nvPr/>
          </p:nvSpPr>
          <p:spPr>
            <a:xfrm>
              <a:off x="5458069" y="2423764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Délégué </a:t>
              </a:r>
            </a:p>
            <a:p>
              <a:pPr algn="ctr"/>
              <a:r>
                <a:rPr lang="fr-FR" sz="1200" b="1" dirty="0"/>
                <a:t>d’Antenne</a:t>
              </a:r>
            </a:p>
          </p:txBody>
        </p:sp>
      </p:grpSp>
      <p:pic>
        <p:nvPicPr>
          <p:cNvPr id="12" name="Image 11" descr="Free photo: White Male, 3D Model, Isolated, 3D - Free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759" y="1666249"/>
            <a:ext cx="558647" cy="558647"/>
          </a:xfrm>
          <a:prstGeom prst="rect">
            <a:avLst/>
          </a:prstGeom>
        </p:spPr>
      </p:pic>
      <p:grpSp>
        <p:nvGrpSpPr>
          <p:cNvPr id="33" name="Groupe 32"/>
          <p:cNvGrpSpPr/>
          <p:nvPr/>
        </p:nvGrpSpPr>
        <p:grpSpPr>
          <a:xfrm>
            <a:off x="7566169" y="1610152"/>
            <a:ext cx="946274" cy="1410381"/>
            <a:chOff x="7566169" y="1556362"/>
            <a:chExt cx="946274" cy="1410381"/>
          </a:xfrm>
        </p:grpSpPr>
        <p:pic>
          <p:nvPicPr>
            <p:cNvPr id="14" name="Image 13" descr="Males 3D Model Isolated · Free image on Pixabay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18125" y="1556362"/>
              <a:ext cx="642363" cy="642363"/>
            </a:xfrm>
            <a:prstGeom prst="rect">
              <a:avLst/>
            </a:prstGeom>
          </p:spPr>
        </p:pic>
        <p:sp>
          <p:nvSpPr>
            <p:cNvPr id="25" name="ZoneTexte 24"/>
            <p:cNvSpPr txBox="1"/>
            <p:nvPr/>
          </p:nvSpPr>
          <p:spPr>
            <a:xfrm>
              <a:off x="7566169" y="2412745"/>
              <a:ext cx="946274" cy="553998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Référent AAIDA Antenne</a:t>
              </a:r>
            </a:p>
          </p:txBody>
        </p:sp>
      </p:grpSp>
      <p:grpSp>
        <p:nvGrpSpPr>
          <p:cNvPr id="55" name="Groupe 54"/>
          <p:cNvGrpSpPr/>
          <p:nvPr/>
        </p:nvGrpSpPr>
        <p:grpSpPr>
          <a:xfrm>
            <a:off x="5093448" y="3909409"/>
            <a:ext cx="3953902" cy="1965905"/>
            <a:chOff x="5093448" y="3855619"/>
            <a:chExt cx="3953902" cy="1965905"/>
          </a:xfrm>
        </p:grpSpPr>
        <p:sp>
          <p:nvSpPr>
            <p:cNvPr id="46" name="Rectangle à coins arrondis 45"/>
            <p:cNvSpPr/>
            <p:nvPr/>
          </p:nvSpPr>
          <p:spPr>
            <a:xfrm>
              <a:off x="5727852" y="4059955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5" name="Rectangle à coins arrondis 44"/>
            <p:cNvSpPr/>
            <p:nvPr/>
          </p:nvSpPr>
          <p:spPr>
            <a:xfrm>
              <a:off x="5575452" y="4194940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2" name="Rectangle à coins arrondis 41"/>
            <p:cNvSpPr/>
            <p:nvPr/>
          </p:nvSpPr>
          <p:spPr>
            <a:xfrm>
              <a:off x="5423052" y="4417021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5313184" y="4498547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5192683" y="4580071"/>
              <a:ext cx="330883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0" name="Rectangle à coins arrondis 29"/>
            <p:cNvSpPr/>
            <p:nvPr/>
          </p:nvSpPr>
          <p:spPr>
            <a:xfrm>
              <a:off x="5093448" y="4665584"/>
              <a:ext cx="3291813" cy="115594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Centre 1</a:t>
              </a: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8101076" y="3855619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r>
                <a:rPr lang="fr-FR" sz="1200" b="1" dirty="0" smtClean="0">
                  <a:solidFill>
                    <a:schemeClr val="accent1"/>
                  </a:solidFill>
                </a:rPr>
                <a:t>Centre n</a:t>
              </a:r>
            </a:p>
          </p:txBody>
        </p:sp>
      </p:grpSp>
      <p:sp>
        <p:nvSpPr>
          <p:cNvPr id="3" name="ZoneTexte 2"/>
          <p:cNvSpPr txBox="1"/>
          <p:nvPr/>
        </p:nvSpPr>
        <p:spPr>
          <a:xfrm rot="19326052">
            <a:off x="2710305" y="2558098"/>
            <a:ext cx="1147958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400" b="1" dirty="0" smtClean="0"/>
              <a:t>....</a:t>
            </a:r>
          </a:p>
        </p:txBody>
      </p:sp>
      <p:sp>
        <p:nvSpPr>
          <p:cNvPr id="48" name="ZoneTexte 47"/>
          <p:cNvSpPr txBox="1"/>
          <p:nvPr/>
        </p:nvSpPr>
        <p:spPr>
          <a:xfrm rot="19326052">
            <a:off x="7806036" y="3878817"/>
            <a:ext cx="1147958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400" b="1" dirty="0" smtClean="0"/>
              <a:t>....</a:t>
            </a:r>
          </a:p>
        </p:txBody>
      </p:sp>
      <p:grpSp>
        <p:nvGrpSpPr>
          <p:cNvPr id="52" name="Groupe 51"/>
          <p:cNvGrpSpPr/>
          <p:nvPr/>
        </p:nvGrpSpPr>
        <p:grpSpPr>
          <a:xfrm>
            <a:off x="517586" y="2608925"/>
            <a:ext cx="4596862" cy="1831681"/>
            <a:chOff x="517586" y="2555135"/>
            <a:chExt cx="4596862" cy="1831681"/>
          </a:xfrm>
        </p:grpSpPr>
        <p:sp>
          <p:nvSpPr>
            <p:cNvPr id="39" name="Rectangle à coins arrondis 38"/>
            <p:cNvSpPr/>
            <p:nvPr/>
          </p:nvSpPr>
          <p:spPr>
            <a:xfrm>
              <a:off x="1016005" y="2724330"/>
              <a:ext cx="408631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895504" y="2821306"/>
              <a:ext cx="408631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638087" y="3138717"/>
              <a:ext cx="4086310" cy="11559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517586" y="3230876"/>
              <a:ext cx="4086310" cy="115594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AD 1</a:t>
              </a: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14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168174" y="2555135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r>
                <a:rPr lang="fr-FR" sz="1200" b="1" dirty="0" smtClean="0">
                  <a:solidFill>
                    <a:schemeClr val="accent1"/>
                  </a:solidFill>
                </a:rPr>
                <a:t>AD n</a:t>
              </a: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527594" y="3643884"/>
            <a:ext cx="946274" cy="1291317"/>
            <a:chOff x="500665" y="3590094"/>
            <a:chExt cx="946274" cy="1291317"/>
          </a:xfrm>
        </p:grpSpPr>
        <p:sp>
          <p:nvSpPr>
            <p:cNvPr id="23" name="ZoneTexte 22"/>
            <p:cNvSpPr txBox="1"/>
            <p:nvPr/>
          </p:nvSpPr>
          <p:spPr>
            <a:xfrm>
              <a:off x="500665" y="4512079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Responsable AD</a:t>
              </a:r>
            </a:p>
          </p:txBody>
        </p:sp>
        <p:pic>
          <p:nvPicPr>
            <p:cNvPr id="9" name="Image 8" descr="Free photo: White Male, 3D Model, Isolated, 3D - Free ...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62" y="3590094"/>
              <a:ext cx="666894" cy="666894"/>
            </a:xfrm>
            <a:prstGeom prst="rect">
              <a:avLst/>
            </a:prstGeom>
          </p:spPr>
        </p:pic>
      </p:grpSp>
      <p:grpSp>
        <p:nvGrpSpPr>
          <p:cNvPr id="21" name="Groupe 20"/>
          <p:cNvGrpSpPr/>
          <p:nvPr/>
        </p:nvGrpSpPr>
        <p:grpSpPr>
          <a:xfrm>
            <a:off x="2420134" y="3618975"/>
            <a:ext cx="946274" cy="1342986"/>
            <a:chOff x="2420134" y="3565185"/>
            <a:chExt cx="946274" cy="1342986"/>
          </a:xfrm>
        </p:grpSpPr>
        <p:sp>
          <p:nvSpPr>
            <p:cNvPr id="24" name="ZoneTexte 23"/>
            <p:cNvSpPr txBox="1"/>
            <p:nvPr/>
          </p:nvSpPr>
          <p:spPr>
            <a:xfrm>
              <a:off x="2420134" y="4538839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Equipe Formation</a:t>
              </a:r>
            </a:p>
          </p:txBody>
        </p:sp>
        <p:pic>
          <p:nvPicPr>
            <p:cNvPr id="11" name="Image 10" descr="White Male 3D Man Isolated · Free image on Pixabay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9858" y="3565185"/>
              <a:ext cx="688930" cy="688930"/>
            </a:xfrm>
            <a:prstGeom prst="rect">
              <a:avLst/>
            </a:prstGeom>
          </p:spPr>
        </p:pic>
      </p:grpSp>
      <p:grpSp>
        <p:nvGrpSpPr>
          <p:cNvPr id="22" name="Groupe 21"/>
          <p:cNvGrpSpPr/>
          <p:nvPr/>
        </p:nvGrpSpPr>
        <p:grpSpPr>
          <a:xfrm>
            <a:off x="3568470" y="3609375"/>
            <a:ext cx="946274" cy="1318048"/>
            <a:chOff x="3498389" y="3581368"/>
            <a:chExt cx="946274" cy="1318048"/>
          </a:xfrm>
        </p:grpSpPr>
        <p:pic>
          <p:nvPicPr>
            <p:cNvPr id="26" name="Image 25" descr="Males 3D Model Isolated · Free image on Pixabay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0345" y="3581368"/>
              <a:ext cx="642363" cy="642363"/>
            </a:xfrm>
            <a:prstGeom prst="rect">
              <a:avLst/>
            </a:prstGeom>
          </p:spPr>
        </p:pic>
        <p:sp>
          <p:nvSpPr>
            <p:cNvPr id="27" name="ZoneTexte 26"/>
            <p:cNvSpPr txBox="1"/>
            <p:nvPr/>
          </p:nvSpPr>
          <p:spPr>
            <a:xfrm>
              <a:off x="3498389" y="4530084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Référent AAIDA AD</a:t>
              </a: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1384793" y="3730109"/>
            <a:ext cx="946274" cy="1194653"/>
            <a:chOff x="1384793" y="3676319"/>
            <a:chExt cx="946274" cy="1194653"/>
          </a:xfrm>
        </p:grpSpPr>
        <p:pic>
          <p:nvPicPr>
            <p:cNvPr id="13" name="Image 12" descr="Free illustration: Packages, Transport - Free Image on ...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5315" y="3676319"/>
              <a:ext cx="583320" cy="583320"/>
            </a:xfrm>
            <a:prstGeom prst="rect">
              <a:avLst/>
            </a:prstGeom>
          </p:spPr>
        </p:pic>
        <p:sp>
          <p:nvSpPr>
            <p:cNvPr id="37" name="ZoneTexte 36"/>
            <p:cNvSpPr txBox="1"/>
            <p:nvPr/>
          </p:nvSpPr>
          <p:spPr>
            <a:xfrm>
              <a:off x="1384793" y="4501640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Responsable APPRO</a:t>
              </a: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6311224" y="5053683"/>
            <a:ext cx="946274" cy="1197574"/>
            <a:chOff x="6311224" y="4999893"/>
            <a:chExt cx="946274" cy="1197574"/>
          </a:xfrm>
        </p:grpSpPr>
        <p:pic>
          <p:nvPicPr>
            <p:cNvPr id="34" name="Image 33" descr="White Male 3D Man Isolated · Free image on Pixabay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1224" y="4999893"/>
              <a:ext cx="688930" cy="688930"/>
            </a:xfrm>
            <a:prstGeom prst="rect">
              <a:avLst/>
            </a:prstGeom>
          </p:spPr>
        </p:pic>
        <p:sp>
          <p:nvSpPr>
            <p:cNvPr id="32" name="ZoneTexte 31"/>
            <p:cNvSpPr txBox="1"/>
            <p:nvPr/>
          </p:nvSpPr>
          <p:spPr>
            <a:xfrm>
              <a:off x="6311224" y="6012801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Bénévoles</a:t>
              </a: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7279755" y="5069866"/>
            <a:ext cx="946274" cy="1410381"/>
            <a:chOff x="7279755" y="5016076"/>
            <a:chExt cx="946274" cy="1410381"/>
          </a:xfrm>
        </p:grpSpPr>
        <p:pic>
          <p:nvPicPr>
            <p:cNvPr id="35" name="Image 34" descr="Males 3D Model Isolated · Free image on Pixabay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1711" y="5016076"/>
              <a:ext cx="642363" cy="642363"/>
            </a:xfrm>
            <a:prstGeom prst="rect">
              <a:avLst/>
            </a:prstGeom>
          </p:spPr>
        </p:pic>
        <p:sp>
          <p:nvSpPr>
            <p:cNvPr id="36" name="ZoneTexte 35"/>
            <p:cNvSpPr txBox="1"/>
            <p:nvPr/>
          </p:nvSpPr>
          <p:spPr>
            <a:xfrm>
              <a:off x="7279755" y="5872459"/>
              <a:ext cx="946274" cy="553998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Référent AAIDA </a:t>
              </a:r>
            </a:p>
            <a:p>
              <a:pPr algn="ctr"/>
              <a:r>
                <a:rPr lang="fr-FR" sz="1200" b="1" dirty="0"/>
                <a:t>du centre</a:t>
              </a: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5108078" y="5113704"/>
            <a:ext cx="946274" cy="1229886"/>
            <a:chOff x="5108078" y="5059914"/>
            <a:chExt cx="946274" cy="1229886"/>
          </a:xfrm>
        </p:grpSpPr>
        <p:sp>
          <p:nvSpPr>
            <p:cNvPr id="31" name="ZoneTexte 30"/>
            <p:cNvSpPr txBox="1"/>
            <p:nvPr/>
          </p:nvSpPr>
          <p:spPr>
            <a:xfrm>
              <a:off x="5108078" y="5920468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Gestionnaire de </a:t>
              </a:r>
              <a:r>
                <a:rPr lang="fr-FR" sz="1200" b="1" dirty="0"/>
                <a:t>stock</a:t>
              </a:r>
            </a:p>
          </p:txBody>
        </p:sp>
        <p:pic>
          <p:nvPicPr>
            <p:cNvPr id="15" name="Image 14" descr="Illustration gratuite: Paquets, Transport, Livreur - Image ...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8227" y="5059914"/>
              <a:ext cx="648524" cy="648524"/>
            </a:xfrm>
            <a:prstGeom prst="rect">
              <a:avLst/>
            </a:prstGeom>
          </p:spPr>
        </p:pic>
      </p:grpSp>
      <p:grpSp>
        <p:nvGrpSpPr>
          <p:cNvPr id="61" name="Groupe 60"/>
          <p:cNvGrpSpPr/>
          <p:nvPr/>
        </p:nvGrpSpPr>
        <p:grpSpPr>
          <a:xfrm>
            <a:off x="565105" y="1636846"/>
            <a:ext cx="7531702" cy="4186443"/>
            <a:chOff x="565105" y="1583056"/>
            <a:chExt cx="7531702" cy="4186443"/>
          </a:xfrm>
        </p:grpSpPr>
        <p:sp>
          <p:nvSpPr>
            <p:cNvPr id="56" name="Multiplication 55"/>
            <p:cNvSpPr/>
            <p:nvPr/>
          </p:nvSpPr>
          <p:spPr>
            <a:xfrm>
              <a:off x="565105" y="3585714"/>
              <a:ext cx="729308" cy="710568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7" name="Multiplication 56"/>
            <p:cNvSpPr/>
            <p:nvPr/>
          </p:nvSpPr>
          <p:spPr>
            <a:xfrm>
              <a:off x="5584322" y="1583056"/>
              <a:ext cx="729308" cy="710568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8" name="Multiplication 57"/>
            <p:cNvSpPr/>
            <p:nvPr/>
          </p:nvSpPr>
          <p:spPr>
            <a:xfrm>
              <a:off x="6331913" y="5045903"/>
              <a:ext cx="729308" cy="710568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9" name="Multiplication 58"/>
            <p:cNvSpPr/>
            <p:nvPr/>
          </p:nvSpPr>
          <p:spPr>
            <a:xfrm>
              <a:off x="5203385" y="5058931"/>
              <a:ext cx="729308" cy="710568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0" name="Multiplication 59"/>
            <p:cNvSpPr/>
            <p:nvPr/>
          </p:nvSpPr>
          <p:spPr>
            <a:xfrm>
              <a:off x="7367499" y="5020345"/>
              <a:ext cx="729308" cy="710568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</p:grpSp>
      <p:grpSp>
        <p:nvGrpSpPr>
          <p:cNvPr id="70" name="Groupe 69"/>
          <p:cNvGrpSpPr/>
          <p:nvPr/>
        </p:nvGrpSpPr>
        <p:grpSpPr>
          <a:xfrm>
            <a:off x="1644877" y="1543578"/>
            <a:ext cx="6138976" cy="2545953"/>
            <a:chOff x="1644877" y="1489788"/>
            <a:chExt cx="6138976" cy="2545953"/>
          </a:xfrm>
        </p:grpSpPr>
        <p:sp>
          <p:nvSpPr>
            <p:cNvPr id="65" name="Flèche droite à entaille 64"/>
            <p:cNvSpPr/>
            <p:nvPr/>
          </p:nvSpPr>
          <p:spPr>
            <a:xfrm rot="5097251">
              <a:off x="990985" y="3008960"/>
              <a:ext cx="1509120" cy="201335"/>
            </a:xfrm>
            <a:prstGeom prst="notchedRight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6" name="Flèche droite à entaille 65"/>
            <p:cNvSpPr/>
            <p:nvPr/>
          </p:nvSpPr>
          <p:spPr>
            <a:xfrm rot="3675354">
              <a:off x="1514623" y="2910739"/>
              <a:ext cx="1668927" cy="206403"/>
            </a:xfrm>
            <a:prstGeom prst="notchedRight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7" name="Flèche droite à entaille 66"/>
            <p:cNvSpPr/>
            <p:nvPr/>
          </p:nvSpPr>
          <p:spPr>
            <a:xfrm rot="2743502">
              <a:off x="2087438" y="2881894"/>
              <a:ext cx="2045765" cy="261930"/>
            </a:xfrm>
            <a:prstGeom prst="notchedRightArrow">
              <a:avLst>
                <a:gd name="adj1" fmla="val 39167"/>
                <a:gd name="adj2" fmla="val 50000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8" name="Flèche droite à entaille 67"/>
            <p:cNvSpPr/>
            <p:nvPr/>
          </p:nvSpPr>
          <p:spPr>
            <a:xfrm>
              <a:off x="2590355" y="1489788"/>
              <a:ext cx="5193498" cy="261930"/>
            </a:xfrm>
            <a:prstGeom prst="notchedRightArrow">
              <a:avLst>
                <a:gd name="adj1" fmla="val 39167"/>
                <a:gd name="adj2" fmla="val 50000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9" name="Flèche droite à entaille 68"/>
            <p:cNvSpPr/>
            <p:nvPr/>
          </p:nvSpPr>
          <p:spPr>
            <a:xfrm>
              <a:off x="2632702" y="1944040"/>
              <a:ext cx="4193921" cy="261930"/>
            </a:xfrm>
            <a:prstGeom prst="notchedRightArrow">
              <a:avLst>
                <a:gd name="adj1" fmla="val 39167"/>
                <a:gd name="adj2" fmla="val 50000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</p:grpSp>
      <p:sp>
        <p:nvSpPr>
          <p:cNvPr id="71" name="ZoneTexte 70"/>
          <p:cNvSpPr txBox="1"/>
          <p:nvPr/>
        </p:nvSpPr>
        <p:spPr>
          <a:xfrm>
            <a:off x="6490273" y="2480008"/>
            <a:ext cx="1121356" cy="369332"/>
          </a:xfrm>
          <a:prstGeom prst="rect">
            <a:avLst/>
          </a:prstGeom>
          <a:noFill/>
        </p:spPr>
        <p:txBody>
          <a:bodyPr wrap="square" lIns="36000" tIns="0" rIns="36000" bIns="0" rtlCol="0" anchor="ctr" anchorCtr="1">
            <a:spAutoFit/>
          </a:bodyPr>
          <a:lstStyle/>
          <a:p>
            <a:pPr algn="ctr"/>
            <a:r>
              <a:rPr lang="fr-FR" sz="1200" b="1" dirty="0" smtClean="0"/>
              <a:t>Correspondants </a:t>
            </a:r>
            <a:r>
              <a:rPr lang="fr-FR" sz="1200" b="1" dirty="0"/>
              <a:t>de </a:t>
            </a:r>
            <a:r>
              <a:rPr lang="fr-FR" sz="1200" b="1" dirty="0" smtClean="0"/>
              <a:t>formation</a:t>
            </a: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138882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2062" y="224620"/>
            <a:ext cx="8093625" cy="532518"/>
          </a:xfrm>
        </p:spPr>
        <p:txBody>
          <a:bodyPr/>
          <a:lstStyle/>
          <a:p>
            <a:r>
              <a:rPr lang="fr-FR" dirty="0" smtClean="0"/>
              <a:t>La Formation Niveau II</a:t>
            </a:r>
            <a:endParaRPr lang="fr-FR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Acteurs du déploiement et Formation</a:t>
            </a:r>
            <a:endParaRPr lang="fr-FR" dirty="0"/>
          </a:p>
        </p:txBody>
      </p:sp>
      <p:pic>
        <p:nvPicPr>
          <p:cNvPr id="10" name="Image 9" descr="Speech Board Talk · Free image on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66" y="7138488"/>
            <a:ext cx="558647" cy="558647"/>
          </a:xfrm>
          <a:prstGeom prst="rect">
            <a:avLst/>
          </a:prstGeom>
        </p:spPr>
      </p:pic>
      <p:graphicFrame>
        <p:nvGraphicFramePr>
          <p:cNvPr id="54" name="Tableau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069337"/>
              </p:ext>
            </p:extLst>
          </p:nvPr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93074">
                  <a:extLst>
                    <a:ext uri="{9D8B030D-6E8A-4147-A177-3AD203B41FA5}">
                      <a16:colId xmlns:a16="http://schemas.microsoft.com/office/drawing/2014/main" val="466754892"/>
                    </a:ext>
                  </a:extLst>
                </a:gridCol>
                <a:gridCol w="2870926">
                  <a:extLst>
                    <a:ext uri="{9D8B030D-6E8A-4147-A177-3AD203B41FA5}">
                      <a16:colId xmlns:a16="http://schemas.microsoft.com/office/drawing/2014/main" val="310678023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41381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Atenne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Chargés</a:t>
                      </a:r>
                      <a:r>
                        <a:rPr lang="fr-FR" baseline="0" dirty="0" smtClean="0"/>
                        <a:t> de Formation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60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Référent </a:t>
                      </a:r>
                      <a:r>
                        <a:rPr lang="fr-FR" dirty="0" err="1" smtClean="0"/>
                        <a:t>AaidA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928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78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7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976042"/>
                  </a:ext>
                </a:extLst>
              </a:tr>
            </a:tbl>
          </a:graphicData>
        </a:graphic>
      </p:graphicFrame>
      <p:graphicFrame>
        <p:nvGraphicFramePr>
          <p:cNvPr id="62" name="Tableau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764474"/>
              </p:ext>
            </p:extLst>
          </p:nvPr>
        </p:nvGraphicFramePr>
        <p:xfrm>
          <a:off x="1524000" y="1397000"/>
          <a:ext cx="6096000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05989">
                  <a:extLst>
                    <a:ext uri="{9D8B030D-6E8A-4147-A177-3AD203B41FA5}">
                      <a16:colId xmlns:a16="http://schemas.microsoft.com/office/drawing/2014/main" val="3297638217"/>
                    </a:ext>
                  </a:extLst>
                </a:gridCol>
                <a:gridCol w="2958011">
                  <a:extLst>
                    <a:ext uri="{9D8B030D-6E8A-4147-A177-3AD203B41FA5}">
                      <a16:colId xmlns:a16="http://schemas.microsoft.com/office/drawing/2014/main" val="93669019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02551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Fonction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Nombre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178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Antenne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Référent </a:t>
                      </a:r>
                      <a:r>
                        <a:rPr lang="fr-FR" dirty="0" err="1" smtClean="0"/>
                        <a:t>AaidA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665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Chargé de formation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438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594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ADs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Référent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AaidA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521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Responsable</a:t>
                      </a:r>
                      <a:r>
                        <a:rPr lang="fr-FR" baseline="0" dirty="0" smtClean="0"/>
                        <a:t> APPRO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78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Equipe Formation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285181"/>
                  </a:ext>
                </a:extLst>
              </a:tr>
            </a:tbl>
          </a:graphicData>
        </a:graphic>
      </p:graphicFrame>
      <p:sp>
        <p:nvSpPr>
          <p:cNvPr id="63" name="ZoneTexte 62"/>
          <p:cNvSpPr txBox="1"/>
          <p:nvPr/>
        </p:nvSpPr>
        <p:spPr>
          <a:xfrm>
            <a:off x="1524000" y="4284617"/>
            <a:ext cx="6487886" cy="166199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Formation faite par l’équipe projet et l’équipe déploiement </a:t>
            </a:r>
            <a:r>
              <a:rPr lang="fr-FR" b="1" dirty="0" err="1" smtClean="0"/>
              <a:t>AaidA</a:t>
            </a: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Sessions faites à l’antenne ou à l’AN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Postes de travail fournis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par l’antenne si formation en région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Par l’AN si formation à Paris</a:t>
            </a:r>
          </a:p>
        </p:txBody>
      </p:sp>
    </p:spTree>
    <p:extLst>
      <p:ext uri="{BB962C8B-B14F-4D97-AF65-F5344CB8AC3E}">
        <p14:creationId xmlns:p14="http://schemas.microsoft.com/office/powerpoint/2010/main" val="273632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à coins arrondis 45"/>
          <p:cNvSpPr/>
          <p:nvPr/>
        </p:nvSpPr>
        <p:spPr>
          <a:xfrm>
            <a:off x="5727852" y="4059955"/>
            <a:ext cx="330883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5575452" y="4194940"/>
            <a:ext cx="330883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1016005" y="2724330"/>
            <a:ext cx="408631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895504" y="2821306"/>
            <a:ext cx="408631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5423052" y="4417021"/>
            <a:ext cx="330883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5313184" y="4498547"/>
            <a:ext cx="330883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5192683" y="4580071"/>
            <a:ext cx="330883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638087" y="3138717"/>
            <a:ext cx="4086310" cy="11559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8467" y="219255"/>
            <a:ext cx="7120626" cy="532518"/>
          </a:xfrm>
        </p:spPr>
        <p:txBody>
          <a:bodyPr/>
          <a:lstStyle/>
          <a:p>
            <a:r>
              <a:rPr lang="fr-FR" dirty="0" smtClean="0"/>
              <a:t>La Formation niveau I        </a:t>
            </a:r>
            <a:r>
              <a:rPr lang="fr-FR" sz="2400" i="1" dirty="0" smtClean="0"/>
              <a:t>Utilisateurs finaux</a:t>
            </a:r>
            <a:endParaRPr lang="fr-FR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Acteurs du déploiement et Formation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517585" y="1198483"/>
            <a:ext cx="2363638" cy="12345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AN - Equipe Déploiement </a:t>
            </a:r>
            <a:r>
              <a:rPr lang="fr-FR" sz="1400" b="1" dirty="0" err="1" smtClean="0">
                <a:solidFill>
                  <a:schemeClr val="accent1">
                    <a:lumMod val="75000"/>
                  </a:schemeClr>
                </a:solidFill>
              </a:rPr>
              <a:t>AaidA</a:t>
            </a:r>
            <a:endParaRPr lang="fr-FR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Image 6" descr="Job crafting: it’s here to stay – Enrique Dans – Medium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68" y="1620753"/>
            <a:ext cx="997968" cy="665312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5460209" y="1160141"/>
            <a:ext cx="3114604" cy="11559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Antenne</a:t>
            </a: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8" name="Groupe 27"/>
          <p:cNvGrpSpPr/>
          <p:nvPr/>
        </p:nvGrpSpPr>
        <p:grpSpPr>
          <a:xfrm>
            <a:off x="5458069" y="1612459"/>
            <a:ext cx="946274" cy="1180637"/>
            <a:chOff x="5458069" y="1612459"/>
            <a:chExt cx="946274" cy="1180637"/>
          </a:xfrm>
        </p:grpSpPr>
        <p:pic>
          <p:nvPicPr>
            <p:cNvPr id="16" name="Image 15" descr="Shops Partnership Cooperation · Free image on Pixabay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3197" y="1612459"/>
              <a:ext cx="586266" cy="586266"/>
            </a:xfrm>
            <a:prstGeom prst="rect">
              <a:avLst/>
            </a:prstGeom>
          </p:spPr>
        </p:pic>
        <p:sp>
          <p:nvSpPr>
            <p:cNvPr id="18" name="ZoneTexte 17"/>
            <p:cNvSpPr txBox="1"/>
            <p:nvPr/>
          </p:nvSpPr>
          <p:spPr>
            <a:xfrm>
              <a:off x="5458069" y="2423764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Délégué </a:t>
              </a:r>
            </a:p>
            <a:p>
              <a:pPr algn="ctr"/>
              <a:r>
                <a:rPr lang="fr-FR" sz="1200" b="1" dirty="0"/>
                <a:t>d’Antenne</a:t>
              </a:r>
            </a:p>
          </p:txBody>
        </p:sp>
      </p:grpSp>
      <p:pic>
        <p:nvPicPr>
          <p:cNvPr id="12" name="Image 11" descr="Free photo: White Male, 3D Model, Isolated, 3D - Free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759" y="1612459"/>
            <a:ext cx="558647" cy="558647"/>
          </a:xfrm>
          <a:prstGeom prst="rect">
            <a:avLst/>
          </a:prstGeom>
        </p:spPr>
      </p:pic>
      <p:sp>
        <p:nvSpPr>
          <p:cNvPr id="20" name="Rectangle à coins arrondis 19"/>
          <p:cNvSpPr/>
          <p:nvPr/>
        </p:nvSpPr>
        <p:spPr>
          <a:xfrm>
            <a:off x="517586" y="3230876"/>
            <a:ext cx="4086310" cy="11559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AD 1</a:t>
            </a: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500665" y="3590094"/>
            <a:ext cx="946274" cy="1291317"/>
            <a:chOff x="500665" y="3590094"/>
            <a:chExt cx="946274" cy="1291317"/>
          </a:xfrm>
        </p:grpSpPr>
        <p:sp>
          <p:nvSpPr>
            <p:cNvPr id="23" name="ZoneTexte 22"/>
            <p:cNvSpPr txBox="1"/>
            <p:nvPr/>
          </p:nvSpPr>
          <p:spPr>
            <a:xfrm>
              <a:off x="500665" y="4512079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Responsable AD</a:t>
              </a:r>
            </a:p>
          </p:txBody>
        </p:sp>
        <p:pic>
          <p:nvPicPr>
            <p:cNvPr id="9" name="Image 8" descr="Free photo: White Male, 3D Model, Isolated, 3D - Free ...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62" y="3590094"/>
              <a:ext cx="666894" cy="666894"/>
            </a:xfrm>
            <a:prstGeom prst="rect">
              <a:avLst/>
            </a:prstGeom>
          </p:spPr>
        </p:pic>
      </p:grpSp>
      <p:grpSp>
        <p:nvGrpSpPr>
          <p:cNvPr id="21" name="Groupe 20"/>
          <p:cNvGrpSpPr/>
          <p:nvPr/>
        </p:nvGrpSpPr>
        <p:grpSpPr>
          <a:xfrm>
            <a:off x="2420134" y="3565185"/>
            <a:ext cx="946274" cy="1342986"/>
            <a:chOff x="2420134" y="3565185"/>
            <a:chExt cx="946274" cy="1342986"/>
          </a:xfrm>
        </p:grpSpPr>
        <p:sp>
          <p:nvSpPr>
            <p:cNvPr id="24" name="ZoneTexte 23"/>
            <p:cNvSpPr txBox="1"/>
            <p:nvPr/>
          </p:nvSpPr>
          <p:spPr>
            <a:xfrm>
              <a:off x="2420134" y="4538839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Equipe Formation</a:t>
              </a:r>
            </a:p>
          </p:txBody>
        </p:sp>
        <p:pic>
          <p:nvPicPr>
            <p:cNvPr id="11" name="Image 10" descr="White Male 3D Man Isolated · Free image on Pixabay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9858" y="3565185"/>
              <a:ext cx="688930" cy="688930"/>
            </a:xfrm>
            <a:prstGeom prst="rect">
              <a:avLst/>
            </a:prstGeom>
          </p:spPr>
        </p:pic>
      </p:grpSp>
      <p:grpSp>
        <p:nvGrpSpPr>
          <p:cNvPr id="33" name="Groupe 32"/>
          <p:cNvGrpSpPr/>
          <p:nvPr/>
        </p:nvGrpSpPr>
        <p:grpSpPr>
          <a:xfrm>
            <a:off x="7566169" y="1556362"/>
            <a:ext cx="946274" cy="1410381"/>
            <a:chOff x="7566169" y="1556362"/>
            <a:chExt cx="946274" cy="1410381"/>
          </a:xfrm>
        </p:grpSpPr>
        <p:pic>
          <p:nvPicPr>
            <p:cNvPr id="14" name="Image 13" descr="Males 3D Model Isolated · Free image on Pixabay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18125" y="1556362"/>
              <a:ext cx="642363" cy="642363"/>
            </a:xfrm>
            <a:prstGeom prst="rect">
              <a:avLst/>
            </a:prstGeom>
          </p:spPr>
        </p:pic>
        <p:sp>
          <p:nvSpPr>
            <p:cNvPr id="25" name="ZoneTexte 24"/>
            <p:cNvSpPr txBox="1"/>
            <p:nvPr/>
          </p:nvSpPr>
          <p:spPr>
            <a:xfrm>
              <a:off x="7566169" y="2412745"/>
              <a:ext cx="946274" cy="553998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Référent AAIDA Antenne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3498389" y="3581368"/>
            <a:ext cx="946274" cy="1318048"/>
            <a:chOff x="3498389" y="3581368"/>
            <a:chExt cx="946274" cy="1318048"/>
          </a:xfrm>
        </p:grpSpPr>
        <p:pic>
          <p:nvPicPr>
            <p:cNvPr id="26" name="Image 25" descr="Males 3D Model Isolated · Free image on Pixabay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0345" y="3581368"/>
              <a:ext cx="642363" cy="642363"/>
            </a:xfrm>
            <a:prstGeom prst="rect">
              <a:avLst/>
            </a:prstGeom>
          </p:spPr>
        </p:pic>
        <p:sp>
          <p:nvSpPr>
            <p:cNvPr id="27" name="ZoneTexte 26"/>
            <p:cNvSpPr txBox="1"/>
            <p:nvPr/>
          </p:nvSpPr>
          <p:spPr>
            <a:xfrm>
              <a:off x="3498389" y="4530084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Référent AAIDA AD</a:t>
              </a:r>
            </a:p>
          </p:txBody>
        </p:sp>
      </p:grpSp>
      <p:sp>
        <p:nvSpPr>
          <p:cNvPr id="30" name="Rectangle à coins arrondis 29"/>
          <p:cNvSpPr/>
          <p:nvPr/>
        </p:nvSpPr>
        <p:spPr>
          <a:xfrm>
            <a:off x="5093448" y="4665584"/>
            <a:ext cx="3291813" cy="11559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</a:rPr>
              <a:t>Centre 1</a:t>
            </a: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0" name="Groupe 49"/>
          <p:cNvGrpSpPr/>
          <p:nvPr/>
        </p:nvGrpSpPr>
        <p:grpSpPr>
          <a:xfrm>
            <a:off x="6311224" y="4999893"/>
            <a:ext cx="946274" cy="1197574"/>
            <a:chOff x="6311224" y="4999893"/>
            <a:chExt cx="946274" cy="1197574"/>
          </a:xfrm>
        </p:grpSpPr>
        <p:sp>
          <p:nvSpPr>
            <p:cNvPr id="32" name="ZoneTexte 31"/>
            <p:cNvSpPr txBox="1"/>
            <p:nvPr/>
          </p:nvSpPr>
          <p:spPr>
            <a:xfrm>
              <a:off x="6311224" y="6012801"/>
              <a:ext cx="946274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Bénévoles</a:t>
              </a:r>
            </a:p>
          </p:txBody>
        </p:sp>
        <p:pic>
          <p:nvPicPr>
            <p:cNvPr id="34" name="Image 33" descr="White Male 3D Man Isolated · Free image on Pixabay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1224" y="4999893"/>
              <a:ext cx="688930" cy="688930"/>
            </a:xfrm>
            <a:prstGeom prst="rect">
              <a:avLst/>
            </a:prstGeom>
          </p:spPr>
        </p:pic>
      </p:grpSp>
      <p:grpSp>
        <p:nvGrpSpPr>
          <p:cNvPr id="47" name="Groupe 46"/>
          <p:cNvGrpSpPr/>
          <p:nvPr/>
        </p:nvGrpSpPr>
        <p:grpSpPr>
          <a:xfrm>
            <a:off x="7279755" y="5016076"/>
            <a:ext cx="946274" cy="1410381"/>
            <a:chOff x="7279755" y="5016076"/>
            <a:chExt cx="946274" cy="1410381"/>
          </a:xfrm>
        </p:grpSpPr>
        <p:pic>
          <p:nvPicPr>
            <p:cNvPr id="35" name="Image 34" descr="Males 3D Model Isolated · Free image on Pixabay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1711" y="5016076"/>
              <a:ext cx="642363" cy="642363"/>
            </a:xfrm>
            <a:prstGeom prst="rect">
              <a:avLst/>
            </a:prstGeom>
          </p:spPr>
        </p:pic>
        <p:sp>
          <p:nvSpPr>
            <p:cNvPr id="36" name="ZoneTexte 35"/>
            <p:cNvSpPr txBox="1"/>
            <p:nvPr/>
          </p:nvSpPr>
          <p:spPr>
            <a:xfrm>
              <a:off x="7279755" y="5872459"/>
              <a:ext cx="946274" cy="553998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Référent AAIDA </a:t>
              </a:r>
            </a:p>
            <a:p>
              <a:pPr algn="ctr"/>
              <a:r>
                <a:rPr lang="fr-FR" sz="1200" b="1" dirty="0"/>
                <a:t>du centre</a:t>
              </a: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1384793" y="3676319"/>
            <a:ext cx="946274" cy="1194653"/>
            <a:chOff x="1384793" y="3676319"/>
            <a:chExt cx="946274" cy="1194653"/>
          </a:xfrm>
        </p:grpSpPr>
        <p:pic>
          <p:nvPicPr>
            <p:cNvPr id="13" name="Image 12" descr="Free illustration: Packages, Transport - Free Image on ...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5315" y="3676319"/>
              <a:ext cx="583320" cy="583320"/>
            </a:xfrm>
            <a:prstGeom prst="rect">
              <a:avLst/>
            </a:prstGeom>
          </p:spPr>
        </p:pic>
        <p:sp>
          <p:nvSpPr>
            <p:cNvPr id="37" name="ZoneTexte 36"/>
            <p:cNvSpPr txBox="1"/>
            <p:nvPr/>
          </p:nvSpPr>
          <p:spPr>
            <a:xfrm>
              <a:off x="1384793" y="4501640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/>
                <a:t>Responsable APPRO</a:t>
              </a:r>
            </a:p>
          </p:txBody>
        </p:sp>
      </p:grpSp>
      <p:sp>
        <p:nvSpPr>
          <p:cNvPr id="43" name="ZoneTexte 42"/>
          <p:cNvSpPr txBox="1"/>
          <p:nvPr/>
        </p:nvSpPr>
        <p:spPr>
          <a:xfrm>
            <a:off x="8101076" y="3855619"/>
            <a:ext cx="946274" cy="184666"/>
          </a:xfrm>
          <a:prstGeom prst="rect">
            <a:avLst/>
          </a:prstGeom>
          <a:noFill/>
        </p:spPr>
        <p:txBody>
          <a:bodyPr wrap="square" lIns="36000" tIns="0" rIns="36000" bIns="0" rtlCol="0" anchor="ctr" anchorCtr="1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Centre n</a:t>
            </a:r>
          </a:p>
        </p:txBody>
      </p:sp>
      <p:grpSp>
        <p:nvGrpSpPr>
          <p:cNvPr id="51" name="Groupe 50"/>
          <p:cNvGrpSpPr/>
          <p:nvPr/>
        </p:nvGrpSpPr>
        <p:grpSpPr>
          <a:xfrm>
            <a:off x="5108078" y="5059914"/>
            <a:ext cx="946274" cy="1229886"/>
            <a:chOff x="5108078" y="5059914"/>
            <a:chExt cx="946274" cy="1229886"/>
          </a:xfrm>
        </p:grpSpPr>
        <p:sp>
          <p:nvSpPr>
            <p:cNvPr id="31" name="ZoneTexte 30"/>
            <p:cNvSpPr txBox="1"/>
            <p:nvPr/>
          </p:nvSpPr>
          <p:spPr>
            <a:xfrm>
              <a:off x="5108078" y="5920468"/>
              <a:ext cx="946274" cy="369332"/>
            </a:xfrm>
            <a:prstGeom prst="rect">
              <a:avLst/>
            </a:prstGeom>
            <a:noFill/>
          </p:spPr>
          <p:txBody>
            <a:bodyPr wrap="square" lIns="36000" tIns="0" rIns="36000" bIns="0" rtlCol="0" anchor="ctr" anchorCtr="1">
              <a:spAutoFit/>
            </a:bodyPr>
            <a:lstStyle/>
            <a:p>
              <a:pPr algn="ctr"/>
              <a:r>
                <a:rPr lang="fr-FR" sz="1200" b="1" dirty="0" smtClean="0"/>
                <a:t>Gestionnaire de stock</a:t>
              </a:r>
              <a:endParaRPr lang="fr-FR" sz="1200" b="1" dirty="0"/>
            </a:p>
          </p:txBody>
        </p:sp>
        <p:pic>
          <p:nvPicPr>
            <p:cNvPr id="15" name="Image 14" descr="Illustration gratuite: Paquets, Transport, Livreur - Image ...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8227" y="5059914"/>
              <a:ext cx="648524" cy="648524"/>
            </a:xfrm>
            <a:prstGeom prst="rect">
              <a:avLst/>
            </a:prstGeom>
          </p:spPr>
        </p:pic>
      </p:grpSp>
      <p:sp>
        <p:nvSpPr>
          <p:cNvPr id="3" name="ZoneTexte 2"/>
          <p:cNvSpPr txBox="1"/>
          <p:nvPr/>
        </p:nvSpPr>
        <p:spPr>
          <a:xfrm rot="19326052">
            <a:off x="2710305" y="2504308"/>
            <a:ext cx="1147958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400" b="1" dirty="0" smtClean="0"/>
              <a:t>....</a:t>
            </a:r>
          </a:p>
        </p:txBody>
      </p:sp>
      <p:sp>
        <p:nvSpPr>
          <p:cNvPr id="48" name="ZoneTexte 47"/>
          <p:cNvSpPr txBox="1"/>
          <p:nvPr/>
        </p:nvSpPr>
        <p:spPr>
          <a:xfrm rot="19326052">
            <a:off x="7806036" y="3825027"/>
            <a:ext cx="1147958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400" b="1" dirty="0" smtClean="0"/>
              <a:t>....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168174" y="2555135"/>
            <a:ext cx="946274" cy="184666"/>
          </a:xfrm>
          <a:prstGeom prst="rect">
            <a:avLst/>
          </a:prstGeom>
          <a:noFill/>
        </p:spPr>
        <p:txBody>
          <a:bodyPr wrap="square" lIns="36000" tIns="0" rIns="36000" bIns="0" rtlCol="0" anchor="ctr" anchorCtr="1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AD n</a:t>
            </a:r>
          </a:p>
        </p:txBody>
      </p:sp>
      <p:sp>
        <p:nvSpPr>
          <p:cNvPr id="56" name="Multiplication 55"/>
          <p:cNvSpPr/>
          <p:nvPr/>
        </p:nvSpPr>
        <p:spPr>
          <a:xfrm>
            <a:off x="6367059" y="5018787"/>
            <a:ext cx="630392" cy="693482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smtClean="0"/>
          </a:p>
        </p:txBody>
      </p:sp>
      <p:grpSp>
        <p:nvGrpSpPr>
          <p:cNvPr id="67" name="Groupe 66"/>
          <p:cNvGrpSpPr/>
          <p:nvPr/>
        </p:nvGrpSpPr>
        <p:grpSpPr>
          <a:xfrm>
            <a:off x="1113758" y="2074813"/>
            <a:ext cx="6925548" cy="3654773"/>
            <a:chOff x="1113758" y="2074813"/>
            <a:chExt cx="6925548" cy="3654773"/>
          </a:xfrm>
        </p:grpSpPr>
        <p:sp>
          <p:nvSpPr>
            <p:cNvPr id="52" name="Ellipse 51"/>
            <p:cNvSpPr/>
            <p:nvPr/>
          </p:nvSpPr>
          <p:spPr>
            <a:xfrm>
              <a:off x="1113758" y="4107869"/>
              <a:ext cx="104775" cy="11586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3" name="Ellipse 52"/>
            <p:cNvSpPr/>
            <p:nvPr/>
          </p:nvSpPr>
          <p:spPr>
            <a:xfrm>
              <a:off x="5817074" y="5596556"/>
              <a:ext cx="104775" cy="11586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4" name="Ellipse 53"/>
            <p:cNvSpPr/>
            <p:nvPr/>
          </p:nvSpPr>
          <p:spPr>
            <a:xfrm>
              <a:off x="6881733" y="5613724"/>
              <a:ext cx="104775" cy="11586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5" name="Ellipse 54"/>
            <p:cNvSpPr/>
            <p:nvPr/>
          </p:nvSpPr>
          <p:spPr>
            <a:xfrm>
              <a:off x="7934531" y="5592576"/>
              <a:ext cx="104775" cy="11586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1" name="Ellipse 60"/>
            <p:cNvSpPr/>
            <p:nvPr/>
          </p:nvSpPr>
          <p:spPr>
            <a:xfrm>
              <a:off x="6134688" y="2074813"/>
              <a:ext cx="104775" cy="11586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</p:grpSp>
      <p:grpSp>
        <p:nvGrpSpPr>
          <p:cNvPr id="66" name="Groupe 65"/>
          <p:cNvGrpSpPr/>
          <p:nvPr/>
        </p:nvGrpSpPr>
        <p:grpSpPr>
          <a:xfrm>
            <a:off x="757067" y="1777771"/>
            <a:ext cx="6737230" cy="3930667"/>
            <a:chOff x="757067" y="1777771"/>
            <a:chExt cx="6737230" cy="3930667"/>
          </a:xfrm>
        </p:grpSpPr>
        <p:sp>
          <p:nvSpPr>
            <p:cNvPr id="57" name="Flèche droite à entaille 56"/>
            <p:cNvSpPr/>
            <p:nvPr/>
          </p:nvSpPr>
          <p:spPr>
            <a:xfrm rot="1508355">
              <a:off x="3150605" y="4521478"/>
              <a:ext cx="2193994" cy="182257"/>
            </a:xfrm>
            <a:prstGeom prst="notchedRight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58" name="Flèche droite à entaille 57"/>
            <p:cNvSpPr/>
            <p:nvPr/>
          </p:nvSpPr>
          <p:spPr>
            <a:xfrm rot="998214">
              <a:off x="3257610" y="4559422"/>
              <a:ext cx="4236687" cy="182257"/>
            </a:xfrm>
            <a:prstGeom prst="notchedRight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0" name="Flèche courbée vers le bas 59"/>
            <p:cNvSpPr/>
            <p:nvPr/>
          </p:nvSpPr>
          <p:spPr>
            <a:xfrm rot="10800000">
              <a:off x="757067" y="5032700"/>
              <a:ext cx="2122324" cy="675738"/>
            </a:xfrm>
            <a:prstGeom prst="curvedDown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>
                <a:solidFill>
                  <a:schemeClr val="tx1"/>
                </a:solidFill>
              </a:endParaRPr>
            </a:p>
          </p:txBody>
        </p:sp>
        <p:sp>
          <p:nvSpPr>
            <p:cNvPr id="62" name="Flèche droite à entaille 61"/>
            <p:cNvSpPr/>
            <p:nvPr/>
          </p:nvSpPr>
          <p:spPr>
            <a:xfrm rot="19566995">
              <a:off x="3066017" y="2941114"/>
              <a:ext cx="2848770" cy="182257"/>
            </a:xfrm>
            <a:prstGeom prst="notchedRightArrow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/>
            </a:p>
          </p:txBody>
        </p:sp>
        <p:sp>
          <p:nvSpPr>
            <p:cNvPr id="65" name="Flèche courbée vers le haut 64"/>
            <p:cNvSpPr/>
            <p:nvPr/>
          </p:nvSpPr>
          <p:spPr>
            <a:xfrm rot="9149641">
              <a:off x="2126703" y="1777771"/>
              <a:ext cx="4708038" cy="801620"/>
            </a:xfrm>
            <a:prstGeom prst="curved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lang="fr-FR" sz="140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64" name="ZoneTexte 63"/>
          <p:cNvSpPr txBox="1"/>
          <p:nvPr/>
        </p:nvSpPr>
        <p:spPr>
          <a:xfrm>
            <a:off x="6490273" y="2419045"/>
            <a:ext cx="1121356" cy="369332"/>
          </a:xfrm>
          <a:prstGeom prst="rect">
            <a:avLst/>
          </a:prstGeom>
          <a:noFill/>
        </p:spPr>
        <p:txBody>
          <a:bodyPr wrap="square" lIns="36000" tIns="0" rIns="36000" bIns="0" rtlCol="0" anchor="ctr" anchorCtr="1">
            <a:spAutoFit/>
          </a:bodyPr>
          <a:lstStyle/>
          <a:p>
            <a:pPr algn="ctr"/>
            <a:r>
              <a:rPr lang="fr-FR" sz="1200" b="1" dirty="0" smtClean="0"/>
              <a:t>Correspondants </a:t>
            </a:r>
            <a:r>
              <a:rPr lang="fr-FR" sz="1200" b="1" dirty="0"/>
              <a:t>de </a:t>
            </a:r>
            <a:r>
              <a:rPr lang="fr-FR" sz="1200" b="1" dirty="0" smtClean="0"/>
              <a:t>formation</a:t>
            </a: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74677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2062" y="189784"/>
            <a:ext cx="8093625" cy="532518"/>
          </a:xfrm>
        </p:spPr>
        <p:txBody>
          <a:bodyPr/>
          <a:lstStyle/>
          <a:p>
            <a:r>
              <a:rPr lang="fr-FR" dirty="0" smtClean="0"/>
              <a:t>Formations niveau I</a:t>
            </a:r>
            <a:endParaRPr lang="fr-FR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Acteurs du déploiement et Formation</a:t>
            </a:r>
            <a:endParaRPr lang="fr-FR" dirty="0"/>
          </a:p>
        </p:txBody>
      </p:sp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93074">
                  <a:extLst>
                    <a:ext uri="{9D8B030D-6E8A-4147-A177-3AD203B41FA5}">
                      <a16:colId xmlns:a16="http://schemas.microsoft.com/office/drawing/2014/main" val="466754892"/>
                    </a:ext>
                  </a:extLst>
                </a:gridCol>
                <a:gridCol w="2870926">
                  <a:extLst>
                    <a:ext uri="{9D8B030D-6E8A-4147-A177-3AD203B41FA5}">
                      <a16:colId xmlns:a16="http://schemas.microsoft.com/office/drawing/2014/main" val="310678023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41381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Atenne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Chargés</a:t>
                      </a:r>
                      <a:r>
                        <a:rPr lang="fr-FR" baseline="0" dirty="0" smtClean="0"/>
                        <a:t> de Formation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60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Référent </a:t>
                      </a:r>
                      <a:r>
                        <a:rPr lang="fr-FR" dirty="0" err="1" smtClean="0"/>
                        <a:t>AaidA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928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78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7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976042"/>
                  </a:ext>
                </a:extLst>
              </a:tr>
            </a:tbl>
          </a:graphicData>
        </a:graphic>
      </p:graphicFrame>
      <p:graphicFrame>
        <p:nvGraphicFramePr>
          <p:cNvPr id="62" name="Tableau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303819"/>
              </p:ext>
            </p:extLst>
          </p:nvPr>
        </p:nvGraphicFramePr>
        <p:xfrm>
          <a:off x="1524000" y="1397000"/>
          <a:ext cx="6096000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05989">
                  <a:extLst>
                    <a:ext uri="{9D8B030D-6E8A-4147-A177-3AD203B41FA5}">
                      <a16:colId xmlns:a16="http://schemas.microsoft.com/office/drawing/2014/main" val="3297638217"/>
                    </a:ext>
                  </a:extLst>
                </a:gridCol>
                <a:gridCol w="2958011">
                  <a:extLst>
                    <a:ext uri="{9D8B030D-6E8A-4147-A177-3AD203B41FA5}">
                      <a16:colId xmlns:a16="http://schemas.microsoft.com/office/drawing/2014/main" val="93669019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02551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Fonction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Nombre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178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Antenne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Délégué</a:t>
                      </a:r>
                      <a:r>
                        <a:rPr lang="fr-FR" baseline="0" dirty="0" smtClean="0"/>
                        <a:t> d’Antenne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665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Responsables 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438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Centres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Référents </a:t>
                      </a:r>
                      <a:r>
                        <a:rPr lang="fr-FR" dirty="0" err="1" smtClean="0"/>
                        <a:t>AaidA</a:t>
                      </a:r>
                      <a:r>
                        <a:rPr lang="fr-FR" dirty="0" smtClean="0"/>
                        <a:t> centre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594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Gestionnaires stock centre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2200 au plus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521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78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285181"/>
                  </a:ext>
                </a:extLst>
              </a:tr>
            </a:tbl>
          </a:graphicData>
        </a:graphic>
      </p:graphicFrame>
      <p:sp>
        <p:nvSpPr>
          <p:cNvPr id="63" name="ZoneTexte 62"/>
          <p:cNvSpPr txBox="1"/>
          <p:nvPr/>
        </p:nvSpPr>
        <p:spPr>
          <a:xfrm>
            <a:off x="1524000" y="4284617"/>
            <a:ext cx="6487886" cy="1384995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Formations faites par l’équipe formation de l’AD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Sessions faites à l’AD, coordonnées par le chargé de formation de l’antenne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Postes de travail fournis par l’AD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163753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2062" y="189784"/>
            <a:ext cx="8093625" cy="532518"/>
          </a:xfrm>
        </p:spPr>
        <p:txBody>
          <a:bodyPr/>
          <a:lstStyle/>
          <a:p>
            <a:r>
              <a:rPr lang="fr-FR" dirty="0" smtClean="0"/>
              <a:t>Les supports</a:t>
            </a:r>
            <a:endParaRPr lang="fr-FR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Acteurs du déploiement et Formation</a:t>
            </a:r>
            <a:endParaRPr lang="fr-FR" dirty="0"/>
          </a:p>
        </p:txBody>
      </p:sp>
      <p:sp>
        <p:nvSpPr>
          <p:cNvPr id="63" name="ZoneTexte 62"/>
          <p:cNvSpPr txBox="1"/>
          <p:nvPr/>
        </p:nvSpPr>
        <p:spPr>
          <a:xfrm>
            <a:off x="3886199" y="2032302"/>
            <a:ext cx="4789487" cy="3999591"/>
          </a:xfrm>
          <a:prstGeom prst="rect">
            <a:avLst/>
          </a:prstGeom>
          <a:noFill/>
        </p:spPr>
        <p:txBody>
          <a:bodyPr wrap="square" lIns="36000" tIns="0" rIns="36000" bIns="0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Préparés par l’équipe déploiement </a:t>
            </a:r>
            <a:r>
              <a:rPr lang="fr-FR" b="1" dirty="0" err="1" smtClean="0"/>
              <a:t>AaidA</a:t>
            </a:r>
            <a:r>
              <a:rPr lang="fr-FR" b="1" dirty="0" smtClean="0"/>
              <a:t> en lien avec le pôle formation de l’AN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Formations </a:t>
            </a:r>
            <a:r>
              <a:rPr lang="fr-FR" b="1" dirty="0" err="1" smtClean="0"/>
              <a:t>Appro</a:t>
            </a:r>
            <a:r>
              <a:rPr lang="fr-FR" b="1" dirty="0" smtClean="0"/>
              <a:t>/Centre en sessions présentielles dans les antennes/AN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Formations </a:t>
            </a:r>
            <a:r>
              <a:rPr lang="fr-FR" b="1" dirty="0" smtClean="0"/>
              <a:t>Centre </a:t>
            </a:r>
            <a:r>
              <a:rPr lang="fr-FR" b="1" dirty="0"/>
              <a:t>en sessions présentielles dans les </a:t>
            </a:r>
            <a:r>
              <a:rPr lang="fr-FR" b="1" dirty="0" smtClean="0"/>
              <a:t>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Formations théoriques et pratiques</a:t>
            </a:r>
          </a:p>
          <a:p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Mise à disposition de guides en texte et en vidéos dans le WIKI</a:t>
            </a:r>
          </a:p>
        </p:txBody>
      </p:sp>
      <p:pic>
        <p:nvPicPr>
          <p:cNvPr id="8" name="Image 7" descr="Speech Board Talk · Free image on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31" y="2274208"/>
            <a:ext cx="3343000" cy="3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7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Couv_modifiable">
  <a:themeElements>
    <a:clrScheme name="Enedis PPT_Couleurs">
      <a:dk1>
        <a:srgbClr val="575757"/>
      </a:dk1>
      <a:lt1>
        <a:sysClr val="window" lastClr="FFFFFF"/>
      </a:lt1>
      <a:dk2>
        <a:srgbClr val="93C90E"/>
      </a:dk2>
      <a:lt2>
        <a:srgbClr val="98A4AE"/>
      </a:lt2>
      <a:accent1>
        <a:srgbClr val="005EB8"/>
      </a:accent1>
      <a:accent2>
        <a:srgbClr val="00A3E0"/>
      </a:accent2>
      <a:accent3>
        <a:srgbClr val="EF426F"/>
      </a:accent3>
      <a:accent4>
        <a:srgbClr val="994878"/>
      </a:accent4>
      <a:accent5>
        <a:srgbClr val="00B2A9"/>
      </a:accent5>
      <a:accent6>
        <a:srgbClr val="48A23F"/>
      </a:accent6>
      <a:hlink>
        <a:srgbClr val="575757"/>
      </a:hlink>
      <a:folHlink>
        <a:srgbClr val="57575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36000" tIns="36000" rIns="36000" bIns="36000"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36000" tIns="0" rIns="36000" bIns="0" rtlCol="0">
        <a:spAutoFit/>
      </a:bodyPr>
      <a:lstStyle>
        <a:defPPr>
          <a:defRPr sz="1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76C194A6566848BBF1747DE8300525" ma:contentTypeVersion="8" ma:contentTypeDescription="Crée un document." ma:contentTypeScope="" ma:versionID="dc4ec787becabd5f36dc291f190b972f">
  <xsd:schema xmlns:xsd="http://www.w3.org/2001/XMLSchema" xmlns:xs="http://www.w3.org/2001/XMLSchema" xmlns:p="http://schemas.microsoft.com/office/2006/metadata/properties" xmlns:ns2="6717b090-e678-4f6e-88c5-03d441aada19" xmlns:ns3="bbc65d63-0448-4f8c-b6f7-8426695ba988" targetNamespace="http://schemas.microsoft.com/office/2006/metadata/properties" ma:root="true" ma:fieldsID="d871a4b08c9fde09cbf9bc255892a762" ns2:_="" ns3:_="">
    <xsd:import namespace="6717b090-e678-4f6e-88c5-03d441aada19"/>
    <xsd:import namespace="bbc65d63-0448-4f8c-b6f7-8426695ba9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7b090-e678-4f6e-88c5-03d441aad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c65d63-0448-4f8c-b6f7-8426695ba9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7272B2-6F1C-4E25-8CD8-C7FB2C6FB4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7b090-e678-4f6e-88c5-03d441aada19"/>
    <ds:schemaRef ds:uri="bbc65d63-0448-4f8c-b6f7-8426695ba9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0EE639-D84A-4199-B755-2657D2A719AB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bbc65d63-0448-4f8c-b6f7-8426695ba988"/>
    <ds:schemaRef ds:uri="http://schemas.openxmlformats.org/package/2006/metadata/core-properties"/>
    <ds:schemaRef ds:uri="http://schemas.microsoft.com/office/infopath/2007/PartnerControls"/>
    <ds:schemaRef ds:uri="6717b090-e678-4f6e-88c5-03d441aada1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25E703B-69E5-416F-8347-31835BFA69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Powerpoint_Couv_modifiable</Template>
  <TotalTime>4081</TotalTime>
  <Words>347</Words>
  <Application>Microsoft Office PowerPoint</Application>
  <PresentationFormat>Affichage à l'écran (4:3)</PresentationFormat>
  <Paragraphs>199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Wingdings</vt:lpstr>
      <vt:lpstr>Powerpoint_Couv_modifiable</vt:lpstr>
      <vt:lpstr>La Formation  </vt:lpstr>
      <vt:lpstr>Les acteurs</vt:lpstr>
      <vt:lpstr>La Formation Niveau II                Qui ?</vt:lpstr>
      <vt:lpstr>La Formation Niveau II</vt:lpstr>
      <vt:lpstr>La Formation niveau I        Utilisateurs finaux</vt:lpstr>
      <vt:lpstr>Formations niveau I</vt:lpstr>
      <vt:lpstr>Les supports</vt:lpstr>
    </vt:vector>
  </TitlesOfParts>
  <Company>Enedis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avec mise en valeur (gras) manuelle</dc:title>
  <dc:creator>d69574</dc:creator>
  <cp:lastModifiedBy>Pierre ROBIN</cp:lastModifiedBy>
  <cp:revision>122</cp:revision>
  <dcterms:created xsi:type="dcterms:W3CDTF">2017-07-04T16:31:56Z</dcterms:created>
  <dcterms:modified xsi:type="dcterms:W3CDTF">2020-06-23T17:49:30Z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0x0101005A76C194A6566848BBF1747DE8300525</vt:lpwstr>
  </property>
</Properties>
</file>