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320" r:id="rId4"/>
    <p:sldId id="258" r:id="rId5"/>
    <p:sldId id="259" r:id="rId6"/>
    <p:sldId id="313" r:id="rId7"/>
    <p:sldId id="304" r:id="rId8"/>
    <p:sldId id="274" r:id="rId9"/>
    <p:sldId id="303" r:id="rId10"/>
    <p:sldId id="305" r:id="rId11"/>
    <p:sldId id="279" r:id="rId12"/>
    <p:sldId id="285" r:id="rId13"/>
    <p:sldId id="324" r:id="rId14"/>
    <p:sldId id="306" r:id="rId15"/>
    <p:sldId id="307" r:id="rId16"/>
    <p:sldId id="308" r:id="rId17"/>
    <p:sldId id="309" r:id="rId18"/>
    <p:sldId id="310" r:id="rId19"/>
    <p:sldId id="265" r:id="rId20"/>
    <p:sldId id="295" r:id="rId21"/>
    <p:sldId id="321" r:id="rId22"/>
    <p:sldId id="264" r:id="rId23"/>
    <p:sldId id="296" r:id="rId24"/>
    <p:sldId id="317" r:id="rId25"/>
    <p:sldId id="269" r:id="rId26"/>
    <p:sldId id="286" r:id="rId27"/>
    <p:sldId id="314" r:id="rId28"/>
    <p:sldId id="267" r:id="rId29"/>
    <p:sldId id="272" r:id="rId30"/>
    <p:sldId id="322" r:id="rId31"/>
    <p:sldId id="318" r:id="rId32"/>
    <p:sldId id="319" r:id="rId33"/>
    <p:sldId id="289" r:id="rId34"/>
    <p:sldId id="300" r:id="rId35"/>
    <p:sldId id="292" r:id="rId36"/>
    <p:sldId id="311" r:id="rId37"/>
    <p:sldId id="323" r:id="rId38"/>
    <p:sldId id="316" r:id="rId39"/>
    <p:sldId id="315" r:id="rId40"/>
    <p:sldId id="294" r:id="rId41"/>
    <p:sldId id="297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stien" initials="B" lastIdx="1" clrIdx="0">
    <p:extLst>
      <p:ext uri="{19B8F6BF-5375-455C-9EA6-DF929625EA0E}">
        <p15:presenceInfo xmlns:p15="http://schemas.microsoft.com/office/powerpoint/2012/main" userId="b99f7542f28bd6d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90F8"/>
    <a:srgbClr val="B63E4B"/>
    <a:srgbClr val="572B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095" autoAdjust="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CC4BE-3543-44A2-9596-F6860BA6AA3E}" type="datetimeFigureOut">
              <a:rPr lang="fr-FR" smtClean="0"/>
              <a:t>19/06/2020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DB8015-D15F-40C5-BFAE-5117FDD3F3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992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E700B27-DE4C-4B9E-BB11-B9027034A00F}" type="datetimeFigureOut">
              <a:rPr lang="en-US" dirty="0"/>
              <a:pPr/>
              <a:t>6/19/2020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dirty="0"/>
              <a:t>6/19/2020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dirty="0"/>
              <a:t>6/19/2020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B183-A821-4095-A363-9EC968635539}" type="datetimeFigureOut">
              <a:rPr lang="en-US" dirty="0"/>
              <a:t>6/19/2020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dirty="0"/>
              <a:t>6/19/2020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dirty="0"/>
              <a:t>6/19/2020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dirty="0"/>
              <a:t>6/19/2020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dirty="0"/>
              <a:t>6/19/2020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dirty="0"/>
              <a:t>6/19/2020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dirty="0"/>
              <a:t>6/19/2020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dirty="0"/>
              <a:t>6/19/2020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dirty="0"/>
              <a:t>6/19/2020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dirty="0"/>
              <a:t>6/19/2020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dirty="0"/>
              <a:t>6/19/2020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dirty="0"/>
              <a:t>6/19/2020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dirty="0"/>
              <a:t>6/19/2020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dirty="0"/>
              <a:t>6/19/2020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E0D914D-B099-4142-A885-11F276715148}" type="datetimeFigureOut">
              <a:rPr lang="en-US" dirty="0"/>
              <a:t>6/19/2020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13511" y="2142698"/>
            <a:ext cx="10909666" cy="2688609"/>
          </a:xfrm>
        </p:spPr>
        <p:txBody>
          <a:bodyPr/>
          <a:lstStyle/>
          <a:p>
            <a:pPr algn="ctr"/>
            <a:r>
              <a:rPr lang="fr-FR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Action de sensibilisation à la sécurité routière du 24 au 26 juin 2020</a:t>
            </a:r>
          </a:p>
        </p:txBody>
      </p:sp>
      <p:sp>
        <p:nvSpPr>
          <p:cNvPr id="5" name="AutoShape 2" descr="Accueil | Sécurité Routière"/>
          <p:cNvSpPr>
            <a:spLocks noChangeAspect="1" noChangeArrowheads="1"/>
          </p:cNvSpPr>
          <p:nvPr/>
        </p:nvSpPr>
        <p:spPr bwMode="auto">
          <a:xfrm>
            <a:off x="63500" y="-136525"/>
            <a:ext cx="419100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Accueil | Sécurité Routière"/>
          <p:cNvSpPr>
            <a:spLocks noChangeAspect="1" noChangeArrowheads="1"/>
          </p:cNvSpPr>
          <p:nvPr/>
        </p:nvSpPr>
        <p:spPr bwMode="auto">
          <a:xfrm>
            <a:off x="2426837" y="949325"/>
            <a:ext cx="419100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187" y="4983002"/>
            <a:ext cx="4718314" cy="121920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680" y="771801"/>
            <a:ext cx="5789328" cy="1440899"/>
          </a:xfrm>
          <a:prstGeom prst="rect">
            <a:avLst/>
          </a:prstGeom>
        </p:spPr>
      </p:pic>
      <p:pic>
        <p:nvPicPr>
          <p:cNvPr id="2050" name="Picture 2" descr="SYGMATEL SE DOTE D'UN NOUVEAU QG – Sygmatel">
            <a:extLst>
              <a:ext uri="{FF2B5EF4-FFF2-40B4-BE49-F238E27FC236}">
                <a16:creationId xmlns:a16="http://schemas.microsoft.com/office/drawing/2014/main" id="{5012C87F-B4E5-4847-B809-F6292400A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23" y="4831307"/>
            <a:ext cx="2042476" cy="1359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YGMATEL SE DOTE D'UN NOUVEAU QG – Sygmatel">
            <a:extLst>
              <a:ext uri="{FF2B5EF4-FFF2-40B4-BE49-F238E27FC236}">
                <a16:creationId xmlns:a16="http://schemas.microsoft.com/office/drawing/2014/main" id="{AFEF8D3D-C68F-41F4-B5CA-13C5B14DC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389" y="4819420"/>
            <a:ext cx="2059191" cy="1371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ygmatel | LinkedIn">
            <a:extLst>
              <a:ext uri="{FF2B5EF4-FFF2-40B4-BE49-F238E27FC236}">
                <a16:creationId xmlns:a16="http://schemas.microsoft.com/office/drawing/2014/main" id="{F6FFA676-42A2-49C8-9228-666BB35F4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09" y="647272"/>
            <a:ext cx="1672950" cy="1672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693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120BC3-C449-4DD9-86C7-F020B06FE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u="sng" dirty="0">
                <a:latin typeface="Arial" panose="020B0604020202020204" pitchFamily="34" charset="0"/>
                <a:cs typeface="Arial" panose="020B0604020202020204" pitchFamily="34" charset="0"/>
              </a:rPr>
              <a:t>La vue du conducteur</a:t>
            </a:r>
            <a:b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Tests Vision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E6F990DD-5A6C-4CED-99FF-007C531154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3150" y="1979397"/>
            <a:ext cx="5848177" cy="5848177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C8E730B-05A2-4888-AAD3-0B3D20821FC4}"/>
              </a:ext>
            </a:extLst>
          </p:cNvPr>
          <p:cNvSpPr txBox="1"/>
          <p:nvPr/>
        </p:nvSpPr>
        <p:spPr>
          <a:xfrm>
            <a:off x="3757189" y="2320785"/>
            <a:ext cx="4508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7F90F8"/>
                </a:solidFill>
              </a:rPr>
              <a:t>Le cerveau nous ment ?</a:t>
            </a:r>
          </a:p>
        </p:txBody>
      </p:sp>
    </p:spTree>
    <p:extLst>
      <p:ext uri="{BB962C8B-B14F-4D97-AF65-F5344CB8AC3E}">
        <p14:creationId xmlns:p14="http://schemas.microsoft.com/office/powerpoint/2010/main" val="372029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2320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26195" t="11985" r="23992" b="8134"/>
          <a:stretch/>
        </p:blipFill>
        <p:spPr>
          <a:xfrm>
            <a:off x="2554406" y="1"/>
            <a:ext cx="713550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49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2320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28880" t="17627" r="29366" b="15478"/>
          <a:stretch/>
        </p:blipFill>
        <p:spPr>
          <a:xfrm>
            <a:off x="2554406" y="0"/>
            <a:ext cx="7083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19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C6BEB5-B964-46D1-A454-7B9AB3350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706" y="843193"/>
            <a:ext cx="8761413" cy="706964"/>
          </a:xfrm>
        </p:spPr>
        <p:txBody>
          <a:bodyPr/>
          <a:lstStyle/>
          <a:p>
            <a:pPr algn="ctr"/>
            <a:r>
              <a:rPr lang="fr-FR" b="1" u="sng" dirty="0"/>
              <a:t>La vue du conducteur</a:t>
            </a:r>
            <a:br>
              <a:rPr lang="fr-FR" dirty="0"/>
            </a:br>
            <a:r>
              <a:rPr lang="fr-FR" dirty="0"/>
              <a:t>Limites physiologiques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F0040DA6-5210-4112-AD1C-0C01ECA5A5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1" y="2628848"/>
            <a:ext cx="6751461" cy="3797697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D1A441E-6DF8-4DA1-AA80-73A73C3444A2}"/>
              </a:ext>
            </a:extLst>
          </p:cNvPr>
          <p:cNvSpPr/>
          <p:nvPr/>
        </p:nvSpPr>
        <p:spPr>
          <a:xfrm>
            <a:off x="62541" y="2628849"/>
            <a:ext cx="6591916" cy="3834220"/>
          </a:xfrm>
          <a:prstGeom prst="roundRect">
            <a:avLst/>
          </a:prstGeom>
          <a:noFill/>
          <a:ln>
            <a:solidFill>
              <a:srgbClr val="7F90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E836045-A5DD-4456-92A7-C5B225061EA1}"/>
              </a:ext>
            </a:extLst>
          </p:cNvPr>
          <p:cNvSpPr txBox="1"/>
          <p:nvPr/>
        </p:nvSpPr>
        <p:spPr>
          <a:xfrm>
            <a:off x="608153" y="5408694"/>
            <a:ext cx="47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24FC1FF-3EB0-49CA-AF9B-841450473137}"/>
              </a:ext>
            </a:extLst>
          </p:cNvPr>
          <p:cNvSpPr txBox="1"/>
          <p:nvPr/>
        </p:nvSpPr>
        <p:spPr>
          <a:xfrm>
            <a:off x="613950" y="4688144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4130E40-D784-4880-9E93-8CF326E830FD}"/>
              </a:ext>
            </a:extLst>
          </p:cNvPr>
          <p:cNvSpPr txBox="1"/>
          <p:nvPr/>
        </p:nvSpPr>
        <p:spPr>
          <a:xfrm>
            <a:off x="613950" y="3972285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F072EE-38E6-4BF7-AFE1-B817551AA10E}"/>
              </a:ext>
            </a:extLst>
          </p:cNvPr>
          <p:cNvSpPr/>
          <p:nvPr/>
        </p:nvSpPr>
        <p:spPr>
          <a:xfrm>
            <a:off x="900112" y="5884332"/>
            <a:ext cx="1119188" cy="238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F3CAAFC-EA82-49A9-81CB-B5ABD679837A}"/>
              </a:ext>
            </a:extLst>
          </p:cNvPr>
          <p:cNvSpPr txBox="1"/>
          <p:nvPr/>
        </p:nvSpPr>
        <p:spPr>
          <a:xfrm>
            <a:off x="908501" y="5809998"/>
            <a:ext cx="2814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- Instincts, pulsions…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30D16A-EE51-4EFC-8A77-E44DB892562B}"/>
              </a:ext>
            </a:extLst>
          </p:cNvPr>
          <p:cNvSpPr/>
          <p:nvPr/>
        </p:nvSpPr>
        <p:spPr>
          <a:xfrm>
            <a:off x="943857" y="4335535"/>
            <a:ext cx="1423988" cy="32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B17FF48-07CA-4C50-95E1-8AA87AD2D877}"/>
              </a:ext>
            </a:extLst>
          </p:cNvPr>
          <p:cNvSpPr txBox="1"/>
          <p:nvPr/>
        </p:nvSpPr>
        <p:spPr>
          <a:xfrm>
            <a:off x="952246" y="4221372"/>
            <a:ext cx="26201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- Raisonnement, langage…</a:t>
            </a:r>
          </a:p>
          <a:p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D90B75A-D8C9-43FA-8CD4-642BBD974EBE}"/>
              </a:ext>
            </a:extLst>
          </p:cNvPr>
          <p:cNvSpPr txBox="1"/>
          <p:nvPr/>
        </p:nvSpPr>
        <p:spPr>
          <a:xfrm>
            <a:off x="294139" y="3306989"/>
            <a:ext cx="3209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Interconnectés entre eux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A6AAD7F-150E-427C-8B06-92B3B489E33A}"/>
              </a:ext>
            </a:extLst>
          </p:cNvPr>
          <p:cNvSpPr txBox="1"/>
          <p:nvPr/>
        </p:nvSpPr>
        <p:spPr>
          <a:xfrm>
            <a:off x="6646068" y="2723455"/>
            <a:ext cx="5652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Dans une situation gérée tardivement (urgence)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82C74C3-4206-4489-A7EE-E27E1CB0ADA7}"/>
              </a:ext>
            </a:extLst>
          </p:cNvPr>
          <p:cNvSpPr txBox="1"/>
          <p:nvPr/>
        </p:nvSpPr>
        <p:spPr>
          <a:xfrm>
            <a:off x="6646068" y="3118883"/>
            <a:ext cx="4793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FF0000"/>
                </a:solidFill>
              </a:rPr>
              <a:t>1+ </a:t>
            </a:r>
            <a:r>
              <a:rPr lang="fr-FR" sz="3600" dirty="0">
                <a:solidFill>
                  <a:srgbClr val="00B0F0"/>
                </a:solidFill>
              </a:rPr>
              <a:t>2 </a:t>
            </a:r>
            <a:r>
              <a:rPr lang="fr-FR" sz="3600" dirty="0"/>
              <a:t>= peur, stress…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21" name="Flèche : bas 20">
            <a:extLst>
              <a:ext uri="{FF2B5EF4-FFF2-40B4-BE49-F238E27FC236}">
                <a16:creationId xmlns:a16="http://schemas.microsoft.com/office/drawing/2014/main" id="{BB9B5F3D-E519-4989-B34E-2A52D383CCC7}"/>
              </a:ext>
            </a:extLst>
          </p:cNvPr>
          <p:cNvSpPr/>
          <p:nvPr/>
        </p:nvSpPr>
        <p:spPr>
          <a:xfrm>
            <a:off x="9239250" y="3848100"/>
            <a:ext cx="495300" cy="923925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68570C4-4F6E-4AAC-8A92-81C6D03DB57A}"/>
              </a:ext>
            </a:extLst>
          </p:cNvPr>
          <p:cNvSpPr/>
          <p:nvPr/>
        </p:nvSpPr>
        <p:spPr>
          <a:xfrm>
            <a:off x="9266327" y="4772025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>
                <a:solidFill>
                  <a:schemeClr val="bg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9340D2C-E371-44DE-B764-941C507C9C30}"/>
              </a:ext>
            </a:extLst>
          </p:cNvPr>
          <p:cNvSpPr txBox="1"/>
          <p:nvPr/>
        </p:nvSpPr>
        <p:spPr>
          <a:xfrm>
            <a:off x="7840573" y="5255827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Action impossible ou erronée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245D862-E22C-459C-B81A-3A0B1636D996}"/>
              </a:ext>
            </a:extLst>
          </p:cNvPr>
          <p:cNvSpPr/>
          <p:nvPr/>
        </p:nvSpPr>
        <p:spPr>
          <a:xfrm>
            <a:off x="1005452" y="5094140"/>
            <a:ext cx="156552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FCBFDF0-ADD7-458C-B431-4505C80D68EC}"/>
              </a:ext>
            </a:extLst>
          </p:cNvPr>
          <p:cNvSpPr txBox="1"/>
          <p:nvPr/>
        </p:nvSpPr>
        <p:spPr>
          <a:xfrm>
            <a:off x="919696" y="5034255"/>
            <a:ext cx="2743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-</a:t>
            </a:r>
            <a:r>
              <a:rPr lang="fr-FR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1600" dirty="0"/>
              <a:t>Emotions, mémoire…</a:t>
            </a:r>
          </a:p>
        </p:txBody>
      </p:sp>
    </p:spTree>
    <p:extLst>
      <p:ext uri="{BB962C8B-B14F-4D97-AF65-F5344CB8AC3E}">
        <p14:creationId xmlns:p14="http://schemas.microsoft.com/office/powerpoint/2010/main" val="379826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1" grpId="0"/>
      <p:bldP spid="13" grpId="0"/>
      <p:bldP spid="17" grpId="0"/>
      <p:bldP spid="18" grpId="0"/>
      <p:bldP spid="19" grpId="0"/>
      <p:bldP spid="20" grpId="0"/>
      <p:bldP spid="21" grpId="0" animBg="1"/>
      <p:bldP spid="22" grpId="0"/>
      <p:bldP spid="23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CFAA4D-D1AB-4037-BF76-7B987FC4C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038" y="928400"/>
            <a:ext cx="8761413" cy="706964"/>
          </a:xfrm>
        </p:spPr>
        <p:txBody>
          <a:bodyPr/>
          <a:lstStyle/>
          <a:p>
            <a:pPr algn="ctr"/>
            <a:r>
              <a:rPr lang="fr-FR" dirty="0"/>
              <a:t>Le cerveau nous ment ?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B0AAFA4-B406-460D-83C3-A7AF841FAD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940475" y="1116788"/>
            <a:ext cx="4368388" cy="6907794"/>
          </a:xfrm>
        </p:spPr>
      </p:pic>
    </p:spTree>
    <p:extLst>
      <p:ext uri="{BB962C8B-B14F-4D97-AF65-F5344CB8AC3E}">
        <p14:creationId xmlns:p14="http://schemas.microsoft.com/office/powerpoint/2010/main" val="200675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2E3E87-4498-4A7B-9784-0C766E0ED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771" y="874080"/>
            <a:ext cx="8761413" cy="706964"/>
          </a:xfrm>
        </p:spPr>
        <p:txBody>
          <a:bodyPr/>
          <a:lstStyle/>
          <a:p>
            <a:pPr algn="ctr"/>
            <a:r>
              <a:rPr lang="fr-FR" dirty="0"/>
              <a:t>Le cerveau nous ment ?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99FC635-5BF3-42A0-A23D-352B4292E6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4953" y="2536022"/>
            <a:ext cx="4126575" cy="4126574"/>
          </a:xfrm>
        </p:spPr>
      </p:pic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F5903471-C55D-4239-A099-C38F3170B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502365" y="2360653"/>
            <a:ext cx="4301942" cy="430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1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2A1BD7-2DE2-401C-8AE1-803E85EBE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985" y="901240"/>
            <a:ext cx="8761413" cy="706964"/>
          </a:xfrm>
        </p:spPr>
        <p:txBody>
          <a:bodyPr/>
          <a:lstStyle/>
          <a:p>
            <a:pPr algn="ctr"/>
            <a:r>
              <a:rPr lang="fr-FR" dirty="0"/>
              <a:t>Le cerveau nous ment ?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A135446-1DB0-44F9-B12F-C1AAF8F83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761714" y="-1480240"/>
            <a:ext cx="4744018" cy="12267446"/>
          </a:xfrm>
        </p:spPr>
      </p:pic>
    </p:spTree>
    <p:extLst>
      <p:ext uri="{BB962C8B-B14F-4D97-AF65-F5344CB8AC3E}">
        <p14:creationId xmlns:p14="http://schemas.microsoft.com/office/powerpoint/2010/main" val="218208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464183-9972-4653-9A18-FD6AC5894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466" y="883133"/>
            <a:ext cx="8761413" cy="706964"/>
          </a:xfrm>
        </p:spPr>
        <p:txBody>
          <a:bodyPr/>
          <a:lstStyle/>
          <a:p>
            <a:pPr algn="ctr"/>
            <a:r>
              <a:rPr lang="fr-FR" dirty="0"/>
              <a:t>Le cerveau nous ment ?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D328A05-D4EF-4EFD-9D86-842B0CF0F5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095544" y="1264345"/>
            <a:ext cx="4000911" cy="6402989"/>
          </a:xfrm>
        </p:spPr>
      </p:pic>
    </p:spTree>
    <p:extLst>
      <p:ext uri="{BB962C8B-B14F-4D97-AF65-F5344CB8AC3E}">
        <p14:creationId xmlns:p14="http://schemas.microsoft.com/office/powerpoint/2010/main" val="207840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4561F6-B45B-4619-B2DC-17996ED43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450" y="901240"/>
            <a:ext cx="8761413" cy="706964"/>
          </a:xfrm>
        </p:spPr>
        <p:txBody>
          <a:bodyPr/>
          <a:lstStyle/>
          <a:p>
            <a:pPr algn="ctr"/>
            <a:r>
              <a:rPr lang="fr-FR" dirty="0"/>
              <a:t>Le cerveau nous ment ?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D0AF74A-A3B2-4CB8-A77B-AA337B754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783" t="40483" r="59274" b="9199"/>
          <a:stretch/>
        </p:blipFill>
        <p:spPr>
          <a:xfrm rot="5400000">
            <a:off x="3746205" y="1991113"/>
            <a:ext cx="4699589" cy="5034190"/>
          </a:xfrm>
        </p:spPr>
      </p:pic>
    </p:spTree>
    <p:extLst>
      <p:ext uri="{BB962C8B-B14F-4D97-AF65-F5344CB8AC3E}">
        <p14:creationId xmlns:p14="http://schemas.microsoft.com/office/powerpoint/2010/main" val="382991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53735" y="805547"/>
            <a:ext cx="8761413" cy="706964"/>
          </a:xfrm>
        </p:spPr>
        <p:txBody>
          <a:bodyPr/>
          <a:lstStyle/>
          <a:p>
            <a:pPr algn="ctr"/>
            <a:r>
              <a:rPr lang="fr-FR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téléphone au volant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96" y="2562607"/>
            <a:ext cx="5715000" cy="4006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94" b="10212"/>
          <a:stretch/>
        </p:blipFill>
        <p:spPr>
          <a:xfrm>
            <a:off x="6134442" y="2611660"/>
            <a:ext cx="5852160" cy="3908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149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1727" y="1439500"/>
            <a:ext cx="11235349" cy="153909"/>
          </a:xfrm>
        </p:spPr>
        <p:txBody>
          <a:bodyPr/>
          <a:lstStyle/>
          <a:p>
            <a:pPr algn="ctr"/>
            <a:r>
              <a:rPr lang="fr-FR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fr-FR" b="1" dirty="0"/>
              <a:t> </a:t>
            </a:r>
            <a:br>
              <a:rPr lang="fr-FR" dirty="0"/>
            </a:b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A4D53B1-41BB-436D-97FF-F3F6792B0AB1}"/>
              </a:ext>
            </a:extLst>
          </p:cNvPr>
          <p:cNvSpPr txBox="1"/>
          <p:nvPr/>
        </p:nvSpPr>
        <p:spPr>
          <a:xfrm>
            <a:off x="99928" y="2505205"/>
            <a:ext cx="301964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>
                <a:solidFill>
                  <a:srgbClr val="7F90F8"/>
                </a:solidFill>
              </a:rPr>
              <a:t>La vue du conducteur (40 min)</a:t>
            </a:r>
          </a:p>
          <a:p>
            <a:pPr algn="ctr"/>
            <a:r>
              <a:rPr lang="fr-FR" b="1" dirty="0">
                <a:solidFill>
                  <a:srgbClr val="7F90F8"/>
                </a:solidFill>
              </a:rPr>
              <a:t> </a:t>
            </a:r>
            <a:r>
              <a:rPr lang="fr-FR" sz="2400" b="1" dirty="0">
                <a:solidFill>
                  <a:srgbClr val="7F90F8"/>
                </a:solidFill>
              </a:rPr>
              <a:t> </a:t>
            </a:r>
            <a:endParaRPr lang="fr-FR" b="1" i="1" u="sng" dirty="0">
              <a:solidFill>
                <a:srgbClr val="7F90F8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rgbClr val="92D050"/>
                </a:solidFill>
              </a:rPr>
              <a:t>Introduction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1600" dirty="0">
              <a:solidFill>
                <a:srgbClr val="92D05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rgbClr val="92D050"/>
                </a:solidFill>
              </a:rPr>
              <a:t>Règlementation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1600" dirty="0">
              <a:solidFill>
                <a:srgbClr val="92D05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rgbClr val="92D050"/>
                </a:solidFill>
              </a:rPr>
              <a:t>Tâche de Mariotte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1600" dirty="0">
              <a:solidFill>
                <a:srgbClr val="92D05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rgbClr val="92D050"/>
                </a:solidFill>
              </a:rPr>
              <a:t>Le temps de latence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1600" dirty="0">
              <a:solidFill>
                <a:srgbClr val="92D05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rgbClr val="92D050"/>
                </a:solidFill>
              </a:rPr>
              <a:t>Tests vision</a:t>
            </a:r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8D126F8-2661-42A5-AD21-E45A69E3033D}"/>
              </a:ext>
            </a:extLst>
          </p:cNvPr>
          <p:cNvSpPr txBox="1"/>
          <p:nvPr/>
        </p:nvSpPr>
        <p:spPr>
          <a:xfrm>
            <a:off x="3152356" y="2500393"/>
            <a:ext cx="318963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000" b="1" dirty="0">
                <a:solidFill>
                  <a:srgbClr val="7F90F8"/>
                </a:solidFill>
              </a:rPr>
              <a:t>Le téléphone au volant</a:t>
            </a:r>
          </a:p>
          <a:p>
            <a:pPr algn="ctr"/>
            <a:r>
              <a:rPr lang="fr-FR" sz="2000" b="1" dirty="0">
                <a:solidFill>
                  <a:srgbClr val="7F90F8"/>
                </a:solidFill>
              </a:rPr>
              <a:t>(35 min) </a:t>
            </a:r>
          </a:p>
          <a:p>
            <a:pPr algn="ctr"/>
            <a:endParaRPr lang="fr-FR" b="1" i="1" u="sng" dirty="0">
              <a:solidFill>
                <a:srgbClr val="7F90F8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rgbClr val="92D050"/>
                </a:solidFill>
              </a:rPr>
              <a:t>Source de distraction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1600" dirty="0">
              <a:solidFill>
                <a:srgbClr val="92D05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rgbClr val="92D050"/>
                </a:solidFill>
              </a:rPr>
              <a:t>Règlementation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1600" dirty="0">
              <a:solidFill>
                <a:srgbClr val="92D05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rgbClr val="92D050"/>
                </a:solidFill>
              </a:rPr>
              <a:t>Le syndrome de FOMO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1600" dirty="0">
              <a:solidFill>
                <a:srgbClr val="92D05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rgbClr val="92D050"/>
                </a:solidFill>
              </a:rPr>
              <a:t>Le système de mobilité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1600" dirty="0">
              <a:solidFill>
                <a:srgbClr val="92D05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rgbClr val="92D050"/>
                </a:solidFill>
              </a:rPr>
              <a:t>Ecoute passive / active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1600" dirty="0">
              <a:solidFill>
                <a:srgbClr val="92D05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rgbClr val="92D050"/>
                </a:solidFill>
              </a:rPr>
              <a:t>Cécité attentionnelle</a:t>
            </a:r>
          </a:p>
          <a:p>
            <a:endParaRPr lang="fr-FR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F458B2D2-BB29-4B9B-B836-71FA383416A7}"/>
              </a:ext>
            </a:extLst>
          </p:cNvPr>
          <p:cNvCxnSpPr>
            <a:cxnSpLocks/>
          </p:cNvCxnSpPr>
          <p:nvPr/>
        </p:nvCxnSpPr>
        <p:spPr>
          <a:xfrm>
            <a:off x="3109289" y="2655651"/>
            <a:ext cx="0" cy="41228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612F3F03-864B-4EAC-B1C7-FAB9E9447BF3}"/>
              </a:ext>
            </a:extLst>
          </p:cNvPr>
          <p:cNvCxnSpPr>
            <a:cxnSpLocks/>
          </p:cNvCxnSpPr>
          <p:nvPr/>
        </p:nvCxnSpPr>
        <p:spPr>
          <a:xfrm>
            <a:off x="62610" y="2655651"/>
            <a:ext cx="0" cy="41228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B9C8F4A-DF6F-44B3-8883-1CB3B7092E6B}"/>
              </a:ext>
            </a:extLst>
          </p:cNvPr>
          <p:cNvCxnSpPr>
            <a:cxnSpLocks/>
          </p:cNvCxnSpPr>
          <p:nvPr/>
        </p:nvCxnSpPr>
        <p:spPr>
          <a:xfrm>
            <a:off x="6321488" y="2655651"/>
            <a:ext cx="0" cy="41228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31DAE34E-2D00-405E-B82C-468DBF31B20C}"/>
              </a:ext>
            </a:extLst>
          </p:cNvPr>
          <p:cNvSpPr txBox="1"/>
          <p:nvPr/>
        </p:nvSpPr>
        <p:spPr>
          <a:xfrm>
            <a:off x="9280653" y="2531171"/>
            <a:ext cx="31058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   </a:t>
            </a:r>
            <a:r>
              <a:rPr lang="fr-FR" sz="2000" b="1" dirty="0">
                <a:solidFill>
                  <a:srgbClr val="7F90F8"/>
                </a:solidFill>
              </a:rPr>
              <a:t>La conduite en ville</a:t>
            </a:r>
          </a:p>
          <a:p>
            <a:pPr algn="ctr"/>
            <a:r>
              <a:rPr lang="fr-FR" sz="2000" b="1" dirty="0">
                <a:solidFill>
                  <a:srgbClr val="7F90F8"/>
                </a:solidFill>
              </a:rPr>
              <a:t>(10 min)</a:t>
            </a:r>
          </a:p>
          <a:p>
            <a:pPr algn="ctr"/>
            <a:r>
              <a:rPr lang="fr-FR" sz="2400" b="1" dirty="0">
                <a:solidFill>
                  <a:srgbClr val="7F90F8"/>
                </a:solidFill>
              </a:rPr>
              <a:t> </a:t>
            </a:r>
            <a:endParaRPr lang="fr-FR" b="1" i="1" u="sng" dirty="0">
              <a:solidFill>
                <a:srgbClr val="7F90F8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rgbClr val="92D050"/>
                </a:solidFill>
              </a:rPr>
              <a:t>La « bonne conduite »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1600" dirty="0">
              <a:solidFill>
                <a:srgbClr val="92D05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rgbClr val="92D050"/>
                </a:solidFill>
              </a:rPr>
              <a:t>Vulnérabilité des piétons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1600" dirty="0">
              <a:solidFill>
                <a:srgbClr val="92D050"/>
              </a:solidFill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5F840F96-6C76-49C3-A967-952FBF248416}"/>
              </a:ext>
            </a:extLst>
          </p:cNvPr>
          <p:cNvCxnSpPr>
            <a:cxnSpLocks/>
          </p:cNvCxnSpPr>
          <p:nvPr/>
        </p:nvCxnSpPr>
        <p:spPr>
          <a:xfrm>
            <a:off x="9261197" y="2655651"/>
            <a:ext cx="0" cy="41228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237A9D73-FBCA-43E0-935C-A62FF3389613}"/>
              </a:ext>
            </a:extLst>
          </p:cNvPr>
          <p:cNvSpPr txBox="1"/>
          <p:nvPr/>
        </p:nvSpPr>
        <p:spPr>
          <a:xfrm>
            <a:off x="6352272" y="2500393"/>
            <a:ext cx="298514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000" b="1" dirty="0">
                <a:solidFill>
                  <a:srgbClr val="7F90F8"/>
                </a:solidFill>
              </a:rPr>
              <a:t>L’Eco-Conduite</a:t>
            </a:r>
          </a:p>
          <a:p>
            <a:pPr algn="ctr"/>
            <a:r>
              <a:rPr lang="fr-FR" sz="2000" b="1" dirty="0">
                <a:solidFill>
                  <a:srgbClr val="7F90F8"/>
                </a:solidFill>
              </a:rPr>
              <a:t>(25 min)</a:t>
            </a:r>
          </a:p>
          <a:p>
            <a:pPr algn="ctr"/>
            <a:endParaRPr lang="fr-FR" sz="2000" b="1" dirty="0">
              <a:solidFill>
                <a:srgbClr val="7F90F8"/>
              </a:solidFill>
            </a:endParaRPr>
          </a:p>
          <a:p>
            <a:pPr marL="285750" indent="-285750">
              <a:buClr>
                <a:srgbClr val="92D050"/>
              </a:buClr>
              <a:buFont typeface="Courier New" panose="02070309020205020404" pitchFamily="49" charset="0"/>
              <a:buChar char="o"/>
            </a:pPr>
            <a:r>
              <a:rPr lang="fr-FR" sz="1600" b="1" dirty="0">
                <a:solidFill>
                  <a:srgbClr val="7F90F8"/>
                </a:solidFill>
              </a:rPr>
              <a:t> </a:t>
            </a:r>
            <a:r>
              <a:rPr lang="fr-FR" sz="1600" dirty="0">
                <a:solidFill>
                  <a:srgbClr val="92D050"/>
                </a:solidFill>
              </a:rPr>
              <a:t>Définition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1600" dirty="0">
              <a:solidFill>
                <a:srgbClr val="92D05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rgbClr val="92D050"/>
                </a:solidFill>
              </a:rPr>
              <a:t>Les avantages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1600" dirty="0">
              <a:solidFill>
                <a:srgbClr val="92D05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rgbClr val="92D050"/>
                </a:solidFill>
              </a:rPr>
              <a:t>La conduite rationnelle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1600" dirty="0">
              <a:solidFill>
                <a:srgbClr val="92D05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rgbClr val="92D050"/>
                </a:solidFill>
              </a:rPr>
              <a:t>Emissions CO2 SYGMATEL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1600" dirty="0">
              <a:solidFill>
                <a:srgbClr val="92D05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rgbClr val="92D050"/>
                </a:solidFill>
              </a:rPr>
              <a:t>Conclusion</a:t>
            </a:r>
          </a:p>
          <a:p>
            <a:pPr algn="ctr"/>
            <a:endParaRPr lang="fr-FR" b="1" i="1" u="sng" dirty="0">
              <a:solidFill>
                <a:srgbClr val="7F90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5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12310" y="3563138"/>
            <a:ext cx="9916367" cy="3815123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fr-FR" b="1" dirty="0">
                <a:solidFill>
                  <a:srgbClr val="7F90F8"/>
                </a:solidFill>
                <a:latin typeface="Source Sans Pro"/>
              </a:rPr>
              <a:t>La distraction visuelle </a:t>
            </a:r>
            <a:r>
              <a:rPr lang="fr-FR" dirty="0">
                <a:solidFill>
                  <a:srgbClr val="323232"/>
                </a:solidFill>
                <a:latin typeface="Source Sans Pro"/>
              </a:rPr>
              <a:t>: le conducteur quitte la route des yeux.</a:t>
            </a:r>
          </a:p>
          <a:p>
            <a:pPr marL="0" indent="0" fontAlgn="base">
              <a:buNone/>
            </a:pPr>
            <a:endParaRPr lang="fr-FR" sz="800" dirty="0">
              <a:solidFill>
                <a:srgbClr val="323232"/>
              </a:solidFill>
              <a:latin typeface="Source Sans Pro"/>
            </a:endParaRPr>
          </a:p>
          <a:p>
            <a:pPr marL="0" indent="0" fontAlgn="base">
              <a:buNone/>
            </a:pPr>
            <a:r>
              <a:rPr lang="fr-FR" b="1" dirty="0">
                <a:solidFill>
                  <a:srgbClr val="7F90F8"/>
                </a:solidFill>
                <a:latin typeface="Source Sans Pro"/>
              </a:rPr>
              <a:t>La distraction cognitive </a:t>
            </a:r>
            <a:r>
              <a:rPr lang="fr-FR" dirty="0">
                <a:solidFill>
                  <a:srgbClr val="323232"/>
                </a:solidFill>
                <a:latin typeface="Source Sans Pro"/>
              </a:rPr>
              <a:t>: le conducteur se concentre sur la conversation ou sur ce qu'il lit plutôt que sur la route et la conduite.</a:t>
            </a:r>
          </a:p>
          <a:p>
            <a:pPr marL="0" indent="0" fontAlgn="base">
              <a:buNone/>
            </a:pPr>
            <a:endParaRPr lang="fr-FR" sz="900" dirty="0">
              <a:solidFill>
                <a:srgbClr val="323232"/>
              </a:solidFill>
              <a:latin typeface="Source Sans Pro"/>
            </a:endParaRPr>
          </a:p>
          <a:p>
            <a:pPr marL="0" indent="0" fontAlgn="base">
              <a:buNone/>
            </a:pPr>
            <a:r>
              <a:rPr lang="fr-FR" b="1" dirty="0">
                <a:solidFill>
                  <a:srgbClr val="7F90F8"/>
                </a:solidFill>
                <a:latin typeface="Source Sans Pro"/>
              </a:rPr>
              <a:t>La distraction auditive </a:t>
            </a:r>
            <a:r>
              <a:rPr lang="fr-FR" dirty="0">
                <a:solidFill>
                  <a:srgbClr val="323232"/>
                </a:solidFill>
                <a:latin typeface="Source Sans Pro"/>
              </a:rPr>
              <a:t>: le conducteur n'est plus attentif aux bruits extérieurs qui peuvent le prévenir d'un éventuel danger.</a:t>
            </a:r>
          </a:p>
          <a:p>
            <a:pPr marL="0" indent="0" fontAlgn="base">
              <a:buNone/>
            </a:pPr>
            <a:r>
              <a:rPr lang="fr-FR" sz="1200" dirty="0">
                <a:solidFill>
                  <a:srgbClr val="323232"/>
                </a:solidFill>
                <a:latin typeface="Source Sans Pro"/>
              </a:rPr>
              <a:t> </a:t>
            </a:r>
            <a:r>
              <a:rPr lang="fr-FR" sz="800" dirty="0">
                <a:solidFill>
                  <a:srgbClr val="323232"/>
                </a:solidFill>
                <a:latin typeface="Source Sans Pro"/>
              </a:rPr>
              <a:t> </a:t>
            </a:r>
            <a:endParaRPr lang="fr-FR" sz="1200" dirty="0">
              <a:solidFill>
                <a:srgbClr val="323232"/>
              </a:solidFill>
              <a:latin typeface="Source Sans Pro"/>
            </a:endParaRPr>
          </a:p>
          <a:p>
            <a:pPr marL="0" indent="0" fontAlgn="base">
              <a:buNone/>
            </a:pPr>
            <a:r>
              <a:rPr lang="fr-FR" b="1" dirty="0">
                <a:solidFill>
                  <a:srgbClr val="7F90F8"/>
                </a:solidFill>
                <a:latin typeface="Source Sans Pro"/>
              </a:rPr>
              <a:t>La distraction physique </a:t>
            </a:r>
            <a:r>
              <a:rPr lang="fr-FR" dirty="0">
                <a:solidFill>
                  <a:srgbClr val="323232"/>
                </a:solidFill>
                <a:latin typeface="Source Sans Pro"/>
              </a:rPr>
              <a:t>: Le conducteur ne tient plus son volant à deux mains lorsqu'il compose un numéro, envoie un message ou tient son téléphone en main.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70779" y="693344"/>
            <a:ext cx="11226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téléphone au volant</a:t>
            </a:r>
          </a:p>
          <a:p>
            <a:pPr algn="ctr"/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grande source de distraction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BC673DBC-7779-4954-81FA-79F311FE334B}"/>
              </a:ext>
            </a:extLst>
          </p:cNvPr>
          <p:cNvSpPr/>
          <p:nvPr/>
        </p:nvSpPr>
        <p:spPr>
          <a:xfrm>
            <a:off x="1636699" y="2551099"/>
            <a:ext cx="8667590" cy="806824"/>
          </a:xfrm>
          <a:prstGeom prst="roundRect">
            <a:avLst/>
          </a:prstGeom>
          <a:noFill/>
          <a:ln>
            <a:solidFill>
              <a:srgbClr val="7F90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A8EFBE6-49D2-4E2E-8E01-7324A4D82CF7}"/>
              </a:ext>
            </a:extLst>
          </p:cNvPr>
          <p:cNvSpPr txBox="1"/>
          <p:nvPr/>
        </p:nvSpPr>
        <p:spPr>
          <a:xfrm>
            <a:off x="1832513" y="2639808"/>
            <a:ext cx="8252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7F90F8"/>
                </a:solidFill>
                <a:latin typeface="Source Sans Pro"/>
              </a:rPr>
              <a:t>Le smartphone est le seul dispositif qui cumule les quatre sources de distraction qui peuvent détourner l’attention d’un conducteur.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958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70779" y="693344"/>
            <a:ext cx="11226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téléphone au volant</a:t>
            </a:r>
          </a:p>
          <a:p>
            <a:pPr algn="ctr"/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règlementation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D05BBA7-72A2-4E4C-822A-663C96A9FCD9}"/>
              </a:ext>
            </a:extLst>
          </p:cNvPr>
          <p:cNvSpPr txBox="1"/>
          <p:nvPr/>
        </p:nvSpPr>
        <p:spPr>
          <a:xfrm>
            <a:off x="1131682" y="3060072"/>
            <a:ext cx="81481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7F90F8"/>
              </a:buClr>
              <a:buFont typeface="Century Gothic" panose="020B0502020202020204" pitchFamily="34" charset="0"/>
              <a:buChar char="►"/>
            </a:pPr>
            <a:r>
              <a:rPr lang="fr-FR" dirty="0"/>
              <a:t>Il est interdit de tenir son téléphone en main au volant.</a:t>
            </a:r>
          </a:p>
          <a:p>
            <a:pPr marL="285750" indent="-285750">
              <a:buClr>
                <a:srgbClr val="7F90F8"/>
              </a:buClr>
              <a:buFont typeface="Century Gothic" panose="020B0502020202020204" pitchFamily="34" charset="0"/>
              <a:buChar char="►"/>
            </a:pPr>
            <a:endParaRPr lang="fr-FR" dirty="0"/>
          </a:p>
          <a:p>
            <a:pPr marL="285750" indent="-285750">
              <a:buClr>
                <a:schemeClr val="accent4"/>
              </a:buClr>
              <a:buFont typeface="Century Gothic" panose="020B0502020202020204" pitchFamily="34" charset="0"/>
              <a:buChar char="►"/>
            </a:pPr>
            <a:r>
              <a:rPr lang="fr-FR" dirty="0"/>
              <a:t>Les oreillettes et casques sont aussi interdits.</a:t>
            </a:r>
          </a:p>
          <a:p>
            <a:pPr marL="285750" indent="-285750">
              <a:buClr>
                <a:schemeClr val="accent4"/>
              </a:buClr>
              <a:buFont typeface="Century Gothic" panose="020B0502020202020204" pitchFamily="34" charset="0"/>
              <a:buChar char="►"/>
            </a:pPr>
            <a:endParaRPr lang="fr-FR" dirty="0"/>
          </a:p>
          <a:p>
            <a:pPr marL="285750" indent="-285750">
              <a:buClr>
                <a:srgbClr val="7F90F8"/>
              </a:buClr>
              <a:buFont typeface="Century Gothic" panose="020B0502020202020204" pitchFamily="34" charset="0"/>
              <a:buChar char="►"/>
            </a:pPr>
            <a:r>
              <a:rPr lang="fr-FR" dirty="0"/>
              <a:t>La sanction prévue pour cette infraction est une amende de 135€ et un retrait de 3 points sur le permis de conduire.</a:t>
            </a:r>
          </a:p>
          <a:p>
            <a:endParaRPr lang="fr-FR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249C90-4A5B-4162-8ACD-FDEC6F08315F}"/>
              </a:ext>
            </a:extLst>
          </p:cNvPr>
          <p:cNvSpPr/>
          <p:nvPr/>
        </p:nvSpPr>
        <p:spPr>
          <a:xfrm>
            <a:off x="623181" y="5160042"/>
            <a:ext cx="10945638" cy="1475714"/>
          </a:xfrm>
          <a:prstGeom prst="roundRect">
            <a:avLst/>
          </a:prstGeom>
          <a:noFill/>
          <a:ln>
            <a:solidFill>
              <a:srgbClr val="7F90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542FF7F-12B1-4C02-BE7E-B12FE449A1C8}"/>
              </a:ext>
            </a:extLst>
          </p:cNvPr>
          <p:cNvSpPr txBox="1"/>
          <p:nvPr/>
        </p:nvSpPr>
        <p:spPr>
          <a:xfrm>
            <a:off x="804250" y="5297734"/>
            <a:ext cx="10583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Depuis le 25 mai 2020, un retrait de permis est possible en cas d’une autre infraction au Code de la route constatée au même moment que le téléphone au volant.</a:t>
            </a:r>
          </a:p>
          <a:p>
            <a:r>
              <a:rPr lang="fr-FR" dirty="0"/>
              <a:t>Une rétention immédiate du permis est possible suivie d’une suspension de permis pouvant aller jusqu’à 6 mois.</a:t>
            </a:r>
          </a:p>
        </p:txBody>
      </p:sp>
    </p:spTree>
    <p:extLst>
      <p:ext uri="{BB962C8B-B14F-4D97-AF65-F5344CB8AC3E}">
        <p14:creationId xmlns:p14="http://schemas.microsoft.com/office/powerpoint/2010/main" val="41870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martphone au volant -  Sécurité routiè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4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téléphone au volant</a:t>
            </a:r>
            <a:b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syndrome de FOMO </a:t>
            </a:r>
          </a:p>
        </p:txBody>
      </p:sp>
      <p:sp>
        <p:nvSpPr>
          <p:cNvPr id="4" name="Rectangle 3"/>
          <p:cNvSpPr/>
          <p:nvPr/>
        </p:nvSpPr>
        <p:spPr>
          <a:xfrm>
            <a:off x="320040" y="2499360"/>
            <a:ext cx="116433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fr-FR" b="1" u="sng" dirty="0">
                <a:solidFill>
                  <a:srgbClr val="7F90F8"/>
                </a:solidFill>
                <a:latin typeface="Gotham"/>
              </a:rPr>
              <a:t>Une nouvelle forme de dépendance.</a:t>
            </a:r>
          </a:p>
          <a:p>
            <a:pPr fontAlgn="base"/>
            <a:endParaRPr lang="fr-FR" dirty="0">
              <a:solidFill>
                <a:srgbClr val="323232"/>
              </a:solidFill>
              <a:latin typeface="Gotham"/>
            </a:endParaRPr>
          </a:p>
          <a:p>
            <a:pPr fontAlgn="base"/>
            <a:r>
              <a:rPr lang="fr-FR" dirty="0">
                <a:solidFill>
                  <a:srgbClr val="323232"/>
                </a:solidFill>
                <a:latin typeface="Source Sans Pro"/>
              </a:rPr>
              <a:t>FOMO pour "</a:t>
            </a:r>
            <a:r>
              <a:rPr lang="fr-FR" dirty="0" err="1">
                <a:solidFill>
                  <a:srgbClr val="323232"/>
                </a:solidFill>
                <a:latin typeface="Source Sans Pro"/>
              </a:rPr>
              <a:t>Fear</a:t>
            </a:r>
            <a:r>
              <a:rPr lang="fr-FR" dirty="0">
                <a:solidFill>
                  <a:srgbClr val="323232"/>
                </a:solidFill>
                <a:latin typeface="Source Sans Pro"/>
              </a:rPr>
              <a:t> Of </a:t>
            </a:r>
            <a:r>
              <a:rPr lang="fr-FR" dirty="0" err="1">
                <a:solidFill>
                  <a:srgbClr val="323232"/>
                </a:solidFill>
                <a:latin typeface="Source Sans Pro"/>
              </a:rPr>
              <a:t>Missing</a:t>
            </a:r>
            <a:r>
              <a:rPr lang="fr-FR" dirty="0">
                <a:solidFill>
                  <a:srgbClr val="323232"/>
                </a:solidFill>
                <a:latin typeface="Source Sans Pro"/>
              </a:rPr>
              <a:t> Out", ou en français, la peur de rater quelque chose, est un besoin irrépressible d'être constamment en relation avec les autres, d'être au courant des dernières actualités, d'être joignables à tout moment.</a:t>
            </a:r>
          </a:p>
          <a:p>
            <a:pPr fontAlgn="base"/>
            <a:endParaRPr lang="fr-FR" dirty="0">
              <a:solidFill>
                <a:srgbClr val="323232"/>
              </a:solidFill>
              <a:latin typeface="Source Sans Pro"/>
            </a:endParaRPr>
          </a:p>
          <a:p>
            <a:pPr fontAlgn="base"/>
            <a:r>
              <a:rPr lang="fr-FR" dirty="0">
                <a:solidFill>
                  <a:srgbClr val="323232"/>
                </a:solidFill>
                <a:latin typeface="Source Sans Pro"/>
              </a:rPr>
              <a:t>Cette angoisse d'être coupé du monde rend les utilisateurs de smartphone quasiment incapables de résister au téléphone qui sonne ou qui vibre, à l'écran qui s'allume, au message qui s'affiche.</a:t>
            </a:r>
            <a:endParaRPr lang="fr-FR" b="0" i="0" u="none" strike="noStrike" dirty="0">
              <a:solidFill>
                <a:srgbClr val="323232"/>
              </a:solidFill>
              <a:effectLst/>
              <a:latin typeface="Source Sans Pro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1662" y="5222612"/>
            <a:ext cx="57607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7F90F8"/>
                </a:solidFill>
                <a:latin typeface="Source Sans Pro"/>
              </a:rPr>
              <a:t>Lire un message en conduisant multiplie le risque d’accident par 23.</a:t>
            </a:r>
          </a:p>
          <a:p>
            <a:r>
              <a:rPr lang="fr-FR" sz="2000" dirty="0">
                <a:solidFill>
                  <a:srgbClr val="7F90F8"/>
                </a:solidFill>
                <a:latin typeface="Source Sans Pro"/>
              </a:rPr>
              <a:t>Il oblige le conducteur à détourner les yeux de la route pendant en moyenne 5 secondes.</a:t>
            </a:r>
            <a:endParaRPr lang="fr-FR" sz="2000" dirty="0">
              <a:solidFill>
                <a:srgbClr val="7F90F8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0856" r="1572"/>
          <a:stretch/>
        </p:blipFill>
        <p:spPr>
          <a:xfrm>
            <a:off x="8038452" y="4699734"/>
            <a:ext cx="4153548" cy="2226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09A048F-2D9E-44F6-926A-A62CBF19DC5D}"/>
              </a:ext>
            </a:extLst>
          </p:cNvPr>
          <p:cNvSpPr/>
          <p:nvPr/>
        </p:nvSpPr>
        <p:spPr>
          <a:xfrm>
            <a:off x="1582911" y="5132934"/>
            <a:ext cx="5455664" cy="1534596"/>
          </a:xfrm>
          <a:prstGeom prst="roundRect">
            <a:avLst/>
          </a:prstGeom>
          <a:noFill/>
          <a:ln>
            <a:solidFill>
              <a:srgbClr val="7F90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1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27D5B4-8E27-4E67-9BD5-2815E0B28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u="sng" dirty="0">
                <a:latin typeface="Arial" panose="020B0604020202020204" pitchFamily="34" charset="0"/>
                <a:cs typeface="Arial" panose="020B0604020202020204" pitchFamily="34" charset="0"/>
              </a:rPr>
              <a:t>Le téléphone au volant</a:t>
            </a:r>
            <a:b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Le système de mobilité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BA05B1F-821F-4B5B-A2B7-8136F79809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83" t="11826" r="7414" b="21225"/>
          <a:stretch/>
        </p:blipFill>
        <p:spPr>
          <a:xfrm>
            <a:off x="826851" y="2364515"/>
            <a:ext cx="5544766" cy="4367025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91DE11B-66E1-4FBF-B327-B6D6EB0EC63B}"/>
              </a:ext>
            </a:extLst>
          </p:cNvPr>
          <p:cNvSpPr txBox="1"/>
          <p:nvPr/>
        </p:nvSpPr>
        <p:spPr>
          <a:xfrm>
            <a:off x="2879387" y="3064211"/>
            <a:ext cx="1585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>
                <a:solidFill>
                  <a:srgbClr val="572BD8"/>
                </a:solidFill>
              </a:rPr>
              <a:t>V</a:t>
            </a:r>
            <a:r>
              <a:rPr lang="fr-FR" sz="2400" dirty="0">
                <a:solidFill>
                  <a:srgbClr val="572BD8"/>
                </a:solidFill>
              </a:rPr>
              <a:t>éhicule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B2CB878-F356-4506-B4B2-746C5886634F}"/>
              </a:ext>
            </a:extLst>
          </p:cNvPr>
          <p:cNvSpPr txBox="1"/>
          <p:nvPr/>
        </p:nvSpPr>
        <p:spPr>
          <a:xfrm>
            <a:off x="4491693" y="5525120"/>
            <a:ext cx="19607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u="sng" dirty="0">
                <a:solidFill>
                  <a:srgbClr val="572BD8"/>
                </a:solidFill>
              </a:rPr>
              <a:t>E</a:t>
            </a:r>
            <a:r>
              <a:rPr lang="fr-FR" dirty="0">
                <a:solidFill>
                  <a:srgbClr val="572BD8"/>
                </a:solidFill>
              </a:rPr>
              <a:t>nvironnement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60CCEEB-F9E6-4AAB-A2B5-4BEC6C9574B4}"/>
              </a:ext>
            </a:extLst>
          </p:cNvPr>
          <p:cNvSpPr txBox="1"/>
          <p:nvPr/>
        </p:nvSpPr>
        <p:spPr>
          <a:xfrm>
            <a:off x="1073663" y="5540746"/>
            <a:ext cx="1585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>
                <a:solidFill>
                  <a:srgbClr val="572BD8"/>
                </a:solidFill>
              </a:rPr>
              <a:t>I</a:t>
            </a:r>
            <a:r>
              <a:rPr lang="fr-FR" sz="2400" dirty="0">
                <a:solidFill>
                  <a:srgbClr val="572BD8"/>
                </a:solidFill>
              </a:rPr>
              <a:t>ndividu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52AD502-FF34-4376-ABE3-CC27FD4621C6}"/>
              </a:ext>
            </a:extLst>
          </p:cNvPr>
          <p:cNvSpPr txBox="1"/>
          <p:nvPr/>
        </p:nvSpPr>
        <p:spPr>
          <a:xfrm>
            <a:off x="5385789" y="4410486"/>
            <a:ext cx="2375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B63E4B"/>
                </a:solidFill>
              </a:rPr>
              <a:t>Ex : Arbre en travers</a:t>
            </a:r>
          </a:p>
          <a:p>
            <a:r>
              <a:rPr lang="fr-FR" sz="1600" dirty="0">
                <a:solidFill>
                  <a:srgbClr val="B63E4B"/>
                </a:solidFill>
              </a:rPr>
              <a:t>      de la route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FD5D3C8-A133-44E5-A057-AC67625EFD85}"/>
              </a:ext>
            </a:extLst>
          </p:cNvPr>
          <p:cNvSpPr txBox="1"/>
          <p:nvPr/>
        </p:nvSpPr>
        <p:spPr>
          <a:xfrm>
            <a:off x="34046" y="4410487"/>
            <a:ext cx="1832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B63E4B"/>
                </a:solidFill>
              </a:rPr>
              <a:t>Ex : Fatigue de</a:t>
            </a:r>
          </a:p>
          <a:p>
            <a:r>
              <a:rPr lang="fr-FR" sz="1600" dirty="0">
                <a:solidFill>
                  <a:srgbClr val="B63E4B"/>
                </a:solidFill>
              </a:rPr>
              <a:t>       l’individu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4CC71AF-DEF2-4EAD-9198-8F248601F238}"/>
              </a:ext>
            </a:extLst>
          </p:cNvPr>
          <p:cNvSpPr txBox="1"/>
          <p:nvPr/>
        </p:nvSpPr>
        <p:spPr>
          <a:xfrm>
            <a:off x="1073663" y="2941101"/>
            <a:ext cx="1832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B63E4B"/>
                </a:solidFill>
              </a:rPr>
              <a:t>Ex : Défaillance</a:t>
            </a:r>
          </a:p>
          <a:p>
            <a:r>
              <a:rPr lang="fr-FR" sz="1600" dirty="0">
                <a:solidFill>
                  <a:srgbClr val="B63E4B"/>
                </a:solidFill>
              </a:rPr>
              <a:t>      du véhicule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AD6F9A25-3FA1-408A-9B96-F370E827966D}"/>
              </a:ext>
            </a:extLst>
          </p:cNvPr>
          <p:cNvSpPr/>
          <p:nvPr/>
        </p:nvSpPr>
        <p:spPr>
          <a:xfrm>
            <a:off x="7929923" y="2689412"/>
            <a:ext cx="3995697" cy="3880437"/>
          </a:xfrm>
          <a:prstGeom prst="roundRect">
            <a:avLst/>
          </a:prstGeom>
          <a:noFill/>
          <a:ln w="12700">
            <a:solidFill>
              <a:srgbClr val="7F90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A01470A-5AAA-4E7E-B908-6DCA0A3B3D22}"/>
              </a:ext>
            </a:extLst>
          </p:cNvPr>
          <p:cNvSpPr txBox="1"/>
          <p:nvPr/>
        </p:nvSpPr>
        <p:spPr>
          <a:xfrm>
            <a:off x="7918517" y="3032067"/>
            <a:ext cx="3995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u="sng" dirty="0">
                <a:solidFill>
                  <a:srgbClr val="7F90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4FA9A0D-5380-4331-9C35-8607D3A2780E}"/>
              </a:ext>
            </a:extLst>
          </p:cNvPr>
          <p:cNvSpPr txBox="1"/>
          <p:nvPr/>
        </p:nvSpPr>
        <p:spPr>
          <a:xfrm>
            <a:off x="7929922" y="4095590"/>
            <a:ext cx="39956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7F90F8"/>
              </a:buClr>
              <a:buFont typeface="Century Gothic" panose="020B0502020202020204" pitchFamily="34" charset="0"/>
              <a:buChar char="►"/>
            </a:pPr>
            <a:r>
              <a:rPr lang="fr-FR" sz="1600" dirty="0">
                <a:solidFill>
                  <a:srgbClr val="7F90F8"/>
                </a:solidFill>
              </a:rPr>
              <a:t>Si tout se passe bien, on parle du système de VIE.</a:t>
            </a:r>
          </a:p>
          <a:p>
            <a:endParaRPr lang="fr-FR" sz="1600" dirty="0">
              <a:solidFill>
                <a:srgbClr val="7F90F8"/>
              </a:solidFill>
            </a:endParaRPr>
          </a:p>
          <a:p>
            <a:pPr marL="285750" indent="-285750">
              <a:buClr>
                <a:srgbClr val="7F90F8"/>
              </a:buClr>
              <a:buFont typeface="Century Gothic" panose="020B0502020202020204" pitchFamily="34" charset="0"/>
              <a:buChar char="►"/>
            </a:pPr>
            <a:r>
              <a:rPr lang="fr-FR" sz="1600" dirty="0">
                <a:solidFill>
                  <a:srgbClr val="7F90F8"/>
                </a:solidFill>
              </a:rPr>
              <a:t>S’il y a une défaillance au sein du système, on parle de rupture, pouvant conduire à l’accident.</a:t>
            </a:r>
          </a:p>
          <a:p>
            <a:endParaRPr lang="fr-FR" sz="1600" dirty="0">
              <a:solidFill>
                <a:srgbClr val="7F90F8"/>
              </a:solidFill>
            </a:endParaRPr>
          </a:p>
          <a:p>
            <a:pPr marL="285750" indent="-285750">
              <a:buClr>
                <a:srgbClr val="7F90F8"/>
              </a:buClr>
              <a:buFont typeface="Century Gothic" panose="020B0502020202020204" pitchFamily="34" charset="0"/>
              <a:buChar char="►"/>
            </a:pPr>
            <a:r>
              <a:rPr lang="fr-FR" sz="1600" dirty="0">
                <a:solidFill>
                  <a:srgbClr val="7F90F8"/>
                </a:solidFill>
              </a:rPr>
              <a:t>Dans 95% des cas, la rupture est liée à l’individu.</a:t>
            </a:r>
          </a:p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11BF6C7-ADB0-4C26-834A-EE2C5EF714C6}"/>
              </a:ext>
            </a:extLst>
          </p:cNvPr>
          <p:cNvSpPr txBox="1"/>
          <p:nvPr/>
        </p:nvSpPr>
        <p:spPr>
          <a:xfrm>
            <a:off x="3044763" y="4702873"/>
            <a:ext cx="1254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7F90F8"/>
                </a:solidFill>
              </a:rPr>
              <a:t>V.I.E</a:t>
            </a:r>
          </a:p>
        </p:txBody>
      </p:sp>
    </p:spTree>
    <p:extLst>
      <p:ext uri="{BB962C8B-B14F-4D97-AF65-F5344CB8AC3E}">
        <p14:creationId xmlns:p14="http://schemas.microsoft.com/office/powerpoint/2010/main" val="135164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3" grpId="0"/>
      <p:bldP spid="14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9633289" cy="706964"/>
          </a:xfrm>
        </p:spPr>
        <p:txBody>
          <a:bodyPr/>
          <a:lstStyle/>
          <a:p>
            <a:pPr algn="ctr"/>
            <a:r>
              <a:rPr lang="fr-FR" b="1" u="sng" dirty="0">
                <a:latin typeface="Arial" panose="020B0604020202020204" pitchFamily="34" charset="0"/>
                <a:cs typeface="Arial" panose="020B0604020202020204" pitchFamily="34" charset="0"/>
              </a:rPr>
              <a:t>Le téléphone au volant</a:t>
            </a:r>
            <a:b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Ecoute passive / Ecoute active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C726441-AB39-4301-91F7-09BBF1526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259" y="2483371"/>
            <a:ext cx="4217482" cy="422072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AB0140C-3750-42D9-9FB1-E5981CA3C0BF}"/>
              </a:ext>
            </a:extLst>
          </p:cNvPr>
          <p:cNvSpPr txBox="1"/>
          <p:nvPr/>
        </p:nvSpPr>
        <p:spPr>
          <a:xfrm>
            <a:off x="729843" y="2835479"/>
            <a:ext cx="37414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B63E4B"/>
                </a:solidFill>
              </a:rPr>
              <a:t>Ecoute passive</a:t>
            </a:r>
          </a:p>
          <a:p>
            <a:r>
              <a:rPr lang="fr-FR" dirty="0">
                <a:solidFill>
                  <a:srgbClr val="B63E4B"/>
                </a:solidFill>
              </a:rPr>
              <a:t>(ex : radio, discussion passager)</a:t>
            </a:r>
          </a:p>
          <a:p>
            <a:endParaRPr lang="fr-FR" dirty="0">
              <a:solidFill>
                <a:srgbClr val="B63E4B"/>
              </a:solidFill>
            </a:endParaRPr>
          </a:p>
          <a:p>
            <a:endParaRPr lang="fr-FR" dirty="0">
              <a:solidFill>
                <a:srgbClr val="B63E4B"/>
              </a:solidFill>
            </a:endParaRPr>
          </a:p>
          <a:p>
            <a:pPr marL="285750" indent="-285750">
              <a:buClr>
                <a:srgbClr val="B63E4B"/>
              </a:buClr>
              <a:buFont typeface="Century Gothic" panose="020B0502020202020204" pitchFamily="34" charset="0"/>
              <a:buChar char="►"/>
            </a:pPr>
            <a:r>
              <a:rPr lang="fr-FR" dirty="0">
                <a:solidFill>
                  <a:srgbClr val="B63E4B"/>
                </a:solidFill>
              </a:rPr>
              <a:t>Possibilité de faire deux choses en même temps</a:t>
            </a:r>
          </a:p>
          <a:p>
            <a:pPr>
              <a:buClr>
                <a:srgbClr val="B63E4B"/>
              </a:buClr>
            </a:pPr>
            <a:endParaRPr lang="fr-FR" dirty="0">
              <a:solidFill>
                <a:srgbClr val="B63E4B"/>
              </a:solidFill>
            </a:endParaRPr>
          </a:p>
          <a:p>
            <a:pPr marL="285750" indent="-285750">
              <a:buClr>
                <a:srgbClr val="B63E4B"/>
              </a:buClr>
              <a:buFont typeface="Century Gothic" panose="020B0502020202020204" pitchFamily="34" charset="0"/>
              <a:buChar char="►"/>
            </a:pPr>
            <a:r>
              <a:rPr lang="fr-FR" b="1" dirty="0">
                <a:solidFill>
                  <a:srgbClr val="B63E4B"/>
                </a:solidFill>
              </a:rPr>
              <a:t>Pas d’image mentale</a:t>
            </a:r>
          </a:p>
          <a:p>
            <a:pPr marL="285750" indent="-285750">
              <a:buClr>
                <a:srgbClr val="B63E4B"/>
              </a:buClr>
              <a:buFont typeface="Century Gothic" panose="020B0502020202020204" pitchFamily="34" charset="0"/>
              <a:buChar char="►"/>
            </a:pPr>
            <a:endParaRPr lang="fr-FR" dirty="0">
              <a:solidFill>
                <a:srgbClr val="B63E4B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817C495-8C2F-48B5-91AE-A8243EAA8416}"/>
              </a:ext>
            </a:extLst>
          </p:cNvPr>
          <p:cNvSpPr txBox="1"/>
          <p:nvPr/>
        </p:nvSpPr>
        <p:spPr>
          <a:xfrm>
            <a:off x="7885652" y="2835479"/>
            <a:ext cx="43063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572BD8"/>
                </a:solidFill>
              </a:rPr>
              <a:t>Ecoute active</a:t>
            </a:r>
          </a:p>
          <a:p>
            <a:r>
              <a:rPr lang="fr-FR" dirty="0">
                <a:solidFill>
                  <a:srgbClr val="572BD8"/>
                </a:solidFill>
              </a:rPr>
              <a:t>(ex : téléphone)</a:t>
            </a:r>
          </a:p>
          <a:p>
            <a:endParaRPr lang="fr-FR" dirty="0">
              <a:solidFill>
                <a:srgbClr val="572BD8"/>
              </a:solidFill>
            </a:endParaRPr>
          </a:p>
          <a:p>
            <a:endParaRPr lang="fr-FR" dirty="0">
              <a:solidFill>
                <a:srgbClr val="572BD8"/>
              </a:solidFill>
            </a:endParaRPr>
          </a:p>
          <a:p>
            <a:pPr marL="285750" indent="-285750">
              <a:buClr>
                <a:srgbClr val="572BD8"/>
              </a:buClr>
              <a:buFont typeface="Century Gothic" panose="020B0502020202020204" pitchFamily="34" charset="0"/>
              <a:buChar char="►"/>
            </a:pPr>
            <a:r>
              <a:rPr lang="fr-FR" dirty="0">
                <a:solidFill>
                  <a:srgbClr val="572BD8"/>
                </a:solidFill>
              </a:rPr>
              <a:t>Regard fixe     champ visuel réduit</a:t>
            </a:r>
          </a:p>
          <a:p>
            <a:pPr marL="285750" indent="-285750">
              <a:buClr>
                <a:srgbClr val="572BD8"/>
              </a:buClr>
              <a:buFont typeface="Century Gothic" panose="020B0502020202020204" pitchFamily="34" charset="0"/>
              <a:buChar char="►"/>
            </a:pPr>
            <a:endParaRPr lang="fr-FR" dirty="0">
              <a:solidFill>
                <a:srgbClr val="572BD8"/>
              </a:solidFill>
            </a:endParaRPr>
          </a:p>
          <a:p>
            <a:pPr marL="285750" indent="-285750">
              <a:buClr>
                <a:srgbClr val="572BD8"/>
              </a:buClr>
              <a:buFont typeface="Century Gothic" panose="020B0502020202020204" pitchFamily="34" charset="0"/>
              <a:buChar char="►"/>
            </a:pPr>
            <a:r>
              <a:rPr lang="fr-FR" dirty="0">
                <a:solidFill>
                  <a:srgbClr val="572BD8"/>
                </a:solidFill>
              </a:rPr>
              <a:t>Augmentation du temps de réaction</a:t>
            </a:r>
          </a:p>
          <a:p>
            <a:pPr marL="285750" indent="-285750">
              <a:buClr>
                <a:srgbClr val="572BD8"/>
              </a:buClr>
              <a:buFont typeface="Century Gothic" panose="020B0502020202020204" pitchFamily="34" charset="0"/>
              <a:buChar char="►"/>
            </a:pPr>
            <a:endParaRPr lang="fr-FR" dirty="0">
              <a:solidFill>
                <a:srgbClr val="572BD8"/>
              </a:solidFill>
            </a:endParaRPr>
          </a:p>
          <a:p>
            <a:pPr marL="285750" indent="-285750">
              <a:buClr>
                <a:srgbClr val="572BD8"/>
              </a:buClr>
              <a:buFont typeface="Century Gothic" panose="020B0502020202020204" pitchFamily="34" charset="0"/>
              <a:buChar char="►"/>
            </a:pPr>
            <a:r>
              <a:rPr lang="fr-FR" b="1" dirty="0">
                <a:solidFill>
                  <a:srgbClr val="572BD8"/>
                </a:solidFill>
              </a:rPr>
              <a:t>Image mentale</a:t>
            </a:r>
          </a:p>
          <a:p>
            <a:pPr marL="285750" indent="-285750">
              <a:buClr>
                <a:srgbClr val="572BD8"/>
              </a:buClr>
              <a:buFont typeface="Century Gothic" panose="020B0502020202020204" pitchFamily="34" charset="0"/>
              <a:buChar char="►"/>
            </a:pPr>
            <a:endParaRPr lang="fr-FR" dirty="0">
              <a:solidFill>
                <a:srgbClr val="572BD8"/>
              </a:solidFill>
            </a:endParaRPr>
          </a:p>
          <a:p>
            <a:pPr marL="285750" indent="-285750">
              <a:buClr>
                <a:srgbClr val="572BD8"/>
              </a:buClr>
              <a:buFont typeface="Century Gothic" panose="020B0502020202020204" pitchFamily="34" charset="0"/>
              <a:buChar char="►"/>
            </a:pPr>
            <a:r>
              <a:rPr lang="fr-FR" dirty="0">
                <a:solidFill>
                  <a:srgbClr val="572BD8"/>
                </a:solidFill>
              </a:rPr>
              <a:t>Double action impossible</a:t>
            </a:r>
          </a:p>
          <a:p>
            <a:pPr marL="285750" indent="-285750">
              <a:buClr>
                <a:srgbClr val="B63E4B"/>
              </a:buClr>
              <a:buFont typeface="Century Gothic" panose="020B0502020202020204" pitchFamily="34" charset="0"/>
              <a:buChar char="►"/>
            </a:pPr>
            <a:endParaRPr lang="fr-FR" dirty="0">
              <a:solidFill>
                <a:srgbClr val="B63E4B"/>
              </a:solidFill>
            </a:endParaRPr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980443C2-FF4C-4BED-AD21-37E3D1F22613}"/>
              </a:ext>
            </a:extLst>
          </p:cNvPr>
          <p:cNvSpPr/>
          <p:nvPr/>
        </p:nvSpPr>
        <p:spPr>
          <a:xfrm>
            <a:off x="9562388" y="4116666"/>
            <a:ext cx="238487" cy="72248"/>
          </a:xfrm>
          <a:prstGeom prst="rightArrow">
            <a:avLst/>
          </a:prstGeom>
          <a:solidFill>
            <a:srgbClr val="572BD8"/>
          </a:solidFill>
          <a:ln>
            <a:solidFill>
              <a:srgbClr val="572B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4544DC5-B217-4A9F-84C4-914E42721908}"/>
              </a:ext>
            </a:extLst>
          </p:cNvPr>
          <p:cNvSpPr/>
          <p:nvPr/>
        </p:nvSpPr>
        <p:spPr>
          <a:xfrm>
            <a:off x="963037" y="5807413"/>
            <a:ext cx="3414409" cy="89668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1CB8F59-0211-4DE7-942B-A8680FA53A27}"/>
              </a:ext>
            </a:extLst>
          </p:cNvPr>
          <p:cNvSpPr txBox="1"/>
          <p:nvPr/>
        </p:nvSpPr>
        <p:spPr>
          <a:xfrm>
            <a:off x="1151407" y="5907552"/>
            <a:ext cx="3037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L’écoute active est celle qui sert à la conduite</a:t>
            </a:r>
          </a:p>
        </p:txBody>
      </p:sp>
    </p:spTree>
    <p:extLst>
      <p:ext uri="{BB962C8B-B14F-4D97-AF65-F5344CB8AC3E}">
        <p14:creationId xmlns:p14="http://schemas.microsoft.com/office/powerpoint/2010/main" val="324523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B073E20-8777-4F58-908E-629775F5F8CD}"/>
              </a:ext>
            </a:extLst>
          </p:cNvPr>
          <p:cNvSpPr txBox="1"/>
          <p:nvPr/>
        </p:nvSpPr>
        <p:spPr>
          <a:xfrm>
            <a:off x="482851" y="660904"/>
            <a:ext cx="11226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téléphone au volant</a:t>
            </a:r>
          </a:p>
          <a:p>
            <a:pPr algn="ctr"/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cécité attentionnelle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ED0DC3-17AB-455B-ACD9-9672862AC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242" y="2809592"/>
            <a:ext cx="9569513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74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E3F48F-67CF-4BF0-89C4-0F5CB1737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C87F8C-27D5-4D26-8562-17F813C4F6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compter-nombre-passes">
            <a:hlinkClick r:id="" action="ppaction://media"/>
            <a:extLst>
              <a:ext uri="{FF2B5EF4-FFF2-40B4-BE49-F238E27FC236}">
                <a16:creationId xmlns:a16="http://schemas.microsoft.com/office/drawing/2014/main" id="{AE607C75-565B-4E96-9347-D8599EAAF03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1812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700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3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50680" y="3081173"/>
            <a:ext cx="9356809" cy="1452408"/>
          </a:xfrm>
        </p:spPr>
        <p:txBody>
          <a:bodyPr/>
          <a:lstStyle/>
          <a:p>
            <a:pPr>
              <a:buClr>
                <a:srgbClr val="7F90F8"/>
              </a:buClr>
            </a:pPr>
            <a:r>
              <a:rPr lang="fr-FR" dirty="0"/>
              <a:t>Lorsque nous sommes « pris dans nos pensées », ici, suivre un ballon, nous ne pouvons pas tout percevoir.</a:t>
            </a:r>
          </a:p>
          <a:p>
            <a:pPr>
              <a:buClr>
                <a:srgbClr val="7F90F8"/>
              </a:buClr>
            </a:pPr>
            <a:r>
              <a:rPr lang="fr-FR" dirty="0"/>
              <a:t>Notre cerveau se focalise uniquement sur les points qui lui semblent importants et met en second plan le reste.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1640112" y="951907"/>
            <a:ext cx="8577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Pourquoi ?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524D503-E58B-4CA4-914B-03904BAA3B62}"/>
              </a:ext>
            </a:extLst>
          </p:cNvPr>
          <p:cNvSpPr/>
          <p:nvPr/>
        </p:nvSpPr>
        <p:spPr>
          <a:xfrm>
            <a:off x="1921008" y="5108139"/>
            <a:ext cx="7422777" cy="1292662"/>
          </a:xfrm>
          <a:prstGeom prst="roundRect">
            <a:avLst/>
          </a:prstGeom>
          <a:noFill/>
          <a:ln>
            <a:solidFill>
              <a:srgbClr val="7F90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81A6E07-BBB3-4223-BC4E-5B6A0E3EB560}"/>
              </a:ext>
            </a:extLst>
          </p:cNvPr>
          <p:cNvSpPr txBox="1"/>
          <p:nvPr/>
        </p:nvSpPr>
        <p:spPr>
          <a:xfrm>
            <a:off x="2293683" y="5274154"/>
            <a:ext cx="667742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7F90F8"/>
                </a:solidFill>
              </a:rPr>
              <a:t>De ce constat, le parallèle est fait avec le Bluetooth.</a:t>
            </a:r>
          </a:p>
          <a:p>
            <a:pPr algn="ctr"/>
            <a:r>
              <a:rPr lang="fr-FR" sz="2000" dirty="0">
                <a:solidFill>
                  <a:srgbClr val="7F90F8"/>
                </a:solidFill>
              </a:rPr>
              <a:t>En communication, même Bluetooth, nous sommes pris dans nos pensées.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903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mpagne-choc-pour-la-securite-routiere-en-suis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528646" cy="687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9697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A7FAED-1C12-4B43-8A38-91F3C2D5D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834" y="973668"/>
            <a:ext cx="11226297" cy="706964"/>
          </a:xfrm>
        </p:spPr>
        <p:txBody>
          <a:bodyPr/>
          <a:lstStyle/>
          <a:p>
            <a:pPr algn="ctr"/>
            <a:r>
              <a:rPr lang="fr-FR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vue du conducteur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67B9365-F169-40FA-B04C-CC35550C0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023" y="2360936"/>
            <a:ext cx="7103953" cy="449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315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8DD6EF-7FCB-47FE-A6FE-1CB95B246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642" y="707854"/>
            <a:ext cx="11206716" cy="706964"/>
          </a:xfrm>
        </p:spPr>
        <p:txBody>
          <a:bodyPr/>
          <a:lstStyle/>
          <a:p>
            <a:pPr algn="ctr"/>
            <a:r>
              <a:rPr lang="fr-FR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Eco-Conduite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4D4ADDA-7EB9-4165-BB9C-A8E81B135E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90" b="22193"/>
          <a:stretch/>
        </p:blipFill>
        <p:spPr>
          <a:xfrm>
            <a:off x="0" y="2290527"/>
            <a:ext cx="12192000" cy="456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587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90E2A6-0528-4D11-83A6-163BFD1FC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30" y="964485"/>
            <a:ext cx="11185451" cy="706964"/>
          </a:xfrm>
        </p:spPr>
        <p:txBody>
          <a:bodyPr/>
          <a:lstStyle/>
          <a:p>
            <a:pPr algn="ctr"/>
            <a:r>
              <a:rPr lang="fr-FR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Eco-Conduite</a:t>
            </a:r>
            <a:br>
              <a:rPr lang="fr-FR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Définition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D5A9AB9-CB0D-441C-A1BF-43582E7FC662}"/>
              </a:ext>
            </a:extLst>
          </p:cNvPr>
          <p:cNvSpPr txBox="1"/>
          <p:nvPr/>
        </p:nvSpPr>
        <p:spPr>
          <a:xfrm>
            <a:off x="6808055" y="4318081"/>
            <a:ext cx="2312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Eco-Conduite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2FBD52AB-7B8E-47FD-80C5-347F1C0567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57" t="22757" r="13046" b="10215"/>
          <a:stretch/>
        </p:blipFill>
        <p:spPr>
          <a:xfrm>
            <a:off x="6608268" y="2732947"/>
            <a:ext cx="4717997" cy="3982900"/>
          </a:xfr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F625A7B-F5A3-4D45-8BC4-09E99A205DCA}"/>
              </a:ext>
            </a:extLst>
          </p:cNvPr>
          <p:cNvSpPr txBox="1"/>
          <p:nvPr/>
        </p:nvSpPr>
        <p:spPr>
          <a:xfrm>
            <a:off x="7833872" y="4025693"/>
            <a:ext cx="2574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Eco-Conduite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C5B22EE-740F-4C6B-BE6A-4523651B9517}"/>
              </a:ext>
            </a:extLst>
          </p:cNvPr>
          <p:cNvSpPr txBox="1"/>
          <p:nvPr/>
        </p:nvSpPr>
        <p:spPr>
          <a:xfrm>
            <a:off x="8033656" y="2464016"/>
            <a:ext cx="2174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6"/>
                </a:solidFill>
              </a:rPr>
              <a:t>Sécurité routière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9ADD270-948E-4386-B304-57B365974E8A}"/>
              </a:ext>
            </a:extLst>
          </p:cNvPr>
          <p:cNvSpPr txBox="1"/>
          <p:nvPr/>
        </p:nvSpPr>
        <p:spPr>
          <a:xfrm>
            <a:off x="6808055" y="5332297"/>
            <a:ext cx="129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6"/>
                </a:solidFill>
              </a:rPr>
              <a:t>Economie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E7FC067-6748-4E5A-A726-C28C9567D5DB}"/>
              </a:ext>
            </a:extLst>
          </p:cNvPr>
          <p:cNvSpPr txBox="1"/>
          <p:nvPr/>
        </p:nvSpPr>
        <p:spPr>
          <a:xfrm>
            <a:off x="10017418" y="5055298"/>
            <a:ext cx="2174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6"/>
                </a:solidFill>
              </a:rPr>
              <a:t>Développement</a:t>
            </a:r>
          </a:p>
          <a:p>
            <a:pPr algn="ctr"/>
            <a:r>
              <a:rPr lang="fr-FR" b="1" dirty="0">
                <a:solidFill>
                  <a:schemeClr val="accent6"/>
                </a:solidFill>
              </a:rPr>
              <a:t>durable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628E850-8CA7-47D0-A8C3-A2EA6E263732}"/>
              </a:ext>
            </a:extLst>
          </p:cNvPr>
          <p:cNvSpPr/>
          <p:nvPr/>
        </p:nvSpPr>
        <p:spPr>
          <a:xfrm>
            <a:off x="284309" y="3410950"/>
            <a:ext cx="6101123" cy="1644348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13EB696-4760-4749-BC09-90D0AD760F11}"/>
              </a:ext>
            </a:extLst>
          </p:cNvPr>
          <p:cNvSpPr txBox="1"/>
          <p:nvPr/>
        </p:nvSpPr>
        <p:spPr>
          <a:xfrm>
            <a:off x="425181" y="3632959"/>
            <a:ext cx="5960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Définition :</a:t>
            </a:r>
            <a:r>
              <a:rPr lang="fr-FR" dirty="0"/>
              <a:t> L’Eco-Conduite a un rôle économique,</a:t>
            </a:r>
          </a:p>
          <a:p>
            <a:r>
              <a:rPr lang="fr-FR" dirty="0"/>
              <a:t>                   écologique et citoyen par le biais de</a:t>
            </a:r>
          </a:p>
          <a:p>
            <a:r>
              <a:rPr lang="fr-FR" dirty="0"/>
              <a:t>                   techniques d’utilisation du véhicule de</a:t>
            </a:r>
          </a:p>
          <a:p>
            <a:r>
              <a:rPr lang="fr-FR" dirty="0"/>
              <a:t>                   son choix et de son utilisation. </a:t>
            </a:r>
          </a:p>
        </p:txBody>
      </p:sp>
    </p:spTree>
    <p:extLst>
      <p:ext uri="{BB962C8B-B14F-4D97-AF65-F5344CB8AC3E}">
        <p14:creationId xmlns:p14="http://schemas.microsoft.com/office/powerpoint/2010/main" val="367282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 animBg="1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B7291A-F3B4-4E3A-9C75-DD832B51C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703393"/>
            <a:ext cx="8761412" cy="3416300"/>
          </a:xfrm>
        </p:spPr>
        <p:txBody>
          <a:bodyPr>
            <a:normAutofit fontScale="92500" lnSpcReduction="20000"/>
          </a:bodyPr>
          <a:lstStyle/>
          <a:p>
            <a:r>
              <a:rPr lang="fr-FR" sz="2200" dirty="0"/>
              <a:t>Economie de carburant (15% en moyenne)</a:t>
            </a:r>
          </a:p>
          <a:p>
            <a:endParaRPr lang="fr-FR" sz="2200" dirty="0"/>
          </a:p>
          <a:p>
            <a:r>
              <a:rPr lang="fr-FR" sz="2200" dirty="0"/>
              <a:t>Réduction des accidents (20%)</a:t>
            </a:r>
          </a:p>
          <a:p>
            <a:endParaRPr lang="fr-FR" sz="2200" dirty="0"/>
          </a:p>
          <a:p>
            <a:r>
              <a:rPr lang="fr-FR" sz="2200" dirty="0"/>
              <a:t>Réduction des pollutions (15%)</a:t>
            </a:r>
          </a:p>
          <a:p>
            <a:endParaRPr lang="fr-FR" sz="2200" dirty="0"/>
          </a:p>
          <a:p>
            <a:r>
              <a:rPr lang="fr-FR" sz="2200" dirty="0"/>
              <a:t>Augmentation de la qualité de conduite</a:t>
            </a:r>
          </a:p>
          <a:p>
            <a:endParaRPr lang="fr-FR" sz="2200" dirty="0"/>
          </a:p>
          <a:p>
            <a:r>
              <a:rPr lang="fr-FR" sz="2200" dirty="0"/>
              <a:t>Réduction du stress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F1F8F91-5133-41C3-864D-61F9EBA03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5899" y="5520551"/>
            <a:ext cx="3175724" cy="1346507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5E1BAFF7-B2AF-4534-8362-67A437970011}"/>
              </a:ext>
            </a:extLst>
          </p:cNvPr>
          <p:cNvSpPr txBox="1">
            <a:spLocks/>
          </p:cNvSpPr>
          <p:nvPr/>
        </p:nvSpPr>
        <p:spPr bwMode="gray">
          <a:xfrm>
            <a:off x="503274" y="962566"/>
            <a:ext cx="11185451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Eco-Conduite</a:t>
            </a:r>
            <a:br>
              <a:rPr lang="fr-FR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avantages</a:t>
            </a:r>
          </a:p>
        </p:txBody>
      </p:sp>
      <p:pic>
        <p:nvPicPr>
          <p:cNvPr id="7" name="Espace réservé du contenu 9">
            <a:extLst>
              <a:ext uri="{FF2B5EF4-FFF2-40B4-BE49-F238E27FC236}">
                <a16:creationId xmlns:a16="http://schemas.microsoft.com/office/drawing/2014/main" id="{EC42045F-5352-44F8-824D-13DF3BB89C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57" t="22757" r="13046" b="10215"/>
          <a:stretch/>
        </p:blipFill>
        <p:spPr>
          <a:xfrm>
            <a:off x="8826175" y="2864836"/>
            <a:ext cx="2084980" cy="176012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9AFE2AB-9871-4884-83A6-35A53BF4E9CA}"/>
              </a:ext>
            </a:extLst>
          </p:cNvPr>
          <p:cNvSpPr txBox="1"/>
          <p:nvPr/>
        </p:nvSpPr>
        <p:spPr>
          <a:xfrm>
            <a:off x="9181104" y="2683099"/>
            <a:ext cx="1488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accent6"/>
                </a:solidFill>
              </a:rPr>
              <a:t>Sécurité routière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2026370-5372-4F2D-9415-A3F3228F4560}"/>
              </a:ext>
            </a:extLst>
          </p:cNvPr>
          <p:cNvSpPr txBox="1"/>
          <p:nvPr/>
        </p:nvSpPr>
        <p:spPr>
          <a:xfrm>
            <a:off x="8681550" y="3947566"/>
            <a:ext cx="999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accent6"/>
                </a:solidFill>
              </a:rPr>
              <a:t>Economie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5261E98-9653-45C3-B7C4-BD9828DC869F}"/>
              </a:ext>
            </a:extLst>
          </p:cNvPr>
          <p:cNvSpPr txBox="1"/>
          <p:nvPr/>
        </p:nvSpPr>
        <p:spPr>
          <a:xfrm>
            <a:off x="10130924" y="3855232"/>
            <a:ext cx="1730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6"/>
                </a:solidFill>
              </a:rPr>
              <a:t>Développement</a:t>
            </a:r>
          </a:p>
          <a:p>
            <a:pPr algn="ctr"/>
            <a:r>
              <a:rPr lang="fr-FR" sz="1200" b="1" dirty="0">
                <a:solidFill>
                  <a:schemeClr val="accent6"/>
                </a:solidFill>
              </a:rPr>
              <a:t>durable</a:t>
            </a:r>
          </a:p>
        </p:txBody>
      </p:sp>
    </p:spTree>
    <p:extLst>
      <p:ext uri="{BB962C8B-B14F-4D97-AF65-F5344CB8AC3E}">
        <p14:creationId xmlns:p14="http://schemas.microsoft.com/office/powerpoint/2010/main" val="383359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" t="14825" r="2011" b="4466"/>
          <a:stretch/>
        </p:blipFill>
        <p:spPr>
          <a:xfrm>
            <a:off x="1241484" y="2346960"/>
            <a:ext cx="8945880" cy="451104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A13109B8-6F95-4F19-AB6C-8A3A9CA7A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30" y="964485"/>
            <a:ext cx="11185451" cy="706964"/>
          </a:xfrm>
        </p:spPr>
        <p:txBody>
          <a:bodyPr/>
          <a:lstStyle/>
          <a:p>
            <a:pPr algn="ctr"/>
            <a:r>
              <a:rPr lang="fr-FR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Eco-Conduite</a:t>
            </a:r>
            <a:br>
              <a:rPr lang="fr-FR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conduite rationnelle</a:t>
            </a:r>
          </a:p>
        </p:txBody>
      </p:sp>
    </p:spTree>
    <p:extLst>
      <p:ext uri="{BB962C8B-B14F-4D97-AF65-F5344CB8AC3E}">
        <p14:creationId xmlns:p14="http://schemas.microsoft.com/office/powerpoint/2010/main" val="319203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81"/>
          <a:stretch/>
        </p:blipFill>
        <p:spPr>
          <a:xfrm>
            <a:off x="128985" y="2412787"/>
            <a:ext cx="7087665" cy="4445213"/>
          </a:xfr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54CAE15-680D-4CFE-BEA0-011DBC38760C}"/>
              </a:ext>
            </a:extLst>
          </p:cNvPr>
          <p:cNvSpPr txBox="1"/>
          <p:nvPr/>
        </p:nvSpPr>
        <p:spPr>
          <a:xfrm>
            <a:off x="499730" y="651849"/>
            <a:ext cx="11196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Eco-Conduite</a:t>
            </a:r>
          </a:p>
          <a:p>
            <a:pPr algn="ctr"/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Emission CO2 2019 - Groupe SYGMATEL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50B6A3F-4648-4EF9-AB50-6943AB3EB9D3}"/>
              </a:ext>
            </a:extLst>
          </p:cNvPr>
          <p:cNvSpPr/>
          <p:nvPr/>
        </p:nvSpPr>
        <p:spPr>
          <a:xfrm>
            <a:off x="7322884" y="2412787"/>
            <a:ext cx="4823314" cy="4356847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FDC8DD0-6236-43D8-8C8C-0D3F25778858}"/>
              </a:ext>
            </a:extLst>
          </p:cNvPr>
          <p:cNvSpPr txBox="1"/>
          <p:nvPr/>
        </p:nvSpPr>
        <p:spPr>
          <a:xfrm>
            <a:off x="7428818" y="2857983"/>
            <a:ext cx="476318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/>
              <a:t>Les véhicules Diesel </a:t>
            </a:r>
            <a:r>
              <a:rPr lang="fr-FR" sz="1500" dirty="0" err="1"/>
              <a:t>Sygmatel</a:t>
            </a:r>
            <a:r>
              <a:rPr lang="fr-FR" sz="1500" dirty="0"/>
              <a:t> ont parcourus </a:t>
            </a:r>
            <a:r>
              <a:rPr lang="fr-FR" sz="1500" b="1" dirty="0"/>
              <a:t>5,76 millions de kms en 2019</a:t>
            </a:r>
            <a:r>
              <a:rPr lang="fr-FR" sz="1500" dirty="0"/>
              <a:t>, ce qui représente </a:t>
            </a:r>
            <a:r>
              <a:rPr lang="fr-FR" sz="1500" b="1" dirty="0"/>
              <a:t>46% de nos émissions.</a:t>
            </a:r>
            <a:r>
              <a:rPr lang="fr-FR" sz="1500" dirty="0"/>
              <a:t> </a:t>
            </a:r>
          </a:p>
          <a:p>
            <a:r>
              <a:rPr lang="fr-FR" sz="1500" dirty="0"/>
              <a:t>Si l’on ajoute la flotte de véhicules électriques, les trajets domiciles-travail des personnels sédentaires et les usages de transport en commun, on atteint un total de </a:t>
            </a:r>
            <a:r>
              <a:rPr lang="fr-FR" sz="1500" b="1" dirty="0"/>
              <a:t>6,75 millions de kms parcourus dans l’année.</a:t>
            </a:r>
          </a:p>
          <a:p>
            <a:endParaRPr lang="fr-FR" sz="1500" dirty="0"/>
          </a:p>
          <a:p>
            <a:r>
              <a:rPr lang="fr-FR" sz="1500" dirty="0"/>
              <a:t>Avec </a:t>
            </a:r>
            <a:r>
              <a:rPr lang="fr-FR" sz="1500" b="1" dirty="0"/>
              <a:t>1527 t eq CO2 rejetées</a:t>
            </a:r>
            <a:r>
              <a:rPr lang="fr-FR" sz="1500" dirty="0"/>
              <a:t>, ce poste représente près de la moitié de nos émissions. L’</a:t>
            </a:r>
            <a:r>
              <a:rPr lang="fr-FR" sz="1500" b="1" dirty="0"/>
              <a:t>optimisation</a:t>
            </a:r>
            <a:r>
              <a:rPr lang="fr-FR" sz="1500" dirty="0"/>
              <a:t> de nos interventions, l’encouragement au </a:t>
            </a:r>
            <a:r>
              <a:rPr lang="fr-FR" sz="1500" b="1" dirty="0"/>
              <a:t>co-voiturage</a:t>
            </a:r>
            <a:r>
              <a:rPr lang="fr-FR" sz="1500" dirty="0"/>
              <a:t>, à l’</a:t>
            </a:r>
            <a:r>
              <a:rPr lang="fr-FR" sz="1500" b="1" dirty="0"/>
              <a:t>écoconduite</a:t>
            </a:r>
            <a:r>
              <a:rPr lang="fr-FR" sz="1500" dirty="0"/>
              <a:t> ou à l’utilisation des </a:t>
            </a:r>
            <a:r>
              <a:rPr lang="fr-FR" sz="1500" b="1" dirty="0"/>
              <a:t>transports en commun</a:t>
            </a:r>
            <a:r>
              <a:rPr lang="fr-FR" sz="1500" dirty="0"/>
              <a:t> permettront d’agir sur notre bilan.</a:t>
            </a:r>
          </a:p>
        </p:txBody>
      </p:sp>
    </p:spTree>
    <p:extLst>
      <p:ext uri="{BB962C8B-B14F-4D97-AF65-F5344CB8AC3E}">
        <p14:creationId xmlns:p14="http://schemas.microsoft.com/office/powerpoint/2010/main" val="369949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7B3EF1F-54B0-44C6-83BC-059F2A532727}"/>
              </a:ext>
            </a:extLst>
          </p:cNvPr>
          <p:cNvSpPr/>
          <p:nvPr/>
        </p:nvSpPr>
        <p:spPr>
          <a:xfrm>
            <a:off x="2360428" y="2679405"/>
            <a:ext cx="7347098" cy="3657600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E30364DB-0F62-4D71-BDEA-21B1BBE27FB8}"/>
              </a:ext>
            </a:extLst>
          </p:cNvPr>
          <p:cNvSpPr txBox="1">
            <a:spLocks/>
          </p:cNvSpPr>
          <p:nvPr/>
        </p:nvSpPr>
        <p:spPr>
          <a:xfrm>
            <a:off x="2360428" y="3296093"/>
            <a:ext cx="7347098" cy="27867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fr-FR" sz="2800" dirty="0">
                <a:solidFill>
                  <a:srgbClr val="92D050"/>
                </a:solidFill>
              </a:rPr>
              <a:t>L’Eco-Conduite est une contribution personnelle à la protection de la planète et donc de l’avenir de nos descendants par la conduite, l’entretien et le renouvellement de son véhicule.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71756CD3-FF79-4F28-9AD8-96335BD03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30" y="964485"/>
            <a:ext cx="11185451" cy="706964"/>
          </a:xfrm>
        </p:spPr>
        <p:txBody>
          <a:bodyPr/>
          <a:lstStyle/>
          <a:p>
            <a:pPr algn="ctr"/>
            <a:r>
              <a:rPr lang="fr-FR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Eco-Conduite</a:t>
            </a:r>
            <a:br>
              <a:rPr lang="fr-FR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4872493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B865FD7-7C9F-4311-87B6-B168F28EB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30" y="964485"/>
            <a:ext cx="11185451" cy="706964"/>
          </a:xfrm>
        </p:spPr>
        <p:txBody>
          <a:bodyPr/>
          <a:lstStyle/>
          <a:p>
            <a:pPr algn="ctr"/>
            <a:r>
              <a:rPr lang="fr-FR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conduite en ville</a:t>
            </a: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1E5273A-04FB-4146-9FED-273B09675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699" y="2428991"/>
            <a:ext cx="8420986" cy="434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828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4EE7C46-5D61-431D-8B0B-FFC72AFB2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30" y="964485"/>
            <a:ext cx="11185451" cy="706964"/>
          </a:xfrm>
        </p:spPr>
        <p:txBody>
          <a:bodyPr/>
          <a:lstStyle/>
          <a:p>
            <a:pPr algn="ctr"/>
            <a:r>
              <a:rPr lang="fr-FR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conduite en ville</a:t>
            </a:r>
            <a:br>
              <a:rPr lang="fr-FR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« bonne conduite »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FCD3FCB-BE3D-49C9-8C5D-00F815A2242D}"/>
              </a:ext>
            </a:extLst>
          </p:cNvPr>
          <p:cNvSpPr/>
          <p:nvPr/>
        </p:nvSpPr>
        <p:spPr>
          <a:xfrm>
            <a:off x="389106" y="2772383"/>
            <a:ext cx="2480554" cy="3881336"/>
          </a:xfrm>
          <a:prstGeom prst="roundRect">
            <a:avLst/>
          </a:prstGeom>
          <a:noFill/>
          <a:ln>
            <a:solidFill>
              <a:srgbClr val="7F90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A9CA1C6-981D-48B8-B276-36D678B5AB9A}"/>
              </a:ext>
            </a:extLst>
          </p:cNvPr>
          <p:cNvSpPr txBox="1"/>
          <p:nvPr/>
        </p:nvSpPr>
        <p:spPr>
          <a:xfrm>
            <a:off x="389106" y="2883775"/>
            <a:ext cx="2480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>
                <a:solidFill>
                  <a:srgbClr val="7F90F8"/>
                </a:solidFill>
              </a:rPr>
              <a:t>Gestion des différents usagers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A29B73A-9773-470F-8380-59DDCF1432D0}"/>
              </a:ext>
            </a:extLst>
          </p:cNvPr>
          <p:cNvSpPr txBox="1"/>
          <p:nvPr/>
        </p:nvSpPr>
        <p:spPr>
          <a:xfrm>
            <a:off x="531967" y="3826436"/>
            <a:ext cx="219483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7F90F8"/>
                </a:solidFill>
              </a:rPr>
              <a:t>Piétons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7F90F8"/>
                </a:solidFill>
              </a:rPr>
              <a:t>Motos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7F90F8"/>
                </a:solidFill>
              </a:rPr>
              <a:t>Bus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7F90F8"/>
                </a:solidFill>
              </a:rPr>
              <a:t>Tramway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7F90F8"/>
                </a:solidFill>
              </a:rPr>
              <a:t>Scooters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7F90F8"/>
                </a:solidFill>
              </a:rPr>
              <a:t>Vélos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7F90F8"/>
                </a:solidFill>
              </a:rPr>
              <a:t>Trottinettes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7F90F8"/>
                </a:solidFill>
              </a:rPr>
              <a:t>Gyropodes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7F90F8"/>
                </a:solidFill>
              </a:rPr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1A5C5707-E18D-49C0-8A9A-A017D86E1E42}"/>
              </a:ext>
            </a:extLst>
          </p:cNvPr>
          <p:cNvSpPr/>
          <p:nvPr/>
        </p:nvSpPr>
        <p:spPr>
          <a:xfrm>
            <a:off x="3154819" y="2772383"/>
            <a:ext cx="3654543" cy="3881336"/>
          </a:xfrm>
          <a:prstGeom prst="roundRect">
            <a:avLst/>
          </a:prstGeom>
          <a:noFill/>
          <a:ln>
            <a:solidFill>
              <a:srgbClr val="7F90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9DB2A04-74F1-48B2-B975-DA0EFD3DD658}"/>
              </a:ext>
            </a:extLst>
          </p:cNvPr>
          <p:cNvSpPr txBox="1"/>
          <p:nvPr/>
        </p:nvSpPr>
        <p:spPr>
          <a:xfrm>
            <a:off x="3162201" y="2883775"/>
            <a:ext cx="3654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>
                <a:solidFill>
                  <a:srgbClr val="7F90F8"/>
                </a:solidFill>
              </a:rPr>
              <a:t>La signalisation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7D50421-4C46-4D0E-8AED-A08E48CCA1B4}"/>
              </a:ext>
            </a:extLst>
          </p:cNvPr>
          <p:cNvSpPr txBox="1"/>
          <p:nvPr/>
        </p:nvSpPr>
        <p:spPr>
          <a:xfrm>
            <a:off x="3284900" y="3826436"/>
            <a:ext cx="271706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7F90F8"/>
                </a:solidFill>
              </a:rPr>
              <a:t>Feux tramway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7F90F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7F90F8"/>
                </a:solidFill>
              </a:rPr>
              <a:t>Zones de rencontre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7F90F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7F90F8"/>
                </a:solidFill>
              </a:rPr>
              <a:t>Bandes cyclables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7F90F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7F90F8"/>
                </a:solidFill>
              </a:rPr>
              <a:t>Voies Bus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7F90F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7F90F8"/>
                </a:solidFill>
              </a:rPr>
              <a:t>Rues interdites sauf riverains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7F90F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26AB582-9436-4AFC-BA6E-F6DA66644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187" y="4369660"/>
            <a:ext cx="499848" cy="49984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7189FB2-3844-4B3F-90DF-46FBA932D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910" y="5964502"/>
            <a:ext cx="662119" cy="66211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778AE23-53E1-42E2-8D78-F2135253D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634" y="5355591"/>
            <a:ext cx="632670" cy="63267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E1DD2D9-97E5-49AB-AC0C-6ECD270B27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4666" y="3387703"/>
            <a:ext cx="662118" cy="941066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DFC8F8C-CC66-4478-9413-5D27AB9FF5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3156"/>
          <a:stretch/>
        </p:blipFill>
        <p:spPr>
          <a:xfrm>
            <a:off x="6190036" y="4712945"/>
            <a:ext cx="662118" cy="94230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96C8D6FF-6289-4FD1-BA1B-3CA24C255E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441"/>
          <a:stretch/>
        </p:blipFill>
        <p:spPr>
          <a:xfrm>
            <a:off x="5804744" y="4742129"/>
            <a:ext cx="580769" cy="888875"/>
          </a:xfrm>
          <a:prstGeom prst="rect">
            <a:avLst/>
          </a:prstGeom>
        </p:spPr>
      </p:pic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E6DB9DCB-077C-4F26-9776-2147819766E8}"/>
              </a:ext>
            </a:extLst>
          </p:cNvPr>
          <p:cNvSpPr/>
          <p:nvPr/>
        </p:nvSpPr>
        <p:spPr>
          <a:xfrm>
            <a:off x="7106195" y="2772277"/>
            <a:ext cx="4696699" cy="3881336"/>
          </a:xfrm>
          <a:prstGeom prst="roundRect">
            <a:avLst/>
          </a:prstGeom>
          <a:noFill/>
          <a:ln>
            <a:solidFill>
              <a:srgbClr val="7F90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36381E8-3FB4-42C1-B40F-E9938028E670}"/>
              </a:ext>
            </a:extLst>
          </p:cNvPr>
          <p:cNvSpPr txBox="1"/>
          <p:nvPr/>
        </p:nvSpPr>
        <p:spPr>
          <a:xfrm>
            <a:off x="7134271" y="2890400"/>
            <a:ext cx="4668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>
                <a:solidFill>
                  <a:srgbClr val="7F90F8"/>
                </a:solidFill>
              </a:rPr>
              <a:t>La comportement à adopter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D2F1262-2CCB-43FD-9DD5-B65DDD01EBD2}"/>
              </a:ext>
            </a:extLst>
          </p:cNvPr>
          <p:cNvSpPr txBox="1"/>
          <p:nvPr/>
        </p:nvSpPr>
        <p:spPr>
          <a:xfrm>
            <a:off x="7202314" y="3834630"/>
            <a:ext cx="460057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7F90F8"/>
                </a:solidFill>
              </a:rPr>
              <a:t>Une allure adaptée à la limitation imposée ainsi qu’à la situation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7F90F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7F90F8"/>
                </a:solidFill>
              </a:rPr>
              <a:t>Une mobilité du regard constante (devant, derrière, sur les côtés)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7F90F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7F90F8"/>
                </a:solidFill>
              </a:rPr>
              <a:t>Des distances de sécurité respectées (longitudinales/latérales)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318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2" grpId="0" animBg="1"/>
      <p:bldP spid="13" grpId="0"/>
      <p:bldP spid="14" grpId="0"/>
      <p:bldP spid="31" grpId="0" animBg="1"/>
      <p:bldP spid="32" grpId="0"/>
      <p:bldP spid="3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-cycliste">
            <a:hlinkClick r:id="" action="ppaction://media"/>
            <a:extLst>
              <a:ext uri="{FF2B5EF4-FFF2-40B4-BE49-F238E27FC236}">
                <a16:creationId xmlns:a16="http://schemas.microsoft.com/office/drawing/2014/main" id="{4231298D-CC9E-48B7-BFF9-1EA6EFF013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2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Île-de-France : Les motos sont les plus impliqués dans les ...">
            <a:extLst>
              <a:ext uri="{FF2B5EF4-FFF2-40B4-BE49-F238E27FC236}">
                <a16:creationId xmlns:a16="http://schemas.microsoft.com/office/drawing/2014/main" id="{C087F675-9E2C-4320-A5FA-5354FF173B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902" y="4344703"/>
            <a:ext cx="2037127" cy="135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ances de survie d'un piéton en cas de collision avec une voiture">
            <a:extLst>
              <a:ext uri="{FF2B5EF4-FFF2-40B4-BE49-F238E27FC236}">
                <a16:creationId xmlns:a16="http://schemas.microsoft.com/office/drawing/2014/main" id="{3D4F1BF8-39A3-4B34-AE24-EF72EAF30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502" y="2989081"/>
            <a:ext cx="7683855" cy="360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uvelle campagne de sensibilisation aux risques piétons ...">
            <a:extLst>
              <a:ext uri="{FF2B5EF4-FFF2-40B4-BE49-F238E27FC236}">
                <a16:creationId xmlns:a16="http://schemas.microsoft.com/office/drawing/2014/main" id="{FA05C494-D404-4EFF-81B5-C573F7076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499" y="3334807"/>
            <a:ext cx="2110530" cy="80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maine régionale des usagers vulnérables du 23 au 30 juin 2012">
            <a:extLst>
              <a:ext uri="{FF2B5EF4-FFF2-40B4-BE49-F238E27FC236}">
                <a16:creationId xmlns:a16="http://schemas.microsoft.com/office/drawing/2014/main" id="{25F852D6-4628-47FD-A0B8-5E3BDDD3DE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84"/>
          <a:stretch/>
        </p:blipFill>
        <p:spPr bwMode="auto">
          <a:xfrm>
            <a:off x="250574" y="3149656"/>
            <a:ext cx="1738383" cy="236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A5091AC8-AA84-458A-8F6C-0D0A0E994651}"/>
              </a:ext>
            </a:extLst>
          </p:cNvPr>
          <p:cNvSpPr txBox="1">
            <a:spLocks/>
          </p:cNvSpPr>
          <p:nvPr/>
        </p:nvSpPr>
        <p:spPr bwMode="gray">
          <a:xfrm>
            <a:off x="499730" y="964485"/>
            <a:ext cx="11185451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conduite en ville</a:t>
            </a:r>
            <a:br>
              <a:rPr lang="fr-FR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Vulnérabilité des piétons</a:t>
            </a:r>
          </a:p>
        </p:txBody>
      </p:sp>
    </p:spTree>
    <p:extLst>
      <p:ext uri="{BB962C8B-B14F-4D97-AF65-F5344CB8AC3E}">
        <p14:creationId xmlns:p14="http://schemas.microsoft.com/office/powerpoint/2010/main" val="210055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7673" y="464024"/>
            <a:ext cx="11232106" cy="1869661"/>
          </a:xfrm>
        </p:spPr>
        <p:txBody>
          <a:bodyPr/>
          <a:lstStyle/>
          <a:p>
            <a:pPr algn="ctr"/>
            <a:r>
              <a:rPr lang="fr-FR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vue du conducteur</a:t>
            </a:r>
            <a:b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</a:t>
            </a:r>
          </a:p>
        </p:txBody>
      </p:sp>
      <p:sp>
        <p:nvSpPr>
          <p:cNvPr id="4" name="Rectangle 3"/>
          <p:cNvSpPr/>
          <p:nvPr/>
        </p:nvSpPr>
        <p:spPr>
          <a:xfrm>
            <a:off x="150125" y="2333685"/>
            <a:ext cx="1204187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0"/>
              </a:spcAft>
              <a:buClr>
                <a:srgbClr val="7F90F8"/>
              </a:buClr>
              <a:buFont typeface="Century Gothic" panose="020B0502020202020204" pitchFamily="34" charset="0"/>
              <a:buChar char="►"/>
            </a:pPr>
            <a:r>
              <a:rPr lang="fr-FR" dirty="0">
                <a:solidFill>
                  <a:srgbClr val="7F90F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Définition : </a:t>
            </a:r>
            <a:endParaRPr lang="fr-FR" sz="1600" dirty="0">
              <a:solidFill>
                <a:srgbClr val="7F90F8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715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Vue = Un sens 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715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Vision = Qualité de la vue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715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Perception Visuelle : L’interprétation de l’image</a:t>
            </a:r>
          </a:p>
          <a:p>
            <a:pPr marL="9715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715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spcAft>
                <a:spcPts val="0"/>
              </a:spcAft>
              <a:buClr>
                <a:srgbClr val="7F90F8"/>
              </a:buClr>
              <a:buFont typeface="Century Gothic" panose="020B0502020202020204" pitchFamily="34" charset="0"/>
              <a:buChar char="►"/>
            </a:pPr>
            <a:r>
              <a:rPr lang="fr-FR" dirty="0">
                <a:solidFill>
                  <a:srgbClr val="7F90F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L’importance de la Vue en conduite : </a:t>
            </a:r>
            <a:endParaRPr lang="fr-FR" sz="1600" dirty="0">
              <a:solidFill>
                <a:srgbClr val="7F90F8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>
              <a:spcAft>
                <a:spcPts val="0"/>
              </a:spcAft>
            </a:pPr>
            <a:r>
              <a:rPr lang="fr-FR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715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Conduire c’est avant tout rechercher et prendre des informations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287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90 % de ces informations sont visuelles</a:t>
            </a:r>
            <a:endParaRPr lang="fr-FR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10% pour le toucher / l’odorat / l’ouïe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2289080-EFCA-41B5-B65B-6470DDF9C3F7}"/>
              </a:ext>
            </a:extLst>
          </p:cNvPr>
          <p:cNvSpPr/>
          <p:nvPr/>
        </p:nvSpPr>
        <p:spPr>
          <a:xfrm>
            <a:off x="7676350" y="2727833"/>
            <a:ext cx="4264638" cy="1851852"/>
          </a:xfrm>
          <a:prstGeom prst="roundRect">
            <a:avLst/>
          </a:prstGeom>
          <a:noFill/>
          <a:ln>
            <a:solidFill>
              <a:srgbClr val="7F90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C0B1382-57EC-4C30-9B8A-31C5F800DAD1}"/>
              </a:ext>
            </a:extLst>
          </p:cNvPr>
          <p:cNvSpPr txBox="1"/>
          <p:nvPr/>
        </p:nvSpPr>
        <p:spPr>
          <a:xfrm>
            <a:off x="7154523" y="2873829"/>
            <a:ext cx="46712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algn="ctr">
              <a:spcAft>
                <a:spcPts val="0"/>
              </a:spcAft>
            </a:pPr>
            <a:r>
              <a:rPr lang="fr-FR" sz="2000" b="1" dirty="0">
                <a:solidFill>
                  <a:srgbClr val="7F90F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Conduire c’est :</a:t>
            </a:r>
          </a:p>
          <a:p>
            <a:pPr marL="685800" algn="ctr">
              <a:spcAft>
                <a:spcPts val="0"/>
              </a:spcAft>
            </a:pPr>
            <a:endParaRPr lang="fr-FR" b="1" dirty="0">
              <a:solidFill>
                <a:srgbClr val="7F90F8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algn="ctr"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constamment avoir les yeux qui bougent, ainsi que la tête pour explorer l’environnement.</a:t>
            </a:r>
          </a:p>
          <a:p>
            <a:pPr marL="685800">
              <a:spcAft>
                <a:spcPts val="0"/>
              </a:spcAft>
            </a:pP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5F8D5B6-AAA6-42DE-9800-A0F96AF7B68E}"/>
              </a:ext>
            </a:extLst>
          </p:cNvPr>
          <p:cNvSpPr/>
          <p:nvPr/>
        </p:nvSpPr>
        <p:spPr>
          <a:xfrm>
            <a:off x="7676350" y="4860273"/>
            <a:ext cx="4264638" cy="1851852"/>
          </a:xfrm>
          <a:prstGeom prst="roundRect">
            <a:avLst/>
          </a:prstGeom>
          <a:noFill/>
          <a:ln>
            <a:solidFill>
              <a:srgbClr val="7F90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0FA0DB-BAD3-40C6-830D-184436E55211}"/>
              </a:ext>
            </a:extLst>
          </p:cNvPr>
          <p:cNvSpPr txBox="1"/>
          <p:nvPr/>
        </p:nvSpPr>
        <p:spPr>
          <a:xfrm>
            <a:off x="8148917" y="4888652"/>
            <a:ext cx="33195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7F90F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paramètres peuvent conduire à un regard fixe : </a:t>
            </a:r>
          </a:p>
          <a:p>
            <a:endParaRPr lang="fr-FR" b="1" dirty="0">
              <a:solidFill>
                <a:srgbClr val="7F90F8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7F90F8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Vitesse</a:t>
            </a:r>
          </a:p>
          <a:p>
            <a:pPr marL="285750" indent="-285750">
              <a:buClr>
                <a:srgbClr val="7F90F8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Fatigue</a:t>
            </a:r>
          </a:p>
          <a:p>
            <a:pPr marL="285750" indent="-285750">
              <a:buClr>
                <a:srgbClr val="7F90F8"/>
              </a:buCl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Téléphone</a:t>
            </a:r>
          </a:p>
        </p:txBody>
      </p:sp>
    </p:spTree>
    <p:extLst>
      <p:ext uri="{BB962C8B-B14F-4D97-AF65-F5344CB8AC3E}">
        <p14:creationId xmlns:p14="http://schemas.microsoft.com/office/powerpoint/2010/main" val="360198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5" grpId="0"/>
      <p:bldP spid="6" grpId="0" animBg="1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nsemble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6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7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71837" y="2693589"/>
            <a:ext cx="9848325" cy="47091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200" b="1" dirty="0"/>
              <a:t>D’avoir participer à cette action de sensibilisation à la sécurité routière.</a:t>
            </a:r>
          </a:p>
          <a:p>
            <a:pPr marL="0" indent="0" algn="ctr">
              <a:buNone/>
            </a:pPr>
            <a:endParaRPr lang="fr-FR" sz="4200" b="1" dirty="0"/>
          </a:p>
          <a:p>
            <a:pPr marL="0" indent="0" algn="ctr">
              <a:buNone/>
            </a:pPr>
            <a:r>
              <a:rPr lang="fr-FR" sz="4200" b="1" dirty="0"/>
              <a:t>Soyez prudent, votre vie ainsi que votre famille comptent bien plus que le reste.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A23B818-D578-4888-829B-E130E45A5885}"/>
              </a:ext>
            </a:extLst>
          </p:cNvPr>
          <p:cNvSpPr txBox="1"/>
          <p:nvPr/>
        </p:nvSpPr>
        <p:spPr>
          <a:xfrm>
            <a:off x="505838" y="945735"/>
            <a:ext cx="11186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</a:rPr>
              <a:t>Nous vous remercions</a:t>
            </a:r>
          </a:p>
        </p:txBody>
      </p:sp>
    </p:spTree>
    <p:extLst>
      <p:ext uri="{BB962C8B-B14F-4D97-AF65-F5344CB8AC3E}">
        <p14:creationId xmlns:p14="http://schemas.microsoft.com/office/powerpoint/2010/main" val="246050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1480" y="2741009"/>
            <a:ext cx="11271004" cy="37419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3200" dirty="0">
              <a:solidFill>
                <a:schemeClr val="bg1"/>
              </a:solidFill>
            </a:endParaRPr>
          </a:p>
          <a:p>
            <a:pPr>
              <a:buClr>
                <a:srgbClr val="7F90F8"/>
              </a:buClr>
            </a:pPr>
            <a:r>
              <a:rPr lang="fr-FR" dirty="0"/>
              <a:t>Au moins </a:t>
            </a:r>
            <a:r>
              <a:rPr lang="fr-FR" b="1" dirty="0"/>
              <a:t>5/10</a:t>
            </a:r>
            <a:r>
              <a:rPr lang="fr-FR" b="1" baseline="30000" dirty="0"/>
              <a:t>e</a:t>
            </a:r>
            <a:r>
              <a:rPr lang="fr-FR" dirty="0"/>
              <a:t> avec les deux yeux réunis.</a:t>
            </a:r>
          </a:p>
          <a:p>
            <a:pPr marL="0" indent="0">
              <a:buNone/>
            </a:pPr>
            <a:r>
              <a:rPr lang="fr-FR" dirty="0"/>
              <a:t>     Ex : Si un œil à moins de 1/10</a:t>
            </a:r>
            <a:r>
              <a:rPr lang="fr-FR" baseline="30000" dirty="0"/>
              <a:t>e</a:t>
            </a:r>
            <a:r>
              <a:rPr lang="fr-FR" dirty="0"/>
              <a:t> &gt; l’autre œil au moins 5/10</a:t>
            </a:r>
            <a:r>
              <a:rPr lang="fr-FR" baseline="30000" dirty="0"/>
              <a:t>e</a:t>
            </a:r>
            <a:r>
              <a:rPr lang="fr-FR" dirty="0"/>
              <a:t> </a:t>
            </a:r>
          </a:p>
          <a:p>
            <a:pPr marL="0" indent="0">
              <a:buNone/>
            </a:pPr>
            <a:r>
              <a:rPr lang="fr-FR" dirty="0"/>
              <a:t> </a:t>
            </a:r>
          </a:p>
          <a:p>
            <a:pPr>
              <a:buClr>
                <a:srgbClr val="7F90F8"/>
              </a:buClr>
            </a:pPr>
            <a:r>
              <a:rPr lang="fr-FR" dirty="0"/>
              <a:t>Une acuité visuelle de </a:t>
            </a:r>
            <a:r>
              <a:rPr lang="fr-FR" b="1" dirty="0"/>
              <a:t>10/10</a:t>
            </a:r>
            <a:r>
              <a:rPr lang="fr-FR" b="1" baseline="30000" dirty="0"/>
              <a:t>e</a:t>
            </a:r>
            <a:r>
              <a:rPr lang="fr-FR" dirty="0"/>
              <a:t> &gt; lire un panneau à </a:t>
            </a:r>
            <a:r>
              <a:rPr lang="fr-FR" b="1" dirty="0"/>
              <a:t>100m </a:t>
            </a:r>
          </a:p>
          <a:p>
            <a:pPr marL="0" indent="0">
              <a:buNone/>
            </a:pPr>
            <a:r>
              <a:rPr lang="fr-FR" dirty="0"/>
              <a:t>	                                       </a:t>
            </a:r>
            <a:r>
              <a:rPr lang="fr-FR" b="1" dirty="0"/>
              <a:t>5/10</a:t>
            </a:r>
            <a:r>
              <a:rPr lang="fr-FR" b="1" baseline="30000" dirty="0"/>
              <a:t>e</a:t>
            </a:r>
            <a:r>
              <a:rPr lang="fr-FR" dirty="0"/>
              <a:t> &gt; lire un panneau à </a:t>
            </a:r>
            <a:r>
              <a:rPr lang="fr-FR" b="1" dirty="0"/>
              <a:t>50m</a:t>
            </a:r>
            <a:r>
              <a:rPr lang="fr-FR" dirty="0"/>
              <a:t> </a:t>
            </a:r>
          </a:p>
          <a:p>
            <a:pPr>
              <a:buClr>
                <a:srgbClr val="7F90F8"/>
              </a:buClr>
            </a:pPr>
            <a:r>
              <a:rPr lang="fr-FR" dirty="0"/>
              <a:t>Ces exigences minimales peuvent être atteintes avec correction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56116" y="709684"/>
            <a:ext cx="107817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vue du conducteur</a:t>
            </a:r>
          </a:p>
          <a:p>
            <a:pPr algn="ctr"/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règlementation(Arrêté 21/12/05)</a:t>
            </a:r>
          </a:p>
          <a:p>
            <a:pPr algn="ctr"/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589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D057FD-21F6-4B68-A5F7-64001D4CD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3BD63B-3A1B-4414-98D5-9204F3234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video moto">
            <a:hlinkClick r:id="" action="ppaction://media"/>
            <a:extLst>
              <a:ext uri="{FF2B5EF4-FFF2-40B4-BE49-F238E27FC236}">
                <a16:creationId xmlns:a16="http://schemas.microsoft.com/office/drawing/2014/main" id="{FAEF1193-B9FF-4D50-8FFE-41E6888490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4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BBC5B2AC-E667-4DF9-A1EF-2AF9EE288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476250"/>
            <a:ext cx="11210925" cy="1790700"/>
          </a:xfrm>
        </p:spPr>
        <p:txBody>
          <a:bodyPr/>
          <a:lstStyle/>
          <a:p>
            <a:pPr algn="ctr"/>
            <a:r>
              <a:rPr lang="fr-FR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vue du conducteur</a:t>
            </a:r>
            <a:b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tâche de Mariotte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5937008-860A-4136-BA32-1E8038934C22}"/>
              </a:ext>
            </a:extLst>
          </p:cNvPr>
          <p:cNvSpPr txBox="1"/>
          <p:nvPr/>
        </p:nvSpPr>
        <p:spPr>
          <a:xfrm>
            <a:off x="3018333" y="2838930"/>
            <a:ext cx="1000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Rétine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9509272-05C2-4320-BCD2-0D22727792A2}"/>
              </a:ext>
            </a:extLst>
          </p:cNvPr>
          <p:cNvSpPr txBox="1"/>
          <p:nvPr/>
        </p:nvSpPr>
        <p:spPr>
          <a:xfrm>
            <a:off x="3810294" y="3389308"/>
            <a:ext cx="1624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Nerf optique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F140ABF-EBCD-4FAA-8BFD-D22CABB9CADD}"/>
              </a:ext>
            </a:extLst>
          </p:cNvPr>
          <p:cNvSpPr txBox="1"/>
          <p:nvPr/>
        </p:nvSpPr>
        <p:spPr>
          <a:xfrm>
            <a:off x="746537" y="3244334"/>
            <a:ext cx="1000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Iris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2E29A3F-FB3F-4925-AABD-8ADDABF5B00D}"/>
              </a:ext>
            </a:extLst>
          </p:cNvPr>
          <p:cNvSpPr txBox="1"/>
          <p:nvPr/>
        </p:nvSpPr>
        <p:spPr>
          <a:xfrm>
            <a:off x="0" y="4087819"/>
            <a:ext cx="1164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Cornée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62F57E3-5CE7-49D9-9AC6-04F5D30FE8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63" t="33433" r="44086" b="36471"/>
          <a:stretch/>
        </p:blipFill>
        <p:spPr>
          <a:xfrm>
            <a:off x="736294" y="2829472"/>
            <a:ext cx="6148001" cy="340168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ECE003B-96B7-49CA-96A4-4FD6A79F65AF}"/>
              </a:ext>
            </a:extLst>
          </p:cNvPr>
          <p:cNvSpPr txBox="1"/>
          <p:nvPr/>
        </p:nvSpPr>
        <p:spPr>
          <a:xfrm>
            <a:off x="82454" y="4457151"/>
            <a:ext cx="1164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Pupille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D7E8F6B-D00E-49A6-B0AD-4B474D691A61}"/>
              </a:ext>
            </a:extLst>
          </p:cNvPr>
          <p:cNvSpPr/>
          <p:nvPr/>
        </p:nvSpPr>
        <p:spPr>
          <a:xfrm>
            <a:off x="3265484" y="4057592"/>
            <a:ext cx="505824" cy="1168450"/>
          </a:xfrm>
          <a:prstGeom prst="ellipse">
            <a:avLst/>
          </a:prstGeom>
          <a:solidFill>
            <a:schemeClr val="tx2">
              <a:lumMod val="20000"/>
              <a:lumOff val="80000"/>
              <a:alpha val="56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110C423-9D37-4126-A8E5-D93A893D83C7}"/>
              </a:ext>
            </a:extLst>
          </p:cNvPr>
          <p:cNvCxnSpPr/>
          <p:nvPr/>
        </p:nvCxnSpPr>
        <p:spPr>
          <a:xfrm flipH="1" flipV="1">
            <a:off x="3518396" y="5057139"/>
            <a:ext cx="500063" cy="45922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5665A868-4656-4ECD-8A2D-57F73635A639}"/>
              </a:ext>
            </a:extLst>
          </p:cNvPr>
          <p:cNvSpPr txBox="1"/>
          <p:nvPr/>
        </p:nvSpPr>
        <p:spPr>
          <a:xfrm>
            <a:off x="3590608" y="5419232"/>
            <a:ext cx="1164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Fovéa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3F3BA60-3E4B-410C-BC01-C2C9D8CCF7A1}"/>
              </a:ext>
            </a:extLst>
          </p:cNvPr>
          <p:cNvSpPr txBox="1"/>
          <p:nvPr/>
        </p:nvSpPr>
        <p:spPr>
          <a:xfrm>
            <a:off x="7381301" y="2700430"/>
            <a:ext cx="45499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7F90F8"/>
              </a:buClr>
              <a:buFont typeface="Century Gothic" panose="020B0502020202020204" pitchFamily="34" charset="0"/>
              <a:buChar char="►"/>
            </a:pPr>
            <a:r>
              <a:rPr lang="fr-FR" dirty="0"/>
              <a:t>Le phénomène de la tâche aveugle n’est possible qu’en vision monoculaire.</a:t>
            </a:r>
          </a:p>
          <a:p>
            <a:pPr marL="285750" indent="-285750">
              <a:buClr>
                <a:srgbClr val="7F90F8"/>
              </a:buClr>
              <a:buFont typeface="Century Gothic" panose="020B0502020202020204" pitchFamily="34" charset="0"/>
              <a:buChar char="►"/>
            </a:pPr>
            <a:r>
              <a:rPr lang="fr-FR" dirty="0"/>
              <a:t>En vision binoculaire, chaque œil remplace le point aveugle de l’autre.</a:t>
            </a:r>
          </a:p>
          <a:p>
            <a:pPr marL="285750" indent="-285750">
              <a:buClr>
                <a:schemeClr val="accent1"/>
              </a:buClr>
              <a:buFont typeface="Century Gothic" panose="020B0502020202020204" pitchFamily="34" charset="0"/>
              <a:buChar char="►"/>
            </a:pPr>
            <a:endParaRPr lang="fr-FR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9B9FF5A-6EC9-4BED-87A3-62CBEA5644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73" t="32686" r="30636" b="39604"/>
          <a:stretch/>
        </p:blipFill>
        <p:spPr>
          <a:xfrm>
            <a:off x="6625622" y="4588236"/>
            <a:ext cx="5707677" cy="2031324"/>
          </a:xfrm>
          <a:prstGeom prst="rect">
            <a:avLst/>
          </a:prstGeom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26BCFDCD-B418-4A6C-B569-DAD8C45E8D6F}"/>
              </a:ext>
            </a:extLst>
          </p:cNvPr>
          <p:cNvSpPr/>
          <p:nvPr/>
        </p:nvSpPr>
        <p:spPr>
          <a:xfrm>
            <a:off x="8674448" y="5188577"/>
            <a:ext cx="458878" cy="974160"/>
          </a:xfrm>
          <a:prstGeom prst="ellipse">
            <a:avLst/>
          </a:prstGeom>
          <a:solidFill>
            <a:schemeClr val="tx2">
              <a:lumMod val="20000"/>
              <a:lumOff val="80000"/>
              <a:alpha val="56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311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5492" y="2322325"/>
            <a:ext cx="12146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Définition: C’est le temps nécessaire pour que les données passent de la source à la destination. Il fait parti</a:t>
            </a:r>
          </a:p>
          <a:p>
            <a:r>
              <a:rPr lang="fr-FR" dirty="0"/>
              <a:t>                  du temps de réaction.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02693" y="493373"/>
            <a:ext cx="1123210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36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vue du conducteur</a:t>
            </a:r>
          </a:p>
          <a:p>
            <a:pPr algn="ctr"/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temps de latence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4935523" y="5545123"/>
            <a:ext cx="3658246" cy="115506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891642" y="5776857"/>
            <a:ext cx="3746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 Un accident c’est quand la réalité va plus vite que nous ! »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1F5A41D-BA9A-4C70-B7A8-EB8A6FEC1F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1" t="4562" r="1842" b="3376"/>
          <a:stretch/>
        </p:blipFill>
        <p:spPr>
          <a:xfrm>
            <a:off x="7298422" y="2787554"/>
            <a:ext cx="4714613" cy="251669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DF7874B-F8CA-458B-9D8D-468F85DF0200}"/>
              </a:ext>
            </a:extLst>
          </p:cNvPr>
          <p:cNvSpPr txBox="1"/>
          <p:nvPr/>
        </p:nvSpPr>
        <p:spPr>
          <a:xfrm>
            <a:off x="1031845" y="3196206"/>
            <a:ext cx="59394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7F90F8"/>
              </a:buClr>
              <a:buFont typeface="Century Gothic" panose="020B0502020202020204" pitchFamily="34" charset="0"/>
              <a:buChar char="►"/>
            </a:pPr>
            <a:r>
              <a:rPr lang="fr-FR" dirty="0"/>
              <a:t>Le temps de latence du nerf optique correspond</a:t>
            </a:r>
          </a:p>
          <a:p>
            <a:pPr>
              <a:buClr>
                <a:schemeClr val="accent1"/>
              </a:buClr>
            </a:pPr>
            <a:r>
              <a:rPr lang="fr-FR" dirty="0"/>
              <a:t>    au temps parcouru par l’information le long du</a:t>
            </a:r>
          </a:p>
          <a:p>
            <a:pPr>
              <a:buClr>
                <a:schemeClr val="accent1"/>
              </a:buClr>
            </a:pPr>
            <a:r>
              <a:rPr lang="fr-FR" dirty="0"/>
              <a:t>    nerf optique.</a:t>
            </a:r>
          </a:p>
          <a:p>
            <a:pPr>
              <a:buClr>
                <a:schemeClr val="accent1"/>
              </a:buClr>
            </a:pPr>
            <a:endParaRPr lang="fr-FR" dirty="0"/>
          </a:p>
          <a:p>
            <a:pPr marL="285750" indent="-285750">
              <a:buClr>
                <a:srgbClr val="7F90F8"/>
              </a:buClr>
              <a:buFont typeface="Century Gothic" panose="020B0502020202020204" pitchFamily="34" charset="0"/>
              <a:buChar char="►"/>
            </a:pPr>
            <a:r>
              <a:rPr lang="fr-FR" dirty="0"/>
              <a:t>Il est de 22 centièmes de seconde.</a:t>
            </a:r>
          </a:p>
          <a:p>
            <a:pPr>
              <a:buClr>
                <a:srgbClr val="7F90F8"/>
              </a:buClr>
            </a:pPr>
            <a:endParaRPr lang="fr-FR" dirty="0"/>
          </a:p>
        </p:txBody>
      </p:sp>
      <p:sp>
        <p:nvSpPr>
          <p:cNvPr id="15" name="Rectangle à coins arrondis 3">
            <a:extLst>
              <a:ext uri="{FF2B5EF4-FFF2-40B4-BE49-F238E27FC236}">
                <a16:creationId xmlns:a16="http://schemas.microsoft.com/office/drawing/2014/main" id="{981F4558-EFD2-4AF7-867A-3404C01D57A3}"/>
              </a:ext>
            </a:extLst>
          </p:cNvPr>
          <p:cNvSpPr/>
          <p:nvPr/>
        </p:nvSpPr>
        <p:spPr>
          <a:xfrm>
            <a:off x="436226" y="5545123"/>
            <a:ext cx="4169329" cy="115506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F74CD75-952C-4FA6-AA6F-EFDE5809F068}"/>
              </a:ext>
            </a:extLst>
          </p:cNvPr>
          <p:cNvSpPr txBox="1"/>
          <p:nvPr/>
        </p:nvSpPr>
        <p:spPr>
          <a:xfrm>
            <a:off x="502693" y="5740046"/>
            <a:ext cx="4044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Nous voyons tous la réalité avec 22 centièmes de seconde de retard…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41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  <p:bldP spid="6" grpId="0"/>
      <p:bldP spid="13" grpId="0"/>
      <p:bldP spid="15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91B4E4-3834-421F-91B2-EEAE6384D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Pour se donner une idée…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EBE3DE-293A-43A2-AA48-FD12B9DF8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897115"/>
            <a:ext cx="8761412" cy="3416300"/>
          </a:xfrm>
        </p:spPr>
        <p:txBody>
          <a:bodyPr>
            <a:normAutofit lnSpcReduction="10000"/>
          </a:bodyPr>
          <a:lstStyle/>
          <a:p>
            <a:pPr>
              <a:buClr>
                <a:srgbClr val="7F90F8"/>
              </a:buClr>
            </a:pPr>
            <a:r>
              <a:rPr lang="fr-FR" dirty="0"/>
              <a:t>A </a:t>
            </a:r>
            <a:r>
              <a:rPr lang="fr-FR" b="1" dirty="0"/>
              <a:t>10km/h</a:t>
            </a:r>
            <a:r>
              <a:rPr lang="fr-FR" dirty="0"/>
              <a:t> on parcourt </a:t>
            </a:r>
            <a:r>
              <a:rPr lang="fr-FR" b="1" dirty="0"/>
              <a:t>3m/s</a:t>
            </a:r>
            <a:r>
              <a:rPr lang="fr-FR" dirty="0"/>
              <a:t> et </a:t>
            </a:r>
            <a:r>
              <a:rPr lang="fr-FR" b="1" dirty="0"/>
              <a:t>0,60m</a:t>
            </a:r>
            <a:r>
              <a:rPr lang="fr-FR" dirty="0"/>
              <a:t> pendant le temps de latence</a:t>
            </a:r>
          </a:p>
          <a:p>
            <a:endParaRPr lang="fr-FR" dirty="0"/>
          </a:p>
          <a:p>
            <a:pPr>
              <a:buClr>
                <a:srgbClr val="7F90F8"/>
              </a:buClr>
            </a:pPr>
            <a:r>
              <a:rPr lang="fr-FR" dirty="0"/>
              <a:t>A </a:t>
            </a:r>
            <a:r>
              <a:rPr lang="fr-FR" b="1" dirty="0"/>
              <a:t>30km/h</a:t>
            </a:r>
            <a:r>
              <a:rPr lang="fr-FR" dirty="0"/>
              <a:t> on parcourt </a:t>
            </a:r>
            <a:r>
              <a:rPr lang="fr-FR" b="1" dirty="0"/>
              <a:t>9m/s</a:t>
            </a:r>
            <a:r>
              <a:rPr lang="fr-FR" dirty="0"/>
              <a:t> et </a:t>
            </a:r>
            <a:r>
              <a:rPr lang="fr-FR" b="1" dirty="0"/>
              <a:t>1,80m</a:t>
            </a:r>
            <a:r>
              <a:rPr lang="fr-FR" dirty="0"/>
              <a:t> pendant le temps de latence</a:t>
            </a:r>
          </a:p>
          <a:p>
            <a:endParaRPr lang="fr-FR" dirty="0"/>
          </a:p>
          <a:p>
            <a:pPr>
              <a:buClr>
                <a:srgbClr val="7F90F8"/>
              </a:buClr>
            </a:pPr>
            <a:r>
              <a:rPr lang="fr-FR" dirty="0"/>
              <a:t>A </a:t>
            </a:r>
            <a:r>
              <a:rPr lang="fr-FR" b="1" dirty="0"/>
              <a:t>50km/h</a:t>
            </a:r>
            <a:r>
              <a:rPr lang="fr-FR" dirty="0"/>
              <a:t> on parcourt </a:t>
            </a:r>
            <a:r>
              <a:rPr lang="fr-FR" b="1" dirty="0"/>
              <a:t>15m/s</a:t>
            </a:r>
            <a:r>
              <a:rPr lang="fr-FR" dirty="0"/>
              <a:t> et </a:t>
            </a:r>
            <a:r>
              <a:rPr lang="fr-FR" b="1" dirty="0"/>
              <a:t>3,00m</a:t>
            </a:r>
            <a:r>
              <a:rPr lang="fr-FR" dirty="0"/>
              <a:t> pendant le temps de latence</a:t>
            </a:r>
          </a:p>
          <a:p>
            <a:endParaRPr lang="fr-FR" dirty="0"/>
          </a:p>
          <a:p>
            <a:pPr>
              <a:buClr>
                <a:srgbClr val="7F90F8"/>
              </a:buClr>
            </a:pPr>
            <a:r>
              <a:rPr lang="fr-FR" dirty="0"/>
              <a:t>A </a:t>
            </a:r>
            <a:r>
              <a:rPr lang="fr-FR" b="1" dirty="0"/>
              <a:t>90km/h</a:t>
            </a:r>
            <a:r>
              <a:rPr lang="fr-FR" dirty="0"/>
              <a:t> on parcourt </a:t>
            </a:r>
            <a:r>
              <a:rPr lang="fr-FR" b="1" dirty="0"/>
              <a:t>27m/s</a:t>
            </a:r>
            <a:r>
              <a:rPr lang="fr-FR" dirty="0"/>
              <a:t> et </a:t>
            </a:r>
            <a:r>
              <a:rPr lang="fr-FR" b="1" dirty="0"/>
              <a:t>5,40m</a:t>
            </a:r>
            <a:r>
              <a:rPr lang="fr-FR" dirty="0"/>
              <a:t> pendant le temps de latence</a:t>
            </a:r>
          </a:p>
          <a:p>
            <a:endParaRPr lang="fr-FR" dirty="0"/>
          </a:p>
          <a:p>
            <a:pPr>
              <a:buClr>
                <a:srgbClr val="7F90F8"/>
              </a:buClr>
            </a:pPr>
            <a:r>
              <a:rPr lang="fr-FR" dirty="0"/>
              <a:t>A </a:t>
            </a:r>
            <a:r>
              <a:rPr lang="fr-FR" b="1" dirty="0"/>
              <a:t>130km/h</a:t>
            </a:r>
            <a:r>
              <a:rPr lang="fr-FR" dirty="0"/>
              <a:t> on parcourt </a:t>
            </a:r>
            <a:r>
              <a:rPr lang="fr-FR" b="1" dirty="0"/>
              <a:t>39m/s</a:t>
            </a:r>
            <a:r>
              <a:rPr lang="fr-FR" dirty="0"/>
              <a:t> et </a:t>
            </a:r>
            <a:r>
              <a:rPr lang="fr-FR" b="1" dirty="0"/>
              <a:t>7,80m</a:t>
            </a:r>
            <a:r>
              <a:rPr lang="fr-FR" dirty="0"/>
              <a:t> pendant le temps de latence</a:t>
            </a:r>
          </a:p>
        </p:txBody>
      </p:sp>
    </p:spTree>
    <p:extLst>
      <p:ext uri="{BB962C8B-B14F-4D97-AF65-F5344CB8AC3E}">
        <p14:creationId xmlns:p14="http://schemas.microsoft.com/office/powerpoint/2010/main" val="174867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irection Ion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1514</TotalTime>
  <Words>1479</Words>
  <Application>Microsoft Office PowerPoint</Application>
  <PresentationFormat>Grand écran</PresentationFormat>
  <Paragraphs>275</Paragraphs>
  <Slides>41</Slides>
  <Notes>0</Notes>
  <HiddenSlides>0</HiddenSlides>
  <MMClips>6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9" baseType="lpstr">
      <vt:lpstr>Arial</vt:lpstr>
      <vt:lpstr>Calibri</vt:lpstr>
      <vt:lpstr>Century Gothic</vt:lpstr>
      <vt:lpstr>Courier New</vt:lpstr>
      <vt:lpstr>Gotham</vt:lpstr>
      <vt:lpstr>Source Sans Pro</vt:lpstr>
      <vt:lpstr>Wingdings 3</vt:lpstr>
      <vt:lpstr>Direction Ion</vt:lpstr>
      <vt:lpstr>Action de sensibilisation à la sécurité routière du 24 au 26 juin 2020</vt:lpstr>
      <vt:lpstr>Programme  </vt:lpstr>
      <vt:lpstr>La vue du conducteur</vt:lpstr>
      <vt:lpstr>La vue du conducteur Introduction </vt:lpstr>
      <vt:lpstr>Présentation PowerPoint</vt:lpstr>
      <vt:lpstr>Présentation PowerPoint</vt:lpstr>
      <vt:lpstr>La vue du conducteur La tâche de Mariotte</vt:lpstr>
      <vt:lpstr> </vt:lpstr>
      <vt:lpstr>Pour se donner une idée…</vt:lpstr>
      <vt:lpstr>La vue du conducteur Tests Vision</vt:lpstr>
      <vt:lpstr>Présentation PowerPoint</vt:lpstr>
      <vt:lpstr>Présentation PowerPoint</vt:lpstr>
      <vt:lpstr>La vue du conducteur Limites physiologiques</vt:lpstr>
      <vt:lpstr>Le cerveau nous ment ?</vt:lpstr>
      <vt:lpstr>Le cerveau nous ment ?</vt:lpstr>
      <vt:lpstr>Le cerveau nous ment ?</vt:lpstr>
      <vt:lpstr>Le cerveau nous ment ?</vt:lpstr>
      <vt:lpstr>Le cerveau nous ment ?</vt:lpstr>
      <vt:lpstr>Le téléphone au volant</vt:lpstr>
      <vt:lpstr>Présentation PowerPoint</vt:lpstr>
      <vt:lpstr>Présentation PowerPoint</vt:lpstr>
      <vt:lpstr>Présentation PowerPoint</vt:lpstr>
      <vt:lpstr>Le téléphone au volant Le syndrome de FOMO </vt:lpstr>
      <vt:lpstr>Le téléphone au volant Le système de mobilité</vt:lpstr>
      <vt:lpstr>Le téléphone au volant Ecoute passive / Ecoute active</vt:lpstr>
      <vt:lpstr>Présentation PowerPoint</vt:lpstr>
      <vt:lpstr>Présentation PowerPoint</vt:lpstr>
      <vt:lpstr>Présentation PowerPoint</vt:lpstr>
      <vt:lpstr>Présentation PowerPoint</vt:lpstr>
      <vt:lpstr>Eco-Conduite</vt:lpstr>
      <vt:lpstr>Eco-Conduite Définition</vt:lpstr>
      <vt:lpstr>Présentation PowerPoint</vt:lpstr>
      <vt:lpstr>Eco-Conduite La conduite rationnelle</vt:lpstr>
      <vt:lpstr>Présentation PowerPoint</vt:lpstr>
      <vt:lpstr>Eco-Conduite Conclusion</vt:lpstr>
      <vt:lpstr>La conduite en ville</vt:lpstr>
      <vt:lpstr>La conduite en ville La « bonne conduite »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Action de sensibilisation à la sécurité routière du 24 au 26 juin 2020</dc:title>
  <dc:creator>Coraline Logeais</dc:creator>
  <cp:lastModifiedBy>Bastien</cp:lastModifiedBy>
  <cp:revision>172</cp:revision>
  <dcterms:created xsi:type="dcterms:W3CDTF">2020-06-16T07:04:37Z</dcterms:created>
  <dcterms:modified xsi:type="dcterms:W3CDTF">2020-06-19T20:50:16Z</dcterms:modified>
</cp:coreProperties>
</file>