
<file path=[Content_Types].xml><?xml version="1.0" encoding="utf-8"?>
<Types xmlns="http://schemas.openxmlformats.org/package/2006/content-types">
  <Default Extension="gif" ContentType="image/gif"/>
  <Default Extension="jpeg" ContentType="image/jpeg"/>
  <Default Extension="m4a" ContentType="audio/mp4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92" r:id="rId1"/>
  </p:sldMasterIdLst>
  <p:notesMasterIdLst>
    <p:notesMasterId r:id="rId17"/>
  </p:notesMasterIdLst>
  <p:sldIdLst>
    <p:sldId id="293" r:id="rId2"/>
    <p:sldId id="269" r:id="rId3"/>
    <p:sldId id="271" r:id="rId4"/>
    <p:sldId id="262" r:id="rId5"/>
    <p:sldId id="276" r:id="rId6"/>
    <p:sldId id="257" r:id="rId7"/>
    <p:sldId id="272" r:id="rId8"/>
    <p:sldId id="273" r:id="rId9"/>
    <p:sldId id="274" r:id="rId10"/>
    <p:sldId id="371" r:id="rId11"/>
    <p:sldId id="281" r:id="rId12"/>
    <p:sldId id="297" r:id="rId13"/>
    <p:sldId id="299" r:id="rId14"/>
    <p:sldId id="368" r:id="rId15"/>
    <p:sldId id="294" r:id="rId16"/>
  </p:sldIdLst>
  <p:sldSz cx="9144000" cy="6858000" type="screen4x3"/>
  <p:notesSz cx="6881813" cy="9661525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43">
          <p15:clr>
            <a:srgbClr val="A4A3A4"/>
          </p15:clr>
        </p15:guide>
        <p15:guide id="2" pos="216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DB7D"/>
    <a:srgbClr val="FF9933"/>
    <a:srgbClr val="FF6699"/>
    <a:srgbClr val="96795A"/>
    <a:srgbClr val="6699FF"/>
    <a:srgbClr val="AE9A02"/>
    <a:srgbClr val="F7F343"/>
    <a:srgbClr val="FBE53F"/>
    <a:srgbClr val="E47C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99" autoAdjust="0"/>
    <p:restoredTop sz="94405" autoAdjust="0"/>
  </p:normalViewPr>
  <p:slideViewPr>
    <p:cSldViewPr>
      <p:cViewPr varScale="1">
        <p:scale>
          <a:sx n="68" d="100"/>
          <a:sy n="68" d="100"/>
        </p:scale>
        <p:origin x="1464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3870" y="-78"/>
      </p:cViewPr>
      <p:guideLst>
        <p:guide orient="horz" pos="3043"/>
        <p:guide pos="216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83076"/>
          </a:xfrm>
          <a:prstGeom prst="rect">
            <a:avLst/>
          </a:prstGeom>
        </p:spPr>
        <p:txBody>
          <a:bodyPr vert="horz" lIns="94531" tIns="47265" rIns="94531" bIns="47265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483076"/>
          </a:xfrm>
          <a:prstGeom prst="rect">
            <a:avLst/>
          </a:prstGeom>
        </p:spPr>
        <p:txBody>
          <a:bodyPr vert="horz" lIns="94531" tIns="47265" rIns="94531" bIns="47265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ACDF9FF-1166-44D9-A5F8-219C9F6037CA}" type="datetimeFigureOut">
              <a:rPr lang="fr-FR"/>
              <a:pPr>
                <a:defRPr/>
              </a:pPr>
              <a:t>04/06/2020</a:t>
            </a:fld>
            <a:endParaRPr lang="fr-F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5525" y="723900"/>
            <a:ext cx="4832350" cy="36242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531" tIns="47265" rIns="94531" bIns="47265" rtlCol="0" anchor="ctr"/>
          <a:lstStyle/>
          <a:p>
            <a:pPr lvl="0"/>
            <a:endParaRPr lang="fr-FR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589225"/>
            <a:ext cx="5505450" cy="4347686"/>
          </a:xfrm>
          <a:prstGeom prst="rect">
            <a:avLst/>
          </a:prstGeom>
        </p:spPr>
        <p:txBody>
          <a:bodyPr vert="horz" lIns="94531" tIns="47265" rIns="94531" bIns="47265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fr-FR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76772"/>
            <a:ext cx="2982119" cy="483076"/>
          </a:xfrm>
          <a:prstGeom prst="rect">
            <a:avLst/>
          </a:prstGeom>
        </p:spPr>
        <p:txBody>
          <a:bodyPr vert="horz" lIns="94531" tIns="47265" rIns="94531" bIns="47265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9176772"/>
            <a:ext cx="2982119" cy="483076"/>
          </a:xfrm>
          <a:prstGeom prst="rect">
            <a:avLst/>
          </a:prstGeom>
        </p:spPr>
        <p:txBody>
          <a:bodyPr vert="horz" lIns="94531" tIns="47265" rIns="94531" bIns="47265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D4A0257-3EBF-4A1B-B307-F4045433F78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56921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774E53-2598-4608-9D32-F6178ECB5EB0}" type="datetimeFigureOut">
              <a:rPr lang="fr-FR"/>
              <a:pPr>
                <a:defRPr/>
              </a:pPr>
              <a:t>04/06/2020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859BE5-09E7-4A1E-B3C2-7FDE72758F7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5713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F0A80-9175-4F2C-8079-F9FE1145B84D}" type="datetimeFigureOut">
              <a:rPr lang="fr-FR"/>
              <a:pPr>
                <a:defRPr/>
              </a:pPr>
              <a:t>04/06/2020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FD008-5FC0-4BFE-A70B-1E22B0C1A7B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9185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9DB4B-E8C0-4CB2-BC12-C662C01288A3}" type="datetimeFigureOut">
              <a:rPr lang="fr-FR"/>
              <a:pPr>
                <a:defRPr/>
              </a:pPr>
              <a:t>04/06/2020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B26604-E6CA-41A3-8FFE-B2E355002A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9602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74AA6-DC8C-4699-BA07-73E91B80E3AF}" type="datetimeFigureOut">
              <a:rPr lang="fr-FR"/>
              <a:pPr>
                <a:defRPr/>
              </a:pPr>
              <a:t>04/06/2020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207B4C-D155-44E5-9CB9-273E12BA533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5281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91CE14-2445-4E66-9E6F-07DF82D127F6}" type="datetimeFigureOut">
              <a:rPr lang="fr-FR"/>
              <a:pPr>
                <a:defRPr/>
              </a:pPr>
              <a:t>04/06/2020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A90065-DA92-4F1A-AB76-E1C88DAE8DB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055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82498-13E7-44C0-B8CB-AF7CCEDDD1E4}" type="datetimeFigureOut">
              <a:rPr lang="fr-FR"/>
              <a:pPr>
                <a:defRPr/>
              </a:pPr>
              <a:t>04/06/2020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2C3B5E-161D-4531-A30E-AF49F77FA03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88978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0461F-39B7-448F-86E0-A8DFBBD6ADA8}" type="datetimeFigureOut">
              <a:rPr lang="fr-FR"/>
              <a:pPr>
                <a:defRPr/>
              </a:pPr>
              <a:t>04/06/2020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44A522-CE26-48B1-B17F-F341598424A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7529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62FCC-6A11-49D8-B487-2C0FC8CA24B3}" type="datetimeFigureOut">
              <a:rPr lang="fr-FR"/>
              <a:pPr>
                <a:defRPr/>
              </a:pPr>
              <a:t>04/06/2020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915288-221A-4AD1-B767-0B0E66A8555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9425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31A8B9-C579-4D73-8712-46EF6FCCD09C}" type="datetimeFigureOut">
              <a:rPr lang="fr-FR"/>
              <a:pPr>
                <a:defRPr/>
              </a:pPr>
              <a:t>04/06/2020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28C06-F9A1-408A-9959-794816A724C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086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DC727-666E-4AB0-91D2-ADC675E4664D}" type="datetimeFigureOut">
              <a:rPr lang="fr-FR"/>
              <a:pPr>
                <a:defRPr/>
              </a:pPr>
              <a:t>04/06/2020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F34FFA-65BB-4BED-BE41-99065A8FBB3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6346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AD68B0-9F44-4B2D-9072-CF6DEC6C91AF}" type="datetimeFigureOut">
              <a:rPr lang="fr-FR"/>
              <a:pPr>
                <a:defRPr/>
              </a:pPr>
              <a:t>04/06/2020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7742F5-3F97-45C4-82F0-1A470B55A38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650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409D358-8320-43E4-8E60-11FCD024C69D}" type="datetimeFigureOut">
              <a:rPr lang="fr-FR"/>
              <a:pPr>
                <a:defRPr/>
              </a:pPr>
              <a:t>04/06/2020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22F8B04-E155-4261-9476-3B50FE96621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3" r:id="rId1"/>
    <p:sldLayoutId id="2147484094" r:id="rId2"/>
    <p:sldLayoutId id="2147484095" r:id="rId3"/>
    <p:sldLayoutId id="2147484096" r:id="rId4"/>
    <p:sldLayoutId id="2147484097" r:id="rId5"/>
    <p:sldLayoutId id="2147484098" r:id="rId6"/>
    <p:sldLayoutId id="2147484099" r:id="rId7"/>
    <p:sldLayoutId id="2147484100" r:id="rId8"/>
    <p:sldLayoutId id="2147484101" r:id="rId9"/>
    <p:sldLayoutId id="2147484102" r:id="rId10"/>
    <p:sldLayoutId id="214748410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microsoft.com/office/2007/relationships/media" Target="../media/media2.mp4"/><Relationship Id="rId7" Type="http://schemas.openxmlformats.org/officeDocument/2006/relationships/image" Target="../media/image9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8.png"/><Relationship Id="rId5" Type="http://schemas.openxmlformats.org/officeDocument/2006/relationships/slideLayout" Target="../slideLayouts/slideLayout7.xml"/><Relationship Id="rId4" Type="http://schemas.openxmlformats.org/officeDocument/2006/relationships/video" Target="../media/media2.mp4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r-FR"/>
          </a:p>
        </p:txBody>
      </p:sp>
      <p:pic>
        <p:nvPicPr>
          <p:cNvPr id="307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035" y="587413"/>
            <a:ext cx="7447930" cy="5585948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43608" y="659665"/>
            <a:ext cx="725235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dirty="0">
                <a:solidFill>
                  <a:srgbClr val="FFC000"/>
                </a:solidFill>
                <a:latin typeface="+mn-lt"/>
                <a:cs typeface="+mn-cs"/>
              </a:rPr>
              <a:t>El </a:t>
            </a:r>
            <a:r>
              <a:rPr lang="fr-FR" sz="5400" dirty="0" err="1">
                <a:solidFill>
                  <a:srgbClr val="FFC000"/>
                </a:solidFill>
                <a:latin typeface="+mn-lt"/>
                <a:cs typeface="+mn-cs"/>
              </a:rPr>
              <a:t>pasado</a:t>
            </a:r>
            <a:r>
              <a:rPr lang="fr-FR" sz="5400" dirty="0">
                <a:solidFill>
                  <a:srgbClr val="FFC000"/>
                </a:solidFill>
                <a:latin typeface="+mn-lt"/>
                <a:cs typeface="+mn-cs"/>
              </a:rPr>
              <a:t> en el </a:t>
            </a:r>
            <a:r>
              <a:rPr lang="fr-FR" sz="5400" dirty="0" err="1">
                <a:solidFill>
                  <a:srgbClr val="FFC000"/>
                </a:solidFill>
                <a:latin typeface="+mn-lt"/>
                <a:cs typeface="+mn-cs"/>
              </a:rPr>
              <a:t>presente</a:t>
            </a:r>
            <a:endParaRPr lang="fr-FR" sz="5400" dirty="0">
              <a:solidFill>
                <a:srgbClr val="FFC000"/>
              </a:solidFill>
              <a:latin typeface="+mn-lt"/>
              <a:cs typeface="+mn-cs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807AB58C-E26F-410A-88F2-A9D196C748AD}"/>
              </a:ext>
            </a:extLst>
          </p:cNvPr>
          <p:cNvSpPr txBox="1"/>
          <p:nvPr/>
        </p:nvSpPr>
        <p:spPr>
          <a:xfrm>
            <a:off x="2201535" y="4709746"/>
            <a:ext cx="58326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>
                <a:solidFill>
                  <a:srgbClr val="FF0000"/>
                </a:solidFill>
              </a:rPr>
              <a:t>Una </a:t>
            </a:r>
            <a:r>
              <a:rPr lang="fr-FR" sz="4000" dirty="0" err="1">
                <a:solidFill>
                  <a:srgbClr val="FF0000"/>
                </a:solidFill>
              </a:rPr>
              <a:t>tierra</a:t>
            </a:r>
            <a:r>
              <a:rPr lang="fr-FR" sz="4000" dirty="0">
                <a:solidFill>
                  <a:srgbClr val="FF0000"/>
                </a:solidFill>
              </a:rPr>
              <a:t>, </a:t>
            </a:r>
            <a:r>
              <a:rPr lang="fr-FR" sz="4000" dirty="0" err="1">
                <a:solidFill>
                  <a:srgbClr val="FF0000"/>
                </a:solidFill>
              </a:rPr>
              <a:t>tres</a:t>
            </a:r>
            <a:r>
              <a:rPr lang="fr-FR" sz="4000" dirty="0">
                <a:solidFill>
                  <a:srgbClr val="FF0000"/>
                </a:solidFill>
              </a:rPr>
              <a:t> </a:t>
            </a:r>
            <a:r>
              <a:rPr lang="fr-FR" sz="4000" dirty="0" err="1">
                <a:solidFill>
                  <a:srgbClr val="FF0000"/>
                </a:solidFill>
              </a:rPr>
              <a:t>culturas</a:t>
            </a:r>
            <a:endParaRPr lang="fr-FR" sz="4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2837" y="4516063"/>
            <a:ext cx="2989184" cy="224188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9682" y="658330"/>
            <a:ext cx="3775967" cy="283197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1268413" y="88900"/>
            <a:ext cx="72453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FR" sz="2400">
                <a:latin typeface="Andalus" pitchFamily="18" charset="-78"/>
                <a:cs typeface="Andalus" pitchFamily="18" charset="-78"/>
              </a:rPr>
              <a:t>¿  En qué país o ciudad han sido sacadas estas fotos 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72000" y="3599361"/>
            <a:ext cx="4403725" cy="40011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dirty="0">
                <a:solidFill>
                  <a:schemeClr val="tx1"/>
                </a:solidFill>
                <a:latin typeface="Andalus" pitchFamily="18" charset="-78"/>
                <a:cs typeface="Andalus" pitchFamily="18" charset="-78"/>
              </a:rPr>
              <a:t>Granada, el </a:t>
            </a:r>
            <a:r>
              <a:rPr lang="fr-FR" sz="2000" dirty="0" err="1">
                <a:solidFill>
                  <a:schemeClr val="tx1"/>
                </a:solidFill>
                <a:latin typeface="Andalus" pitchFamily="18" charset="-78"/>
                <a:cs typeface="Andalus" pitchFamily="18" charset="-78"/>
              </a:rPr>
              <a:t>palacio</a:t>
            </a:r>
            <a:r>
              <a:rPr lang="fr-FR" sz="2000" dirty="0">
                <a:solidFill>
                  <a:schemeClr val="tx1"/>
                </a:solidFill>
                <a:latin typeface="Andalus" pitchFamily="18" charset="-78"/>
                <a:cs typeface="Andalus" pitchFamily="18" charset="-78"/>
              </a:rPr>
              <a:t> de la Alhambra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205663" y="6054725"/>
            <a:ext cx="1938337" cy="708025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b" anchorCtr="1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dirty="0">
                <a:solidFill>
                  <a:schemeClr val="tx1"/>
                </a:solidFill>
                <a:latin typeface="Andalus" pitchFamily="18" charset="-78"/>
                <a:cs typeface="Andalus" pitchFamily="18" charset="-78"/>
              </a:rPr>
              <a:t>Córdoba, la </a:t>
            </a:r>
            <a:r>
              <a:rPr lang="fr-FR" sz="2000" dirty="0" err="1">
                <a:solidFill>
                  <a:schemeClr val="tx1"/>
                </a:solidFill>
                <a:latin typeface="Andalus" pitchFamily="18" charset="-78"/>
                <a:cs typeface="Andalus" pitchFamily="18" charset="-78"/>
              </a:rPr>
              <a:t>mezquita</a:t>
            </a:r>
            <a:endParaRPr lang="fr-FR" sz="2000" dirty="0">
              <a:solidFill>
                <a:schemeClr val="tx1"/>
              </a:solidFill>
              <a:latin typeface="Andalus" pitchFamily="18" charset="-78"/>
              <a:cs typeface="Andalus" pitchFamily="18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73" y="989381"/>
            <a:ext cx="2952327" cy="487923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4" name="TextBox 3"/>
          <p:cNvSpPr txBox="1"/>
          <p:nvPr/>
        </p:nvSpPr>
        <p:spPr>
          <a:xfrm>
            <a:off x="485775" y="6046275"/>
            <a:ext cx="2740025" cy="400050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dirty="0">
                <a:solidFill>
                  <a:schemeClr val="tx1"/>
                </a:solidFill>
                <a:latin typeface="Andalus" pitchFamily="18" charset="-78"/>
                <a:cs typeface="Andalus" pitchFamily="18" charset="-78"/>
              </a:rPr>
              <a:t>Sevilla, la </a:t>
            </a:r>
            <a:r>
              <a:rPr lang="fr-FR" sz="2000" dirty="0" err="1">
                <a:solidFill>
                  <a:schemeClr val="tx1"/>
                </a:solidFill>
                <a:latin typeface="Andalus" pitchFamily="18" charset="-78"/>
                <a:cs typeface="Andalus" pitchFamily="18" charset="-78"/>
              </a:rPr>
              <a:t>torre</a:t>
            </a:r>
            <a:r>
              <a:rPr lang="fr-FR" sz="2000" dirty="0">
                <a:solidFill>
                  <a:schemeClr val="tx1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Andalus" pitchFamily="18" charset="-78"/>
                <a:cs typeface="Andalus" pitchFamily="18" charset="-78"/>
              </a:rPr>
              <a:t>del</a:t>
            </a:r>
            <a:r>
              <a:rPr lang="fr-FR" sz="2000" dirty="0">
                <a:solidFill>
                  <a:schemeClr val="tx1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Andalus" pitchFamily="18" charset="-78"/>
                <a:cs typeface="Andalus" pitchFamily="18" charset="-78"/>
              </a:rPr>
              <a:t>oro</a:t>
            </a:r>
            <a:endParaRPr lang="fr-FR" sz="2000" dirty="0">
              <a:solidFill>
                <a:schemeClr val="tx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Click="0"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6" grpId="0" animBg="1"/>
      <p:bldP spid="7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965200"/>
          </a:xfrm>
        </p:spPr>
        <p:txBody>
          <a:bodyPr/>
          <a:lstStyle/>
          <a:p>
            <a:pPr eaLnBrk="1" hangingPunct="1"/>
            <a:r>
              <a:rPr lang="fr-FR">
                <a:latin typeface="Andalus" pitchFamily="18" charset="-78"/>
                <a:cs typeface="Andalus" pitchFamily="18" charset="-78"/>
              </a:rPr>
              <a:t>¿ Quién </a:t>
            </a:r>
            <a:r>
              <a:rPr lang="fr-FR" b="1">
                <a:latin typeface="Andalus" pitchFamily="18" charset="-78"/>
                <a:cs typeface="Andalus" pitchFamily="18" charset="-78"/>
              </a:rPr>
              <a:t>construyó</a:t>
            </a:r>
            <a:r>
              <a:rPr lang="fr-FR">
                <a:latin typeface="Andalus" pitchFamily="18" charset="-78"/>
                <a:cs typeface="Andalus" pitchFamily="18" charset="-78"/>
              </a:rPr>
              <a:t> estos monumentos ?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900113" y="2420938"/>
            <a:ext cx="72723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FR" sz="3200">
                <a:latin typeface="Andalus" pitchFamily="18" charset="-78"/>
                <a:cs typeface="Andalus" pitchFamily="18" charset="-78"/>
              </a:rPr>
              <a:t>Los árabes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611188" y="3429000"/>
            <a:ext cx="82089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buFont typeface="Arial" charset="0"/>
              <a:buChar char="•"/>
            </a:pPr>
            <a:r>
              <a:rPr lang="fr-FR" sz="3200">
                <a:latin typeface="Andalus" pitchFamily="18" charset="-78"/>
                <a:cs typeface="Andalus" pitchFamily="18" charset="-78"/>
              </a:rPr>
              <a:t>¿ Cuándo </a:t>
            </a:r>
            <a:r>
              <a:rPr lang="fr-FR" sz="3200" b="1">
                <a:latin typeface="Andalus" pitchFamily="18" charset="-78"/>
                <a:cs typeface="Andalus" pitchFamily="18" charset="-78"/>
              </a:rPr>
              <a:t>invadieron</a:t>
            </a:r>
            <a:r>
              <a:rPr lang="fr-FR" sz="3200">
                <a:latin typeface="Andalus" pitchFamily="18" charset="-78"/>
                <a:cs typeface="Andalus" pitchFamily="18" charset="-78"/>
              </a:rPr>
              <a:t> España ?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900113" y="4437063"/>
            <a:ext cx="55435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FR" sz="3200">
                <a:latin typeface="Andalus" pitchFamily="18" charset="-78"/>
                <a:cs typeface="Andalus" pitchFamily="18" charset="-78"/>
              </a:rPr>
              <a:t>En 711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604042" y="836713"/>
            <a:ext cx="8082757" cy="3549072"/>
          </a:xfrm>
        </p:spPr>
        <p:txBody>
          <a:bodyPr/>
          <a:lstStyle/>
          <a:p>
            <a:pPr eaLnBrk="1" hangingPunct="1"/>
            <a:endParaRPr lang="fr-FR" sz="36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  <a:p>
            <a:pPr algn="ctr"/>
            <a:r>
              <a:rPr lang="fr-FR" sz="2800" dirty="0"/>
              <a:t>¿ </a:t>
            </a:r>
            <a:r>
              <a:rPr lang="fr-FR" sz="2800" dirty="0" err="1"/>
              <a:t>Cómo</a:t>
            </a:r>
            <a:r>
              <a:rPr lang="fr-FR" sz="2800" dirty="0"/>
              <a:t> se conserva el </a:t>
            </a:r>
            <a:r>
              <a:rPr lang="fr-FR" sz="2800" dirty="0" err="1"/>
              <a:t>legado</a:t>
            </a:r>
            <a:r>
              <a:rPr lang="fr-FR" sz="2800" dirty="0"/>
              <a:t> </a:t>
            </a:r>
            <a:r>
              <a:rPr lang="fr-FR" sz="2800" dirty="0" err="1"/>
              <a:t>andalusí</a:t>
            </a:r>
            <a:r>
              <a:rPr lang="fr-FR" sz="2800" dirty="0"/>
              <a:t> </a:t>
            </a:r>
          </a:p>
          <a:p>
            <a:pPr marL="0" indent="0" algn="ctr">
              <a:buNone/>
            </a:pPr>
            <a:r>
              <a:rPr lang="fr-FR" sz="2800" dirty="0"/>
              <a:t>en la España </a:t>
            </a:r>
            <a:r>
              <a:rPr lang="fr-FR" sz="2800" dirty="0" err="1"/>
              <a:t>actual</a:t>
            </a:r>
            <a:r>
              <a:rPr lang="fr-FR" sz="2800" dirty="0"/>
              <a:t> ?</a:t>
            </a:r>
            <a:endParaRPr lang="fr-FR" sz="36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  <a:p>
            <a:pPr marL="0" indent="0" eaLnBrk="1" hangingPunct="1">
              <a:buNone/>
            </a:pPr>
            <a:r>
              <a:rPr lang="fr-FR" sz="2800" dirty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1.La </a:t>
            </a:r>
            <a:r>
              <a:rPr lang="fr-FR" sz="2800" dirty="0" err="1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invasión</a:t>
            </a:r>
            <a:r>
              <a:rPr lang="fr-FR" sz="2800" dirty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fr-FR" sz="2800" dirty="0" err="1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árabe</a:t>
            </a:r>
            <a:endParaRPr lang="fr-FR" sz="28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  <a:p>
            <a:pPr marL="0" indent="0" eaLnBrk="1" hangingPunct="1">
              <a:buNone/>
            </a:pPr>
            <a:r>
              <a:rPr lang="fr-FR" sz="2800" dirty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2.La vida en la </a:t>
            </a:r>
            <a:r>
              <a:rPr lang="fr-FR" sz="2800" dirty="0" err="1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época</a:t>
            </a:r>
            <a:r>
              <a:rPr lang="fr-FR" sz="2800" dirty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 de Al-</a:t>
            </a:r>
            <a:r>
              <a:rPr lang="fr-FR" sz="2800" dirty="0" err="1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andalus</a:t>
            </a:r>
            <a:endParaRPr lang="fr-FR" sz="2800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  <a:p>
            <a:pPr marL="0" indent="0" eaLnBrk="1" hangingPunct="1">
              <a:buNone/>
            </a:pPr>
            <a:r>
              <a:rPr lang="fr-FR" sz="2800" dirty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3.El </a:t>
            </a:r>
            <a:r>
              <a:rPr lang="fr-FR" sz="2800" dirty="0" err="1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legado</a:t>
            </a:r>
            <a:r>
              <a:rPr lang="fr-FR" sz="2800" dirty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fr-FR" sz="2800" dirty="0" err="1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árabe</a:t>
            </a:r>
            <a:r>
              <a:rPr lang="fr-FR" sz="2800" dirty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 en España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04042" y="4648074"/>
            <a:ext cx="8208911" cy="2016125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extBox 4"/>
          <p:cNvSpPr txBox="1"/>
          <p:nvPr/>
        </p:nvSpPr>
        <p:spPr>
          <a:xfrm>
            <a:off x="1043608" y="4840288"/>
            <a:ext cx="7345559" cy="954107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u="sng" dirty="0" err="1">
                <a:latin typeface="Andalus" pitchFamily="18" charset="-78"/>
                <a:cs typeface="Andalus" pitchFamily="18" charset="-78"/>
              </a:rPr>
              <a:t>Tarea</a:t>
            </a:r>
            <a:r>
              <a:rPr lang="fr-FR" sz="2800" u="sng" dirty="0">
                <a:latin typeface="Andalus" pitchFamily="18" charset="-78"/>
                <a:cs typeface="Andalus" pitchFamily="18" charset="-78"/>
              </a:rPr>
              <a:t> final </a:t>
            </a:r>
            <a:r>
              <a:rPr lang="fr-FR" sz="2800" dirty="0">
                <a:latin typeface="Andalus" pitchFamily="18" charset="-78"/>
                <a:cs typeface="Andalus" pitchFamily="18" charset="-78"/>
              </a:rPr>
              <a:t>: </a:t>
            </a:r>
            <a:r>
              <a:rPr lang="fr-FR" sz="2800" dirty="0" err="1">
                <a:latin typeface="Andalus" pitchFamily="18" charset="-78"/>
                <a:cs typeface="Andalus" pitchFamily="18" charset="-78"/>
              </a:rPr>
              <a:t>realizar</a:t>
            </a:r>
            <a:r>
              <a:rPr lang="fr-FR" sz="2800" dirty="0">
                <a:latin typeface="Andalus" pitchFamily="18" charset="-78"/>
                <a:cs typeface="Andalus" pitchFamily="18" charset="-78"/>
              </a:rPr>
              <a:t> un </a:t>
            </a:r>
            <a:r>
              <a:rPr lang="fr-FR" sz="2800" dirty="0" err="1">
                <a:latin typeface="Andalus" pitchFamily="18" charset="-78"/>
                <a:cs typeface="Andalus" pitchFamily="18" charset="-78"/>
              </a:rPr>
              <a:t>folleto</a:t>
            </a:r>
            <a:r>
              <a:rPr lang="fr-FR" sz="2800" dirty="0">
                <a:latin typeface="Andalus" pitchFamily="18" charset="-78"/>
                <a:cs typeface="Andalus" pitchFamily="18" charset="-78"/>
              </a:rPr>
              <a:t> </a:t>
            </a:r>
            <a:r>
              <a:rPr lang="fr-FR" sz="2800" dirty="0" err="1">
                <a:latin typeface="Andalus" pitchFamily="18" charset="-78"/>
                <a:cs typeface="Andalus" pitchFamily="18" charset="-78"/>
              </a:rPr>
              <a:t>turístico</a:t>
            </a:r>
            <a:r>
              <a:rPr lang="fr-FR" sz="2800" dirty="0">
                <a:latin typeface="Andalus" pitchFamily="18" charset="-78"/>
                <a:cs typeface="Andalus" pitchFamily="18" charset="-78"/>
              </a:rPr>
              <a:t> para </a:t>
            </a:r>
            <a:r>
              <a:rPr lang="fr-FR" sz="2800" dirty="0" err="1">
                <a:latin typeface="Andalus" pitchFamily="18" charset="-78"/>
                <a:cs typeface="Andalus" pitchFamily="18" charset="-78"/>
              </a:rPr>
              <a:t>promocionar</a:t>
            </a:r>
            <a:r>
              <a:rPr lang="fr-FR" sz="2800" dirty="0">
                <a:latin typeface="Andalus" pitchFamily="18" charset="-78"/>
                <a:cs typeface="Andalus" pitchFamily="18" charset="-78"/>
              </a:rPr>
              <a:t> el </a:t>
            </a:r>
            <a:r>
              <a:rPr lang="fr-FR" sz="2800" dirty="0" err="1">
                <a:latin typeface="Andalus" pitchFamily="18" charset="-78"/>
                <a:cs typeface="Andalus" pitchFamily="18" charset="-78"/>
              </a:rPr>
              <a:t>turismo</a:t>
            </a:r>
            <a:r>
              <a:rPr lang="fr-FR" sz="2800" dirty="0">
                <a:latin typeface="Andalus" pitchFamily="18" charset="-78"/>
                <a:cs typeface="Andalus" pitchFamily="18" charset="-78"/>
              </a:rPr>
              <a:t> en </a:t>
            </a:r>
            <a:r>
              <a:rPr lang="fr-FR" sz="2800" dirty="0" err="1">
                <a:latin typeface="Andalus" pitchFamily="18" charset="-78"/>
                <a:cs typeface="Andalus" pitchFamily="18" charset="-78"/>
              </a:rPr>
              <a:t>Andalucía</a:t>
            </a:r>
            <a:r>
              <a:rPr lang="fr-FR" sz="2800" dirty="0">
                <a:latin typeface="Andalus" pitchFamily="18" charset="-78"/>
                <a:cs typeface="Andalus" pitchFamily="18" charset="-78"/>
              </a:rPr>
              <a:t>.</a:t>
            </a: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D2F8DEF-B9A5-4481-ACA8-A98487C8EB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9330"/>
            <a:ext cx="8229600" cy="1143000"/>
          </a:xfrm>
        </p:spPr>
        <p:txBody>
          <a:bodyPr/>
          <a:lstStyle/>
          <a:p>
            <a:r>
              <a:rPr lang="fr-FR" dirty="0" err="1"/>
              <a:t>Vamos</a:t>
            </a:r>
            <a:r>
              <a:rPr lang="fr-FR" dirty="0"/>
              <a:t> a </a:t>
            </a:r>
            <a:r>
              <a:rPr lang="fr-FR" dirty="0" err="1"/>
              <a:t>descubrir</a:t>
            </a:r>
            <a:r>
              <a:rPr lang="fr-FR" dirty="0"/>
              <a:t> …</a:t>
            </a:r>
          </a:p>
        </p:txBody>
      </p:sp>
    </p:spTree>
  </p:cSld>
  <p:clrMapOvr>
    <a:masterClrMapping/>
  </p:clrMapOvr>
  <p:transition spd="slow" advClick="0" advTm="5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endParaRPr lang="fr-FR" sz="4000">
              <a:latin typeface="Andalus" pitchFamily="18" charset="-78"/>
              <a:cs typeface="Andalus" pitchFamily="18" charset="-78"/>
            </a:endParaRPr>
          </a:p>
          <a:p>
            <a:pPr marL="0" indent="0" algn="ctr" eaLnBrk="1" hangingPunct="1">
              <a:buFont typeface="Arial" charset="0"/>
              <a:buNone/>
            </a:pPr>
            <a:endParaRPr lang="fr-FR" sz="400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5" name="7-Point Star 4"/>
          <p:cNvSpPr/>
          <p:nvPr/>
        </p:nvSpPr>
        <p:spPr>
          <a:xfrm>
            <a:off x="971550" y="415925"/>
            <a:ext cx="6985000" cy="5518150"/>
          </a:xfrm>
          <a:prstGeom prst="star7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dirty="0">
                <a:solidFill>
                  <a:schemeClr val="tx1"/>
                </a:solidFill>
                <a:latin typeface="Andalus" pitchFamily="18" charset="-78"/>
                <a:cs typeface="Andalus" pitchFamily="18" charset="-78"/>
              </a:rPr>
              <a:t>1.La </a:t>
            </a:r>
            <a:r>
              <a:rPr lang="fr-FR" sz="4000" dirty="0" err="1">
                <a:solidFill>
                  <a:schemeClr val="tx1"/>
                </a:solidFill>
                <a:latin typeface="Andalus" pitchFamily="18" charset="-78"/>
                <a:cs typeface="Andalus" pitchFamily="18" charset="-78"/>
              </a:rPr>
              <a:t>invasión</a:t>
            </a:r>
            <a:endParaRPr lang="fr-FR" sz="4000" dirty="0">
              <a:solidFill>
                <a:schemeClr val="tx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850" y="260350"/>
            <a:ext cx="8229600" cy="11430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sz="2000" dirty="0">
                <a:latin typeface="Andalus" pitchFamily="18" charset="-78"/>
                <a:cs typeface="Andalus" pitchFamily="18" charset="-78"/>
              </a:rPr>
              <a:t>En 711, los musulmanes, al </a:t>
            </a:r>
            <a:r>
              <a:rPr lang="fr-FR" sz="2000" dirty="0" err="1">
                <a:latin typeface="Andalus" pitchFamily="18" charset="-78"/>
                <a:cs typeface="Andalus" pitchFamily="18" charset="-78"/>
              </a:rPr>
              <a:t>mando</a:t>
            </a:r>
            <a:r>
              <a:rPr lang="fr-FR" sz="2000" dirty="0">
                <a:latin typeface="Andalus" pitchFamily="18" charset="-78"/>
                <a:cs typeface="Andalus" pitchFamily="18" charset="-78"/>
              </a:rPr>
              <a:t> </a:t>
            </a:r>
            <a:r>
              <a:rPr lang="fr-FR" sz="2000" dirty="0" err="1">
                <a:latin typeface="Andalus" pitchFamily="18" charset="-78"/>
                <a:cs typeface="Andalus" pitchFamily="18" charset="-78"/>
              </a:rPr>
              <a:t>del</a:t>
            </a:r>
            <a:r>
              <a:rPr lang="fr-FR" sz="2000" dirty="0">
                <a:latin typeface="Andalus" pitchFamily="18" charset="-78"/>
                <a:cs typeface="Andalus" pitchFamily="18" charset="-78"/>
              </a:rPr>
              <a:t> </a:t>
            </a:r>
            <a:r>
              <a:rPr lang="fr-FR" sz="2000" dirty="0" err="1">
                <a:latin typeface="Andalus" pitchFamily="18" charset="-78"/>
                <a:cs typeface="Andalus" pitchFamily="18" charset="-78"/>
              </a:rPr>
              <a:t>general</a:t>
            </a:r>
            <a:r>
              <a:rPr lang="fr-FR" sz="2000" dirty="0">
                <a:latin typeface="Andalus" pitchFamily="18" charset="-78"/>
                <a:cs typeface="Andalus" pitchFamily="18" charset="-78"/>
              </a:rPr>
              <a:t> </a:t>
            </a:r>
            <a:r>
              <a:rPr lang="fr-FR" sz="2000" dirty="0" err="1">
                <a:latin typeface="Andalus" pitchFamily="18" charset="-78"/>
                <a:cs typeface="Andalus" pitchFamily="18" charset="-78"/>
              </a:rPr>
              <a:t>Tariq</a:t>
            </a:r>
            <a:r>
              <a:rPr lang="fr-FR" sz="2000" dirty="0">
                <a:latin typeface="Andalus" pitchFamily="18" charset="-78"/>
                <a:cs typeface="Andalus" pitchFamily="18" charset="-78"/>
              </a:rPr>
              <a:t>, </a:t>
            </a:r>
            <a:r>
              <a:rPr lang="fr-FR" sz="2000" b="1" dirty="0" err="1">
                <a:latin typeface="Andalus" pitchFamily="18" charset="-78"/>
                <a:cs typeface="Andalus" pitchFamily="18" charset="-78"/>
              </a:rPr>
              <a:t>invadieron</a:t>
            </a:r>
            <a:r>
              <a:rPr lang="fr-FR" sz="2000" dirty="0">
                <a:latin typeface="Andalus" pitchFamily="18" charset="-78"/>
                <a:cs typeface="Andalus" pitchFamily="18" charset="-78"/>
              </a:rPr>
              <a:t> España, a partir de </a:t>
            </a:r>
            <a:r>
              <a:rPr lang="fr-FR" sz="2000" dirty="0" err="1">
                <a:latin typeface="Andalus" pitchFamily="18" charset="-78"/>
                <a:cs typeface="Andalus" pitchFamily="18" charset="-78"/>
              </a:rPr>
              <a:t>Marruecos</a:t>
            </a:r>
            <a:r>
              <a:rPr lang="fr-FR" sz="2000" dirty="0">
                <a:latin typeface="Andalus" pitchFamily="18" charset="-78"/>
                <a:cs typeface="Andalus" pitchFamily="18" charset="-78"/>
              </a:rPr>
              <a:t>, y </a:t>
            </a:r>
            <a:r>
              <a:rPr lang="fr-FR" sz="2000" dirty="0" err="1">
                <a:latin typeface="Andalus" pitchFamily="18" charset="-78"/>
                <a:cs typeface="Andalus" pitchFamily="18" charset="-78"/>
              </a:rPr>
              <a:t>muy</a:t>
            </a:r>
            <a:r>
              <a:rPr lang="fr-FR" sz="2000" dirty="0">
                <a:latin typeface="Andalus" pitchFamily="18" charset="-78"/>
                <a:cs typeface="Andalus" pitchFamily="18" charset="-78"/>
              </a:rPr>
              <a:t> </a:t>
            </a:r>
            <a:r>
              <a:rPr lang="fr-FR" sz="2000" dirty="0" err="1">
                <a:latin typeface="Andalus" pitchFamily="18" charset="-78"/>
                <a:cs typeface="Andalus" pitchFamily="18" charset="-78"/>
              </a:rPr>
              <a:t>rápido</a:t>
            </a:r>
            <a:r>
              <a:rPr lang="fr-FR" sz="2000" dirty="0">
                <a:latin typeface="Andalus" pitchFamily="18" charset="-78"/>
                <a:cs typeface="Andalus" pitchFamily="18" charset="-78"/>
              </a:rPr>
              <a:t>, </a:t>
            </a:r>
            <a:r>
              <a:rPr lang="fr-FR" sz="2000" b="1" dirty="0" err="1">
                <a:latin typeface="Andalus" pitchFamily="18" charset="-78"/>
                <a:cs typeface="Andalus" pitchFamily="18" charset="-78"/>
              </a:rPr>
              <a:t>controlaron</a:t>
            </a:r>
            <a:r>
              <a:rPr lang="fr-FR" sz="2000" dirty="0">
                <a:latin typeface="Andalus" pitchFamily="18" charset="-78"/>
                <a:cs typeface="Andalus" pitchFamily="18" charset="-78"/>
              </a:rPr>
              <a:t> la </a:t>
            </a:r>
            <a:r>
              <a:rPr lang="fr-FR" sz="2000" dirty="0" err="1">
                <a:latin typeface="Andalus" pitchFamily="18" charset="-78"/>
                <a:cs typeface="Andalus" pitchFamily="18" charset="-78"/>
              </a:rPr>
              <a:t>mayor</a:t>
            </a:r>
            <a:r>
              <a:rPr lang="fr-FR" sz="2000" dirty="0">
                <a:latin typeface="Andalus" pitchFamily="18" charset="-78"/>
                <a:cs typeface="Andalus" pitchFamily="18" charset="-78"/>
              </a:rPr>
              <a:t> parte de la </a:t>
            </a:r>
            <a:r>
              <a:rPr lang="fr-FR" sz="2000" dirty="0" err="1">
                <a:latin typeface="Andalus" pitchFamily="18" charset="-78"/>
                <a:cs typeface="Andalus" pitchFamily="18" charset="-78"/>
              </a:rPr>
              <a:t>Península</a:t>
            </a:r>
            <a:r>
              <a:rPr lang="fr-FR" sz="2000" dirty="0">
                <a:latin typeface="Andalus" pitchFamily="18" charset="-78"/>
                <a:cs typeface="Andalus" pitchFamily="18" charset="-78"/>
              </a:rPr>
              <a:t> </a:t>
            </a:r>
            <a:r>
              <a:rPr lang="fr-FR" sz="2000" dirty="0" err="1">
                <a:latin typeface="Andalus" pitchFamily="18" charset="-78"/>
                <a:cs typeface="Andalus" pitchFamily="18" charset="-78"/>
              </a:rPr>
              <a:t>Ibérica</a:t>
            </a:r>
            <a:r>
              <a:rPr lang="fr-FR" sz="2000" dirty="0">
                <a:latin typeface="Andalus" pitchFamily="18" charset="-78"/>
                <a:cs typeface="Andalus" pitchFamily="18" charset="-78"/>
              </a:rPr>
              <a:t>. España se </a:t>
            </a:r>
            <a:r>
              <a:rPr lang="fr-FR" sz="2000" b="1" dirty="0" err="1">
                <a:latin typeface="Andalus" pitchFamily="18" charset="-78"/>
                <a:cs typeface="Andalus" pitchFamily="18" charset="-78"/>
              </a:rPr>
              <a:t>islamizó</a:t>
            </a:r>
            <a:r>
              <a:rPr lang="fr-FR" sz="2000" dirty="0">
                <a:latin typeface="Andalus" pitchFamily="18" charset="-78"/>
                <a:cs typeface="Andalus" pitchFamily="18" charset="-78"/>
              </a:rPr>
              <a:t> y </a:t>
            </a:r>
            <a:r>
              <a:rPr lang="fr-FR" sz="2000" b="1" dirty="0" err="1">
                <a:latin typeface="Andalus" pitchFamily="18" charset="-78"/>
                <a:cs typeface="Andalus" pitchFamily="18" charset="-78"/>
              </a:rPr>
              <a:t>tomó</a:t>
            </a:r>
            <a:r>
              <a:rPr lang="fr-FR" sz="2000" dirty="0">
                <a:latin typeface="Andalus" pitchFamily="18" charset="-78"/>
                <a:cs typeface="Andalus" pitchFamily="18" charset="-78"/>
              </a:rPr>
              <a:t> el nombre de </a:t>
            </a:r>
            <a:r>
              <a:rPr lang="fr-FR" sz="2000" i="1" dirty="0">
                <a:latin typeface="Andalus" pitchFamily="18" charset="-78"/>
                <a:cs typeface="Andalus" pitchFamily="18" charset="-78"/>
              </a:rPr>
              <a:t>Al-</a:t>
            </a:r>
            <a:r>
              <a:rPr lang="fr-FR" sz="2000" i="1" dirty="0" err="1">
                <a:latin typeface="Andalus" pitchFamily="18" charset="-78"/>
                <a:cs typeface="Andalus" pitchFamily="18" charset="-78"/>
              </a:rPr>
              <a:t>Andalús</a:t>
            </a:r>
            <a:r>
              <a:rPr lang="fr-FR" sz="2000" i="1" dirty="0">
                <a:latin typeface="Andalus" pitchFamily="18" charset="-78"/>
                <a:cs typeface="Andalus" pitchFamily="18" charset="-78"/>
              </a:rPr>
              <a:t>. </a:t>
            </a:r>
            <a:r>
              <a:rPr lang="fr-FR" sz="2000" dirty="0">
                <a:latin typeface="Andalus" pitchFamily="18" charset="-78"/>
                <a:cs typeface="Andalus" pitchFamily="18" charset="-78"/>
              </a:rPr>
              <a:t>Su capital </a:t>
            </a:r>
            <a:r>
              <a:rPr lang="fr-FR" sz="2000" dirty="0" err="1">
                <a:latin typeface="Andalus" pitchFamily="18" charset="-78"/>
                <a:cs typeface="Andalus" pitchFamily="18" charset="-78"/>
              </a:rPr>
              <a:t>era</a:t>
            </a:r>
            <a:r>
              <a:rPr lang="fr-FR" sz="2000" dirty="0">
                <a:latin typeface="Andalus" pitchFamily="18" charset="-78"/>
                <a:cs typeface="Andalus" pitchFamily="18" charset="-78"/>
              </a:rPr>
              <a:t> Córdoba.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8175" y="2060575"/>
            <a:ext cx="5230813" cy="4525963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</p:cSld>
  <p:clrMapOvr>
    <a:masterClrMapping/>
  </p:clrMapOvr>
  <p:transition spd="slow" advClick="0" advTm="5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err="1"/>
              <a:t>Repaso</a:t>
            </a:r>
            <a:r>
              <a:rPr lang="fr-FR" dirty="0"/>
              <a:t> de </a:t>
            </a:r>
            <a:r>
              <a:rPr lang="fr-FR" dirty="0" err="1"/>
              <a:t>conjugación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3184" y="2462391"/>
            <a:ext cx="2746648" cy="3312368"/>
          </a:xfrm>
          <a:solidFill>
            <a:schemeClr val="accent5"/>
          </a:soli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dirty="0" err="1"/>
              <a:t>Construyó</a:t>
            </a:r>
            <a:endParaRPr lang="fr-FR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dirty="0" err="1"/>
              <a:t>Islamizó</a:t>
            </a:r>
            <a:endParaRPr lang="fr-FR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dirty="0" err="1"/>
              <a:t>Tomó</a:t>
            </a:r>
            <a:endParaRPr lang="fr-FR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dirty="0" err="1"/>
              <a:t>Invadieron</a:t>
            </a:r>
            <a:endParaRPr lang="fr-FR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dirty="0" err="1"/>
              <a:t>Controlaron</a:t>
            </a:r>
            <a:endParaRPr lang="fr-FR" dirty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r-FR" dirty="0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167063" y="2163763"/>
            <a:ext cx="59769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FR" sz="3200"/>
              <a:t>¿ A qué tiempo son estos verbos ?</a:t>
            </a:r>
          </a:p>
        </p:txBody>
      </p:sp>
      <p:sp>
        <p:nvSpPr>
          <p:cNvPr id="7" name="Oval 6"/>
          <p:cNvSpPr/>
          <p:nvPr/>
        </p:nvSpPr>
        <p:spPr>
          <a:xfrm>
            <a:off x="4572000" y="4076700"/>
            <a:ext cx="2938463" cy="158432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 err="1">
                <a:solidFill>
                  <a:schemeClr val="tx1"/>
                </a:solidFill>
              </a:rPr>
              <a:t>Pretérito</a:t>
            </a:r>
            <a:r>
              <a:rPr lang="fr-FR" sz="3200" dirty="0">
                <a:solidFill>
                  <a:schemeClr val="tx1"/>
                </a:solidFill>
              </a:rPr>
              <a:t> </a:t>
            </a:r>
            <a:r>
              <a:rPr lang="fr-FR" sz="3200" dirty="0" err="1">
                <a:solidFill>
                  <a:schemeClr val="tx1"/>
                </a:solidFill>
              </a:rPr>
              <a:t>indefinido</a:t>
            </a:r>
            <a:endParaRPr lang="fr-FR" sz="3200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060" y="1634536"/>
            <a:ext cx="8235879" cy="2160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188" y="260350"/>
            <a:ext cx="7772400" cy="1223963"/>
          </a:xfr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err="1"/>
              <a:t>Formación</a:t>
            </a:r>
            <a:r>
              <a:rPr lang="fr-FR" dirty="0"/>
              <a:t> </a:t>
            </a:r>
            <a:r>
              <a:rPr lang="fr-FR" dirty="0" err="1"/>
              <a:t>del</a:t>
            </a:r>
            <a:r>
              <a:rPr lang="fr-FR" dirty="0"/>
              <a:t> </a:t>
            </a:r>
            <a:r>
              <a:rPr lang="fr-FR" dirty="0" err="1"/>
              <a:t>pretérito</a:t>
            </a:r>
            <a:endParaRPr lang="fr-F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388" y="2060575"/>
            <a:ext cx="8785225" cy="3600450"/>
          </a:xfr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rtlCol="0">
            <a:normAutofit fontScale="85000" lnSpcReduction="20000"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r-FR" dirty="0">
              <a:solidFill>
                <a:schemeClr val="tx1"/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r-FR" dirty="0" err="1">
                <a:solidFill>
                  <a:schemeClr val="tx1"/>
                </a:solidFill>
              </a:rPr>
              <a:t>Verbos</a:t>
            </a:r>
            <a:r>
              <a:rPr lang="fr-FR" dirty="0">
                <a:solidFill>
                  <a:schemeClr val="tx1"/>
                </a:solidFill>
              </a:rPr>
              <a:t> </a:t>
            </a:r>
            <a:r>
              <a:rPr lang="fr-FR" dirty="0" err="1">
                <a:solidFill>
                  <a:schemeClr val="tx1"/>
                </a:solidFill>
              </a:rPr>
              <a:t>del</a:t>
            </a:r>
            <a:r>
              <a:rPr lang="fr-FR" dirty="0">
                <a:solidFill>
                  <a:schemeClr val="tx1"/>
                </a:solidFill>
              </a:rPr>
              <a:t> 1° </a:t>
            </a:r>
            <a:r>
              <a:rPr lang="fr-FR" dirty="0" err="1">
                <a:solidFill>
                  <a:schemeClr val="tx1"/>
                </a:solidFill>
              </a:rPr>
              <a:t>grupo</a:t>
            </a:r>
            <a:r>
              <a:rPr lang="fr-FR" dirty="0">
                <a:solidFill>
                  <a:schemeClr val="tx1"/>
                </a:solidFill>
              </a:rPr>
              <a:t> en </a:t>
            </a:r>
            <a:r>
              <a:rPr lang="fr-FR" dirty="0" err="1">
                <a:solidFill>
                  <a:schemeClr val="tx1"/>
                </a:solidFill>
              </a:rPr>
              <a:t>ar</a:t>
            </a:r>
            <a:r>
              <a:rPr lang="fr-FR" dirty="0">
                <a:solidFill>
                  <a:schemeClr val="tx1"/>
                </a:solidFill>
              </a:rPr>
              <a:t> : 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r-FR" dirty="0">
                <a:solidFill>
                  <a:schemeClr val="tx1"/>
                </a:solidFill>
              </a:rPr>
              <a:t>	</a:t>
            </a:r>
            <a:r>
              <a:rPr lang="fr-FR" dirty="0" err="1">
                <a:solidFill>
                  <a:schemeClr val="tx1"/>
                </a:solidFill>
              </a:rPr>
              <a:t>terminaciones</a:t>
            </a:r>
            <a:r>
              <a:rPr lang="fr-FR" dirty="0">
                <a:solidFill>
                  <a:schemeClr val="tx1"/>
                </a:solidFill>
              </a:rPr>
              <a:t> 		é, </a:t>
            </a:r>
            <a:r>
              <a:rPr lang="fr-FR" dirty="0" err="1">
                <a:solidFill>
                  <a:schemeClr val="tx1"/>
                </a:solidFill>
              </a:rPr>
              <a:t>aste</a:t>
            </a:r>
            <a:r>
              <a:rPr lang="fr-FR" dirty="0">
                <a:solidFill>
                  <a:schemeClr val="tx1"/>
                </a:solidFill>
              </a:rPr>
              <a:t>, ó, 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r-FR" dirty="0">
                <a:solidFill>
                  <a:schemeClr val="tx1"/>
                </a:solidFill>
              </a:rPr>
              <a:t>					</a:t>
            </a:r>
            <a:r>
              <a:rPr lang="fr-FR" dirty="0" err="1">
                <a:solidFill>
                  <a:schemeClr val="tx1"/>
                </a:solidFill>
              </a:rPr>
              <a:t>amos</a:t>
            </a:r>
            <a:r>
              <a:rPr lang="fr-FR" dirty="0">
                <a:solidFill>
                  <a:schemeClr val="tx1"/>
                </a:solidFill>
              </a:rPr>
              <a:t>, </a:t>
            </a:r>
            <a:r>
              <a:rPr lang="fr-FR" dirty="0" err="1">
                <a:solidFill>
                  <a:schemeClr val="tx1"/>
                </a:solidFill>
              </a:rPr>
              <a:t>asteis,aron</a:t>
            </a:r>
            <a:endParaRPr lang="fr-FR" dirty="0">
              <a:solidFill>
                <a:schemeClr val="tx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r-FR" dirty="0">
              <a:solidFill>
                <a:schemeClr val="tx1"/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r-FR" dirty="0" err="1">
                <a:solidFill>
                  <a:schemeClr val="tx1"/>
                </a:solidFill>
              </a:rPr>
              <a:t>Verbos</a:t>
            </a:r>
            <a:r>
              <a:rPr lang="fr-FR" dirty="0">
                <a:solidFill>
                  <a:schemeClr val="tx1"/>
                </a:solidFill>
              </a:rPr>
              <a:t> </a:t>
            </a:r>
            <a:r>
              <a:rPr lang="fr-FR" dirty="0" err="1">
                <a:solidFill>
                  <a:schemeClr val="tx1"/>
                </a:solidFill>
              </a:rPr>
              <a:t>del</a:t>
            </a:r>
            <a:r>
              <a:rPr lang="fr-FR" dirty="0">
                <a:solidFill>
                  <a:schemeClr val="tx1"/>
                </a:solidFill>
              </a:rPr>
              <a:t> 2° y 3° </a:t>
            </a:r>
            <a:r>
              <a:rPr lang="fr-FR" dirty="0" err="1">
                <a:solidFill>
                  <a:schemeClr val="tx1"/>
                </a:solidFill>
              </a:rPr>
              <a:t>grupo</a:t>
            </a:r>
            <a:r>
              <a:rPr lang="fr-FR" dirty="0">
                <a:solidFill>
                  <a:schemeClr val="tx1"/>
                </a:solidFill>
              </a:rPr>
              <a:t> en er/</a:t>
            </a:r>
            <a:r>
              <a:rPr lang="fr-FR" dirty="0" err="1">
                <a:solidFill>
                  <a:schemeClr val="tx1"/>
                </a:solidFill>
              </a:rPr>
              <a:t>ir</a:t>
            </a:r>
            <a:r>
              <a:rPr lang="fr-FR" dirty="0">
                <a:solidFill>
                  <a:schemeClr val="tx1"/>
                </a:solidFill>
              </a:rPr>
              <a:t> : 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r-FR" dirty="0">
                <a:solidFill>
                  <a:schemeClr val="tx1"/>
                </a:solidFill>
              </a:rPr>
              <a:t>	</a:t>
            </a:r>
            <a:r>
              <a:rPr lang="fr-FR" dirty="0" err="1">
                <a:solidFill>
                  <a:schemeClr val="tx1"/>
                </a:solidFill>
              </a:rPr>
              <a:t>terminaciones</a:t>
            </a:r>
            <a:r>
              <a:rPr lang="fr-FR" dirty="0">
                <a:solidFill>
                  <a:schemeClr val="tx1"/>
                </a:solidFill>
              </a:rPr>
              <a:t> 		í, </a:t>
            </a:r>
            <a:r>
              <a:rPr lang="fr-FR" dirty="0" err="1">
                <a:solidFill>
                  <a:schemeClr val="tx1"/>
                </a:solidFill>
              </a:rPr>
              <a:t>iste</a:t>
            </a:r>
            <a:r>
              <a:rPr lang="fr-FR" dirty="0">
                <a:solidFill>
                  <a:schemeClr val="tx1"/>
                </a:solidFill>
              </a:rPr>
              <a:t>, </a:t>
            </a:r>
            <a:r>
              <a:rPr lang="fr-FR" dirty="0" err="1">
                <a:solidFill>
                  <a:schemeClr val="tx1"/>
                </a:solidFill>
              </a:rPr>
              <a:t>ió</a:t>
            </a:r>
            <a:r>
              <a:rPr lang="fr-FR" dirty="0">
                <a:solidFill>
                  <a:schemeClr val="tx1"/>
                </a:solidFill>
              </a:rPr>
              <a:t>, 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r-FR" dirty="0">
                <a:solidFill>
                  <a:schemeClr val="tx1"/>
                </a:solidFill>
              </a:rPr>
              <a:t>					</a:t>
            </a:r>
            <a:r>
              <a:rPr lang="fr-FR" dirty="0" err="1">
                <a:solidFill>
                  <a:schemeClr val="tx1"/>
                </a:solidFill>
              </a:rPr>
              <a:t>imos</a:t>
            </a:r>
            <a:r>
              <a:rPr lang="fr-FR" dirty="0">
                <a:solidFill>
                  <a:schemeClr val="tx1"/>
                </a:solidFill>
              </a:rPr>
              <a:t>, </a:t>
            </a:r>
            <a:r>
              <a:rPr lang="fr-FR" dirty="0" err="1">
                <a:solidFill>
                  <a:schemeClr val="tx1"/>
                </a:solidFill>
              </a:rPr>
              <a:t>isteis,ieron</a:t>
            </a:r>
            <a:endParaRPr lang="fr-FR" dirty="0">
              <a:solidFill>
                <a:schemeClr val="tx1"/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r-FR" dirty="0"/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r-FR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3708400" y="3068638"/>
            <a:ext cx="792163" cy="0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3708400" y="4868863"/>
            <a:ext cx="792163" cy="0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0825" y="1465263"/>
            <a:ext cx="6624638" cy="4751387"/>
          </a:xfrm>
          <a:solidFill>
            <a:srgbClr val="FF9933"/>
          </a:solidFill>
          <a:ln w="38100"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fr-FR" sz="2800" dirty="0"/>
              <a:t>En 711, los musulmanes     …          </a:t>
            </a:r>
            <a:br>
              <a:rPr lang="fr-FR" sz="2800" dirty="0"/>
            </a:br>
            <a:r>
              <a:rPr lang="fr-FR" sz="2800" dirty="0"/>
              <a:t>España.</a:t>
            </a:r>
            <a:br>
              <a:rPr lang="fr-FR" sz="2800" dirty="0"/>
            </a:br>
            <a:r>
              <a:rPr lang="fr-FR" sz="2800" dirty="0"/>
              <a:t> ...       el </a:t>
            </a:r>
            <a:r>
              <a:rPr lang="fr-FR" sz="2800" dirty="0" err="1"/>
              <a:t>general</a:t>
            </a:r>
            <a:r>
              <a:rPr lang="fr-FR" sz="2800" dirty="0"/>
              <a:t> </a:t>
            </a:r>
            <a:r>
              <a:rPr lang="fr-FR" sz="2800" dirty="0" err="1"/>
              <a:t>Tariq</a:t>
            </a:r>
            <a:r>
              <a:rPr lang="fr-FR" sz="2800" dirty="0"/>
              <a:t> </a:t>
            </a:r>
            <a:r>
              <a:rPr lang="fr-FR" sz="2800" dirty="0" err="1"/>
              <a:t>quien</a:t>
            </a:r>
            <a:r>
              <a:rPr lang="fr-FR" sz="2800" dirty="0"/>
              <a:t>   …              la </a:t>
            </a:r>
            <a:r>
              <a:rPr lang="fr-FR" sz="2800" dirty="0" err="1"/>
              <a:t>invasión</a:t>
            </a:r>
            <a:r>
              <a:rPr lang="fr-FR" sz="2800" dirty="0"/>
              <a:t>.</a:t>
            </a:r>
            <a:br>
              <a:rPr lang="fr-FR" sz="2800" dirty="0"/>
            </a:br>
            <a:r>
              <a:rPr lang="fr-FR" sz="2800" dirty="0"/>
              <a:t>Los </a:t>
            </a:r>
            <a:r>
              <a:rPr lang="fr-FR" sz="2800" dirty="0" err="1"/>
              <a:t>árabes</a:t>
            </a:r>
            <a:r>
              <a:rPr lang="fr-FR" sz="2800" dirty="0"/>
              <a:t>       …                     la  </a:t>
            </a:r>
            <a:r>
              <a:rPr lang="fr-FR" sz="2800" dirty="0" err="1"/>
              <a:t>mayor</a:t>
            </a:r>
            <a:r>
              <a:rPr lang="fr-FR" sz="2800" dirty="0"/>
              <a:t> parte de la </a:t>
            </a:r>
            <a:r>
              <a:rPr lang="fr-FR" sz="2800" dirty="0" err="1"/>
              <a:t>península</a:t>
            </a:r>
            <a:r>
              <a:rPr lang="fr-FR" sz="2800" dirty="0"/>
              <a:t>.</a:t>
            </a:r>
            <a:br>
              <a:rPr lang="fr-FR" sz="2800" dirty="0"/>
            </a:br>
            <a:r>
              <a:rPr lang="fr-FR" sz="2800" dirty="0"/>
              <a:t>España      …                      y  ...</a:t>
            </a:r>
            <a:br>
              <a:rPr lang="fr-FR" sz="2800" dirty="0"/>
            </a:br>
            <a:r>
              <a:rPr lang="fr-FR" sz="2800" dirty="0"/>
              <a:t>el nombre de Al-</a:t>
            </a:r>
            <a:r>
              <a:rPr lang="fr-FR" sz="2800" dirty="0" err="1"/>
              <a:t>andalus</a:t>
            </a:r>
            <a:r>
              <a:rPr lang="fr-FR" sz="2800" dirty="0"/>
              <a:t>.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7019925" y="2420938"/>
            <a:ext cx="2089150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FR" sz="3200" dirty="0"/>
              <a:t>Tomar</a:t>
            </a:r>
          </a:p>
          <a:p>
            <a:pPr eaLnBrk="1" hangingPunct="1"/>
            <a:r>
              <a:rPr lang="fr-FR" sz="3200" dirty="0" err="1"/>
              <a:t>Mandar</a:t>
            </a:r>
            <a:endParaRPr lang="fr-FR" sz="3200" dirty="0"/>
          </a:p>
          <a:p>
            <a:pPr eaLnBrk="1" hangingPunct="1"/>
            <a:r>
              <a:rPr lang="fr-FR" sz="3200" dirty="0" err="1"/>
              <a:t>Islamizarse</a:t>
            </a:r>
            <a:endParaRPr lang="fr-FR" sz="3200" dirty="0"/>
          </a:p>
          <a:p>
            <a:pPr eaLnBrk="1" hangingPunct="1"/>
            <a:r>
              <a:rPr lang="fr-FR" sz="3200" dirty="0" err="1"/>
              <a:t>Ser</a:t>
            </a:r>
            <a:r>
              <a:rPr lang="fr-FR" sz="3200" dirty="0"/>
              <a:t> *</a:t>
            </a:r>
          </a:p>
          <a:p>
            <a:pPr eaLnBrk="1" hangingPunct="1"/>
            <a:r>
              <a:rPr lang="fr-FR" sz="3200" dirty="0" err="1"/>
              <a:t>Invadir</a:t>
            </a:r>
            <a:endParaRPr lang="fr-FR" sz="3200" dirty="0"/>
          </a:p>
          <a:p>
            <a:pPr eaLnBrk="1" hangingPunct="1"/>
            <a:r>
              <a:rPr lang="fr-FR" sz="3200" dirty="0" err="1"/>
              <a:t>Controlar</a:t>
            </a:r>
            <a:endParaRPr lang="fr-FR" sz="3200" dirty="0"/>
          </a:p>
        </p:txBody>
      </p:sp>
      <p:sp>
        <p:nvSpPr>
          <p:cNvPr id="11268" name="TextBox 4"/>
          <p:cNvSpPr txBox="1">
            <a:spLocks noChangeArrowheads="1"/>
          </p:cNvSpPr>
          <p:nvPr/>
        </p:nvSpPr>
        <p:spPr bwMode="auto">
          <a:xfrm>
            <a:off x="2339975" y="6254750"/>
            <a:ext cx="33115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FR"/>
              <a:t>                      * Verbo irregular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76713" y="2060575"/>
            <a:ext cx="1763712" cy="5238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dirty="0" err="1">
                <a:latin typeface="+mn-lt"/>
                <a:cs typeface="+mn-cs"/>
              </a:rPr>
              <a:t>invadieron</a:t>
            </a:r>
            <a:endParaRPr lang="fr-FR" sz="2800" dirty="0">
              <a:latin typeface="+mn-lt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23850" y="3009900"/>
            <a:ext cx="790575" cy="3683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 err="1">
                <a:solidFill>
                  <a:schemeClr val="tx1"/>
                </a:solidFill>
              </a:rPr>
              <a:t>Fue</a:t>
            </a:r>
            <a:endParaRPr lang="fr-FR" sz="3200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572000" y="3011488"/>
            <a:ext cx="1276350" cy="381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dirty="0" err="1">
                <a:solidFill>
                  <a:schemeClr val="tx1"/>
                </a:solidFill>
              </a:rPr>
              <a:t>mand</a:t>
            </a:r>
            <a:r>
              <a:rPr lang="fr-FR" sz="2800" b="1" dirty="0" err="1">
                <a:solidFill>
                  <a:schemeClr val="tx1"/>
                </a:solidFill>
              </a:rPr>
              <a:t>ó</a:t>
            </a:r>
            <a:r>
              <a:rPr lang="fr-FR" sz="32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124075" y="3860800"/>
            <a:ext cx="1943100" cy="3603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dirty="0" err="1">
                <a:solidFill>
                  <a:schemeClr val="tx1"/>
                </a:solidFill>
              </a:rPr>
              <a:t>controlaron</a:t>
            </a:r>
            <a:endParaRPr lang="fr-FR" sz="2800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835150" y="4729163"/>
            <a:ext cx="1909763" cy="4333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dirty="0">
                <a:solidFill>
                  <a:schemeClr val="tx1"/>
                </a:solidFill>
              </a:rPr>
              <a:t>se </a:t>
            </a:r>
            <a:r>
              <a:rPr lang="fr-FR" sz="2800" dirty="0" err="1">
                <a:solidFill>
                  <a:schemeClr val="tx1"/>
                </a:solidFill>
              </a:rPr>
              <a:t>islamiz</a:t>
            </a:r>
            <a:r>
              <a:rPr lang="fr-FR" sz="2800" b="1" dirty="0" err="1">
                <a:solidFill>
                  <a:schemeClr val="tx1"/>
                </a:solidFill>
              </a:rPr>
              <a:t>ó</a:t>
            </a:r>
            <a:endParaRPr lang="fr-FR" sz="2800" b="1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203700" y="4735513"/>
            <a:ext cx="1266825" cy="44291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dirty="0" err="1">
                <a:solidFill>
                  <a:schemeClr val="tx1"/>
                </a:solidFill>
              </a:rPr>
              <a:t>tom</a:t>
            </a:r>
            <a:r>
              <a:rPr lang="fr-FR" sz="2800" b="1" dirty="0" err="1">
                <a:solidFill>
                  <a:schemeClr val="tx1"/>
                </a:solidFill>
              </a:rPr>
              <a:t>ó</a:t>
            </a:r>
            <a:endParaRPr lang="fr-FR" sz="2800" b="1" dirty="0">
              <a:solidFill>
                <a:schemeClr val="tx1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1674813" y="61913"/>
            <a:ext cx="6129337" cy="1263650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 err="1">
                <a:solidFill>
                  <a:schemeClr val="tx1"/>
                </a:solidFill>
              </a:rPr>
              <a:t>Conjuga</a:t>
            </a:r>
            <a:r>
              <a:rPr lang="fr-FR" sz="3200" dirty="0">
                <a:solidFill>
                  <a:schemeClr val="tx1"/>
                </a:solidFill>
              </a:rPr>
              <a:t> </a:t>
            </a:r>
            <a:r>
              <a:rPr lang="fr-FR" sz="3200" dirty="0" err="1">
                <a:solidFill>
                  <a:schemeClr val="tx1"/>
                </a:solidFill>
              </a:rPr>
              <a:t>estos</a:t>
            </a:r>
            <a:r>
              <a:rPr lang="fr-FR" sz="3200" dirty="0">
                <a:solidFill>
                  <a:schemeClr val="tx1"/>
                </a:solidFill>
              </a:rPr>
              <a:t> </a:t>
            </a:r>
            <a:r>
              <a:rPr lang="fr-FR" sz="3200" dirty="0" err="1">
                <a:solidFill>
                  <a:schemeClr val="tx1"/>
                </a:solidFill>
              </a:rPr>
              <a:t>verbos</a:t>
            </a:r>
            <a:r>
              <a:rPr lang="fr-FR" sz="3200" dirty="0">
                <a:solidFill>
                  <a:schemeClr val="tx1"/>
                </a:solidFill>
              </a:rPr>
              <a:t> en </a:t>
            </a:r>
            <a:r>
              <a:rPr lang="fr-FR" sz="3200" dirty="0" err="1">
                <a:solidFill>
                  <a:schemeClr val="tx1"/>
                </a:solidFill>
              </a:rPr>
              <a:t>pretérito</a:t>
            </a:r>
            <a:endParaRPr lang="fr-FR" sz="3200" dirty="0">
              <a:solidFill>
                <a:schemeClr val="tx1"/>
              </a:solidFill>
            </a:endParaRPr>
          </a:p>
        </p:txBody>
      </p:sp>
      <p:pic>
        <p:nvPicPr>
          <p:cNvPr id="11276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6254750"/>
            <a:ext cx="1063625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835696" y="2132856"/>
            <a:ext cx="59969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err="1">
                <a:latin typeface="+mj-lt"/>
              </a:rPr>
              <a:t>Canci</a:t>
            </a:r>
            <a:r>
              <a:rPr lang="fr-FR" sz="2400" dirty="0" err="1">
                <a:latin typeface="+mj-lt"/>
                <a:cs typeface="Andalus" pitchFamily="18" charset="-78"/>
              </a:rPr>
              <a:t>ó</a:t>
            </a:r>
            <a:r>
              <a:rPr lang="fr-FR" sz="2400" dirty="0" err="1">
                <a:latin typeface="+mj-lt"/>
              </a:rPr>
              <a:t>n</a:t>
            </a:r>
            <a:r>
              <a:rPr lang="fr-FR" sz="2400" dirty="0"/>
              <a:t>  : </a:t>
            </a:r>
            <a:r>
              <a:rPr lang="fr-FR" sz="2400" dirty="0" err="1"/>
              <a:t>Llorando</a:t>
            </a:r>
            <a:r>
              <a:rPr lang="fr-FR" sz="2400" dirty="0"/>
              <a:t> por Granada – Los </a:t>
            </a:r>
            <a:r>
              <a:rPr lang="fr-FR" sz="2400" dirty="0" err="1"/>
              <a:t>Puntos</a:t>
            </a:r>
            <a:endParaRPr lang="fr-FR" sz="2400" dirty="0"/>
          </a:p>
        </p:txBody>
      </p:sp>
      <p:pic>
        <p:nvPicPr>
          <p:cNvPr id="3" name="Flamenco Granada">
            <a:hlinkClick r:id="" action="ppaction://media"/>
            <a:extLst>
              <a:ext uri="{FF2B5EF4-FFF2-40B4-BE49-F238E27FC236}">
                <a16:creationId xmlns:a16="http://schemas.microsoft.com/office/drawing/2014/main" id="{D40D03EF-AD0D-419A-A391-353995B764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82824" y="748435"/>
            <a:ext cx="609600" cy="6096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B6677D-E503-4247-A76F-C0368A1F4547}"/>
              </a:ext>
            </a:extLst>
          </p:cNvPr>
          <p:cNvSpPr txBox="1"/>
          <p:nvPr/>
        </p:nvSpPr>
        <p:spPr>
          <a:xfrm>
            <a:off x="2140496" y="86088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/>
              <a:t>Un hombre </a:t>
            </a:r>
            <a:r>
              <a:rPr lang="fr-FR" sz="2400" dirty="0" err="1"/>
              <a:t>canta</a:t>
            </a:r>
            <a:r>
              <a:rPr lang="fr-FR" sz="2400" dirty="0"/>
              <a:t> en </a:t>
            </a:r>
            <a:r>
              <a:rPr lang="fr-FR" sz="2400" dirty="0" err="1"/>
              <a:t>una</a:t>
            </a:r>
            <a:r>
              <a:rPr lang="fr-FR" sz="2400" dirty="0"/>
              <a:t> calle de Granada</a:t>
            </a:r>
            <a:r>
              <a:rPr lang="fr-FR" dirty="0"/>
              <a:t>.</a:t>
            </a:r>
          </a:p>
        </p:txBody>
      </p:sp>
      <p:pic>
        <p:nvPicPr>
          <p:cNvPr id="5" name="LLORANDO POR GRANADA.- LOS PUNTOS, 1.970 - YouTube (360p)">
            <a:hlinkClick r:id="" action="ppaction://media"/>
            <a:extLst>
              <a:ext uri="{FF2B5EF4-FFF2-40B4-BE49-F238E27FC236}">
                <a16:creationId xmlns:a16="http://schemas.microsoft.com/office/drawing/2014/main" id="{50E44FC0-8F0B-45E2-8ECA-D9EB9C51F389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339752" y="3001752"/>
            <a:ext cx="4248472" cy="3186355"/>
          </a:xfrm>
          <a:prstGeom prst="rect">
            <a:avLst/>
          </a:prstGeom>
          <a:ln w="38100">
            <a:solidFill>
              <a:srgbClr val="000000"/>
            </a:solidFill>
          </a:ln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CCD9954B-C8ED-4E37-B373-6C6207B4D48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520146"/>
            <a:ext cx="7620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983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90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9655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8313" y="2205038"/>
            <a:ext cx="8351837" cy="4319587"/>
          </a:xfrm>
        </p:spPr>
        <p:txBody>
          <a:bodyPr rtlCol="0">
            <a:normAutofit/>
          </a:bodyPr>
          <a:lstStyle/>
          <a:p>
            <a:pPr marL="514350" indent="-514350" algn="l" eaLnBrk="1" fontAlgn="auto" hangingPunct="1">
              <a:spcAft>
                <a:spcPts val="0"/>
              </a:spcAft>
              <a:buFont typeface="Arial" pitchFamily="34" charset="0"/>
              <a:buAutoNum type="arabicPlain" startAt="711"/>
              <a:defRPr/>
            </a:pPr>
            <a:r>
              <a:rPr lang="fr-FR" dirty="0">
                <a:solidFill>
                  <a:schemeClr val="tx1"/>
                </a:solidFill>
              </a:rPr>
              <a:t>                 a) </a:t>
            </a:r>
            <a:r>
              <a:rPr lang="fr-FR" dirty="0" err="1">
                <a:solidFill>
                  <a:schemeClr val="tx1"/>
                </a:solidFill>
              </a:rPr>
              <a:t>Novecientos</a:t>
            </a:r>
            <a:r>
              <a:rPr lang="fr-FR" dirty="0">
                <a:solidFill>
                  <a:schemeClr val="tx1"/>
                </a:solidFill>
              </a:rPr>
              <a:t> </a:t>
            </a:r>
            <a:r>
              <a:rPr lang="fr-FR" dirty="0" err="1">
                <a:solidFill>
                  <a:schemeClr val="tx1"/>
                </a:solidFill>
              </a:rPr>
              <a:t>treinta</a:t>
            </a:r>
            <a:r>
              <a:rPr lang="fr-FR" dirty="0">
                <a:solidFill>
                  <a:schemeClr val="tx1"/>
                </a:solidFill>
              </a:rPr>
              <a:t> y </a:t>
            </a:r>
            <a:r>
              <a:rPr lang="fr-FR" dirty="0" err="1">
                <a:solidFill>
                  <a:schemeClr val="tx1"/>
                </a:solidFill>
              </a:rPr>
              <a:t>cinco</a:t>
            </a:r>
            <a:endParaRPr lang="fr-FR" dirty="0">
              <a:solidFill>
                <a:schemeClr val="tx1"/>
              </a:solidFill>
            </a:endParaRPr>
          </a:p>
          <a:p>
            <a:pPr marL="514350" indent="-514350" algn="l" eaLnBrk="1" fontAlgn="auto" hangingPunct="1">
              <a:spcAft>
                <a:spcPts val="0"/>
              </a:spcAft>
              <a:buFont typeface="Arial" pitchFamily="34" charset="0"/>
              <a:buAutoNum type="arabicPlain" startAt="1492"/>
              <a:defRPr/>
            </a:pPr>
            <a:r>
              <a:rPr lang="fr-FR" dirty="0">
                <a:solidFill>
                  <a:schemeClr val="tx1"/>
                </a:solidFill>
              </a:rPr>
              <a:t>               b) Mil </a:t>
            </a:r>
            <a:r>
              <a:rPr lang="fr-FR" dirty="0" err="1">
                <a:solidFill>
                  <a:schemeClr val="tx1"/>
                </a:solidFill>
              </a:rPr>
              <a:t>doscientos</a:t>
            </a:r>
            <a:r>
              <a:rPr lang="fr-FR" dirty="0">
                <a:solidFill>
                  <a:schemeClr val="tx1"/>
                </a:solidFill>
              </a:rPr>
              <a:t> </a:t>
            </a:r>
            <a:r>
              <a:rPr lang="fr-FR" dirty="0" err="1">
                <a:solidFill>
                  <a:schemeClr val="tx1"/>
                </a:solidFill>
              </a:rPr>
              <a:t>cuarenta</a:t>
            </a:r>
            <a:r>
              <a:rPr lang="fr-FR" dirty="0">
                <a:solidFill>
                  <a:schemeClr val="tx1"/>
                </a:solidFill>
              </a:rPr>
              <a:t> y </a:t>
            </a:r>
            <a:r>
              <a:rPr lang="fr-FR" dirty="0" err="1">
                <a:solidFill>
                  <a:schemeClr val="tx1"/>
                </a:solidFill>
              </a:rPr>
              <a:t>ocho</a:t>
            </a:r>
            <a:endParaRPr lang="fr-FR" dirty="0">
              <a:solidFill>
                <a:schemeClr val="tx1"/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r-FR" dirty="0">
                <a:solidFill>
                  <a:schemeClr val="tx1"/>
                </a:solidFill>
              </a:rPr>
              <a:t>1031	              c) Mil </a:t>
            </a:r>
            <a:r>
              <a:rPr lang="fr-FR" dirty="0" err="1">
                <a:solidFill>
                  <a:schemeClr val="tx1"/>
                </a:solidFill>
              </a:rPr>
              <a:t>cuatrocientos</a:t>
            </a:r>
            <a:r>
              <a:rPr lang="fr-FR" dirty="0">
                <a:solidFill>
                  <a:schemeClr val="tx1"/>
                </a:solidFill>
              </a:rPr>
              <a:t> </a:t>
            </a:r>
            <a:r>
              <a:rPr lang="fr-FR" dirty="0" err="1">
                <a:solidFill>
                  <a:schemeClr val="tx1"/>
                </a:solidFill>
              </a:rPr>
              <a:t>noventa</a:t>
            </a:r>
            <a:r>
              <a:rPr lang="fr-FR" dirty="0">
                <a:solidFill>
                  <a:schemeClr val="tx1"/>
                </a:solidFill>
              </a:rPr>
              <a:t> y dos      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r-FR" dirty="0">
                <a:solidFill>
                  <a:schemeClr val="tx1"/>
                </a:solidFill>
              </a:rPr>
              <a:t>1248               d) </a:t>
            </a:r>
            <a:r>
              <a:rPr lang="fr-FR" dirty="0" err="1">
                <a:solidFill>
                  <a:schemeClr val="tx1"/>
                </a:solidFill>
              </a:rPr>
              <a:t>Novecientos</a:t>
            </a:r>
            <a:r>
              <a:rPr lang="fr-FR" dirty="0">
                <a:solidFill>
                  <a:schemeClr val="tx1"/>
                </a:solidFill>
              </a:rPr>
              <a:t> </a:t>
            </a:r>
            <a:r>
              <a:rPr lang="fr-FR" dirty="0" err="1">
                <a:solidFill>
                  <a:schemeClr val="tx1"/>
                </a:solidFill>
              </a:rPr>
              <a:t>veintinueve</a:t>
            </a:r>
            <a:endParaRPr lang="fr-FR" dirty="0">
              <a:solidFill>
                <a:schemeClr val="tx1"/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r-FR" dirty="0">
                <a:solidFill>
                  <a:schemeClr val="tx1"/>
                </a:solidFill>
              </a:rPr>
              <a:t>929                 e) Mil </a:t>
            </a:r>
            <a:r>
              <a:rPr lang="fr-FR" dirty="0" err="1">
                <a:solidFill>
                  <a:schemeClr val="tx1"/>
                </a:solidFill>
              </a:rPr>
              <a:t>treinta</a:t>
            </a:r>
            <a:r>
              <a:rPr lang="fr-FR" dirty="0">
                <a:solidFill>
                  <a:schemeClr val="tx1"/>
                </a:solidFill>
              </a:rPr>
              <a:t> y </a:t>
            </a:r>
            <a:r>
              <a:rPr lang="fr-FR" dirty="0" err="1">
                <a:solidFill>
                  <a:schemeClr val="tx1"/>
                </a:solidFill>
              </a:rPr>
              <a:t>uno</a:t>
            </a:r>
            <a:endParaRPr lang="fr-FR" dirty="0">
              <a:solidFill>
                <a:schemeClr val="tx1"/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r-FR" dirty="0">
                <a:solidFill>
                  <a:schemeClr val="tx1"/>
                </a:solidFill>
              </a:rPr>
              <a:t>935                 f) Mil </a:t>
            </a:r>
            <a:r>
              <a:rPr lang="fr-FR" dirty="0" err="1">
                <a:solidFill>
                  <a:schemeClr val="tx1"/>
                </a:solidFill>
              </a:rPr>
              <a:t>quinientos</a:t>
            </a:r>
            <a:r>
              <a:rPr lang="fr-FR" dirty="0">
                <a:solidFill>
                  <a:schemeClr val="tx1"/>
                </a:solidFill>
              </a:rPr>
              <a:t> </a:t>
            </a:r>
            <a:r>
              <a:rPr lang="fr-FR" dirty="0" err="1">
                <a:solidFill>
                  <a:schemeClr val="tx1"/>
                </a:solidFill>
              </a:rPr>
              <a:t>veinticinco</a:t>
            </a:r>
            <a:endParaRPr lang="fr-FR" dirty="0">
              <a:solidFill>
                <a:schemeClr val="tx1"/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r-FR" dirty="0">
                <a:solidFill>
                  <a:schemeClr val="tx1"/>
                </a:solidFill>
              </a:rPr>
              <a:t>1525               g) </a:t>
            </a:r>
            <a:r>
              <a:rPr lang="fr-FR" dirty="0" err="1">
                <a:solidFill>
                  <a:schemeClr val="tx1"/>
                </a:solidFill>
              </a:rPr>
              <a:t>Setecientos</a:t>
            </a:r>
            <a:r>
              <a:rPr lang="fr-FR" dirty="0">
                <a:solidFill>
                  <a:schemeClr val="tx1"/>
                </a:solidFill>
              </a:rPr>
              <a:t> once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r-FR" dirty="0">
              <a:solidFill>
                <a:schemeClr val="tx1"/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r-FR" dirty="0"/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r-FR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331913" y="2708275"/>
            <a:ext cx="1223962" cy="33131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1331913" y="4257675"/>
            <a:ext cx="1295400" cy="6842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1331913" y="188913"/>
            <a:ext cx="6769100" cy="165576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>
                <a:solidFill>
                  <a:schemeClr val="tx1"/>
                </a:solidFill>
              </a:rPr>
              <a:t>Los </a:t>
            </a:r>
            <a:r>
              <a:rPr lang="fr-FR" sz="3200" dirty="0" err="1">
                <a:solidFill>
                  <a:schemeClr val="tx1"/>
                </a:solidFill>
              </a:rPr>
              <a:t>números</a:t>
            </a:r>
            <a:endParaRPr lang="fr-FR" sz="32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dirty="0" err="1">
                <a:solidFill>
                  <a:schemeClr val="tx1"/>
                </a:solidFill>
              </a:rPr>
              <a:t>Asocia</a:t>
            </a:r>
            <a:r>
              <a:rPr lang="fr-FR" sz="2800" dirty="0">
                <a:solidFill>
                  <a:schemeClr val="tx1"/>
                </a:solidFill>
              </a:rPr>
              <a:t> los </a:t>
            </a:r>
            <a:r>
              <a:rPr lang="fr-FR" sz="2800" dirty="0" err="1">
                <a:solidFill>
                  <a:schemeClr val="tx1"/>
                </a:solidFill>
              </a:rPr>
              <a:t>números</a:t>
            </a:r>
            <a:r>
              <a:rPr lang="fr-FR" sz="2800" dirty="0">
                <a:solidFill>
                  <a:schemeClr val="tx1"/>
                </a:solidFill>
              </a:rPr>
              <a:t> en </a:t>
            </a:r>
            <a:r>
              <a:rPr lang="fr-FR" sz="2800" dirty="0" err="1">
                <a:solidFill>
                  <a:schemeClr val="tx1"/>
                </a:solidFill>
              </a:rPr>
              <a:t>cifra</a:t>
            </a:r>
            <a:r>
              <a:rPr lang="fr-FR" sz="2800" dirty="0">
                <a:solidFill>
                  <a:schemeClr val="tx1"/>
                </a:solidFill>
              </a:rPr>
              <a:t> con los en </a:t>
            </a:r>
            <a:r>
              <a:rPr lang="fr-FR" sz="2800" dirty="0" err="1">
                <a:solidFill>
                  <a:schemeClr val="tx1"/>
                </a:solidFill>
              </a:rPr>
              <a:t>letras</a:t>
            </a:r>
            <a:r>
              <a:rPr lang="fr-FR" sz="2800" dirty="0">
                <a:solidFill>
                  <a:schemeClr val="tx1"/>
                </a:solidFill>
              </a:rPr>
              <a:t>.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1403350" y="3141663"/>
            <a:ext cx="1162050" cy="5746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1403350" y="3644900"/>
            <a:ext cx="1223963" cy="11525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1439863" y="3141663"/>
            <a:ext cx="1187450" cy="11588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1331913" y="2565400"/>
            <a:ext cx="1295400" cy="28082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1557338" y="5445125"/>
            <a:ext cx="1069975" cy="5762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ctrTitle"/>
          </p:nvPr>
        </p:nvSpPr>
        <p:spPr>
          <a:xfrm>
            <a:off x="539750" y="260350"/>
            <a:ext cx="7772400" cy="1470025"/>
          </a:xfrm>
        </p:spPr>
        <p:txBody>
          <a:bodyPr/>
          <a:lstStyle/>
          <a:p>
            <a:pPr algn="l" eaLnBrk="1" hangingPunct="1"/>
            <a:r>
              <a:rPr lang="fr-FR" sz="2800"/>
              <a:t>Nuevas frutas : 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708400" y="2060575"/>
            <a:ext cx="29511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FR" sz="2800"/>
              <a:t>El albaricoque</a:t>
            </a:r>
          </a:p>
        </p:txBody>
      </p:sp>
      <p:pic>
        <p:nvPicPr>
          <p:cNvPr id="30725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613" y="3141663"/>
            <a:ext cx="1447800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716338" y="3508375"/>
            <a:ext cx="21605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FR" sz="2800"/>
              <a:t>El melón</a:t>
            </a:r>
          </a:p>
        </p:txBody>
      </p:sp>
      <p:pic>
        <p:nvPicPr>
          <p:cNvPr id="30727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113" y="4941888"/>
            <a:ext cx="1384300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790950" y="5373688"/>
            <a:ext cx="28797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FR" sz="2800"/>
              <a:t>La naranja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95" y="1102681"/>
            <a:ext cx="1816695" cy="191578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ctrTitle"/>
          </p:nvPr>
        </p:nvSpPr>
        <p:spPr>
          <a:xfrm>
            <a:off x="468313" y="333375"/>
            <a:ext cx="3024187" cy="1470025"/>
          </a:xfrm>
        </p:spPr>
        <p:txBody>
          <a:bodyPr/>
          <a:lstStyle/>
          <a:p>
            <a:pPr algn="l" eaLnBrk="1" hangingPunct="1"/>
            <a:r>
              <a:rPr lang="fr-FR" sz="2800"/>
              <a:t>Nuevas hortalizas </a:t>
            </a:r>
          </a:p>
        </p:txBody>
      </p:sp>
      <p:pic>
        <p:nvPicPr>
          <p:cNvPr id="3174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700213"/>
            <a:ext cx="1412875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516188" y="2159000"/>
            <a:ext cx="30241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FR" sz="2800"/>
              <a:t>La berenjena</a:t>
            </a:r>
          </a:p>
        </p:txBody>
      </p:sp>
      <p:pic>
        <p:nvPicPr>
          <p:cNvPr id="31749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38" y="3716338"/>
            <a:ext cx="1504950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771775" y="4200525"/>
            <a:ext cx="28082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FR" sz="2800"/>
              <a:t>La alcachofa</a:t>
            </a:r>
          </a:p>
        </p:txBody>
      </p:sp>
      <p:pic>
        <p:nvPicPr>
          <p:cNvPr id="31751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4462463"/>
            <a:ext cx="657225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003800" y="5360988"/>
            <a:ext cx="21209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FR" sz="2800"/>
              <a:t>El espárrago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620688"/>
            <a:ext cx="7596336" cy="5697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391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r-FR"/>
          </a:p>
        </p:txBody>
      </p:sp>
      <p:pic>
        <p:nvPicPr>
          <p:cNvPr id="7168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5" name="TextBox 4"/>
          <p:cNvSpPr txBox="1">
            <a:spLocks noChangeArrowheads="1"/>
          </p:cNvSpPr>
          <p:nvPr/>
        </p:nvSpPr>
        <p:spPr bwMode="auto">
          <a:xfrm>
            <a:off x="2124075" y="2708275"/>
            <a:ext cx="41036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FR">
                <a:solidFill>
                  <a:srgbClr val="FF0000"/>
                </a:solidFill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>
</file>

<file path=ppt/theme/theme1.xml><?xml version="1.0" encoding="utf-8"?>
<a:theme xmlns:a="http://schemas.openxmlformats.org/drawingml/2006/main" name="Office Theme">
  <a:themeElements>
    <a:clrScheme name="Custom 1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EDD6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4176</TotalTime>
  <Words>399</Words>
  <Application>Microsoft Office PowerPoint</Application>
  <PresentationFormat>Affichage à l'écran (4:3)</PresentationFormat>
  <Paragraphs>74</Paragraphs>
  <Slides>15</Slides>
  <Notes>0</Notes>
  <HiddenSlides>0</HiddenSlides>
  <MMClips>2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Andalus</vt:lpstr>
      <vt:lpstr>Arial</vt:lpstr>
      <vt:lpstr>Calibri</vt:lpstr>
      <vt:lpstr>Office Theme</vt:lpstr>
      <vt:lpstr>Présentation PowerPoint</vt:lpstr>
      <vt:lpstr>Présentation PowerPoint</vt:lpstr>
      <vt:lpstr>Présentation PowerPoint</vt:lpstr>
      <vt:lpstr>Vamos a descubrir …</vt:lpstr>
      <vt:lpstr>Présentation PowerPoint</vt:lpstr>
      <vt:lpstr>En 711, los musulmanes, al mando del general Tariq, invadieron España, a partir de Marruecos, y muy rápido, controlaron la mayor parte de la Península Ibérica. España se islamizó y tomó el nombre de Al-Andalús. Su capital era Córdoba.</vt:lpstr>
      <vt:lpstr>Repaso de conjugación</vt:lpstr>
      <vt:lpstr>Formación del pretérito</vt:lpstr>
      <vt:lpstr>En 711, los musulmanes     …           España.  ...       el general Tariq quien   …              la invasión. Los árabes       …                     la  mayor parte de la península. España      …                      y  ... el nombre de Al-andalus.</vt:lpstr>
      <vt:lpstr>Présentation PowerPoint</vt:lpstr>
      <vt:lpstr>Présentation PowerPoint</vt:lpstr>
      <vt:lpstr>Nuevas frutas : </vt:lpstr>
      <vt:lpstr>Nuevas hortalizas 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españa musulmana</dc:title>
  <dc:creator>caroline</dc:creator>
  <cp:lastModifiedBy>Caroline ELOUNDOU</cp:lastModifiedBy>
  <cp:revision>179</cp:revision>
  <cp:lastPrinted>2018-03-19T06:28:04Z</cp:lastPrinted>
  <dcterms:created xsi:type="dcterms:W3CDTF">2011-10-16T19:56:13Z</dcterms:created>
  <dcterms:modified xsi:type="dcterms:W3CDTF">2020-06-04T19:58:42Z</dcterms:modified>
</cp:coreProperties>
</file>