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sldIdLst>
    <p:sldId id="268" r:id="rId2"/>
    <p:sldId id="269" r:id="rId3"/>
    <p:sldId id="270" r:id="rId4"/>
    <p:sldId id="281" r:id="rId5"/>
    <p:sldId id="283" r:id="rId6"/>
    <p:sldId id="285" r:id="rId7"/>
    <p:sldId id="286" r:id="rId8"/>
    <p:sldId id="287" r:id="rId9"/>
    <p:sldId id="282" r:id="rId10"/>
    <p:sldId id="280" r:id="rId11"/>
    <p:sldId id="271" r:id="rId12"/>
    <p:sldId id="272" r:id="rId13"/>
    <p:sldId id="273" r:id="rId14"/>
    <p:sldId id="274" r:id="rId15"/>
    <p:sldId id="275" r:id="rId16"/>
    <p:sldId id="276" r:id="rId17"/>
    <p:sldId id="277" r:id="rId18"/>
    <p:sldId id="278" r:id="rId19"/>
    <p:sldId id="288" r:id="rId20"/>
    <p:sldId id="290" r:id="rId21"/>
    <p:sldId id="291"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96327"/>
  </p:normalViewPr>
  <p:slideViewPr>
    <p:cSldViewPr snapToGrid="0">
      <p:cViewPr varScale="1">
        <p:scale>
          <a:sx n="66" d="100"/>
          <a:sy n="66" d="100"/>
        </p:scale>
        <p:origin x="122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6430C9-C28E-470F-BA90-0DD328CD712E}" type="doc">
      <dgm:prSet loTypeId="urn:microsoft.com/office/officeart/2005/8/layout/default" loCatId="list" qsTypeId="urn:microsoft.com/office/officeart/2005/8/quickstyle/simple4" qsCatId="simple" csTypeId="urn:microsoft.com/office/officeart/2005/8/colors/accent2_4" csCatId="accent2" phldr="1"/>
      <dgm:spPr/>
      <dgm:t>
        <a:bodyPr/>
        <a:lstStyle/>
        <a:p>
          <a:endParaRPr lang="fr-FR"/>
        </a:p>
      </dgm:t>
    </dgm:pt>
    <dgm:pt modelId="{EE052D38-8917-4A99-B7BE-A05B68B322FA}">
      <dgm:prSet phldrT="[Texte]" custT="1"/>
      <dgm:spPr>
        <a:xfrm>
          <a:off x="762834" y="1993"/>
          <a:ext cx="2066010" cy="1239606"/>
        </a:xfrm>
        <a:solidFill>
          <a:srgbClr val="FF9900"/>
        </a:soli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Fiabiliser l’ensemble des données recensées sur le patrimoine meuble du CRI</a:t>
          </a:r>
          <a:endParaRPr lang="fr-FR" sz="1400" dirty="0">
            <a:solidFill>
              <a:srgbClr val="FFFFFF"/>
            </a:solidFill>
            <a:latin typeface="Georgia"/>
            <a:ea typeface="+mn-ea"/>
            <a:cs typeface="+mn-cs"/>
          </a:endParaRPr>
        </a:p>
      </dgm:t>
    </dgm:pt>
    <dgm:pt modelId="{10DD4FF2-7DFF-4781-8845-5C08C01BF682}" type="parTrans" cxnId="{4722B411-EF3E-45EF-AACE-A6F0B1692215}">
      <dgm:prSet/>
      <dgm:spPr/>
      <dgm:t>
        <a:bodyPr/>
        <a:lstStyle/>
        <a:p>
          <a:endParaRPr lang="fr-FR" sz="1200"/>
        </a:p>
      </dgm:t>
    </dgm:pt>
    <dgm:pt modelId="{4859A02F-E9C0-48E9-B807-F0520FD95924}" type="sibTrans" cxnId="{4722B411-EF3E-45EF-AACE-A6F0B1692215}">
      <dgm:prSet/>
      <dgm:spPr/>
      <dgm:t>
        <a:bodyPr/>
        <a:lstStyle/>
        <a:p>
          <a:endParaRPr lang="fr-FR" sz="1200"/>
        </a:p>
      </dgm:t>
    </dgm:pt>
    <dgm:pt modelId="{CAF69806-061F-41F0-9CD2-5F9AFC6BF586}">
      <dgm:prSet phldrT="[Texte]" custT="1"/>
      <dgm:spPr>
        <a:xfrm>
          <a:off x="3035446" y="1993"/>
          <a:ext cx="2066010" cy="1239606"/>
        </a:xfrm>
        <a:gradFill rotWithShape="0">
          <a:gsLst>
            <a:gs pos="0">
              <a:srgbClr val="005390">
                <a:shade val="50000"/>
                <a:hueOff val="214942"/>
                <a:satOff val="-20307"/>
                <a:lumOff val="14988"/>
                <a:alphaOff val="0"/>
                <a:tint val="43000"/>
                <a:satMod val="165000"/>
              </a:srgbClr>
            </a:gs>
            <a:gs pos="55000">
              <a:srgbClr val="005390">
                <a:shade val="50000"/>
                <a:hueOff val="214942"/>
                <a:satOff val="-20307"/>
                <a:lumOff val="14988"/>
                <a:alphaOff val="0"/>
                <a:tint val="83000"/>
                <a:satMod val="155000"/>
              </a:srgbClr>
            </a:gs>
            <a:gs pos="100000">
              <a:srgbClr val="005390">
                <a:shade val="50000"/>
                <a:hueOff val="214942"/>
                <a:satOff val="-20307"/>
                <a:lumOff val="14988"/>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Offrir une méthodologie pratique, claire  et exhaustive</a:t>
          </a:r>
          <a:endParaRPr lang="fr-FR" sz="1400" dirty="0">
            <a:solidFill>
              <a:srgbClr val="FFFFFF"/>
            </a:solidFill>
            <a:latin typeface="Georgia"/>
            <a:ea typeface="+mn-ea"/>
            <a:cs typeface="+mn-cs"/>
          </a:endParaRPr>
        </a:p>
      </dgm:t>
    </dgm:pt>
    <dgm:pt modelId="{ADD1122F-B26E-48C8-9785-7B7E41823C59}" type="parTrans" cxnId="{1B30DC84-6C92-4610-B1EB-640D9BCCB02F}">
      <dgm:prSet/>
      <dgm:spPr/>
      <dgm:t>
        <a:bodyPr/>
        <a:lstStyle/>
        <a:p>
          <a:endParaRPr lang="fr-FR" sz="1200"/>
        </a:p>
      </dgm:t>
    </dgm:pt>
    <dgm:pt modelId="{84BF3305-E84F-42FC-AEE1-213EDD0A6BFF}" type="sibTrans" cxnId="{1B30DC84-6C92-4610-B1EB-640D9BCCB02F}">
      <dgm:prSet/>
      <dgm:spPr/>
      <dgm:t>
        <a:bodyPr/>
        <a:lstStyle/>
        <a:p>
          <a:endParaRPr lang="fr-FR" sz="1200"/>
        </a:p>
      </dgm:t>
    </dgm:pt>
    <dgm:pt modelId="{98F29E05-B03A-4EEA-94D0-3D905CB0F04E}">
      <dgm:prSet phldrT="[Texte]" custT="1"/>
      <dgm:spPr>
        <a:xfrm>
          <a:off x="5308058" y="1993"/>
          <a:ext cx="2066010" cy="1239606"/>
        </a:xfrm>
        <a:gradFill rotWithShape="0">
          <a:gsLst>
            <a:gs pos="0">
              <a:srgbClr val="005390">
                <a:shade val="50000"/>
                <a:hueOff val="429884"/>
                <a:satOff val="-40614"/>
                <a:lumOff val="29975"/>
                <a:alphaOff val="0"/>
                <a:tint val="43000"/>
                <a:satMod val="165000"/>
              </a:srgbClr>
            </a:gs>
            <a:gs pos="55000">
              <a:srgbClr val="005390">
                <a:shade val="50000"/>
                <a:hueOff val="429884"/>
                <a:satOff val="-40614"/>
                <a:lumOff val="29975"/>
                <a:alphaOff val="0"/>
                <a:tint val="83000"/>
                <a:satMod val="155000"/>
              </a:srgbClr>
            </a:gs>
            <a:gs pos="100000">
              <a:srgbClr val="005390">
                <a:shade val="50000"/>
                <a:hueOff val="429884"/>
                <a:satOff val="-40614"/>
                <a:lumOff val="29975"/>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gm:spPr>
      <dgm:t>
        <a:bodyPr/>
        <a:lstStyle/>
        <a:p>
          <a:r>
            <a:rPr lang="fr-FR" sz="1200" dirty="0">
              <a:solidFill>
                <a:srgbClr val="FFFFFF"/>
              </a:solidFill>
              <a:latin typeface="Calibri" pitchFamily="34" charset="0"/>
              <a:ea typeface="+mn-ea"/>
              <a:cs typeface="Calibri" pitchFamily="34" charset="0"/>
            </a:rPr>
            <a:t>Donner une description détaillée du patrimoine du CRI à travers l’ensemble des indications et informations nécessaires  (la date d’acquisition, la nature de l’immobilisation, …)</a:t>
          </a:r>
          <a:endParaRPr lang="fr-FR" sz="1200" dirty="0">
            <a:solidFill>
              <a:srgbClr val="FFFFFF"/>
            </a:solidFill>
            <a:latin typeface="Georgia"/>
            <a:ea typeface="+mn-ea"/>
            <a:cs typeface="+mn-cs"/>
          </a:endParaRPr>
        </a:p>
      </dgm:t>
    </dgm:pt>
    <dgm:pt modelId="{A48B8D04-7EDA-4363-BFC7-7038D173A1FF}" type="parTrans" cxnId="{DF5CCACA-D66B-4B86-B144-EFA7CEBBDC53}">
      <dgm:prSet/>
      <dgm:spPr/>
      <dgm:t>
        <a:bodyPr/>
        <a:lstStyle/>
        <a:p>
          <a:endParaRPr lang="fr-FR" sz="1200"/>
        </a:p>
      </dgm:t>
    </dgm:pt>
    <dgm:pt modelId="{3E3F843C-D1BE-4E87-8AD2-483A175D0C14}" type="sibTrans" cxnId="{DF5CCACA-D66B-4B86-B144-EFA7CEBBDC53}">
      <dgm:prSet/>
      <dgm:spPr/>
      <dgm:t>
        <a:bodyPr/>
        <a:lstStyle/>
        <a:p>
          <a:endParaRPr lang="fr-FR" sz="1200"/>
        </a:p>
      </dgm:t>
    </dgm:pt>
    <dgm:pt modelId="{BA2A7164-415B-4F3B-9053-B26A95415CDA}">
      <dgm:prSet phldrT="[Texte]" custT="1"/>
      <dgm:spPr>
        <a:xfrm>
          <a:off x="762834" y="1448200"/>
          <a:ext cx="2066010" cy="1239606"/>
        </a:xfrm>
        <a:gradFill rotWithShape="0">
          <a:gsLst>
            <a:gs pos="0">
              <a:srgbClr val="005390">
                <a:shade val="50000"/>
                <a:hueOff val="644827"/>
                <a:satOff val="-60921"/>
                <a:lumOff val="44963"/>
                <a:alphaOff val="0"/>
                <a:tint val="43000"/>
                <a:satMod val="165000"/>
              </a:srgbClr>
            </a:gs>
            <a:gs pos="55000">
              <a:srgbClr val="005390">
                <a:shade val="50000"/>
                <a:hueOff val="644827"/>
                <a:satOff val="-60921"/>
                <a:lumOff val="44963"/>
                <a:alphaOff val="0"/>
                <a:tint val="83000"/>
                <a:satMod val="155000"/>
              </a:srgbClr>
            </a:gs>
            <a:gs pos="100000">
              <a:srgbClr val="005390">
                <a:shade val="50000"/>
                <a:hueOff val="644827"/>
                <a:satOff val="-60921"/>
                <a:lumOff val="44963"/>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Obtenir des données qui vont permettre d’aboutir à l’élaboration des états de synthèse, donnant une image fidèle du patrimoine du CRI.</a:t>
          </a:r>
          <a:endParaRPr lang="fr-FR" sz="1400" dirty="0">
            <a:solidFill>
              <a:srgbClr val="FFFFFF"/>
            </a:solidFill>
            <a:latin typeface="Georgia"/>
            <a:ea typeface="+mn-ea"/>
            <a:cs typeface="+mn-cs"/>
          </a:endParaRPr>
        </a:p>
      </dgm:t>
    </dgm:pt>
    <dgm:pt modelId="{01BCC97D-AEE3-461E-8264-5BCF9134D804}" type="parTrans" cxnId="{59D7FFCA-E4A7-4590-85D0-B802FD7D5A2D}">
      <dgm:prSet/>
      <dgm:spPr/>
      <dgm:t>
        <a:bodyPr/>
        <a:lstStyle/>
        <a:p>
          <a:endParaRPr lang="fr-FR" sz="1200"/>
        </a:p>
      </dgm:t>
    </dgm:pt>
    <dgm:pt modelId="{C7148C36-6EC4-4162-82B2-35F9170100A4}" type="sibTrans" cxnId="{59D7FFCA-E4A7-4590-85D0-B802FD7D5A2D}">
      <dgm:prSet/>
      <dgm:spPr/>
      <dgm:t>
        <a:bodyPr/>
        <a:lstStyle/>
        <a:p>
          <a:endParaRPr lang="fr-FR" sz="1200"/>
        </a:p>
      </dgm:t>
    </dgm:pt>
    <dgm:pt modelId="{30D22E85-10FC-4963-9CC3-760600353588}">
      <dgm:prSet phldrT="[Texte]" custT="1"/>
      <dgm:spPr>
        <a:xfrm>
          <a:off x="3035446" y="1448200"/>
          <a:ext cx="2066010" cy="1239606"/>
        </a:xfrm>
        <a:gradFill rotWithShape="0">
          <a:gsLst>
            <a:gs pos="0">
              <a:srgbClr val="005390">
                <a:shade val="50000"/>
                <a:hueOff val="859769"/>
                <a:satOff val="-81228"/>
                <a:lumOff val="59951"/>
                <a:alphaOff val="0"/>
                <a:tint val="43000"/>
                <a:satMod val="165000"/>
              </a:srgbClr>
            </a:gs>
            <a:gs pos="55000">
              <a:srgbClr val="005390">
                <a:shade val="50000"/>
                <a:hueOff val="859769"/>
                <a:satOff val="-81228"/>
                <a:lumOff val="59951"/>
                <a:alphaOff val="0"/>
                <a:tint val="83000"/>
                <a:satMod val="155000"/>
              </a:srgbClr>
            </a:gs>
            <a:gs pos="100000">
              <a:srgbClr val="005390">
                <a:shade val="50000"/>
                <a:hueOff val="859769"/>
                <a:satOff val="-81228"/>
                <a:lumOff val="59951"/>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gm:spPr>
      <dgm:t>
        <a:bodyPr/>
        <a:lstStyle/>
        <a:p>
          <a:r>
            <a:rPr lang="fr-FR" sz="1400" dirty="0">
              <a:solidFill>
                <a:srgbClr val="2F2B20"/>
              </a:solidFill>
              <a:latin typeface="Calibri" pitchFamily="34" charset="0"/>
              <a:ea typeface="+mn-ea"/>
              <a:cs typeface="Calibri" pitchFamily="34" charset="0"/>
            </a:rPr>
            <a:t>Protéger le patrimoine du CRI : en permettant le contrôle de l'existence physique des immobilisations du CRI </a:t>
          </a:r>
          <a:endParaRPr lang="fr-FR" sz="1400" dirty="0">
            <a:solidFill>
              <a:srgbClr val="2F2B20"/>
            </a:solidFill>
            <a:latin typeface="Georgia"/>
            <a:ea typeface="+mn-ea"/>
            <a:cs typeface="+mn-cs"/>
          </a:endParaRPr>
        </a:p>
      </dgm:t>
    </dgm:pt>
    <dgm:pt modelId="{6142FCEA-256E-4919-B0B4-0A475ECAC3FE}" type="parTrans" cxnId="{1291AB18-FFAE-4507-BDA0-F78C112C027C}">
      <dgm:prSet/>
      <dgm:spPr/>
      <dgm:t>
        <a:bodyPr/>
        <a:lstStyle/>
        <a:p>
          <a:endParaRPr lang="fr-FR" sz="1200"/>
        </a:p>
      </dgm:t>
    </dgm:pt>
    <dgm:pt modelId="{53523B3D-C0E9-434D-9936-0E866A9D7D8B}" type="sibTrans" cxnId="{1291AB18-FFAE-4507-BDA0-F78C112C027C}">
      <dgm:prSet/>
      <dgm:spPr/>
      <dgm:t>
        <a:bodyPr/>
        <a:lstStyle/>
        <a:p>
          <a:endParaRPr lang="fr-FR" sz="1200"/>
        </a:p>
      </dgm:t>
    </dgm:pt>
    <dgm:pt modelId="{EC4D465F-40B9-4065-9B20-E083B569E628}">
      <dgm:prSet phldrT="[Texte]" custT="1"/>
      <dgm:spPr>
        <a:xfrm>
          <a:off x="1899140" y="2894408"/>
          <a:ext cx="2066010" cy="1239606"/>
        </a:xfrm>
        <a:solidFill>
          <a:srgbClr val="FF9900"/>
        </a:soli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Connaître  avec  précision  les  biens  qui  sont  en  possession  par les services du CRI.</a:t>
          </a:r>
          <a:endParaRPr lang="fr-FR" sz="1400" dirty="0">
            <a:solidFill>
              <a:srgbClr val="FFFFFF"/>
            </a:solidFill>
            <a:latin typeface="Georgia"/>
            <a:ea typeface="+mn-ea"/>
            <a:cs typeface="+mn-cs"/>
          </a:endParaRPr>
        </a:p>
      </dgm:t>
    </dgm:pt>
    <dgm:pt modelId="{6637E3AB-9119-48DA-81EE-AA5D46492740}" type="parTrans" cxnId="{6E27AF66-FA5C-4F28-A1CD-185D53E3E723}">
      <dgm:prSet/>
      <dgm:spPr/>
      <dgm:t>
        <a:bodyPr/>
        <a:lstStyle/>
        <a:p>
          <a:endParaRPr lang="fr-FR" sz="1200"/>
        </a:p>
      </dgm:t>
    </dgm:pt>
    <dgm:pt modelId="{6A3E5B9B-7DD2-4360-8BB0-A04893DAE1FB}" type="sibTrans" cxnId="{6E27AF66-FA5C-4F28-A1CD-185D53E3E723}">
      <dgm:prSet/>
      <dgm:spPr/>
      <dgm:t>
        <a:bodyPr/>
        <a:lstStyle/>
        <a:p>
          <a:endParaRPr lang="fr-FR" sz="1200"/>
        </a:p>
      </dgm:t>
    </dgm:pt>
    <dgm:pt modelId="{0D01CE63-C528-442D-A5C0-AFCF4D0DC27B}">
      <dgm:prSet phldrT="[Texte]" custT="1"/>
      <dgm:spPr>
        <a:xfrm>
          <a:off x="5308058" y="1448200"/>
          <a:ext cx="2066010" cy="1239606"/>
        </a:xfrm>
        <a:solidFill>
          <a:srgbClr val="FF9900"/>
        </a:soli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Fournir des informations  utiles en termes de gestion (décisions de remplacement ou d’acquisition des immobilisations)</a:t>
          </a:r>
          <a:endParaRPr lang="fr-FR" sz="1400" dirty="0">
            <a:solidFill>
              <a:srgbClr val="FFFFFF"/>
            </a:solidFill>
            <a:latin typeface="Georgia"/>
            <a:ea typeface="+mn-ea"/>
            <a:cs typeface="+mn-cs"/>
          </a:endParaRPr>
        </a:p>
      </dgm:t>
    </dgm:pt>
    <dgm:pt modelId="{DE0F8D98-DBAF-4C87-9DFE-4DB506E90466}" type="parTrans" cxnId="{C78AA2C0-F6DE-4C97-934D-8D3F8E04DA8E}">
      <dgm:prSet/>
      <dgm:spPr/>
      <dgm:t>
        <a:bodyPr/>
        <a:lstStyle/>
        <a:p>
          <a:endParaRPr lang="fr-FR" sz="1200"/>
        </a:p>
      </dgm:t>
    </dgm:pt>
    <dgm:pt modelId="{184BE8BE-3D18-47B5-8789-D8EBA9A792BE}" type="sibTrans" cxnId="{C78AA2C0-F6DE-4C97-934D-8D3F8E04DA8E}">
      <dgm:prSet/>
      <dgm:spPr/>
      <dgm:t>
        <a:bodyPr/>
        <a:lstStyle/>
        <a:p>
          <a:endParaRPr lang="fr-FR" sz="1200"/>
        </a:p>
      </dgm:t>
    </dgm:pt>
    <dgm:pt modelId="{E4670B60-DC3E-480A-AEAC-3D5C2CEF8D27}">
      <dgm:prSet phldrT="[Texte]" custT="1"/>
      <dgm:spPr>
        <a:xfrm>
          <a:off x="4171752" y="2894408"/>
          <a:ext cx="2066010" cy="1239606"/>
        </a:xfrm>
        <a:gradFill rotWithShape="0">
          <a:gsLst>
            <a:gs pos="0">
              <a:srgbClr val="005390">
                <a:shade val="50000"/>
                <a:hueOff val="214942"/>
                <a:satOff val="-20307"/>
                <a:lumOff val="14988"/>
                <a:alphaOff val="0"/>
                <a:tint val="43000"/>
                <a:satMod val="165000"/>
              </a:srgbClr>
            </a:gs>
            <a:gs pos="55000">
              <a:srgbClr val="005390">
                <a:shade val="50000"/>
                <a:hueOff val="214942"/>
                <a:satOff val="-20307"/>
                <a:lumOff val="14988"/>
                <a:alphaOff val="0"/>
                <a:tint val="83000"/>
                <a:satMod val="155000"/>
              </a:srgbClr>
            </a:gs>
            <a:gs pos="100000">
              <a:srgbClr val="005390">
                <a:shade val="50000"/>
                <a:hueOff val="214942"/>
                <a:satOff val="-20307"/>
                <a:lumOff val="14988"/>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gm:spPr>
      <dgm:t>
        <a:bodyPr/>
        <a:lstStyle/>
        <a:p>
          <a:r>
            <a:rPr lang="fr-FR" sz="1400" dirty="0">
              <a:solidFill>
                <a:srgbClr val="FFFFFF"/>
              </a:solidFill>
              <a:latin typeface="Calibri" pitchFamily="34" charset="0"/>
              <a:ea typeface="+mn-ea"/>
              <a:cs typeface="Calibri" pitchFamily="34" charset="0"/>
            </a:rPr>
            <a:t>Assurer une  gestion  plus  rationnelle  des biens en possession du CRI. </a:t>
          </a:r>
          <a:endParaRPr lang="fr-FR" sz="1400" dirty="0">
            <a:solidFill>
              <a:srgbClr val="FFFFFF"/>
            </a:solidFill>
            <a:latin typeface="Georgia"/>
            <a:ea typeface="+mn-ea"/>
            <a:cs typeface="+mn-cs"/>
          </a:endParaRPr>
        </a:p>
      </dgm:t>
    </dgm:pt>
    <dgm:pt modelId="{968E3B54-5DB6-44CE-8C1A-704F00B201C0}" type="parTrans" cxnId="{A3ECFDAA-2534-49CF-9137-06E34D8FAC61}">
      <dgm:prSet/>
      <dgm:spPr/>
      <dgm:t>
        <a:bodyPr/>
        <a:lstStyle/>
        <a:p>
          <a:endParaRPr lang="fr-FR" sz="1200"/>
        </a:p>
      </dgm:t>
    </dgm:pt>
    <dgm:pt modelId="{A3DB1490-F875-4C0F-8B23-B9B841753CFC}" type="sibTrans" cxnId="{A3ECFDAA-2534-49CF-9137-06E34D8FAC61}">
      <dgm:prSet/>
      <dgm:spPr/>
      <dgm:t>
        <a:bodyPr/>
        <a:lstStyle/>
        <a:p>
          <a:endParaRPr lang="fr-FR" sz="1200"/>
        </a:p>
      </dgm:t>
    </dgm:pt>
    <dgm:pt modelId="{578000FE-273B-4E5B-B038-B3D6DB805BCC}" type="pres">
      <dgm:prSet presAssocID="{B16430C9-C28E-470F-BA90-0DD328CD712E}" presName="diagram" presStyleCnt="0">
        <dgm:presLayoutVars>
          <dgm:dir/>
          <dgm:resizeHandles val="exact"/>
        </dgm:presLayoutVars>
      </dgm:prSet>
      <dgm:spPr/>
      <dgm:t>
        <a:bodyPr/>
        <a:lstStyle/>
        <a:p>
          <a:endParaRPr lang="fr-FR"/>
        </a:p>
      </dgm:t>
    </dgm:pt>
    <dgm:pt modelId="{01A0EAC2-4386-4B64-A9E0-F65FEF47E64B}" type="pres">
      <dgm:prSet presAssocID="{EE052D38-8917-4A99-B7BE-A05B68B322FA}" presName="node" presStyleLbl="node1" presStyleIdx="0" presStyleCnt="8">
        <dgm:presLayoutVars>
          <dgm:bulletEnabled val="1"/>
        </dgm:presLayoutVars>
      </dgm:prSet>
      <dgm:spPr>
        <a:prstGeom prst="round2SameRect">
          <a:avLst/>
        </a:prstGeom>
      </dgm:spPr>
      <dgm:t>
        <a:bodyPr/>
        <a:lstStyle/>
        <a:p>
          <a:endParaRPr lang="fr-FR"/>
        </a:p>
      </dgm:t>
    </dgm:pt>
    <dgm:pt modelId="{7E722D03-46D5-4BD8-B45D-98C2A3877394}" type="pres">
      <dgm:prSet presAssocID="{4859A02F-E9C0-48E9-B807-F0520FD95924}" presName="sibTrans" presStyleCnt="0"/>
      <dgm:spPr/>
    </dgm:pt>
    <dgm:pt modelId="{A2B1D0A5-3783-49D2-A42A-73C9FE0F38F6}" type="pres">
      <dgm:prSet presAssocID="{CAF69806-061F-41F0-9CD2-5F9AFC6BF586}" presName="node" presStyleLbl="node1" presStyleIdx="1" presStyleCnt="8">
        <dgm:presLayoutVars>
          <dgm:bulletEnabled val="1"/>
        </dgm:presLayoutVars>
      </dgm:prSet>
      <dgm:spPr>
        <a:prstGeom prst="round2SameRect">
          <a:avLst/>
        </a:prstGeom>
      </dgm:spPr>
      <dgm:t>
        <a:bodyPr/>
        <a:lstStyle/>
        <a:p>
          <a:endParaRPr lang="fr-FR"/>
        </a:p>
      </dgm:t>
    </dgm:pt>
    <dgm:pt modelId="{017F9ABE-62E6-4E8D-ACB6-F1227E341478}" type="pres">
      <dgm:prSet presAssocID="{84BF3305-E84F-42FC-AEE1-213EDD0A6BFF}" presName="sibTrans" presStyleCnt="0"/>
      <dgm:spPr/>
    </dgm:pt>
    <dgm:pt modelId="{DAF1852B-414B-49D2-8746-1E8C2CA0065C}" type="pres">
      <dgm:prSet presAssocID="{98F29E05-B03A-4EEA-94D0-3D905CB0F04E}" presName="node" presStyleLbl="node1" presStyleIdx="2" presStyleCnt="8">
        <dgm:presLayoutVars>
          <dgm:bulletEnabled val="1"/>
        </dgm:presLayoutVars>
      </dgm:prSet>
      <dgm:spPr>
        <a:prstGeom prst="round2SameRect">
          <a:avLst/>
        </a:prstGeom>
      </dgm:spPr>
      <dgm:t>
        <a:bodyPr/>
        <a:lstStyle/>
        <a:p>
          <a:endParaRPr lang="fr-FR"/>
        </a:p>
      </dgm:t>
    </dgm:pt>
    <dgm:pt modelId="{ADFDE56B-444F-4A24-9EFE-9A510E3FE58F}" type="pres">
      <dgm:prSet presAssocID="{3E3F843C-D1BE-4E87-8AD2-483A175D0C14}" presName="sibTrans" presStyleCnt="0"/>
      <dgm:spPr/>
    </dgm:pt>
    <dgm:pt modelId="{C6F57447-0204-4ECF-AB07-9980183334CB}" type="pres">
      <dgm:prSet presAssocID="{BA2A7164-415B-4F3B-9053-B26A95415CDA}" presName="node" presStyleLbl="node1" presStyleIdx="3" presStyleCnt="8">
        <dgm:presLayoutVars>
          <dgm:bulletEnabled val="1"/>
        </dgm:presLayoutVars>
      </dgm:prSet>
      <dgm:spPr>
        <a:prstGeom prst="round2SameRect">
          <a:avLst/>
        </a:prstGeom>
      </dgm:spPr>
      <dgm:t>
        <a:bodyPr/>
        <a:lstStyle/>
        <a:p>
          <a:endParaRPr lang="fr-FR"/>
        </a:p>
      </dgm:t>
    </dgm:pt>
    <dgm:pt modelId="{3084C171-242B-4538-96D1-C03A3B9E0C02}" type="pres">
      <dgm:prSet presAssocID="{C7148C36-6EC4-4162-82B2-35F9170100A4}" presName="sibTrans" presStyleCnt="0"/>
      <dgm:spPr/>
    </dgm:pt>
    <dgm:pt modelId="{7EFA9567-6559-4BC8-B2D3-7F14CDEDCC62}" type="pres">
      <dgm:prSet presAssocID="{30D22E85-10FC-4963-9CC3-760600353588}" presName="node" presStyleLbl="node1" presStyleIdx="4" presStyleCnt="8">
        <dgm:presLayoutVars>
          <dgm:bulletEnabled val="1"/>
        </dgm:presLayoutVars>
      </dgm:prSet>
      <dgm:spPr>
        <a:prstGeom prst="round2SameRect">
          <a:avLst/>
        </a:prstGeom>
      </dgm:spPr>
      <dgm:t>
        <a:bodyPr/>
        <a:lstStyle/>
        <a:p>
          <a:endParaRPr lang="fr-FR"/>
        </a:p>
      </dgm:t>
    </dgm:pt>
    <dgm:pt modelId="{B5E519CC-1074-4848-BF5A-F60479B68FE3}" type="pres">
      <dgm:prSet presAssocID="{53523B3D-C0E9-434D-9936-0E866A9D7D8B}" presName="sibTrans" presStyleCnt="0"/>
      <dgm:spPr/>
    </dgm:pt>
    <dgm:pt modelId="{B3205E42-61EA-45A6-9176-1DC260F1236F}" type="pres">
      <dgm:prSet presAssocID="{0D01CE63-C528-442D-A5C0-AFCF4D0DC27B}" presName="node" presStyleLbl="node1" presStyleIdx="5" presStyleCnt="8">
        <dgm:presLayoutVars>
          <dgm:bulletEnabled val="1"/>
        </dgm:presLayoutVars>
      </dgm:prSet>
      <dgm:spPr>
        <a:prstGeom prst="round2SameRect">
          <a:avLst/>
        </a:prstGeom>
      </dgm:spPr>
      <dgm:t>
        <a:bodyPr/>
        <a:lstStyle/>
        <a:p>
          <a:endParaRPr lang="fr-FR"/>
        </a:p>
      </dgm:t>
    </dgm:pt>
    <dgm:pt modelId="{E3D4A2E3-5B9D-4B93-938E-ED3AF94D560C}" type="pres">
      <dgm:prSet presAssocID="{184BE8BE-3D18-47B5-8789-D8EBA9A792BE}" presName="sibTrans" presStyleCnt="0"/>
      <dgm:spPr/>
    </dgm:pt>
    <dgm:pt modelId="{8AA08BE3-8194-4E9B-8153-845BCC4F3E8E}" type="pres">
      <dgm:prSet presAssocID="{EC4D465F-40B9-4065-9B20-E083B569E628}" presName="node" presStyleLbl="node1" presStyleIdx="6" presStyleCnt="8">
        <dgm:presLayoutVars>
          <dgm:bulletEnabled val="1"/>
        </dgm:presLayoutVars>
      </dgm:prSet>
      <dgm:spPr>
        <a:prstGeom prst="round2SameRect">
          <a:avLst/>
        </a:prstGeom>
      </dgm:spPr>
      <dgm:t>
        <a:bodyPr/>
        <a:lstStyle/>
        <a:p>
          <a:endParaRPr lang="fr-FR"/>
        </a:p>
      </dgm:t>
    </dgm:pt>
    <dgm:pt modelId="{8FAACEC6-BBC7-48E9-BBE4-E6EB9DCE4A84}" type="pres">
      <dgm:prSet presAssocID="{6A3E5B9B-7DD2-4360-8BB0-A04893DAE1FB}" presName="sibTrans" presStyleCnt="0"/>
      <dgm:spPr/>
    </dgm:pt>
    <dgm:pt modelId="{308F6AFB-0C45-4B89-AD9D-19B1FBCB5681}" type="pres">
      <dgm:prSet presAssocID="{E4670B60-DC3E-480A-AEAC-3D5C2CEF8D27}" presName="node" presStyleLbl="node1" presStyleIdx="7" presStyleCnt="8">
        <dgm:presLayoutVars>
          <dgm:bulletEnabled val="1"/>
        </dgm:presLayoutVars>
      </dgm:prSet>
      <dgm:spPr>
        <a:prstGeom prst="round2SameRect">
          <a:avLst/>
        </a:prstGeom>
      </dgm:spPr>
      <dgm:t>
        <a:bodyPr/>
        <a:lstStyle/>
        <a:p>
          <a:endParaRPr lang="fr-FR"/>
        </a:p>
      </dgm:t>
    </dgm:pt>
  </dgm:ptLst>
  <dgm:cxnLst>
    <dgm:cxn modelId="{F4755F82-148D-489A-AED4-0AB5C3BCED69}" type="presOf" srcId="{CAF69806-061F-41F0-9CD2-5F9AFC6BF586}" destId="{A2B1D0A5-3783-49D2-A42A-73C9FE0F38F6}" srcOrd="0" destOrd="0" presId="urn:microsoft.com/office/officeart/2005/8/layout/default"/>
    <dgm:cxn modelId="{E916A75F-9AAB-412D-9E05-67AC23116AF8}" type="presOf" srcId="{BA2A7164-415B-4F3B-9053-B26A95415CDA}" destId="{C6F57447-0204-4ECF-AB07-9980183334CB}" srcOrd="0" destOrd="0" presId="urn:microsoft.com/office/officeart/2005/8/layout/default"/>
    <dgm:cxn modelId="{A9A96298-C416-4C45-9223-E33E56FCFEC6}" type="presOf" srcId="{98F29E05-B03A-4EEA-94D0-3D905CB0F04E}" destId="{DAF1852B-414B-49D2-8746-1E8C2CA0065C}" srcOrd="0" destOrd="0" presId="urn:microsoft.com/office/officeart/2005/8/layout/default"/>
    <dgm:cxn modelId="{1D251EC6-0633-4D12-8BDC-854CCD916D49}" type="presOf" srcId="{30D22E85-10FC-4963-9CC3-760600353588}" destId="{7EFA9567-6559-4BC8-B2D3-7F14CDEDCC62}" srcOrd="0" destOrd="0" presId="urn:microsoft.com/office/officeart/2005/8/layout/default"/>
    <dgm:cxn modelId="{1B30DC84-6C92-4610-B1EB-640D9BCCB02F}" srcId="{B16430C9-C28E-470F-BA90-0DD328CD712E}" destId="{CAF69806-061F-41F0-9CD2-5F9AFC6BF586}" srcOrd="1" destOrd="0" parTransId="{ADD1122F-B26E-48C8-9785-7B7E41823C59}" sibTransId="{84BF3305-E84F-42FC-AEE1-213EDD0A6BFF}"/>
    <dgm:cxn modelId="{59D7FFCA-E4A7-4590-85D0-B802FD7D5A2D}" srcId="{B16430C9-C28E-470F-BA90-0DD328CD712E}" destId="{BA2A7164-415B-4F3B-9053-B26A95415CDA}" srcOrd="3" destOrd="0" parTransId="{01BCC97D-AEE3-461E-8264-5BCF9134D804}" sibTransId="{C7148C36-6EC4-4162-82B2-35F9170100A4}"/>
    <dgm:cxn modelId="{DF5CCACA-D66B-4B86-B144-EFA7CEBBDC53}" srcId="{B16430C9-C28E-470F-BA90-0DD328CD712E}" destId="{98F29E05-B03A-4EEA-94D0-3D905CB0F04E}" srcOrd="2" destOrd="0" parTransId="{A48B8D04-7EDA-4363-BFC7-7038D173A1FF}" sibTransId="{3E3F843C-D1BE-4E87-8AD2-483A175D0C14}"/>
    <dgm:cxn modelId="{6E27AF66-FA5C-4F28-A1CD-185D53E3E723}" srcId="{B16430C9-C28E-470F-BA90-0DD328CD712E}" destId="{EC4D465F-40B9-4065-9B20-E083B569E628}" srcOrd="6" destOrd="0" parTransId="{6637E3AB-9119-48DA-81EE-AA5D46492740}" sibTransId="{6A3E5B9B-7DD2-4360-8BB0-A04893DAE1FB}"/>
    <dgm:cxn modelId="{ED6382EB-DEC7-4C46-B6FD-E0BBB05D4505}" type="presOf" srcId="{0D01CE63-C528-442D-A5C0-AFCF4D0DC27B}" destId="{B3205E42-61EA-45A6-9176-1DC260F1236F}" srcOrd="0" destOrd="0" presId="urn:microsoft.com/office/officeart/2005/8/layout/default"/>
    <dgm:cxn modelId="{891E3751-2856-4748-B0C0-6B853277667C}" type="presOf" srcId="{EC4D465F-40B9-4065-9B20-E083B569E628}" destId="{8AA08BE3-8194-4E9B-8153-845BCC4F3E8E}" srcOrd="0" destOrd="0" presId="urn:microsoft.com/office/officeart/2005/8/layout/default"/>
    <dgm:cxn modelId="{6D399546-504C-4A3D-86CD-1DBCA9C790AF}" type="presOf" srcId="{E4670B60-DC3E-480A-AEAC-3D5C2CEF8D27}" destId="{308F6AFB-0C45-4B89-AD9D-19B1FBCB5681}" srcOrd="0" destOrd="0" presId="urn:microsoft.com/office/officeart/2005/8/layout/default"/>
    <dgm:cxn modelId="{1291AB18-FFAE-4507-BDA0-F78C112C027C}" srcId="{B16430C9-C28E-470F-BA90-0DD328CD712E}" destId="{30D22E85-10FC-4963-9CC3-760600353588}" srcOrd="4" destOrd="0" parTransId="{6142FCEA-256E-4919-B0B4-0A475ECAC3FE}" sibTransId="{53523B3D-C0E9-434D-9936-0E866A9D7D8B}"/>
    <dgm:cxn modelId="{C78AA2C0-F6DE-4C97-934D-8D3F8E04DA8E}" srcId="{B16430C9-C28E-470F-BA90-0DD328CD712E}" destId="{0D01CE63-C528-442D-A5C0-AFCF4D0DC27B}" srcOrd="5" destOrd="0" parTransId="{DE0F8D98-DBAF-4C87-9DFE-4DB506E90466}" sibTransId="{184BE8BE-3D18-47B5-8789-D8EBA9A792BE}"/>
    <dgm:cxn modelId="{A3ECFDAA-2534-49CF-9137-06E34D8FAC61}" srcId="{B16430C9-C28E-470F-BA90-0DD328CD712E}" destId="{E4670B60-DC3E-480A-AEAC-3D5C2CEF8D27}" srcOrd="7" destOrd="0" parTransId="{968E3B54-5DB6-44CE-8C1A-704F00B201C0}" sibTransId="{A3DB1490-F875-4C0F-8B23-B9B841753CFC}"/>
    <dgm:cxn modelId="{800D709C-2DAC-4BF5-8B39-69CCB08F985A}" type="presOf" srcId="{EE052D38-8917-4A99-B7BE-A05B68B322FA}" destId="{01A0EAC2-4386-4B64-A9E0-F65FEF47E64B}" srcOrd="0" destOrd="0" presId="urn:microsoft.com/office/officeart/2005/8/layout/default"/>
    <dgm:cxn modelId="{8C943441-56D4-44F0-B58B-BF4C122A9D42}" type="presOf" srcId="{B16430C9-C28E-470F-BA90-0DD328CD712E}" destId="{578000FE-273B-4E5B-B038-B3D6DB805BCC}" srcOrd="0" destOrd="0" presId="urn:microsoft.com/office/officeart/2005/8/layout/default"/>
    <dgm:cxn modelId="{4722B411-EF3E-45EF-AACE-A6F0B1692215}" srcId="{B16430C9-C28E-470F-BA90-0DD328CD712E}" destId="{EE052D38-8917-4A99-B7BE-A05B68B322FA}" srcOrd="0" destOrd="0" parTransId="{10DD4FF2-7DFF-4781-8845-5C08C01BF682}" sibTransId="{4859A02F-E9C0-48E9-B807-F0520FD95924}"/>
    <dgm:cxn modelId="{24E29EFF-7C40-4DCE-A851-C099EC7BE235}" type="presParOf" srcId="{578000FE-273B-4E5B-B038-B3D6DB805BCC}" destId="{01A0EAC2-4386-4B64-A9E0-F65FEF47E64B}" srcOrd="0" destOrd="0" presId="urn:microsoft.com/office/officeart/2005/8/layout/default"/>
    <dgm:cxn modelId="{5E75038B-4F1F-4045-8EBB-EA8739141022}" type="presParOf" srcId="{578000FE-273B-4E5B-B038-B3D6DB805BCC}" destId="{7E722D03-46D5-4BD8-B45D-98C2A3877394}" srcOrd="1" destOrd="0" presId="urn:microsoft.com/office/officeart/2005/8/layout/default"/>
    <dgm:cxn modelId="{A0C3442D-0835-4EC5-B26C-720F15B618DF}" type="presParOf" srcId="{578000FE-273B-4E5B-B038-B3D6DB805BCC}" destId="{A2B1D0A5-3783-49D2-A42A-73C9FE0F38F6}" srcOrd="2" destOrd="0" presId="urn:microsoft.com/office/officeart/2005/8/layout/default"/>
    <dgm:cxn modelId="{B02AFCC0-B1A5-451B-8E7F-D6E79E2FAD45}" type="presParOf" srcId="{578000FE-273B-4E5B-B038-B3D6DB805BCC}" destId="{017F9ABE-62E6-4E8D-ACB6-F1227E341478}" srcOrd="3" destOrd="0" presId="urn:microsoft.com/office/officeart/2005/8/layout/default"/>
    <dgm:cxn modelId="{13B78D42-94EE-4008-977B-0BD50B886521}" type="presParOf" srcId="{578000FE-273B-4E5B-B038-B3D6DB805BCC}" destId="{DAF1852B-414B-49D2-8746-1E8C2CA0065C}" srcOrd="4" destOrd="0" presId="urn:microsoft.com/office/officeart/2005/8/layout/default"/>
    <dgm:cxn modelId="{71248352-C138-4EBF-A489-DBE58C824702}" type="presParOf" srcId="{578000FE-273B-4E5B-B038-B3D6DB805BCC}" destId="{ADFDE56B-444F-4A24-9EFE-9A510E3FE58F}" srcOrd="5" destOrd="0" presId="urn:microsoft.com/office/officeart/2005/8/layout/default"/>
    <dgm:cxn modelId="{16D479DC-B3C9-40F8-A19F-6EA7617FFE29}" type="presParOf" srcId="{578000FE-273B-4E5B-B038-B3D6DB805BCC}" destId="{C6F57447-0204-4ECF-AB07-9980183334CB}" srcOrd="6" destOrd="0" presId="urn:microsoft.com/office/officeart/2005/8/layout/default"/>
    <dgm:cxn modelId="{2BDBFECA-A2EB-4721-A03A-8739B1F5E361}" type="presParOf" srcId="{578000FE-273B-4E5B-B038-B3D6DB805BCC}" destId="{3084C171-242B-4538-96D1-C03A3B9E0C02}" srcOrd="7" destOrd="0" presId="urn:microsoft.com/office/officeart/2005/8/layout/default"/>
    <dgm:cxn modelId="{17B451BF-A886-4232-9A27-EB6083DC9E27}" type="presParOf" srcId="{578000FE-273B-4E5B-B038-B3D6DB805BCC}" destId="{7EFA9567-6559-4BC8-B2D3-7F14CDEDCC62}" srcOrd="8" destOrd="0" presId="urn:microsoft.com/office/officeart/2005/8/layout/default"/>
    <dgm:cxn modelId="{488B8D9B-5D6C-4B74-B4D7-BE5D4A0B188C}" type="presParOf" srcId="{578000FE-273B-4E5B-B038-B3D6DB805BCC}" destId="{B5E519CC-1074-4848-BF5A-F60479B68FE3}" srcOrd="9" destOrd="0" presId="urn:microsoft.com/office/officeart/2005/8/layout/default"/>
    <dgm:cxn modelId="{C195AD6D-DD34-41CE-B5AD-15EA21CD6A7D}" type="presParOf" srcId="{578000FE-273B-4E5B-B038-B3D6DB805BCC}" destId="{B3205E42-61EA-45A6-9176-1DC260F1236F}" srcOrd="10" destOrd="0" presId="urn:microsoft.com/office/officeart/2005/8/layout/default"/>
    <dgm:cxn modelId="{41781130-62E6-45EA-AB51-B1DF99385F38}" type="presParOf" srcId="{578000FE-273B-4E5B-B038-B3D6DB805BCC}" destId="{E3D4A2E3-5B9D-4B93-938E-ED3AF94D560C}" srcOrd="11" destOrd="0" presId="urn:microsoft.com/office/officeart/2005/8/layout/default"/>
    <dgm:cxn modelId="{857972E6-1E79-4C85-B38B-1E0E06758A20}" type="presParOf" srcId="{578000FE-273B-4E5B-B038-B3D6DB805BCC}" destId="{8AA08BE3-8194-4E9B-8153-845BCC4F3E8E}" srcOrd="12" destOrd="0" presId="urn:microsoft.com/office/officeart/2005/8/layout/default"/>
    <dgm:cxn modelId="{D38A335D-EF40-4BDF-A245-17782D909263}" type="presParOf" srcId="{578000FE-273B-4E5B-B038-B3D6DB805BCC}" destId="{8FAACEC6-BBC7-48E9-BBE4-E6EB9DCE4A84}" srcOrd="13" destOrd="0" presId="urn:microsoft.com/office/officeart/2005/8/layout/default"/>
    <dgm:cxn modelId="{9AC04C0D-D1E8-451B-92CD-20A28A8DFDC0}" type="presParOf" srcId="{578000FE-273B-4E5B-B038-B3D6DB805BCC}" destId="{308F6AFB-0C45-4B89-AD9D-19B1FBCB5681}" srcOrd="14" destOrd="0" presId="urn:microsoft.com/office/officeart/2005/8/layout/default"/>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626DE9-9800-482C-97D7-3360A680B47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fr-MA"/>
        </a:p>
      </dgm:t>
    </dgm:pt>
    <dgm:pt modelId="{C11BC359-681C-48DB-BD80-FC8C7D9BBCF9}">
      <dgm:prSet custT="1"/>
      <dgm:spPr/>
      <dgm:t>
        <a:bodyPr/>
        <a:lstStyle/>
        <a:p>
          <a:pPr rtl="0"/>
          <a:r>
            <a:rPr lang="fr-MA" sz="1600" dirty="0"/>
            <a:t>Étape 1 :</a:t>
          </a:r>
        </a:p>
      </dgm:t>
    </dgm:pt>
    <dgm:pt modelId="{0B9FCEB9-7D76-4480-B8EC-837315CF26C0}" type="parTrans" cxnId="{54DF42EF-1D88-458A-B064-673BEC6E9C23}">
      <dgm:prSet/>
      <dgm:spPr/>
      <dgm:t>
        <a:bodyPr/>
        <a:lstStyle/>
        <a:p>
          <a:endParaRPr lang="fr-MA"/>
        </a:p>
      </dgm:t>
    </dgm:pt>
    <dgm:pt modelId="{C4CBE4F4-E397-4855-AC86-5370BF47E0F1}" type="sibTrans" cxnId="{54DF42EF-1D88-458A-B064-673BEC6E9C23}">
      <dgm:prSet/>
      <dgm:spPr/>
      <dgm:t>
        <a:bodyPr/>
        <a:lstStyle/>
        <a:p>
          <a:endParaRPr lang="fr-MA"/>
        </a:p>
      </dgm:t>
    </dgm:pt>
    <dgm:pt modelId="{A283FC03-05F1-4FF7-A088-836DD3EFBD8A}">
      <dgm:prSet custT="1"/>
      <dgm:spPr/>
      <dgm:t>
        <a:bodyPr/>
        <a:lstStyle/>
        <a:p>
          <a:pPr rtl="0"/>
          <a:r>
            <a:rPr lang="fr-MA" sz="1600" dirty="0"/>
            <a:t>Étape 2 :</a:t>
          </a:r>
        </a:p>
      </dgm:t>
    </dgm:pt>
    <dgm:pt modelId="{58B6C2F4-96CA-4C39-B4CC-B0656057FA1D}" type="parTrans" cxnId="{E31E4B0E-1C9E-42DC-824A-966B85E2A497}">
      <dgm:prSet/>
      <dgm:spPr/>
      <dgm:t>
        <a:bodyPr/>
        <a:lstStyle/>
        <a:p>
          <a:endParaRPr lang="fr-MA"/>
        </a:p>
      </dgm:t>
    </dgm:pt>
    <dgm:pt modelId="{C0F60AC4-65BC-4C1E-9583-E8A816297BF4}" type="sibTrans" cxnId="{E31E4B0E-1C9E-42DC-824A-966B85E2A497}">
      <dgm:prSet/>
      <dgm:spPr/>
      <dgm:t>
        <a:bodyPr/>
        <a:lstStyle/>
        <a:p>
          <a:endParaRPr lang="fr-MA"/>
        </a:p>
      </dgm:t>
    </dgm:pt>
    <dgm:pt modelId="{BE7805E2-33AD-4A4E-9950-A427FF1D35BA}" type="pres">
      <dgm:prSet presAssocID="{DB626DE9-9800-482C-97D7-3360A680B471}" presName="Name0" presStyleCnt="0">
        <dgm:presLayoutVars>
          <dgm:dir/>
          <dgm:animLvl val="lvl"/>
          <dgm:resizeHandles val="exact"/>
        </dgm:presLayoutVars>
      </dgm:prSet>
      <dgm:spPr/>
      <dgm:t>
        <a:bodyPr/>
        <a:lstStyle/>
        <a:p>
          <a:endParaRPr lang="fr-FR"/>
        </a:p>
      </dgm:t>
    </dgm:pt>
    <dgm:pt modelId="{C3B9F0BA-293B-4003-A7CD-D27BDE19BCC5}" type="pres">
      <dgm:prSet presAssocID="{DB626DE9-9800-482C-97D7-3360A680B471}" presName="tSp" presStyleCnt="0"/>
      <dgm:spPr/>
    </dgm:pt>
    <dgm:pt modelId="{0703CBD0-33B9-4E21-BF89-FF07E71ECF34}" type="pres">
      <dgm:prSet presAssocID="{DB626DE9-9800-482C-97D7-3360A680B471}" presName="bSp" presStyleCnt="0"/>
      <dgm:spPr/>
    </dgm:pt>
    <dgm:pt modelId="{1988637B-05A0-4291-A9DF-81C8C24866FF}" type="pres">
      <dgm:prSet presAssocID="{DB626DE9-9800-482C-97D7-3360A680B471}" presName="process" presStyleCnt="0"/>
      <dgm:spPr/>
    </dgm:pt>
    <dgm:pt modelId="{F6C2A78B-8016-42E9-A6A3-0CE4239E1673}" type="pres">
      <dgm:prSet presAssocID="{C11BC359-681C-48DB-BD80-FC8C7D9BBCF9}" presName="composite1" presStyleCnt="0"/>
      <dgm:spPr/>
    </dgm:pt>
    <dgm:pt modelId="{41DB4D7B-B311-48EE-A030-718316F2F1A1}" type="pres">
      <dgm:prSet presAssocID="{C11BC359-681C-48DB-BD80-FC8C7D9BBCF9}" presName="dummyNode1" presStyleLbl="node1" presStyleIdx="0" presStyleCnt="2"/>
      <dgm:spPr/>
    </dgm:pt>
    <dgm:pt modelId="{F49FD640-BBE4-4125-8716-A096E64264A3}" type="pres">
      <dgm:prSet presAssocID="{C11BC359-681C-48DB-BD80-FC8C7D9BBCF9}" presName="childNode1" presStyleLbl="bgAcc1" presStyleIdx="0" presStyleCnt="2" custFlipVert="1" custScaleY="100187" custLinFactNeighborX="5966" custLinFactNeighborY="-1853">
        <dgm:presLayoutVars>
          <dgm:bulletEnabled val="1"/>
        </dgm:presLayoutVars>
      </dgm:prSet>
      <dgm:spPr/>
    </dgm:pt>
    <dgm:pt modelId="{85E12E5B-A3E2-4398-938F-E4EDF7B5E856}" type="pres">
      <dgm:prSet presAssocID="{C11BC359-681C-48DB-BD80-FC8C7D9BBCF9}" presName="childNode1tx" presStyleLbl="bgAcc1" presStyleIdx="0" presStyleCnt="2">
        <dgm:presLayoutVars>
          <dgm:bulletEnabled val="1"/>
        </dgm:presLayoutVars>
      </dgm:prSet>
      <dgm:spPr/>
    </dgm:pt>
    <dgm:pt modelId="{A0B50A8D-8B6D-4C86-87F9-20940C816EF3}" type="pres">
      <dgm:prSet presAssocID="{C11BC359-681C-48DB-BD80-FC8C7D9BBCF9}" presName="parentNode1" presStyleLbl="node1" presStyleIdx="0" presStyleCnt="2">
        <dgm:presLayoutVars>
          <dgm:chMax val="1"/>
          <dgm:bulletEnabled val="1"/>
        </dgm:presLayoutVars>
      </dgm:prSet>
      <dgm:spPr/>
      <dgm:t>
        <a:bodyPr/>
        <a:lstStyle/>
        <a:p>
          <a:endParaRPr lang="fr-FR"/>
        </a:p>
      </dgm:t>
    </dgm:pt>
    <dgm:pt modelId="{67F69E4A-9FF4-405E-BB32-5D1FBD18A9A2}" type="pres">
      <dgm:prSet presAssocID="{C11BC359-681C-48DB-BD80-FC8C7D9BBCF9}" presName="connSite1" presStyleCnt="0"/>
      <dgm:spPr/>
    </dgm:pt>
    <dgm:pt modelId="{474C4665-811F-4004-953C-C90D29ED0911}" type="pres">
      <dgm:prSet presAssocID="{C4CBE4F4-E397-4855-AC86-5370BF47E0F1}" presName="Name9" presStyleLbl="sibTrans2D1" presStyleIdx="0" presStyleCnt="1"/>
      <dgm:spPr/>
      <dgm:t>
        <a:bodyPr/>
        <a:lstStyle/>
        <a:p>
          <a:endParaRPr lang="fr-FR"/>
        </a:p>
      </dgm:t>
    </dgm:pt>
    <dgm:pt modelId="{C751E60E-F1FE-4A2C-82F7-91242D38DD30}" type="pres">
      <dgm:prSet presAssocID="{A283FC03-05F1-4FF7-A088-836DD3EFBD8A}" presName="composite2" presStyleCnt="0"/>
      <dgm:spPr/>
    </dgm:pt>
    <dgm:pt modelId="{96315C0A-6B71-4A6D-9823-52507BA7A54D}" type="pres">
      <dgm:prSet presAssocID="{A283FC03-05F1-4FF7-A088-836DD3EFBD8A}" presName="dummyNode2" presStyleLbl="node1" presStyleIdx="0" presStyleCnt="2"/>
      <dgm:spPr/>
    </dgm:pt>
    <dgm:pt modelId="{60C86BA2-339E-4DF6-9420-5E0C3676924B}" type="pres">
      <dgm:prSet presAssocID="{A283FC03-05F1-4FF7-A088-836DD3EFBD8A}" presName="childNode2" presStyleLbl="bgAcc1" presStyleIdx="1" presStyleCnt="2">
        <dgm:presLayoutVars>
          <dgm:bulletEnabled val="1"/>
        </dgm:presLayoutVars>
      </dgm:prSet>
      <dgm:spPr/>
    </dgm:pt>
    <dgm:pt modelId="{EEB18197-1929-49FC-BA56-2295C50D61E5}" type="pres">
      <dgm:prSet presAssocID="{A283FC03-05F1-4FF7-A088-836DD3EFBD8A}" presName="childNode2tx" presStyleLbl="bgAcc1" presStyleIdx="1" presStyleCnt="2">
        <dgm:presLayoutVars>
          <dgm:bulletEnabled val="1"/>
        </dgm:presLayoutVars>
      </dgm:prSet>
      <dgm:spPr/>
    </dgm:pt>
    <dgm:pt modelId="{5487F732-79EA-41BB-B196-671181E3C9C0}" type="pres">
      <dgm:prSet presAssocID="{A283FC03-05F1-4FF7-A088-836DD3EFBD8A}" presName="parentNode2" presStyleLbl="node1" presStyleIdx="1" presStyleCnt="2">
        <dgm:presLayoutVars>
          <dgm:chMax val="0"/>
          <dgm:bulletEnabled val="1"/>
        </dgm:presLayoutVars>
      </dgm:prSet>
      <dgm:spPr/>
      <dgm:t>
        <a:bodyPr/>
        <a:lstStyle/>
        <a:p>
          <a:endParaRPr lang="fr-FR"/>
        </a:p>
      </dgm:t>
    </dgm:pt>
    <dgm:pt modelId="{EB8792C6-B0D3-443B-AE51-A7220F6C94A0}" type="pres">
      <dgm:prSet presAssocID="{A283FC03-05F1-4FF7-A088-836DD3EFBD8A}" presName="connSite2" presStyleCnt="0"/>
      <dgm:spPr/>
    </dgm:pt>
  </dgm:ptLst>
  <dgm:cxnLst>
    <dgm:cxn modelId="{DF882671-073A-41CB-AC64-9C9E505C01FB}" type="presOf" srcId="{DB626DE9-9800-482C-97D7-3360A680B471}" destId="{BE7805E2-33AD-4A4E-9950-A427FF1D35BA}" srcOrd="0" destOrd="0" presId="urn:microsoft.com/office/officeart/2005/8/layout/hProcess4"/>
    <dgm:cxn modelId="{B8261B2B-66F1-4CDE-9DE2-CB6B3F6DD82C}" type="presOf" srcId="{A283FC03-05F1-4FF7-A088-836DD3EFBD8A}" destId="{5487F732-79EA-41BB-B196-671181E3C9C0}" srcOrd="0" destOrd="0" presId="urn:microsoft.com/office/officeart/2005/8/layout/hProcess4"/>
    <dgm:cxn modelId="{8F9AFC0D-B1AE-4D20-85E0-6E5FAAAF7401}" type="presOf" srcId="{C4CBE4F4-E397-4855-AC86-5370BF47E0F1}" destId="{474C4665-811F-4004-953C-C90D29ED0911}" srcOrd="0" destOrd="0" presId="urn:microsoft.com/office/officeart/2005/8/layout/hProcess4"/>
    <dgm:cxn modelId="{E31E4B0E-1C9E-42DC-824A-966B85E2A497}" srcId="{DB626DE9-9800-482C-97D7-3360A680B471}" destId="{A283FC03-05F1-4FF7-A088-836DD3EFBD8A}" srcOrd="1" destOrd="0" parTransId="{58B6C2F4-96CA-4C39-B4CC-B0656057FA1D}" sibTransId="{C0F60AC4-65BC-4C1E-9583-E8A816297BF4}"/>
    <dgm:cxn modelId="{54DF42EF-1D88-458A-B064-673BEC6E9C23}" srcId="{DB626DE9-9800-482C-97D7-3360A680B471}" destId="{C11BC359-681C-48DB-BD80-FC8C7D9BBCF9}" srcOrd="0" destOrd="0" parTransId="{0B9FCEB9-7D76-4480-B8EC-837315CF26C0}" sibTransId="{C4CBE4F4-E397-4855-AC86-5370BF47E0F1}"/>
    <dgm:cxn modelId="{812FE9B7-8F7D-4BBB-94AF-D05127C848E6}" type="presOf" srcId="{C11BC359-681C-48DB-BD80-FC8C7D9BBCF9}" destId="{A0B50A8D-8B6D-4C86-87F9-20940C816EF3}" srcOrd="0" destOrd="0" presId="urn:microsoft.com/office/officeart/2005/8/layout/hProcess4"/>
    <dgm:cxn modelId="{8CABEEA6-757C-41EE-A59F-02CD4D38F7AF}" type="presParOf" srcId="{BE7805E2-33AD-4A4E-9950-A427FF1D35BA}" destId="{C3B9F0BA-293B-4003-A7CD-D27BDE19BCC5}" srcOrd="0" destOrd="0" presId="urn:microsoft.com/office/officeart/2005/8/layout/hProcess4"/>
    <dgm:cxn modelId="{1061D93A-2397-4EAC-896E-F86867B83DFF}" type="presParOf" srcId="{BE7805E2-33AD-4A4E-9950-A427FF1D35BA}" destId="{0703CBD0-33B9-4E21-BF89-FF07E71ECF34}" srcOrd="1" destOrd="0" presId="urn:microsoft.com/office/officeart/2005/8/layout/hProcess4"/>
    <dgm:cxn modelId="{E9EF889D-8795-4B10-9B0B-25D429BBE09B}" type="presParOf" srcId="{BE7805E2-33AD-4A4E-9950-A427FF1D35BA}" destId="{1988637B-05A0-4291-A9DF-81C8C24866FF}" srcOrd="2" destOrd="0" presId="urn:microsoft.com/office/officeart/2005/8/layout/hProcess4"/>
    <dgm:cxn modelId="{D7C6597F-64F5-44BC-8229-8A79094751F4}" type="presParOf" srcId="{1988637B-05A0-4291-A9DF-81C8C24866FF}" destId="{F6C2A78B-8016-42E9-A6A3-0CE4239E1673}" srcOrd="0" destOrd="0" presId="urn:microsoft.com/office/officeart/2005/8/layout/hProcess4"/>
    <dgm:cxn modelId="{3FB7EC16-42A0-4A2C-B21C-71D33A48AA61}" type="presParOf" srcId="{F6C2A78B-8016-42E9-A6A3-0CE4239E1673}" destId="{41DB4D7B-B311-48EE-A030-718316F2F1A1}" srcOrd="0" destOrd="0" presId="urn:microsoft.com/office/officeart/2005/8/layout/hProcess4"/>
    <dgm:cxn modelId="{5BAE222E-4676-4706-8163-1B1898AAFE8B}" type="presParOf" srcId="{F6C2A78B-8016-42E9-A6A3-0CE4239E1673}" destId="{F49FD640-BBE4-4125-8716-A096E64264A3}" srcOrd="1" destOrd="0" presId="urn:microsoft.com/office/officeart/2005/8/layout/hProcess4"/>
    <dgm:cxn modelId="{75BF6264-EF44-4775-A6F8-E173F285A967}" type="presParOf" srcId="{F6C2A78B-8016-42E9-A6A3-0CE4239E1673}" destId="{85E12E5B-A3E2-4398-938F-E4EDF7B5E856}" srcOrd="2" destOrd="0" presId="urn:microsoft.com/office/officeart/2005/8/layout/hProcess4"/>
    <dgm:cxn modelId="{81CFE09B-B156-4630-9D63-74CE4FAEAAF5}" type="presParOf" srcId="{F6C2A78B-8016-42E9-A6A3-0CE4239E1673}" destId="{A0B50A8D-8B6D-4C86-87F9-20940C816EF3}" srcOrd="3" destOrd="0" presId="urn:microsoft.com/office/officeart/2005/8/layout/hProcess4"/>
    <dgm:cxn modelId="{C94BC13B-5530-48C3-A4DE-15512E68F6B3}" type="presParOf" srcId="{F6C2A78B-8016-42E9-A6A3-0CE4239E1673}" destId="{67F69E4A-9FF4-405E-BB32-5D1FBD18A9A2}" srcOrd="4" destOrd="0" presId="urn:microsoft.com/office/officeart/2005/8/layout/hProcess4"/>
    <dgm:cxn modelId="{A1F5F2FA-0278-4A13-868A-B9C701C64551}" type="presParOf" srcId="{1988637B-05A0-4291-A9DF-81C8C24866FF}" destId="{474C4665-811F-4004-953C-C90D29ED0911}" srcOrd="1" destOrd="0" presId="urn:microsoft.com/office/officeart/2005/8/layout/hProcess4"/>
    <dgm:cxn modelId="{62A6F21E-D475-45D8-9049-80EEC4F035A0}" type="presParOf" srcId="{1988637B-05A0-4291-A9DF-81C8C24866FF}" destId="{C751E60E-F1FE-4A2C-82F7-91242D38DD30}" srcOrd="2" destOrd="0" presId="urn:microsoft.com/office/officeart/2005/8/layout/hProcess4"/>
    <dgm:cxn modelId="{22ECC14D-DB6B-403C-BE4E-B818ECD5A149}" type="presParOf" srcId="{C751E60E-F1FE-4A2C-82F7-91242D38DD30}" destId="{96315C0A-6B71-4A6D-9823-52507BA7A54D}" srcOrd="0" destOrd="0" presId="urn:microsoft.com/office/officeart/2005/8/layout/hProcess4"/>
    <dgm:cxn modelId="{11E39DA3-B98B-42E4-9771-7AA551F78497}" type="presParOf" srcId="{C751E60E-F1FE-4A2C-82F7-91242D38DD30}" destId="{60C86BA2-339E-4DF6-9420-5E0C3676924B}" srcOrd="1" destOrd="0" presId="urn:microsoft.com/office/officeart/2005/8/layout/hProcess4"/>
    <dgm:cxn modelId="{183C8E20-75B4-4FDC-9686-DC68D881BBE6}" type="presParOf" srcId="{C751E60E-F1FE-4A2C-82F7-91242D38DD30}" destId="{EEB18197-1929-49FC-BA56-2295C50D61E5}" srcOrd="2" destOrd="0" presId="urn:microsoft.com/office/officeart/2005/8/layout/hProcess4"/>
    <dgm:cxn modelId="{37110C4E-E901-43F0-B3CC-A75F08F70A85}" type="presParOf" srcId="{C751E60E-F1FE-4A2C-82F7-91242D38DD30}" destId="{5487F732-79EA-41BB-B196-671181E3C9C0}" srcOrd="3" destOrd="0" presId="urn:microsoft.com/office/officeart/2005/8/layout/hProcess4"/>
    <dgm:cxn modelId="{7F6F4EBC-31AF-4A12-A733-1E1512F51095}" type="presParOf" srcId="{C751E60E-F1FE-4A2C-82F7-91242D38DD30}" destId="{EB8792C6-B0D3-443B-AE51-A7220F6C94A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626DE9-9800-482C-97D7-3360A680B47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fr-MA"/>
        </a:p>
      </dgm:t>
    </dgm:pt>
    <dgm:pt modelId="{C11BC359-681C-48DB-BD80-FC8C7D9BBCF9}">
      <dgm:prSet custT="1"/>
      <dgm:spPr/>
      <dgm:t>
        <a:bodyPr/>
        <a:lstStyle/>
        <a:p>
          <a:pPr rtl="0"/>
          <a:r>
            <a:rPr lang="fr-MA" sz="1700" b="1" dirty="0">
              <a:solidFill>
                <a:schemeClr val="tx1"/>
              </a:solidFill>
            </a:rPr>
            <a:t>Étape 1 :</a:t>
          </a:r>
        </a:p>
      </dgm:t>
    </dgm:pt>
    <dgm:pt modelId="{0B9FCEB9-7D76-4480-B8EC-837315CF26C0}" type="parTrans" cxnId="{54DF42EF-1D88-458A-B064-673BEC6E9C23}">
      <dgm:prSet/>
      <dgm:spPr/>
      <dgm:t>
        <a:bodyPr/>
        <a:lstStyle/>
        <a:p>
          <a:endParaRPr lang="fr-MA"/>
        </a:p>
      </dgm:t>
    </dgm:pt>
    <dgm:pt modelId="{C4CBE4F4-E397-4855-AC86-5370BF47E0F1}" type="sibTrans" cxnId="{54DF42EF-1D88-458A-B064-673BEC6E9C23}">
      <dgm:prSet/>
      <dgm:spPr/>
      <dgm:t>
        <a:bodyPr/>
        <a:lstStyle/>
        <a:p>
          <a:endParaRPr lang="fr-MA"/>
        </a:p>
      </dgm:t>
    </dgm:pt>
    <dgm:pt modelId="{A283FC03-05F1-4FF7-A088-836DD3EFBD8A}">
      <dgm:prSet custT="1"/>
      <dgm:spPr/>
      <dgm:t>
        <a:bodyPr/>
        <a:lstStyle/>
        <a:p>
          <a:pPr rtl="0"/>
          <a:r>
            <a:rPr lang="fr-MA" sz="1600" dirty="0"/>
            <a:t>Étape 2 :</a:t>
          </a:r>
        </a:p>
      </dgm:t>
    </dgm:pt>
    <dgm:pt modelId="{58B6C2F4-96CA-4C39-B4CC-B0656057FA1D}" type="parTrans" cxnId="{E31E4B0E-1C9E-42DC-824A-966B85E2A497}">
      <dgm:prSet/>
      <dgm:spPr/>
      <dgm:t>
        <a:bodyPr/>
        <a:lstStyle/>
        <a:p>
          <a:endParaRPr lang="fr-MA"/>
        </a:p>
      </dgm:t>
    </dgm:pt>
    <dgm:pt modelId="{C0F60AC4-65BC-4C1E-9583-E8A816297BF4}" type="sibTrans" cxnId="{E31E4B0E-1C9E-42DC-824A-966B85E2A497}">
      <dgm:prSet/>
      <dgm:spPr/>
      <dgm:t>
        <a:bodyPr/>
        <a:lstStyle/>
        <a:p>
          <a:endParaRPr lang="fr-MA"/>
        </a:p>
      </dgm:t>
    </dgm:pt>
    <dgm:pt modelId="{BE7805E2-33AD-4A4E-9950-A427FF1D35BA}" type="pres">
      <dgm:prSet presAssocID="{DB626DE9-9800-482C-97D7-3360A680B471}" presName="Name0" presStyleCnt="0">
        <dgm:presLayoutVars>
          <dgm:dir/>
          <dgm:animLvl val="lvl"/>
          <dgm:resizeHandles val="exact"/>
        </dgm:presLayoutVars>
      </dgm:prSet>
      <dgm:spPr/>
      <dgm:t>
        <a:bodyPr/>
        <a:lstStyle/>
        <a:p>
          <a:endParaRPr lang="fr-FR"/>
        </a:p>
      </dgm:t>
    </dgm:pt>
    <dgm:pt modelId="{C3B9F0BA-293B-4003-A7CD-D27BDE19BCC5}" type="pres">
      <dgm:prSet presAssocID="{DB626DE9-9800-482C-97D7-3360A680B471}" presName="tSp" presStyleCnt="0"/>
      <dgm:spPr/>
    </dgm:pt>
    <dgm:pt modelId="{0703CBD0-33B9-4E21-BF89-FF07E71ECF34}" type="pres">
      <dgm:prSet presAssocID="{DB626DE9-9800-482C-97D7-3360A680B471}" presName="bSp" presStyleCnt="0"/>
      <dgm:spPr/>
    </dgm:pt>
    <dgm:pt modelId="{1988637B-05A0-4291-A9DF-81C8C24866FF}" type="pres">
      <dgm:prSet presAssocID="{DB626DE9-9800-482C-97D7-3360A680B471}" presName="process" presStyleCnt="0"/>
      <dgm:spPr/>
    </dgm:pt>
    <dgm:pt modelId="{F6C2A78B-8016-42E9-A6A3-0CE4239E1673}" type="pres">
      <dgm:prSet presAssocID="{C11BC359-681C-48DB-BD80-FC8C7D9BBCF9}" presName="composite1" presStyleCnt="0"/>
      <dgm:spPr/>
    </dgm:pt>
    <dgm:pt modelId="{41DB4D7B-B311-48EE-A030-718316F2F1A1}" type="pres">
      <dgm:prSet presAssocID="{C11BC359-681C-48DB-BD80-FC8C7D9BBCF9}" presName="dummyNode1" presStyleLbl="node1" presStyleIdx="0" presStyleCnt="2"/>
      <dgm:spPr/>
    </dgm:pt>
    <dgm:pt modelId="{F49FD640-BBE4-4125-8716-A096E64264A3}" type="pres">
      <dgm:prSet presAssocID="{C11BC359-681C-48DB-BD80-FC8C7D9BBCF9}" presName="childNode1" presStyleLbl="bgAcc1" presStyleIdx="0" presStyleCnt="2" custFlipVert="1" custScaleY="100187" custLinFactNeighborX="5966" custLinFactNeighborY="-1853">
        <dgm:presLayoutVars>
          <dgm:bulletEnabled val="1"/>
        </dgm:presLayoutVars>
      </dgm:prSet>
      <dgm:spPr/>
    </dgm:pt>
    <dgm:pt modelId="{85E12E5B-A3E2-4398-938F-E4EDF7B5E856}" type="pres">
      <dgm:prSet presAssocID="{C11BC359-681C-48DB-BD80-FC8C7D9BBCF9}" presName="childNode1tx" presStyleLbl="bgAcc1" presStyleIdx="0" presStyleCnt="2">
        <dgm:presLayoutVars>
          <dgm:bulletEnabled val="1"/>
        </dgm:presLayoutVars>
      </dgm:prSet>
      <dgm:spPr/>
    </dgm:pt>
    <dgm:pt modelId="{A0B50A8D-8B6D-4C86-87F9-20940C816EF3}" type="pres">
      <dgm:prSet presAssocID="{C11BC359-681C-48DB-BD80-FC8C7D9BBCF9}" presName="parentNode1" presStyleLbl="node1" presStyleIdx="0" presStyleCnt="2">
        <dgm:presLayoutVars>
          <dgm:chMax val="1"/>
          <dgm:bulletEnabled val="1"/>
        </dgm:presLayoutVars>
      </dgm:prSet>
      <dgm:spPr/>
      <dgm:t>
        <a:bodyPr/>
        <a:lstStyle/>
        <a:p>
          <a:endParaRPr lang="fr-FR"/>
        </a:p>
      </dgm:t>
    </dgm:pt>
    <dgm:pt modelId="{67F69E4A-9FF4-405E-BB32-5D1FBD18A9A2}" type="pres">
      <dgm:prSet presAssocID="{C11BC359-681C-48DB-BD80-FC8C7D9BBCF9}" presName="connSite1" presStyleCnt="0"/>
      <dgm:spPr/>
    </dgm:pt>
    <dgm:pt modelId="{474C4665-811F-4004-953C-C90D29ED0911}" type="pres">
      <dgm:prSet presAssocID="{C4CBE4F4-E397-4855-AC86-5370BF47E0F1}" presName="Name9" presStyleLbl="sibTrans2D1" presStyleIdx="0" presStyleCnt="1"/>
      <dgm:spPr/>
      <dgm:t>
        <a:bodyPr/>
        <a:lstStyle/>
        <a:p>
          <a:endParaRPr lang="fr-FR"/>
        </a:p>
      </dgm:t>
    </dgm:pt>
    <dgm:pt modelId="{C751E60E-F1FE-4A2C-82F7-91242D38DD30}" type="pres">
      <dgm:prSet presAssocID="{A283FC03-05F1-4FF7-A088-836DD3EFBD8A}" presName="composite2" presStyleCnt="0"/>
      <dgm:spPr/>
    </dgm:pt>
    <dgm:pt modelId="{96315C0A-6B71-4A6D-9823-52507BA7A54D}" type="pres">
      <dgm:prSet presAssocID="{A283FC03-05F1-4FF7-A088-836DD3EFBD8A}" presName="dummyNode2" presStyleLbl="node1" presStyleIdx="0" presStyleCnt="2"/>
      <dgm:spPr/>
    </dgm:pt>
    <dgm:pt modelId="{60C86BA2-339E-4DF6-9420-5E0C3676924B}" type="pres">
      <dgm:prSet presAssocID="{A283FC03-05F1-4FF7-A088-836DD3EFBD8A}" presName="childNode2" presStyleLbl="bgAcc1" presStyleIdx="1" presStyleCnt="2">
        <dgm:presLayoutVars>
          <dgm:bulletEnabled val="1"/>
        </dgm:presLayoutVars>
      </dgm:prSet>
      <dgm:spPr/>
    </dgm:pt>
    <dgm:pt modelId="{EEB18197-1929-49FC-BA56-2295C50D61E5}" type="pres">
      <dgm:prSet presAssocID="{A283FC03-05F1-4FF7-A088-836DD3EFBD8A}" presName="childNode2tx" presStyleLbl="bgAcc1" presStyleIdx="1" presStyleCnt="2">
        <dgm:presLayoutVars>
          <dgm:bulletEnabled val="1"/>
        </dgm:presLayoutVars>
      </dgm:prSet>
      <dgm:spPr/>
    </dgm:pt>
    <dgm:pt modelId="{5487F732-79EA-41BB-B196-671181E3C9C0}" type="pres">
      <dgm:prSet presAssocID="{A283FC03-05F1-4FF7-A088-836DD3EFBD8A}" presName="parentNode2" presStyleLbl="node1" presStyleIdx="1" presStyleCnt="2">
        <dgm:presLayoutVars>
          <dgm:chMax val="0"/>
          <dgm:bulletEnabled val="1"/>
        </dgm:presLayoutVars>
      </dgm:prSet>
      <dgm:spPr/>
      <dgm:t>
        <a:bodyPr/>
        <a:lstStyle/>
        <a:p>
          <a:endParaRPr lang="fr-FR"/>
        </a:p>
      </dgm:t>
    </dgm:pt>
    <dgm:pt modelId="{EB8792C6-B0D3-443B-AE51-A7220F6C94A0}" type="pres">
      <dgm:prSet presAssocID="{A283FC03-05F1-4FF7-A088-836DD3EFBD8A}" presName="connSite2" presStyleCnt="0"/>
      <dgm:spPr/>
    </dgm:pt>
  </dgm:ptLst>
  <dgm:cxnLst>
    <dgm:cxn modelId="{E31E4B0E-1C9E-42DC-824A-966B85E2A497}" srcId="{DB626DE9-9800-482C-97D7-3360A680B471}" destId="{A283FC03-05F1-4FF7-A088-836DD3EFBD8A}" srcOrd="1" destOrd="0" parTransId="{58B6C2F4-96CA-4C39-B4CC-B0656057FA1D}" sibTransId="{C0F60AC4-65BC-4C1E-9583-E8A816297BF4}"/>
    <dgm:cxn modelId="{30AA8BA9-C9FC-4E5B-98E6-EFE397B438E6}" type="presOf" srcId="{DB626DE9-9800-482C-97D7-3360A680B471}" destId="{BE7805E2-33AD-4A4E-9950-A427FF1D35BA}" srcOrd="0" destOrd="0" presId="urn:microsoft.com/office/officeart/2005/8/layout/hProcess4"/>
    <dgm:cxn modelId="{EB7703EF-E5EF-4D34-A4D0-C3F7D5BADB46}" type="presOf" srcId="{C11BC359-681C-48DB-BD80-FC8C7D9BBCF9}" destId="{A0B50A8D-8B6D-4C86-87F9-20940C816EF3}" srcOrd="0" destOrd="0" presId="urn:microsoft.com/office/officeart/2005/8/layout/hProcess4"/>
    <dgm:cxn modelId="{FDFC97A1-709E-4142-A09E-5C11A6F8F58C}" type="presOf" srcId="{C4CBE4F4-E397-4855-AC86-5370BF47E0F1}" destId="{474C4665-811F-4004-953C-C90D29ED0911}" srcOrd="0" destOrd="0" presId="urn:microsoft.com/office/officeart/2005/8/layout/hProcess4"/>
    <dgm:cxn modelId="{54DF42EF-1D88-458A-B064-673BEC6E9C23}" srcId="{DB626DE9-9800-482C-97D7-3360A680B471}" destId="{C11BC359-681C-48DB-BD80-FC8C7D9BBCF9}" srcOrd="0" destOrd="0" parTransId="{0B9FCEB9-7D76-4480-B8EC-837315CF26C0}" sibTransId="{C4CBE4F4-E397-4855-AC86-5370BF47E0F1}"/>
    <dgm:cxn modelId="{2344EDBC-F290-4428-AB15-BA228448E7F2}" type="presOf" srcId="{A283FC03-05F1-4FF7-A088-836DD3EFBD8A}" destId="{5487F732-79EA-41BB-B196-671181E3C9C0}" srcOrd="0" destOrd="0" presId="urn:microsoft.com/office/officeart/2005/8/layout/hProcess4"/>
    <dgm:cxn modelId="{123DB527-49E1-44DE-977D-5404F8BE97FA}" type="presParOf" srcId="{BE7805E2-33AD-4A4E-9950-A427FF1D35BA}" destId="{C3B9F0BA-293B-4003-A7CD-D27BDE19BCC5}" srcOrd="0" destOrd="0" presId="urn:microsoft.com/office/officeart/2005/8/layout/hProcess4"/>
    <dgm:cxn modelId="{2467BD74-FF8E-4E7F-90E4-058187769A8D}" type="presParOf" srcId="{BE7805E2-33AD-4A4E-9950-A427FF1D35BA}" destId="{0703CBD0-33B9-4E21-BF89-FF07E71ECF34}" srcOrd="1" destOrd="0" presId="urn:microsoft.com/office/officeart/2005/8/layout/hProcess4"/>
    <dgm:cxn modelId="{4D7B6138-C227-41F6-8478-2BDA1EEF248F}" type="presParOf" srcId="{BE7805E2-33AD-4A4E-9950-A427FF1D35BA}" destId="{1988637B-05A0-4291-A9DF-81C8C24866FF}" srcOrd="2" destOrd="0" presId="urn:microsoft.com/office/officeart/2005/8/layout/hProcess4"/>
    <dgm:cxn modelId="{2962372B-745E-48B1-B1BB-B3338D564350}" type="presParOf" srcId="{1988637B-05A0-4291-A9DF-81C8C24866FF}" destId="{F6C2A78B-8016-42E9-A6A3-0CE4239E1673}" srcOrd="0" destOrd="0" presId="urn:microsoft.com/office/officeart/2005/8/layout/hProcess4"/>
    <dgm:cxn modelId="{10276C1D-BE80-4ADD-BE2D-FB04ACD517D7}" type="presParOf" srcId="{F6C2A78B-8016-42E9-A6A3-0CE4239E1673}" destId="{41DB4D7B-B311-48EE-A030-718316F2F1A1}" srcOrd="0" destOrd="0" presId="urn:microsoft.com/office/officeart/2005/8/layout/hProcess4"/>
    <dgm:cxn modelId="{1C33F9CF-3460-46E9-BBEA-2D47372FBC84}" type="presParOf" srcId="{F6C2A78B-8016-42E9-A6A3-0CE4239E1673}" destId="{F49FD640-BBE4-4125-8716-A096E64264A3}" srcOrd="1" destOrd="0" presId="urn:microsoft.com/office/officeart/2005/8/layout/hProcess4"/>
    <dgm:cxn modelId="{B436E209-0663-4DAB-B0BC-7DF9AFCA14A7}" type="presParOf" srcId="{F6C2A78B-8016-42E9-A6A3-0CE4239E1673}" destId="{85E12E5B-A3E2-4398-938F-E4EDF7B5E856}" srcOrd="2" destOrd="0" presId="urn:microsoft.com/office/officeart/2005/8/layout/hProcess4"/>
    <dgm:cxn modelId="{92C241B3-4084-4176-8CC0-601703A441C1}" type="presParOf" srcId="{F6C2A78B-8016-42E9-A6A3-0CE4239E1673}" destId="{A0B50A8D-8B6D-4C86-87F9-20940C816EF3}" srcOrd="3" destOrd="0" presId="urn:microsoft.com/office/officeart/2005/8/layout/hProcess4"/>
    <dgm:cxn modelId="{26FBFB1B-5E9D-4163-BBE9-D4948A905187}" type="presParOf" srcId="{F6C2A78B-8016-42E9-A6A3-0CE4239E1673}" destId="{67F69E4A-9FF4-405E-BB32-5D1FBD18A9A2}" srcOrd="4" destOrd="0" presId="urn:microsoft.com/office/officeart/2005/8/layout/hProcess4"/>
    <dgm:cxn modelId="{59E63D82-9C88-4BEF-8268-01B7A65051D2}" type="presParOf" srcId="{1988637B-05A0-4291-A9DF-81C8C24866FF}" destId="{474C4665-811F-4004-953C-C90D29ED0911}" srcOrd="1" destOrd="0" presId="urn:microsoft.com/office/officeart/2005/8/layout/hProcess4"/>
    <dgm:cxn modelId="{13FACF27-B9D8-4D12-9830-F662617D752E}" type="presParOf" srcId="{1988637B-05A0-4291-A9DF-81C8C24866FF}" destId="{C751E60E-F1FE-4A2C-82F7-91242D38DD30}" srcOrd="2" destOrd="0" presId="urn:microsoft.com/office/officeart/2005/8/layout/hProcess4"/>
    <dgm:cxn modelId="{35BC94ED-EC1F-4FF5-89D3-456571F8CAB5}" type="presParOf" srcId="{C751E60E-F1FE-4A2C-82F7-91242D38DD30}" destId="{96315C0A-6B71-4A6D-9823-52507BA7A54D}" srcOrd="0" destOrd="0" presId="urn:microsoft.com/office/officeart/2005/8/layout/hProcess4"/>
    <dgm:cxn modelId="{FE9B3202-9934-4180-9E9B-1565CADED5DB}" type="presParOf" srcId="{C751E60E-F1FE-4A2C-82F7-91242D38DD30}" destId="{60C86BA2-339E-4DF6-9420-5E0C3676924B}" srcOrd="1" destOrd="0" presId="urn:microsoft.com/office/officeart/2005/8/layout/hProcess4"/>
    <dgm:cxn modelId="{DB6AEADE-D8AA-4C01-8155-7EA34C90F18C}" type="presParOf" srcId="{C751E60E-F1FE-4A2C-82F7-91242D38DD30}" destId="{EEB18197-1929-49FC-BA56-2295C50D61E5}" srcOrd="2" destOrd="0" presId="urn:microsoft.com/office/officeart/2005/8/layout/hProcess4"/>
    <dgm:cxn modelId="{89B0A3D7-D3AD-4B8E-B96E-89030FBDC4A8}" type="presParOf" srcId="{C751E60E-F1FE-4A2C-82F7-91242D38DD30}" destId="{5487F732-79EA-41BB-B196-671181E3C9C0}" srcOrd="3" destOrd="0" presId="urn:microsoft.com/office/officeart/2005/8/layout/hProcess4"/>
    <dgm:cxn modelId="{3EB92A88-0D2C-4D3F-B24F-1C8B383E0C35}" type="presParOf" srcId="{C751E60E-F1FE-4A2C-82F7-91242D38DD30}" destId="{EB8792C6-B0D3-443B-AE51-A7220F6C94A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7E6B74-BDC3-498D-944F-A19CF319F28D}"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BF6F962D-61A7-4215-9791-6EE3CEFD46FA}">
      <dgm:prSet phldrT="[Texte]" custT="1"/>
      <dgm:spPr>
        <a:xfrm>
          <a:off x="241108" y="0"/>
          <a:ext cx="1774433" cy="34768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r>
            <a:rPr lang="fr-MA" sz="1000" b="1" dirty="0">
              <a:latin typeface="Tw Cen MT (Corps)"/>
            </a:rPr>
            <a:t>Constructions, agencements et aménagements</a:t>
          </a:r>
          <a:endParaRPr lang="fr-FR" sz="1000" b="1" dirty="0">
            <a:solidFill>
              <a:sysClr val="window" lastClr="FFFFFF"/>
            </a:solidFill>
            <a:latin typeface="Tw Cen MT (Corps)"/>
            <a:ea typeface="+mn-ea"/>
            <a:cs typeface="Arial" pitchFamily="34" charset="0"/>
          </a:endParaRPr>
        </a:p>
      </dgm:t>
    </dgm:pt>
    <dgm:pt modelId="{8556C2F6-CE89-4CA0-9762-816EBDF37A80}" type="parTrans" cxnId="{509EA8D6-0B81-481C-96EC-CE02908F5F7C}">
      <dgm:prSet/>
      <dgm:spPr/>
      <dgm:t>
        <a:bodyPr/>
        <a:lstStyle/>
        <a:p>
          <a:pPr algn="l"/>
          <a:endParaRPr lang="fr-FR"/>
        </a:p>
      </dgm:t>
    </dgm:pt>
    <dgm:pt modelId="{BA1E2810-A272-413C-BB1D-06EFA3B8B22E}" type="sibTrans" cxnId="{509EA8D6-0B81-481C-96EC-CE02908F5F7C}">
      <dgm:prSet/>
      <dgm:spPr/>
      <dgm:t>
        <a:bodyPr/>
        <a:lstStyle/>
        <a:p>
          <a:pPr algn="l"/>
          <a:endParaRPr lang="fr-FR"/>
        </a:p>
      </dgm:t>
    </dgm:pt>
    <dgm:pt modelId="{B2FD8D73-E34E-4D03-9CAE-B56FE2D3F645}">
      <dgm:prSet phldrT="[Texte]" custT="1"/>
      <dgm:spPr>
        <a:xfrm>
          <a:off x="626727" y="388512"/>
          <a:ext cx="4783894" cy="2066611"/>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lgn="l"/>
          <a:r>
            <a:rPr lang="fr-MA" sz="900" b="1" dirty="0">
              <a:solidFill>
                <a:sysClr val="windowText" lastClr="000000">
                  <a:hueOff val="0"/>
                  <a:satOff val="0"/>
                  <a:lumOff val="0"/>
                  <a:alphaOff val="0"/>
                </a:sysClr>
              </a:solidFill>
              <a:latin typeface="Century" panose="02040604050505020304" pitchFamily="18" charset="0"/>
              <a:ea typeface="+mn-ea"/>
              <a:cs typeface="+mn-cs"/>
            </a:rPr>
            <a:t>ACQUISITION DE TERRAINS</a:t>
          </a:r>
        </a:p>
        <a:p>
          <a:pPr algn="l"/>
          <a:r>
            <a:rPr lang="fr-MA" sz="900" b="1" dirty="0">
              <a:solidFill>
                <a:sysClr val="windowText" lastClr="000000">
                  <a:hueOff val="0"/>
                  <a:satOff val="0"/>
                  <a:lumOff val="0"/>
                  <a:alphaOff val="0"/>
                </a:sysClr>
              </a:solidFill>
              <a:latin typeface="Century" panose="02040604050505020304" pitchFamily="18" charset="0"/>
              <a:ea typeface="+mn-ea"/>
              <a:cs typeface="+mn-cs"/>
            </a:rPr>
            <a:t>CONSTRUCTIONS</a:t>
          </a:r>
        </a:p>
        <a:p>
          <a:pPr algn="l"/>
          <a:r>
            <a:rPr lang="fr-MA" sz="900" b="1" dirty="0">
              <a:solidFill>
                <a:sysClr val="windowText" lastClr="000000">
                  <a:hueOff val="0"/>
                  <a:satOff val="0"/>
                  <a:lumOff val="0"/>
                  <a:alphaOff val="0"/>
                </a:sysClr>
              </a:solidFill>
              <a:latin typeface="Century" panose="02040604050505020304" pitchFamily="18" charset="0"/>
              <a:ea typeface="+mn-ea"/>
              <a:cs typeface="+mn-cs"/>
            </a:rPr>
            <a:t>AGENCEMENTS ET AMÉNAGEMENTS DES CONSTRUCTIONS</a:t>
          </a:r>
        </a:p>
        <a:p>
          <a:pPr algn="l"/>
          <a:r>
            <a:rPr lang="fr-MA" sz="900" b="1" dirty="0">
              <a:solidFill>
                <a:sysClr val="windowText" lastClr="000000">
                  <a:hueOff val="0"/>
                  <a:satOff val="0"/>
                  <a:lumOff val="0"/>
                  <a:alphaOff val="0"/>
                </a:sysClr>
              </a:solidFill>
              <a:latin typeface="Century" panose="02040604050505020304" pitchFamily="18" charset="0"/>
              <a:ea typeface="+mn-ea"/>
              <a:cs typeface="+mn-cs"/>
            </a:rPr>
            <a:t>INSTALLATIONS TECHNIQUE</a:t>
          </a:r>
          <a:endParaRPr lang="fr-FR" sz="800" b="0" dirty="0">
            <a:solidFill>
              <a:sysClr val="windowText" lastClr="000000">
                <a:hueOff val="0"/>
                <a:satOff val="0"/>
                <a:lumOff val="0"/>
                <a:alphaOff val="0"/>
              </a:sysClr>
            </a:solidFill>
            <a:latin typeface="Century" panose="02040604050505020304" pitchFamily="18" charset="0"/>
            <a:ea typeface="+mn-ea"/>
            <a:cs typeface="+mn-cs"/>
          </a:endParaRPr>
        </a:p>
      </dgm:t>
    </dgm:pt>
    <dgm:pt modelId="{AF291353-075B-4B9B-B208-42A9AC94B56D}" type="parTrans" cxnId="{698D385F-70D4-4F2F-8433-CC7F88DEB6F8}">
      <dgm:prSet/>
      <dgm:spPr>
        <a:xfrm>
          <a:off x="418551" y="347681"/>
          <a:ext cx="208175" cy="1074137"/>
        </a:xfrm>
        <a:custGeom>
          <a:avLst/>
          <a:gdLst/>
          <a:ahLst/>
          <a:cxnLst/>
          <a:rect l="0" t="0" r="0" b="0"/>
          <a:pathLst>
            <a:path>
              <a:moveTo>
                <a:pt x="0" y="0"/>
              </a:moveTo>
              <a:lnTo>
                <a:pt x="0" y="1010728"/>
              </a:lnTo>
              <a:lnTo>
                <a:pt x="195843" y="1010728"/>
              </a:lnTo>
            </a:path>
          </a:pathLst>
        </a:custGeom>
        <a:noFill/>
        <a:ln w="25400" cap="flat" cmpd="sng" algn="ctr">
          <a:solidFill>
            <a:srgbClr val="4F81BD">
              <a:shade val="60000"/>
              <a:hueOff val="0"/>
              <a:satOff val="0"/>
              <a:lumOff val="0"/>
              <a:alphaOff val="0"/>
            </a:srgbClr>
          </a:solidFill>
          <a:prstDash val="solid"/>
        </a:ln>
        <a:effectLst/>
      </dgm:spPr>
      <dgm:t>
        <a:bodyPr/>
        <a:lstStyle/>
        <a:p>
          <a:pPr algn="l"/>
          <a:endParaRPr lang="fr-FR"/>
        </a:p>
      </dgm:t>
    </dgm:pt>
    <dgm:pt modelId="{83D3B1B3-2CE2-4C74-B281-1DBA47A16847}" type="sibTrans" cxnId="{698D385F-70D4-4F2F-8433-CC7F88DEB6F8}">
      <dgm:prSet/>
      <dgm:spPr/>
      <dgm:t>
        <a:bodyPr/>
        <a:lstStyle/>
        <a:p>
          <a:pPr algn="l"/>
          <a:endParaRPr lang="fr-FR"/>
        </a:p>
      </dgm:t>
    </dgm:pt>
    <dgm:pt modelId="{BED5B1F3-8AD0-4177-909F-1221DA4A73F8}" type="pres">
      <dgm:prSet presAssocID="{967E6B74-BDC3-498D-944F-A19CF319F28D}" presName="diagram" presStyleCnt="0">
        <dgm:presLayoutVars>
          <dgm:chPref val="1"/>
          <dgm:dir/>
          <dgm:animOne val="branch"/>
          <dgm:animLvl val="lvl"/>
          <dgm:resizeHandles/>
        </dgm:presLayoutVars>
      </dgm:prSet>
      <dgm:spPr/>
      <dgm:t>
        <a:bodyPr/>
        <a:lstStyle/>
        <a:p>
          <a:endParaRPr lang="fr-FR"/>
        </a:p>
      </dgm:t>
    </dgm:pt>
    <dgm:pt modelId="{D8A5CC4A-8F7A-4E11-B079-7EE60BC20DD4}" type="pres">
      <dgm:prSet presAssocID="{BF6F962D-61A7-4215-9791-6EE3CEFD46FA}" presName="root" presStyleCnt="0"/>
      <dgm:spPr/>
    </dgm:pt>
    <dgm:pt modelId="{9FD2017F-B82D-4431-95E2-8483386BD77B}" type="pres">
      <dgm:prSet presAssocID="{BF6F962D-61A7-4215-9791-6EE3CEFD46FA}" presName="rootComposite" presStyleCnt="0"/>
      <dgm:spPr/>
    </dgm:pt>
    <dgm:pt modelId="{6309C5CC-A99F-4A2E-8164-7005332E037F}" type="pres">
      <dgm:prSet presAssocID="{BF6F962D-61A7-4215-9791-6EE3CEFD46FA}" presName="rootText" presStyleLbl="node1" presStyleIdx="0" presStyleCnt="1" custScaleX="75004" custScaleY="17834" custLinFactNeighborX="871" custLinFactNeighborY="-115"/>
      <dgm:spPr>
        <a:prstGeom prst="roundRect">
          <a:avLst>
            <a:gd name="adj" fmla="val 10000"/>
          </a:avLst>
        </a:prstGeom>
      </dgm:spPr>
      <dgm:t>
        <a:bodyPr/>
        <a:lstStyle/>
        <a:p>
          <a:endParaRPr lang="fr-FR"/>
        </a:p>
      </dgm:t>
    </dgm:pt>
    <dgm:pt modelId="{A123D8F8-3DBF-4522-8F11-8C29A14F5BB2}" type="pres">
      <dgm:prSet presAssocID="{BF6F962D-61A7-4215-9791-6EE3CEFD46FA}" presName="rootConnector" presStyleLbl="node1" presStyleIdx="0" presStyleCnt="1"/>
      <dgm:spPr/>
      <dgm:t>
        <a:bodyPr/>
        <a:lstStyle/>
        <a:p>
          <a:endParaRPr lang="fr-FR"/>
        </a:p>
      </dgm:t>
    </dgm:pt>
    <dgm:pt modelId="{A31201A2-BA4D-434C-A45C-FFE9FD122936}" type="pres">
      <dgm:prSet presAssocID="{BF6F962D-61A7-4215-9791-6EE3CEFD46FA}" presName="childShape" presStyleCnt="0"/>
      <dgm:spPr/>
    </dgm:pt>
    <dgm:pt modelId="{1BF1D9E5-CE94-4F05-8BF1-7643D0B87956}" type="pres">
      <dgm:prSet presAssocID="{AF291353-075B-4B9B-B208-42A9AC94B56D}" presName="Name13" presStyleLbl="parChTrans1D2" presStyleIdx="0" presStyleCnt="1"/>
      <dgm:spPr>
        <a:custGeom>
          <a:avLst/>
          <a:gdLst/>
          <a:ahLst/>
          <a:cxnLst/>
          <a:rect l="0" t="0" r="0" b="0"/>
          <a:pathLst>
            <a:path>
              <a:moveTo>
                <a:pt x="0" y="0"/>
              </a:moveTo>
              <a:lnTo>
                <a:pt x="0" y="1010728"/>
              </a:lnTo>
              <a:lnTo>
                <a:pt x="195843" y="1010728"/>
              </a:lnTo>
            </a:path>
          </a:pathLst>
        </a:custGeom>
      </dgm:spPr>
      <dgm:t>
        <a:bodyPr/>
        <a:lstStyle/>
        <a:p>
          <a:endParaRPr lang="fr-FR"/>
        </a:p>
      </dgm:t>
    </dgm:pt>
    <dgm:pt modelId="{402B6A07-48AB-47A2-ADC2-808C9F905E6E}" type="pres">
      <dgm:prSet presAssocID="{B2FD8D73-E34E-4D03-9CAE-B56FE2D3F645}" presName="childText" presStyleLbl="bgAcc1" presStyleIdx="0" presStyleCnt="1" custScaleX="153366" custScaleY="57493" custLinFactNeighborX="2074" custLinFactNeighborY="-22994">
        <dgm:presLayoutVars>
          <dgm:bulletEnabled val="1"/>
        </dgm:presLayoutVars>
      </dgm:prSet>
      <dgm:spPr>
        <a:prstGeom prst="roundRect">
          <a:avLst>
            <a:gd name="adj" fmla="val 10000"/>
          </a:avLst>
        </a:prstGeom>
      </dgm:spPr>
      <dgm:t>
        <a:bodyPr/>
        <a:lstStyle/>
        <a:p>
          <a:endParaRPr lang="fr-FR"/>
        </a:p>
      </dgm:t>
    </dgm:pt>
  </dgm:ptLst>
  <dgm:cxnLst>
    <dgm:cxn modelId="{42B22056-4078-4B8C-B844-BEC5F757EA45}" type="presOf" srcId="{B2FD8D73-E34E-4D03-9CAE-B56FE2D3F645}" destId="{402B6A07-48AB-47A2-ADC2-808C9F905E6E}" srcOrd="0" destOrd="0" presId="urn:microsoft.com/office/officeart/2005/8/layout/hierarchy3"/>
    <dgm:cxn modelId="{0D19231E-3477-4967-9BE9-339334C5BE1E}" type="presOf" srcId="{967E6B74-BDC3-498D-944F-A19CF319F28D}" destId="{BED5B1F3-8AD0-4177-909F-1221DA4A73F8}" srcOrd="0" destOrd="0" presId="urn:microsoft.com/office/officeart/2005/8/layout/hierarchy3"/>
    <dgm:cxn modelId="{AEC9EF48-2315-42E6-B166-1ACDE2FC0FC4}" type="presOf" srcId="{BF6F962D-61A7-4215-9791-6EE3CEFD46FA}" destId="{A123D8F8-3DBF-4522-8F11-8C29A14F5BB2}" srcOrd="1" destOrd="0" presId="urn:microsoft.com/office/officeart/2005/8/layout/hierarchy3"/>
    <dgm:cxn modelId="{CCE1829A-9D36-472C-A538-6860A7BF9887}" type="presOf" srcId="{BF6F962D-61A7-4215-9791-6EE3CEFD46FA}" destId="{6309C5CC-A99F-4A2E-8164-7005332E037F}" srcOrd="0" destOrd="0" presId="urn:microsoft.com/office/officeart/2005/8/layout/hierarchy3"/>
    <dgm:cxn modelId="{698D385F-70D4-4F2F-8433-CC7F88DEB6F8}" srcId="{BF6F962D-61A7-4215-9791-6EE3CEFD46FA}" destId="{B2FD8D73-E34E-4D03-9CAE-B56FE2D3F645}" srcOrd="0" destOrd="0" parTransId="{AF291353-075B-4B9B-B208-42A9AC94B56D}" sibTransId="{83D3B1B3-2CE2-4C74-B281-1DBA47A16847}"/>
    <dgm:cxn modelId="{509EA8D6-0B81-481C-96EC-CE02908F5F7C}" srcId="{967E6B74-BDC3-498D-944F-A19CF319F28D}" destId="{BF6F962D-61A7-4215-9791-6EE3CEFD46FA}" srcOrd="0" destOrd="0" parTransId="{8556C2F6-CE89-4CA0-9762-816EBDF37A80}" sibTransId="{BA1E2810-A272-413C-BB1D-06EFA3B8B22E}"/>
    <dgm:cxn modelId="{5A2BE1BD-5C3B-4EAA-8FCD-6A94BD59463B}" type="presOf" srcId="{AF291353-075B-4B9B-B208-42A9AC94B56D}" destId="{1BF1D9E5-CE94-4F05-8BF1-7643D0B87956}" srcOrd="0" destOrd="0" presId="urn:microsoft.com/office/officeart/2005/8/layout/hierarchy3"/>
    <dgm:cxn modelId="{F384755B-88A7-4081-A9DC-58116E965594}" type="presParOf" srcId="{BED5B1F3-8AD0-4177-909F-1221DA4A73F8}" destId="{D8A5CC4A-8F7A-4E11-B079-7EE60BC20DD4}" srcOrd="0" destOrd="0" presId="urn:microsoft.com/office/officeart/2005/8/layout/hierarchy3"/>
    <dgm:cxn modelId="{2A685B6E-1412-46FC-8F79-4EE18445CDEF}" type="presParOf" srcId="{D8A5CC4A-8F7A-4E11-B079-7EE60BC20DD4}" destId="{9FD2017F-B82D-4431-95E2-8483386BD77B}" srcOrd="0" destOrd="0" presId="urn:microsoft.com/office/officeart/2005/8/layout/hierarchy3"/>
    <dgm:cxn modelId="{BB433D33-8D46-440A-8C6D-C728C805ADBA}" type="presParOf" srcId="{9FD2017F-B82D-4431-95E2-8483386BD77B}" destId="{6309C5CC-A99F-4A2E-8164-7005332E037F}" srcOrd="0" destOrd="0" presId="urn:microsoft.com/office/officeart/2005/8/layout/hierarchy3"/>
    <dgm:cxn modelId="{B8D7637D-A6E0-4E7C-9FC3-CA1E5E44BA56}" type="presParOf" srcId="{9FD2017F-B82D-4431-95E2-8483386BD77B}" destId="{A123D8F8-3DBF-4522-8F11-8C29A14F5BB2}" srcOrd="1" destOrd="0" presId="urn:microsoft.com/office/officeart/2005/8/layout/hierarchy3"/>
    <dgm:cxn modelId="{E9C14C22-9C1E-4BAC-B2D2-E22D47307A00}" type="presParOf" srcId="{D8A5CC4A-8F7A-4E11-B079-7EE60BC20DD4}" destId="{A31201A2-BA4D-434C-A45C-FFE9FD122936}" srcOrd="1" destOrd="0" presId="urn:microsoft.com/office/officeart/2005/8/layout/hierarchy3"/>
    <dgm:cxn modelId="{845F6C54-27E3-4DAA-A3B7-52D5810435B9}" type="presParOf" srcId="{A31201A2-BA4D-434C-A45C-FFE9FD122936}" destId="{1BF1D9E5-CE94-4F05-8BF1-7643D0B87956}" srcOrd="0" destOrd="0" presId="urn:microsoft.com/office/officeart/2005/8/layout/hierarchy3"/>
    <dgm:cxn modelId="{9099A2AC-5B0D-41D6-916C-3D45A2DA8B65}" type="presParOf" srcId="{A31201A2-BA4D-434C-A45C-FFE9FD122936}" destId="{402B6A07-48AB-47A2-ADC2-808C9F905E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7E6B74-BDC3-498D-944F-A19CF319F28D}"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BF6F962D-61A7-4215-9791-6EE3CEFD46FA}">
      <dgm:prSet phldrT="[Texte]" custT="1"/>
      <dgm:spPr>
        <a:xfrm>
          <a:off x="241108" y="0"/>
          <a:ext cx="1774433" cy="347681"/>
        </a:xfr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r>
            <a:rPr lang="fr-FR" sz="1000" b="1" dirty="0">
              <a:solidFill>
                <a:sysClr val="window" lastClr="FFFFFF"/>
              </a:solidFill>
              <a:latin typeface="Century" panose="02040604050505020304" pitchFamily="18" charset="0"/>
              <a:ea typeface="+mn-ea"/>
              <a:cs typeface="Arial" pitchFamily="34" charset="0"/>
            </a:rPr>
            <a:t>Matériels et équipements</a:t>
          </a:r>
        </a:p>
      </dgm:t>
    </dgm:pt>
    <dgm:pt modelId="{8556C2F6-CE89-4CA0-9762-816EBDF37A80}" type="parTrans" cxnId="{509EA8D6-0B81-481C-96EC-CE02908F5F7C}">
      <dgm:prSet/>
      <dgm:spPr/>
      <dgm:t>
        <a:bodyPr/>
        <a:lstStyle/>
        <a:p>
          <a:pPr algn="l"/>
          <a:endParaRPr lang="fr-FR"/>
        </a:p>
      </dgm:t>
    </dgm:pt>
    <dgm:pt modelId="{BA1E2810-A272-413C-BB1D-06EFA3B8B22E}" type="sibTrans" cxnId="{509EA8D6-0B81-481C-96EC-CE02908F5F7C}">
      <dgm:prSet/>
      <dgm:spPr/>
      <dgm:t>
        <a:bodyPr/>
        <a:lstStyle/>
        <a:p>
          <a:pPr algn="l"/>
          <a:endParaRPr lang="fr-FR"/>
        </a:p>
      </dgm:t>
    </dgm:pt>
    <dgm:pt modelId="{B2FD8D73-E34E-4D03-9CAE-B56FE2D3F645}">
      <dgm:prSet phldrT="[Texte]" custT="1"/>
      <dgm:spPr>
        <a:xfrm>
          <a:off x="626727" y="388512"/>
          <a:ext cx="4783894" cy="2066611"/>
        </a:xfr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lgn="l"/>
          <a:r>
            <a:rPr lang="fr-FR" sz="900" b="1" dirty="0">
              <a:solidFill>
                <a:sysClr val="windowText" lastClr="000000">
                  <a:hueOff val="0"/>
                  <a:satOff val="0"/>
                  <a:lumOff val="0"/>
                  <a:alphaOff val="0"/>
                </a:sysClr>
              </a:solidFill>
              <a:latin typeface="Century" panose="02040604050505020304" pitchFamily="18" charset="0"/>
              <a:ea typeface="+mn-ea"/>
              <a:cs typeface="+mn-cs"/>
            </a:rPr>
            <a:t>MATERIEL DE TRANSPORT</a:t>
          </a:r>
          <a:endParaRPr lang="fr-FR" sz="900" dirty="0">
            <a:solidFill>
              <a:sysClr val="windowText" lastClr="000000">
                <a:hueOff val="0"/>
                <a:satOff val="0"/>
                <a:lumOff val="0"/>
                <a:alphaOff val="0"/>
              </a:sysClr>
            </a:solidFill>
            <a:latin typeface="Century" panose="02040604050505020304" pitchFamily="18" charset="0"/>
            <a:ea typeface="+mn-ea"/>
            <a:cs typeface="+mn-cs"/>
          </a:endParaRPr>
        </a:p>
        <a:p>
          <a:pPr algn="l"/>
          <a:r>
            <a:rPr lang="fr-FR" sz="900" b="1" dirty="0">
              <a:solidFill>
                <a:sysClr val="windowText" lastClr="000000">
                  <a:hueOff val="0"/>
                  <a:satOff val="0"/>
                  <a:lumOff val="0"/>
                  <a:alphaOff val="0"/>
                </a:sysClr>
              </a:solidFill>
              <a:latin typeface="Century" panose="02040604050505020304" pitchFamily="18" charset="0"/>
              <a:ea typeface="+mn-ea"/>
              <a:cs typeface="+mn-cs"/>
            </a:rPr>
            <a:t>MOBILIER, MATERIEL DE BUREAU ET AMENAGEMENTS DIVERS</a:t>
          </a:r>
          <a:endParaRPr lang="fr-FR" sz="900" dirty="0">
            <a:solidFill>
              <a:sysClr val="windowText" lastClr="000000">
                <a:hueOff val="0"/>
                <a:satOff val="0"/>
                <a:lumOff val="0"/>
                <a:alphaOff val="0"/>
              </a:sysClr>
            </a:solidFill>
            <a:latin typeface="Century" panose="02040604050505020304" pitchFamily="18" charset="0"/>
            <a:ea typeface="+mn-ea"/>
            <a:cs typeface="+mn-cs"/>
          </a:endParaRPr>
        </a:p>
        <a:p>
          <a:pPr algn="l"/>
          <a:r>
            <a:rPr lang="fr-FR" sz="900" b="0" dirty="0">
              <a:solidFill>
                <a:sysClr val="windowText" lastClr="000000">
                  <a:hueOff val="0"/>
                  <a:satOff val="0"/>
                  <a:lumOff val="0"/>
                  <a:alphaOff val="0"/>
                </a:sysClr>
              </a:solidFill>
              <a:latin typeface="Century" panose="02040604050505020304" pitchFamily="18" charset="0"/>
              <a:ea typeface="+mn-ea"/>
              <a:cs typeface="+mn-cs"/>
            </a:rPr>
            <a:t>MOBILIER DE BUREAU</a:t>
          </a:r>
        </a:p>
        <a:p>
          <a:pPr algn="l"/>
          <a:r>
            <a:rPr lang="fr-FR" sz="900" b="0" dirty="0">
              <a:solidFill>
                <a:sysClr val="windowText" lastClr="000000">
                  <a:hueOff val="0"/>
                  <a:satOff val="0"/>
                  <a:lumOff val="0"/>
                  <a:alphaOff val="0"/>
                </a:sysClr>
              </a:solidFill>
              <a:latin typeface="Century" panose="02040604050505020304" pitchFamily="18" charset="0"/>
              <a:ea typeface="+mn-ea"/>
              <a:cs typeface="+mn-cs"/>
            </a:rPr>
            <a:t>MATÉRIEL DE BUREAU</a:t>
          </a:r>
        </a:p>
        <a:p>
          <a:pPr algn="l"/>
          <a:r>
            <a:rPr lang="fr-FR" sz="900" b="0" dirty="0">
              <a:solidFill>
                <a:sysClr val="windowText" lastClr="000000">
                  <a:hueOff val="0"/>
                  <a:satOff val="0"/>
                  <a:lumOff val="0"/>
                  <a:alphaOff val="0"/>
                </a:sysClr>
              </a:solidFill>
              <a:latin typeface="Century" panose="02040604050505020304" pitchFamily="18" charset="0"/>
              <a:ea typeface="+mn-ea"/>
              <a:cs typeface="+mn-cs"/>
            </a:rPr>
            <a:t>MATÉRIEL INFORMATIQUE ET LOGICIELS</a:t>
          </a:r>
        </a:p>
      </dgm:t>
    </dgm:pt>
    <dgm:pt modelId="{AF291353-075B-4B9B-B208-42A9AC94B56D}" type="parTrans" cxnId="{698D385F-70D4-4F2F-8433-CC7F88DEB6F8}">
      <dgm:prSet/>
      <dgm:spPr>
        <a:xfrm>
          <a:off x="418551" y="347681"/>
          <a:ext cx="208175" cy="1074137"/>
        </a:xfrm>
        <a:noFill/>
        <a:ln w="25400" cap="flat" cmpd="sng" algn="ctr">
          <a:solidFill>
            <a:srgbClr val="4F81BD">
              <a:shade val="60000"/>
              <a:hueOff val="0"/>
              <a:satOff val="0"/>
              <a:lumOff val="0"/>
              <a:alphaOff val="0"/>
            </a:srgbClr>
          </a:solidFill>
          <a:prstDash val="solid"/>
        </a:ln>
        <a:effectLst/>
      </dgm:spPr>
      <dgm:t>
        <a:bodyPr/>
        <a:lstStyle/>
        <a:p>
          <a:pPr algn="l"/>
          <a:endParaRPr lang="fr-FR"/>
        </a:p>
      </dgm:t>
    </dgm:pt>
    <dgm:pt modelId="{83D3B1B3-2CE2-4C74-B281-1DBA47A16847}" type="sibTrans" cxnId="{698D385F-70D4-4F2F-8433-CC7F88DEB6F8}">
      <dgm:prSet/>
      <dgm:spPr/>
      <dgm:t>
        <a:bodyPr/>
        <a:lstStyle/>
        <a:p>
          <a:pPr algn="l"/>
          <a:endParaRPr lang="fr-FR"/>
        </a:p>
      </dgm:t>
    </dgm:pt>
    <dgm:pt modelId="{BED5B1F3-8AD0-4177-909F-1221DA4A73F8}" type="pres">
      <dgm:prSet presAssocID="{967E6B74-BDC3-498D-944F-A19CF319F28D}" presName="diagram" presStyleCnt="0">
        <dgm:presLayoutVars>
          <dgm:chPref val="1"/>
          <dgm:dir/>
          <dgm:animOne val="branch"/>
          <dgm:animLvl val="lvl"/>
          <dgm:resizeHandles/>
        </dgm:presLayoutVars>
      </dgm:prSet>
      <dgm:spPr/>
      <dgm:t>
        <a:bodyPr/>
        <a:lstStyle/>
        <a:p>
          <a:endParaRPr lang="fr-FR"/>
        </a:p>
      </dgm:t>
    </dgm:pt>
    <dgm:pt modelId="{D8A5CC4A-8F7A-4E11-B079-7EE60BC20DD4}" type="pres">
      <dgm:prSet presAssocID="{BF6F962D-61A7-4215-9791-6EE3CEFD46FA}" presName="root" presStyleCnt="0"/>
      <dgm:spPr/>
    </dgm:pt>
    <dgm:pt modelId="{9FD2017F-B82D-4431-95E2-8483386BD77B}" type="pres">
      <dgm:prSet presAssocID="{BF6F962D-61A7-4215-9791-6EE3CEFD46FA}" presName="rootComposite" presStyleCnt="0"/>
      <dgm:spPr/>
    </dgm:pt>
    <dgm:pt modelId="{6309C5CC-A99F-4A2E-8164-7005332E037F}" type="pres">
      <dgm:prSet presAssocID="{BF6F962D-61A7-4215-9791-6EE3CEFD46FA}" presName="rootText" presStyleLbl="node1" presStyleIdx="0" presStyleCnt="1" custScaleX="45509" custScaleY="17834" custLinFactNeighborX="871" custLinFactNeighborY="-115"/>
      <dgm:spPr>
        <a:prstGeom prst="roundRect">
          <a:avLst>
            <a:gd name="adj" fmla="val 10000"/>
          </a:avLst>
        </a:prstGeom>
      </dgm:spPr>
      <dgm:t>
        <a:bodyPr/>
        <a:lstStyle/>
        <a:p>
          <a:endParaRPr lang="fr-FR"/>
        </a:p>
      </dgm:t>
    </dgm:pt>
    <dgm:pt modelId="{A123D8F8-3DBF-4522-8F11-8C29A14F5BB2}" type="pres">
      <dgm:prSet presAssocID="{BF6F962D-61A7-4215-9791-6EE3CEFD46FA}" presName="rootConnector" presStyleLbl="node1" presStyleIdx="0" presStyleCnt="1"/>
      <dgm:spPr/>
      <dgm:t>
        <a:bodyPr/>
        <a:lstStyle/>
        <a:p>
          <a:endParaRPr lang="fr-FR"/>
        </a:p>
      </dgm:t>
    </dgm:pt>
    <dgm:pt modelId="{A31201A2-BA4D-434C-A45C-FFE9FD122936}" type="pres">
      <dgm:prSet presAssocID="{BF6F962D-61A7-4215-9791-6EE3CEFD46FA}" presName="childShape" presStyleCnt="0"/>
      <dgm:spPr/>
    </dgm:pt>
    <dgm:pt modelId="{1BF1D9E5-CE94-4F05-8BF1-7643D0B87956}" type="pres">
      <dgm:prSet presAssocID="{AF291353-075B-4B9B-B208-42A9AC94B56D}" presName="Name13" presStyleLbl="parChTrans1D2" presStyleIdx="0" presStyleCnt="1"/>
      <dgm:spPr>
        <a:custGeom>
          <a:avLst/>
          <a:gdLst/>
          <a:ahLst/>
          <a:cxnLst/>
          <a:rect l="0" t="0" r="0" b="0"/>
          <a:pathLst>
            <a:path>
              <a:moveTo>
                <a:pt x="0" y="0"/>
              </a:moveTo>
              <a:lnTo>
                <a:pt x="0" y="1010728"/>
              </a:lnTo>
              <a:lnTo>
                <a:pt x="195843" y="1010728"/>
              </a:lnTo>
            </a:path>
          </a:pathLst>
        </a:custGeom>
      </dgm:spPr>
      <dgm:t>
        <a:bodyPr/>
        <a:lstStyle/>
        <a:p>
          <a:endParaRPr lang="fr-FR"/>
        </a:p>
      </dgm:t>
    </dgm:pt>
    <dgm:pt modelId="{402B6A07-48AB-47A2-ADC2-808C9F905E6E}" type="pres">
      <dgm:prSet presAssocID="{B2FD8D73-E34E-4D03-9CAE-B56FE2D3F645}" presName="childText" presStyleLbl="bgAcc1" presStyleIdx="0" presStyleCnt="1" custScaleX="153366" custScaleY="61982" custLinFactNeighborX="2074" custLinFactNeighborY="-22994">
        <dgm:presLayoutVars>
          <dgm:bulletEnabled val="1"/>
        </dgm:presLayoutVars>
      </dgm:prSet>
      <dgm:spPr>
        <a:prstGeom prst="roundRect">
          <a:avLst>
            <a:gd name="adj" fmla="val 10000"/>
          </a:avLst>
        </a:prstGeom>
      </dgm:spPr>
      <dgm:t>
        <a:bodyPr/>
        <a:lstStyle/>
        <a:p>
          <a:endParaRPr lang="fr-FR"/>
        </a:p>
      </dgm:t>
    </dgm:pt>
  </dgm:ptLst>
  <dgm:cxnLst>
    <dgm:cxn modelId="{5E9AC497-F9CD-4A08-AB88-89E339BF8A46}" type="presOf" srcId="{967E6B74-BDC3-498D-944F-A19CF319F28D}" destId="{BED5B1F3-8AD0-4177-909F-1221DA4A73F8}" srcOrd="0" destOrd="0" presId="urn:microsoft.com/office/officeart/2005/8/layout/hierarchy3"/>
    <dgm:cxn modelId="{FF42B2A0-3823-49C5-99D6-D13D4C698D17}" type="presOf" srcId="{BF6F962D-61A7-4215-9791-6EE3CEFD46FA}" destId="{6309C5CC-A99F-4A2E-8164-7005332E037F}" srcOrd="0" destOrd="0" presId="urn:microsoft.com/office/officeart/2005/8/layout/hierarchy3"/>
    <dgm:cxn modelId="{698D385F-70D4-4F2F-8433-CC7F88DEB6F8}" srcId="{BF6F962D-61A7-4215-9791-6EE3CEFD46FA}" destId="{B2FD8D73-E34E-4D03-9CAE-B56FE2D3F645}" srcOrd="0" destOrd="0" parTransId="{AF291353-075B-4B9B-B208-42A9AC94B56D}" sibTransId="{83D3B1B3-2CE2-4C74-B281-1DBA47A16847}"/>
    <dgm:cxn modelId="{509EA8D6-0B81-481C-96EC-CE02908F5F7C}" srcId="{967E6B74-BDC3-498D-944F-A19CF319F28D}" destId="{BF6F962D-61A7-4215-9791-6EE3CEFD46FA}" srcOrd="0" destOrd="0" parTransId="{8556C2F6-CE89-4CA0-9762-816EBDF37A80}" sibTransId="{BA1E2810-A272-413C-BB1D-06EFA3B8B22E}"/>
    <dgm:cxn modelId="{F9408F67-E9B1-4248-BE3F-DEC9E8BBC36B}" type="presOf" srcId="{AF291353-075B-4B9B-B208-42A9AC94B56D}" destId="{1BF1D9E5-CE94-4F05-8BF1-7643D0B87956}" srcOrd="0" destOrd="0" presId="urn:microsoft.com/office/officeart/2005/8/layout/hierarchy3"/>
    <dgm:cxn modelId="{4142E5C1-DBA0-43AC-9573-1E3CC5F4B24C}" type="presOf" srcId="{B2FD8D73-E34E-4D03-9CAE-B56FE2D3F645}" destId="{402B6A07-48AB-47A2-ADC2-808C9F905E6E}" srcOrd="0" destOrd="0" presId="urn:microsoft.com/office/officeart/2005/8/layout/hierarchy3"/>
    <dgm:cxn modelId="{77BEDC1E-D476-491A-BDEF-21A1A03E9AAF}" type="presOf" srcId="{BF6F962D-61A7-4215-9791-6EE3CEFD46FA}" destId="{A123D8F8-3DBF-4522-8F11-8C29A14F5BB2}" srcOrd="1" destOrd="0" presId="urn:microsoft.com/office/officeart/2005/8/layout/hierarchy3"/>
    <dgm:cxn modelId="{243DD37A-BD51-453B-96FB-3A51F24EE619}" type="presParOf" srcId="{BED5B1F3-8AD0-4177-909F-1221DA4A73F8}" destId="{D8A5CC4A-8F7A-4E11-B079-7EE60BC20DD4}" srcOrd="0" destOrd="0" presId="urn:microsoft.com/office/officeart/2005/8/layout/hierarchy3"/>
    <dgm:cxn modelId="{22E20A98-FCCF-4D3E-AB9C-87BAFA848AB4}" type="presParOf" srcId="{D8A5CC4A-8F7A-4E11-B079-7EE60BC20DD4}" destId="{9FD2017F-B82D-4431-95E2-8483386BD77B}" srcOrd="0" destOrd="0" presId="urn:microsoft.com/office/officeart/2005/8/layout/hierarchy3"/>
    <dgm:cxn modelId="{798AD77B-DF4D-417B-983E-18908948D702}" type="presParOf" srcId="{9FD2017F-B82D-4431-95E2-8483386BD77B}" destId="{6309C5CC-A99F-4A2E-8164-7005332E037F}" srcOrd="0" destOrd="0" presId="urn:microsoft.com/office/officeart/2005/8/layout/hierarchy3"/>
    <dgm:cxn modelId="{FE28BF55-824B-4FD4-AEB1-2162C7F12DE5}" type="presParOf" srcId="{9FD2017F-B82D-4431-95E2-8483386BD77B}" destId="{A123D8F8-3DBF-4522-8F11-8C29A14F5BB2}" srcOrd="1" destOrd="0" presId="urn:microsoft.com/office/officeart/2005/8/layout/hierarchy3"/>
    <dgm:cxn modelId="{CAAF7ED2-5C04-4821-9B7A-5B1CAF134967}" type="presParOf" srcId="{D8A5CC4A-8F7A-4E11-B079-7EE60BC20DD4}" destId="{A31201A2-BA4D-434C-A45C-FFE9FD122936}" srcOrd="1" destOrd="0" presId="urn:microsoft.com/office/officeart/2005/8/layout/hierarchy3"/>
    <dgm:cxn modelId="{7047EC0D-8CBB-4565-A3DF-70837C2474AE}" type="presParOf" srcId="{A31201A2-BA4D-434C-A45C-FFE9FD122936}" destId="{1BF1D9E5-CE94-4F05-8BF1-7643D0B87956}" srcOrd="0" destOrd="0" presId="urn:microsoft.com/office/officeart/2005/8/layout/hierarchy3"/>
    <dgm:cxn modelId="{8760FD0C-0A97-4D85-9208-DC1FFE391022}" type="presParOf" srcId="{A31201A2-BA4D-434C-A45C-FFE9FD122936}" destId="{402B6A07-48AB-47A2-ADC2-808C9F905E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B626DE9-9800-482C-97D7-3360A680B471}"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fr-MA"/>
        </a:p>
      </dgm:t>
    </dgm:pt>
    <dgm:pt modelId="{C11BC359-681C-48DB-BD80-FC8C7D9BBCF9}">
      <dgm:prSet custT="1"/>
      <dgm:spPr/>
      <dgm:t>
        <a:bodyPr/>
        <a:lstStyle/>
        <a:p>
          <a:pPr rtl="0"/>
          <a:r>
            <a:rPr lang="fr-MA" sz="1600" dirty="0"/>
            <a:t>Étape 1 :</a:t>
          </a:r>
        </a:p>
      </dgm:t>
    </dgm:pt>
    <dgm:pt modelId="{0B9FCEB9-7D76-4480-B8EC-837315CF26C0}" type="parTrans" cxnId="{54DF42EF-1D88-458A-B064-673BEC6E9C23}">
      <dgm:prSet/>
      <dgm:spPr/>
      <dgm:t>
        <a:bodyPr/>
        <a:lstStyle/>
        <a:p>
          <a:endParaRPr lang="fr-MA"/>
        </a:p>
      </dgm:t>
    </dgm:pt>
    <dgm:pt modelId="{C4CBE4F4-E397-4855-AC86-5370BF47E0F1}" type="sibTrans" cxnId="{54DF42EF-1D88-458A-B064-673BEC6E9C23}">
      <dgm:prSet/>
      <dgm:spPr/>
      <dgm:t>
        <a:bodyPr/>
        <a:lstStyle/>
        <a:p>
          <a:endParaRPr lang="fr-MA"/>
        </a:p>
      </dgm:t>
    </dgm:pt>
    <dgm:pt modelId="{A283FC03-05F1-4FF7-A088-836DD3EFBD8A}">
      <dgm:prSet custT="1"/>
      <dgm:spPr/>
      <dgm:t>
        <a:bodyPr/>
        <a:lstStyle/>
        <a:p>
          <a:pPr rtl="0"/>
          <a:r>
            <a:rPr lang="fr-MA" sz="1700" b="1" dirty="0">
              <a:solidFill>
                <a:schemeClr val="tx1"/>
              </a:solidFill>
            </a:rPr>
            <a:t>Étape 2 :</a:t>
          </a:r>
        </a:p>
      </dgm:t>
    </dgm:pt>
    <dgm:pt modelId="{58B6C2F4-96CA-4C39-B4CC-B0656057FA1D}" type="parTrans" cxnId="{E31E4B0E-1C9E-42DC-824A-966B85E2A497}">
      <dgm:prSet/>
      <dgm:spPr/>
      <dgm:t>
        <a:bodyPr/>
        <a:lstStyle/>
        <a:p>
          <a:endParaRPr lang="fr-MA"/>
        </a:p>
      </dgm:t>
    </dgm:pt>
    <dgm:pt modelId="{C0F60AC4-65BC-4C1E-9583-E8A816297BF4}" type="sibTrans" cxnId="{E31E4B0E-1C9E-42DC-824A-966B85E2A497}">
      <dgm:prSet/>
      <dgm:spPr/>
      <dgm:t>
        <a:bodyPr/>
        <a:lstStyle/>
        <a:p>
          <a:endParaRPr lang="fr-MA"/>
        </a:p>
      </dgm:t>
    </dgm:pt>
    <dgm:pt modelId="{BE7805E2-33AD-4A4E-9950-A427FF1D35BA}" type="pres">
      <dgm:prSet presAssocID="{DB626DE9-9800-482C-97D7-3360A680B471}" presName="Name0" presStyleCnt="0">
        <dgm:presLayoutVars>
          <dgm:dir/>
          <dgm:animLvl val="lvl"/>
          <dgm:resizeHandles val="exact"/>
        </dgm:presLayoutVars>
      </dgm:prSet>
      <dgm:spPr/>
      <dgm:t>
        <a:bodyPr/>
        <a:lstStyle/>
        <a:p>
          <a:endParaRPr lang="fr-FR"/>
        </a:p>
      </dgm:t>
    </dgm:pt>
    <dgm:pt modelId="{C3B9F0BA-293B-4003-A7CD-D27BDE19BCC5}" type="pres">
      <dgm:prSet presAssocID="{DB626DE9-9800-482C-97D7-3360A680B471}" presName="tSp" presStyleCnt="0"/>
      <dgm:spPr/>
    </dgm:pt>
    <dgm:pt modelId="{0703CBD0-33B9-4E21-BF89-FF07E71ECF34}" type="pres">
      <dgm:prSet presAssocID="{DB626DE9-9800-482C-97D7-3360A680B471}" presName="bSp" presStyleCnt="0"/>
      <dgm:spPr/>
    </dgm:pt>
    <dgm:pt modelId="{1988637B-05A0-4291-A9DF-81C8C24866FF}" type="pres">
      <dgm:prSet presAssocID="{DB626DE9-9800-482C-97D7-3360A680B471}" presName="process" presStyleCnt="0"/>
      <dgm:spPr/>
    </dgm:pt>
    <dgm:pt modelId="{F6C2A78B-8016-42E9-A6A3-0CE4239E1673}" type="pres">
      <dgm:prSet presAssocID="{C11BC359-681C-48DB-BD80-FC8C7D9BBCF9}" presName="composite1" presStyleCnt="0"/>
      <dgm:spPr/>
    </dgm:pt>
    <dgm:pt modelId="{41DB4D7B-B311-48EE-A030-718316F2F1A1}" type="pres">
      <dgm:prSet presAssocID="{C11BC359-681C-48DB-BD80-FC8C7D9BBCF9}" presName="dummyNode1" presStyleLbl="node1" presStyleIdx="0" presStyleCnt="2"/>
      <dgm:spPr/>
    </dgm:pt>
    <dgm:pt modelId="{F49FD640-BBE4-4125-8716-A096E64264A3}" type="pres">
      <dgm:prSet presAssocID="{C11BC359-681C-48DB-BD80-FC8C7D9BBCF9}" presName="childNode1" presStyleLbl="bgAcc1" presStyleIdx="0" presStyleCnt="2" custFlipVert="1" custScaleY="100187" custLinFactNeighborX="5966" custLinFactNeighborY="-1853">
        <dgm:presLayoutVars>
          <dgm:bulletEnabled val="1"/>
        </dgm:presLayoutVars>
      </dgm:prSet>
      <dgm:spPr/>
    </dgm:pt>
    <dgm:pt modelId="{85E12E5B-A3E2-4398-938F-E4EDF7B5E856}" type="pres">
      <dgm:prSet presAssocID="{C11BC359-681C-48DB-BD80-FC8C7D9BBCF9}" presName="childNode1tx" presStyleLbl="bgAcc1" presStyleIdx="0" presStyleCnt="2">
        <dgm:presLayoutVars>
          <dgm:bulletEnabled val="1"/>
        </dgm:presLayoutVars>
      </dgm:prSet>
      <dgm:spPr/>
    </dgm:pt>
    <dgm:pt modelId="{A0B50A8D-8B6D-4C86-87F9-20940C816EF3}" type="pres">
      <dgm:prSet presAssocID="{C11BC359-681C-48DB-BD80-FC8C7D9BBCF9}" presName="parentNode1" presStyleLbl="node1" presStyleIdx="0" presStyleCnt="2">
        <dgm:presLayoutVars>
          <dgm:chMax val="1"/>
          <dgm:bulletEnabled val="1"/>
        </dgm:presLayoutVars>
      </dgm:prSet>
      <dgm:spPr/>
      <dgm:t>
        <a:bodyPr/>
        <a:lstStyle/>
        <a:p>
          <a:endParaRPr lang="fr-FR"/>
        </a:p>
      </dgm:t>
    </dgm:pt>
    <dgm:pt modelId="{67F69E4A-9FF4-405E-BB32-5D1FBD18A9A2}" type="pres">
      <dgm:prSet presAssocID="{C11BC359-681C-48DB-BD80-FC8C7D9BBCF9}" presName="connSite1" presStyleCnt="0"/>
      <dgm:spPr/>
    </dgm:pt>
    <dgm:pt modelId="{474C4665-811F-4004-953C-C90D29ED0911}" type="pres">
      <dgm:prSet presAssocID="{C4CBE4F4-E397-4855-AC86-5370BF47E0F1}" presName="Name9" presStyleLbl="sibTrans2D1" presStyleIdx="0" presStyleCnt="1"/>
      <dgm:spPr/>
      <dgm:t>
        <a:bodyPr/>
        <a:lstStyle/>
        <a:p>
          <a:endParaRPr lang="fr-FR"/>
        </a:p>
      </dgm:t>
    </dgm:pt>
    <dgm:pt modelId="{C751E60E-F1FE-4A2C-82F7-91242D38DD30}" type="pres">
      <dgm:prSet presAssocID="{A283FC03-05F1-4FF7-A088-836DD3EFBD8A}" presName="composite2" presStyleCnt="0"/>
      <dgm:spPr/>
    </dgm:pt>
    <dgm:pt modelId="{96315C0A-6B71-4A6D-9823-52507BA7A54D}" type="pres">
      <dgm:prSet presAssocID="{A283FC03-05F1-4FF7-A088-836DD3EFBD8A}" presName="dummyNode2" presStyleLbl="node1" presStyleIdx="0" presStyleCnt="2"/>
      <dgm:spPr/>
    </dgm:pt>
    <dgm:pt modelId="{60C86BA2-339E-4DF6-9420-5E0C3676924B}" type="pres">
      <dgm:prSet presAssocID="{A283FC03-05F1-4FF7-A088-836DD3EFBD8A}" presName="childNode2" presStyleLbl="bgAcc1" presStyleIdx="1" presStyleCnt="2">
        <dgm:presLayoutVars>
          <dgm:bulletEnabled val="1"/>
        </dgm:presLayoutVars>
      </dgm:prSet>
      <dgm:spPr/>
    </dgm:pt>
    <dgm:pt modelId="{EEB18197-1929-49FC-BA56-2295C50D61E5}" type="pres">
      <dgm:prSet presAssocID="{A283FC03-05F1-4FF7-A088-836DD3EFBD8A}" presName="childNode2tx" presStyleLbl="bgAcc1" presStyleIdx="1" presStyleCnt="2">
        <dgm:presLayoutVars>
          <dgm:bulletEnabled val="1"/>
        </dgm:presLayoutVars>
      </dgm:prSet>
      <dgm:spPr/>
    </dgm:pt>
    <dgm:pt modelId="{5487F732-79EA-41BB-B196-671181E3C9C0}" type="pres">
      <dgm:prSet presAssocID="{A283FC03-05F1-4FF7-A088-836DD3EFBD8A}" presName="parentNode2" presStyleLbl="node1" presStyleIdx="1" presStyleCnt="2">
        <dgm:presLayoutVars>
          <dgm:chMax val="0"/>
          <dgm:bulletEnabled val="1"/>
        </dgm:presLayoutVars>
      </dgm:prSet>
      <dgm:spPr/>
      <dgm:t>
        <a:bodyPr/>
        <a:lstStyle/>
        <a:p>
          <a:endParaRPr lang="fr-FR"/>
        </a:p>
      </dgm:t>
    </dgm:pt>
    <dgm:pt modelId="{EB8792C6-B0D3-443B-AE51-A7220F6C94A0}" type="pres">
      <dgm:prSet presAssocID="{A283FC03-05F1-4FF7-A088-836DD3EFBD8A}" presName="connSite2" presStyleCnt="0"/>
      <dgm:spPr/>
    </dgm:pt>
  </dgm:ptLst>
  <dgm:cxnLst>
    <dgm:cxn modelId="{17644ECB-8505-4829-832E-08484FFCA723}" type="presOf" srcId="{C11BC359-681C-48DB-BD80-FC8C7D9BBCF9}" destId="{A0B50A8D-8B6D-4C86-87F9-20940C816EF3}" srcOrd="0" destOrd="0" presId="urn:microsoft.com/office/officeart/2005/8/layout/hProcess4"/>
    <dgm:cxn modelId="{E31E4B0E-1C9E-42DC-824A-966B85E2A497}" srcId="{DB626DE9-9800-482C-97D7-3360A680B471}" destId="{A283FC03-05F1-4FF7-A088-836DD3EFBD8A}" srcOrd="1" destOrd="0" parTransId="{58B6C2F4-96CA-4C39-B4CC-B0656057FA1D}" sibTransId="{C0F60AC4-65BC-4C1E-9583-E8A816297BF4}"/>
    <dgm:cxn modelId="{54DF42EF-1D88-458A-B064-673BEC6E9C23}" srcId="{DB626DE9-9800-482C-97D7-3360A680B471}" destId="{C11BC359-681C-48DB-BD80-FC8C7D9BBCF9}" srcOrd="0" destOrd="0" parTransId="{0B9FCEB9-7D76-4480-B8EC-837315CF26C0}" sibTransId="{C4CBE4F4-E397-4855-AC86-5370BF47E0F1}"/>
    <dgm:cxn modelId="{6314A24B-C186-4AEB-B04B-FCEDDDDD9869}" type="presOf" srcId="{C4CBE4F4-E397-4855-AC86-5370BF47E0F1}" destId="{474C4665-811F-4004-953C-C90D29ED0911}" srcOrd="0" destOrd="0" presId="urn:microsoft.com/office/officeart/2005/8/layout/hProcess4"/>
    <dgm:cxn modelId="{0BBC3AB4-78BD-4BA3-845C-70DED4B93916}" type="presOf" srcId="{A283FC03-05F1-4FF7-A088-836DD3EFBD8A}" destId="{5487F732-79EA-41BB-B196-671181E3C9C0}" srcOrd="0" destOrd="0" presId="urn:microsoft.com/office/officeart/2005/8/layout/hProcess4"/>
    <dgm:cxn modelId="{7E8E57B6-C8C9-46AC-AD24-B709D65DEB05}" type="presOf" srcId="{DB626DE9-9800-482C-97D7-3360A680B471}" destId="{BE7805E2-33AD-4A4E-9950-A427FF1D35BA}" srcOrd="0" destOrd="0" presId="urn:microsoft.com/office/officeart/2005/8/layout/hProcess4"/>
    <dgm:cxn modelId="{4F5C1C43-19AD-4D76-94AA-DBA7E707A73F}" type="presParOf" srcId="{BE7805E2-33AD-4A4E-9950-A427FF1D35BA}" destId="{C3B9F0BA-293B-4003-A7CD-D27BDE19BCC5}" srcOrd="0" destOrd="0" presId="urn:microsoft.com/office/officeart/2005/8/layout/hProcess4"/>
    <dgm:cxn modelId="{8B394DA8-C679-4BE5-BB1D-F5F6E5CDA544}" type="presParOf" srcId="{BE7805E2-33AD-4A4E-9950-A427FF1D35BA}" destId="{0703CBD0-33B9-4E21-BF89-FF07E71ECF34}" srcOrd="1" destOrd="0" presId="urn:microsoft.com/office/officeart/2005/8/layout/hProcess4"/>
    <dgm:cxn modelId="{18EC3566-5E29-4D24-94DF-856F2E301937}" type="presParOf" srcId="{BE7805E2-33AD-4A4E-9950-A427FF1D35BA}" destId="{1988637B-05A0-4291-A9DF-81C8C24866FF}" srcOrd="2" destOrd="0" presId="urn:microsoft.com/office/officeart/2005/8/layout/hProcess4"/>
    <dgm:cxn modelId="{878BBCB5-137C-4F4D-B8C0-A6CDA0A4EFD9}" type="presParOf" srcId="{1988637B-05A0-4291-A9DF-81C8C24866FF}" destId="{F6C2A78B-8016-42E9-A6A3-0CE4239E1673}" srcOrd="0" destOrd="0" presId="urn:microsoft.com/office/officeart/2005/8/layout/hProcess4"/>
    <dgm:cxn modelId="{BBACE704-46A4-4D5B-B033-DCE3D6A3BBA0}" type="presParOf" srcId="{F6C2A78B-8016-42E9-A6A3-0CE4239E1673}" destId="{41DB4D7B-B311-48EE-A030-718316F2F1A1}" srcOrd="0" destOrd="0" presId="urn:microsoft.com/office/officeart/2005/8/layout/hProcess4"/>
    <dgm:cxn modelId="{C303D6F6-4B1A-4493-A3D2-4DC44A773E78}" type="presParOf" srcId="{F6C2A78B-8016-42E9-A6A3-0CE4239E1673}" destId="{F49FD640-BBE4-4125-8716-A096E64264A3}" srcOrd="1" destOrd="0" presId="urn:microsoft.com/office/officeart/2005/8/layout/hProcess4"/>
    <dgm:cxn modelId="{9D898F67-564D-4D1F-8AFB-88F58B5983A7}" type="presParOf" srcId="{F6C2A78B-8016-42E9-A6A3-0CE4239E1673}" destId="{85E12E5B-A3E2-4398-938F-E4EDF7B5E856}" srcOrd="2" destOrd="0" presId="urn:microsoft.com/office/officeart/2005/8/layout/hProcess4"/>
    <dgm:cxn modelId="{0494CAFF-B013-4801-927C-FF5A8BF5FC50}" type="presParOf" srcId="{F6C2A78B-8016-42E9-A6A3-0CE4239E1673}" destId="{A0B50A8D-8B6D-4C86-87F9-20940C816EF3}" srcOrd="3" destOrd="0" presId="urn:microsoft.com/office/officeart/2005/8/layout/hProcess4"/>
    <dgm:cxn modelId="{F29EFA92-4332-4771-ADDC-119E0677685B}" type="presParOf" srcId="{F6C2A78B-8016-42E9-A6A3-0CE4239E1673}" destId="{67F69E4A-9FF4-405E-BB32-5D1FBD18A9A2}" srcOrd="4" destOrd="0" presId="urn:microsoft.com/office/officeart/2005/8/layout/hProcess4"/>
    <dgm:cxn modelId="{82D3470F-BAEC-44F6-85A8-F739083766C0}" type="presParOf" srcId="{1988637B-05A0-4291-A9DF-81C8C24866FF}" destId="{474C4665-811F-4004-953C-C90D29ED0911}" srcOrd="1" destOrd="0" presId="urn:microsoft.com/office/officeart/2005/8/layout/hProcess4"/>
    <dgm:cxn modelId="{951F4661-6799-479C-A2D7-A9709C3C92D5}" type="presParOf" srcId="{1988637B-05A0-4291-A9DF-81C8C24866FF}" destId="{C751E60E-F1FE-4A2C-82F7-91242D38DD30}" srcOrd="2" destOrd="0" presId="urn:microsoft.com/office/officeart/2005/8/layout/hProcess4"/>
    <dgm:cxn modelId="{983C6865-8727-4928-BFC7-6808FCC9BCC8}" type="presParOf" srcId="{C751E60E-F1FE-4A2C-82F7-91242D38DD30}" destId="{96315C0A-6B71-4A6D-9823-52507BA7A54D}" srcOrd="0" destOrd="0" presId="urn:microsoft.com/office/officeart/2005/8/layout/hProcess4"/>
    <dgm:cxn modelId="{4B8D5C2F-C92D-4081-B211-C67B21970E08}" type="presParOf" srcId="{C751E60E-F1FE-4A2C-82F7-91242D38DD30}" destId="{60C86BA2-339E-4DF6-9420-5E0C3676924B}" srcOrd="1" destOrd="0" presId="urn:microsoft.com/office/officeart/2005/8/layout/hProcess4"/>
    <dgm:cxn modelId="{E728E9A1-988A-457E-A639-7AAA48721C73}" type="presParOf" srcId="{C751E60E-F1FE-4A2C-82F7-91242D38DD30}" destId="{EEB18197-1929-49FC-BA56-2295C50D61E5}" srcOrd="2" destOrd="0" presId="urn:microsoft.com/office/officeart/2005/8/layout/hProcess4"/>
    <dgm:cxn modelId="{0083164A-5875-413E-A962-175205A9F5C0}" type="presParOf" srcId="{C751E60E-F1FE-4A2C-82F7-91242D38DD30}" destId="{5487F732-79EA-41BB-B196-671181E3C9C0}" srcOrd="3" destOrd="0" presId="urn:microsoft.com/office/officeart/2005/8/layout/hProcess4"/>
    <dgm:cxn modelId="{A168AFFB-050C-45D5-B111-974F5516E955}" type="presParOf" srcId="{C751E60E-F1FE-4A2C-82F7-91242D38DD30}" destId="{EB8792C6-B0D3-443B-AE51-A7220F6C94A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A0EAC2-4386-4B64-A9E0-F65FEF47E64B}">
      <dsp:nvSpPr>
        <dsp:cNvPr id="0" name=""/>
        <dsp:cNvSpPr/>
      </dsp:nvSpPr>
      <dsp:spPr>
        <a:xfrm>
          <a:off x="868350" y="594"/>
          <a:ext cx="2281185" cy="1368711"/>
        </a:xfrm>
        <a:prstGeom prst="round2SameRect">
          <a:avLst/>
        </a:prstGeom>
        <a:solidFill>
          <a:srgbClr val="FF9900"/>
        </a:soli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Fiabiliser l’ensemble des données recensées sur le patrimoine meuble du CRI</a:t>
          </a:r>
          <a:endParaRPr lang="fr-FR" sz="1400" kern="1200" dirty="0">
            <a:solidFill>
              <a:srgbClr val="FFFFFF"/>
            </a:solidFill>
            <a:latin typeface="Georgia"/>
            <a:ea typeface="+mn-ea"/>
            <a:cs typeface="+mn-cs"/>
          </a:endParaRPr>
        </a:p>
      </dsp:txBody>
      <dsp:txXfrm>
        <a:off x="935165" y="67409"/>
        <a:ext cx="2147555" cy="1301896"/>
      </dsp:txXfrm>
    </dsp:sp>
    <dsp:sp modelId="{A2B1D0A5-3783-49D2-A42A-73C9FE0F38F6}">
      <dsp:nvSpPr>
        <dsp:cNvPr id="0" name=""/>
        <dsp:cNvSpPr/>
      </dsp:nvSpPr>
      <dsp:spPr>
        <a:xfrm>
          <a:off x="3377654" y="594"/>
          <a:ext cx="2281185" cy="1368711"/>
        </a:xfrm>
        <a:prstGeom prst="round2SameRect">
          <a:avLst/>
        </a:prstGeom>
        <a:gradFill rotWithShape="0">
          <a:gsLst>
            <a:gs pos="0">
              <a:srgbClr val="005390">
                <a:shade val="50000"/>
                <a:hueOff val="214942"/>
                <a:satOff val="-20307"/>
                <a:lumOff val="14988"/>
                <a:alphaOff val="0"/>
                <a:tint val="43000"/>
                <a:satMod val="165000"/>
              </a:srgbClr>
            </a:gs>
            <a:gs pos="55000">
              <a:srgbClr val="005390">
                <a:shade val="50000"/>
                <a:hueOff val="214942"/>
                <a:satOff val="-20307"/>
                <a:lumOff val="14988"/>
                <a:alphaOff val="0"/>
                <a:tint val="83000"/>
                <a:satMod val="155000"/>
              </a:srgbClr>
            </a:gs>
            <a:gs pos="100000">
              <a:srgbClr val="005390">
                <a:shade val="50000"/>
                <a:hueOff val="214942"/>
                <a:satOff val="-20307"/>
                <a:lumOff val="14988"/>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Offrir une méthodologie pratique, claire  et exhaustive</a:t>
          </a:r>
          <a:endParaRPr lang="fr-FR" sz="1400" kern="1200" dirty="0">
            <a:solidFill>
              <a:srgbClr val="FFFFFF"/>
            </a:solidFill>
            <a:latin typeface="Georgia"/>
            <a:ea typeface="+mn-ea"/>
            <a:cs typeface="+mn-cs"/>
          </a:endParaRPr>
        </a:p>
      </dsp:txBody>
      <dsp:txXfrm>
        <a:off x="3444469" y="67409"/>
        <a:ext cx="2147555" cy="1301896"/>
      </dsp:txXfrm>
    </dsp:sp>
    <dsp:sp modelId="{DAF1852B-414B-49D2-8746-1E8C2CA0065C}">
      <dsp:nvSpPr>
        <dsp:cNvPr id="0" name=""/>
        <dsp:cNvSpPr/>
      </dsp:nvSpPr>
      <dsp:spPr>
        <a:xfrm>
          <a:off x="5886958" y="594"/>
          <a:ext cx="2281185" cy="1368711"/>
        </a:xfrm>
        <a:prstGeom prst="round2SameRect">
          <a:avLst/>
        </a:prstGeom>
        <a:gradFill rotWithShape="0">
          <a:gsLst>
            <a:gs pos="0">
              <a:srgbClr val="005390">
                <a:shade val="50000"/>
                <a:hueOff val="429884"/>
                <a:satOff val="-40614"/>
                <a:lumOff val="29975"/>
                <a:alphaOff val="0"/>
                <a:tint val="43000"/>
                <a:satMod val="165000"/>
              </a:srgbClr>
            </a:gs>
            <a:gs pos="55000">
              <a:srgbClr val="005390">
                <a:shade val="50000"/>
                <a:hueOff val="429884"/>
                <a:satOff val="-40614"/>
                <a:lumOff val="29975"/>
                <a:alphaOff val="0"/>
                <a:tint val="83000"/>
                <a:satMod val="155000"/>
              </a:srgbClr>
            </a:gs>
            <a:gs pos="100000">
              <a:srgbClr val="005390">
                <a:shade val="50000"/>
                <a:hueOff val="429884"/>
                <a:satOff val="-40614"/>
                <a:lumOff val="29975"/>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rgbClr val="FFFFFF"/>
              </a:solidFill>
              <a:latin typeface="Calibri" pitchFamily="34" charset="0"/>
              <a:ea typeface="+mn-ea"/>
              <a:cs typeface="Calibri" pitchFamily="34" charset="0"/>
            </a:rPr>
            <a:t>Donner une description détaillée du patrimoine du CRI à travers l’ensemble des indications et informations nécessaires  (la date d’acquisition, la nature de l’immobilisation, …)</a:t>
          </a:r>
          <a:endParaRPr lang="fr-FR" sz="1200" kern="1200" dirty="0">
            <a:solidFill>
              <a:srgbClr val="FFFFFF"/>
            </a:solidFill>
            <a:latin typeface="Georgia"/>
            <a:ea typeface="+mn-ea"/>
            <a:cs typeface="+mn-cs"/>
          </a:endParaRPr>
        </a:p>
      </dsp:txBody>
      <dsp:txXfrm>
        <a:off x="5953773" y="67409"/>
        <a:ext cx="2147555" cy="1301896"/>
      </dsp:txXfrm>
    </dsp:sp>
    <dsp:sp modelId="{C6F57447-0204-4ECF-AB07-9980183334CB}">
      <dsp:nvSpPr>
        <dsp:cNvPr id="0" name=""/>
        <dsp:cNvSpPr/>
      </dsp:nvSpPr>
      <dsp:spPr>
        <a:xfrm>
          <a:off x="868350" y="1597424"/>
          <a:ext cx="2281185" cy="1368711"/>
        </a:xfrm>
        <a:prstGeom prst="round2SameRect">
          <a:avLst/>
        </a:prstGeom>
        <a:gradFill rotWithShape="0">
          <a:gsLst>
            <a:gs pos="0">
              <a:srgbClr val="005390">
                <a:shade val="50000"/>
                <a:hueOff val="644827"/>
                <a:satOff val="-60921"/>
                <a:lumOff val="44963"/>
                <a:alphaOff val="0"/>
                <a:tint val="43000"/>
                <a:satMod val="165000"/>
              </a:srgbClr>
            </a:gs>
            <a:gs pos="55000">
              <a:srgbClr val="005390">
                <a:shade val="50000"/>
                <a:hueOff val="644827"/>
                <a:satOff val="-60921"/>
                <a:lumOff val="44963"/>
                <a:alphaOff val="0"/>
                <a:tint val="83000"/>
                <a:satMod val="155000"/>
              </a:srgbClr>
            </a:gs>
            <a:gs pos="100000">
              <a:srgbClr val="005390">
                <a:shade val="50000"/>
                <a:hueOff val="644827"/>
                <a:satOff val="-60921"/>
                <a:lumOff val="44963"/>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Obtenir des données qui vont permettre d’aboutir à l’élaboration des états de synthèse, donnant une image fidèle du patrimoine du CRI.</a:t>
          </a:r>
          <a:endParaRPr lang="fr-FR" sz="1400" kern="1200" dirty="0">
            <a:solidFill>
              <a:srgbClr val="FFFFFF"/>
            </a:solidFill>
            <a:latin typeface="Georgia"/>
            <a:ea typeface="+mn-ea"/>
            <a:cs typeface="+mn-cs"/>
          </a:endParaRPr>
        </a:p>
      </dsp:txBody>
      <dsp:txXfrm>
        <a:off x="935165" y="1664239"/>
        <a:ext cx="2147555" cy="1301896"/>
      </dsp:txXfrm>
    </dsp:sp>
    <dsp:sp modelId="{7EFA9567-6559-4BC8-B2D3-7F14CDEDCC62}">
      <dsp:nvSpPr>
        <dsp:cNvPr id="0" name=""/>
        <dsp:cNvSpPr/>
      </dsp:nvSpPr>
      <dsp:spPr>
        <a:xfrm>
          <a:off x="3377654" y="1597424"/>
          <a:ext cx="2281185" cy="1368711"/>
        </a:xfrm>
        <a:prstGeom prst="round2SameRect">
          <a:avLst/>
        </a:prstGeom>
        <a:gradFill rotWithShape="0">
          <a:gsLst>
            <a:gs pos="0">
              <a:srgbClr val="005390">
                <a:shade val="50000"/>
                <a:hueOff val="859769"/>
                <a:satOff val="-81228"/>
                <a:lumOff val="59951"/>
                <a:alphaOff val="0"/>
                <a:tint val="43000"/>
                <a:satMod val="165000"/>
              </a:srgbClr>
            </a:gs>
            <a:gs pos="55000">
              <a:srgbClr val="005390">
                <a:shade val="50000"/>
                <a:hueOff val="859769"/>
                <a:satOff val="-81228"/>
                <a:lumOff val="59951"/>
                <a:alphaOff val="0"/>
                <a:tint val="83000"/>
                <a:satMod val="155000"/>
              </a:srgbClr>
            </a:gs>
            <a:gs pos="100000">
              <a:srgbClr val="005390">
                <a:shade val="50000"/>
                <a:hueOff val="859769"/>
                <a:satOff val="-81228"/>
                <a:lumOff val="59951"/>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2F2B20"/>
              </a:solidFill>
              <a:latin typeface="Calibri" pitchFamily="34" charset="0"/>
              <a:ea typeface="+mn-ea"/>
              <a:cs typeface="Calibri" pitchFamily="34" charset="0"/>
            </a:rPr>
            <a:t>Protéger le patrimoine du CRI : en permettant le contrôle de l'existence physique des immobilisations du CRI </a:t>
          </a:r>
          <a:endParaRPr lang="fr-FR" sz="1400" kern="1200" dirty="0">
            <a:solidFill>
              <a:srgbClr val="2F2B20"/>
            </a:solidFill>
            <a:latin typeface="Georgia"/>
            <a:ea typeface="+mn-ea"/>
            <a:cs typeface="+mn-cs"/>
          </a:endParaRPr>
        </a:p>
      </dsp:txBody>
      <dsp:txXfrm>
        <a:off x="3444469" y="1664239"/>
        <a:ext cx="2147555" cy="1301896"/>
      </dsp:txXfrm>
    </dsp:sp>
    <dsp:sp modelId="{B3205E42-61EA-45A6-9176-1DC260F1236F}">
      <dsp:nvSpPr>
        <dsp:cNvPr id="0" name=""/>
        <dsp:cNvSpPr/>
      </dsp:nvSpPr>
      <dsp:spPr>
        <a:xfrm>
          <a:off x="5886958" y="1597424"/>
          <a:ext cx="2281185" cy="1368711"/>
        </a:xfrm>
        <a:prstGeom prst="round2SameRect">
          <a:avLst/>
        </a:prstGeom>
        <a:solidFill>
          <a:srgbClr val="FF9900"/>
        </a:soli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Fournir des informations  utiles en termes de gestion (décisions de remplacement ou d’acquisition des immobilisations)</a:t>
          </a:r>
          <a:endParaRPr lang="fr-FR" sz="1400" kern="1200" dirty="0">
            <a:solidFill>
              <a:srgbClr val="FFFFFF"/>
            </a:solidFill>
            <a:latin typeface="Georgia"/>
            <a:ea typeface="+mn-ea"/>
            <a:cs typeface="+mn-cs"/>
          </a:endParaRPr>
        </a:p>
      </dsp:txBody>
      <dsp:txXfrm>
        <a:off x="5953773" y="1664239"/>
        <a:ext cx="2147555" cy="1301896"/>
      </dsp:txXfrm>
    </dsp:sp>
    <dsp:sp modelId="{8AA08BE3-8194-4E9B-8153-845BCC4F3E8E}">
      <dsp:nvSpPr>
        <dsp:cNvPr id="0" name=""/>
        <dsp:cNvSpPr/>
      </dsp:nvSpPr>
      <dsp:spPr>
        <a:xfrm>
          <a:off x="2123002" y="3194254"/>
          <a:ext cx="2281185" cy="1368711"/>
        </a:xfrm>
        <a:prstGeom prst="round2SameRect">
          <a:avLst/>
        </a:prstGeom>
        <a:solidFill>
          <a:srgbClr val="FF9900"/>
        </a:soli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Connaître  avec  précision  les  biens  qui  sont  en  possession  par les services du CRI.</a:t>
          </a:r>
          <a:endParaRPr lang="fr-FR" sz="1400" kern="1200" dirty="0">
            <a:solidFill>
              <a:srgbClr val="FFFFFF"/>
            </a:solidFill>
            <a:latin typeface="Georgia"/>
            <a:ea typeface="+mn-ea"/>
            <a:cs typeface="+mn-cs"/>
          </a:endParaRPr>
        </a:p>
      </dsp:txBody>
      <dsp:txXfrm>
        <a:off x="2189817" y="3261069"/>
        <a:ext cx="2147555" cy="1301896"/>
      </dsp:txXfrm>
    </dsp:sp>
    <dsp:sp modelId="{308F6AFB-0C45-4B89-AD9D-19B1FBCB5681}">
      <dsp:nvSpPr>
        <dsp:cNvPr id="0" name=""/>
        <dsp:cNvSpPr/>
      </dsp:nvSpPr>
      <dsp:spPr>
        <a:xfrm>
          <a:off x="4632306" y="3194254"/>
          <a:ext cx="2281185" cy="1368711"/>
        </a:xfrm>
        <a:prstGeom prst="round2SameRect">
          <a:avLst/>
        </a:prstGeom>
        <a:gradFill rotWithShape="0">
          <a:gsLst>
            <a:gs pos="0">
              <a:srgbClr val="005390">
                <a:shade val="50000"/>
                <a:hueOff val="214942"/>
                <a:satOff val="-20307"/>
                <a:lumOff val="14988"/>
                <a:alphaOff val="0"/>
                <a:tint val="43000"/>
                <a:satMod val="165000"/>
              </a:srgbClr>
            </a:gs>
            <a:gs pos="55000">
              <a:srgbClr val="005390">
                <a:shade val="50000"/>
                <a:hueOff val="214942"/>
                <a:satOff val="-20307"/>
                <a:lumOff val="14988"/>
                <a:alphaOff val="0"/>
                <a:tint val="83000"/>
                <a:satMod val="155000"/>
              </a:srgbClr>
            </a:gs>
            <a:gs pos="100000">
              <a:srgbClr val="005390">
                <a:shade val="50000"/>
                <a:hueOff val="214942"/>
                <a:satOff val="-20307"/>
                <a:lumOff val="14988"/>
                <a:alphaOff val="0"/>
                <a:shade val="85000"/>
              </a:srgbClr>
            </a:gs>
          </a:gsLst>
          <a:path path="circle">
            <a:fillToRect l="-40000" t="-90000" r="140000" b="190000"/>
          </a:path>
        </a:gradFill>
        <a:ln>
          <a:noFill/>
        </a:ln>
        <a:effectLst>
          <a:outerShdw blurRad="50800" dist="38100" dir="10800000" algn="r"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a:solidFill>
                <a:srgbClr val="FFFFFF"/>
              </a:solidFill>
              <a:latin typeface="Calibri" pitchFamily="34" charset="0"/>
              <a:ea typeface="+mn-ea"/>
              <a:cs typeface="Calibri" pitchFamily="34" charset="0"/>
            </a:rPr>
            <a:t>Assurer une  gestion  plus  rationnelle  des biens en possession du CRI. </a:t>
          </a:r>
          <a:endParaRPr lang="fr-FR" sz="1400" kern="1200" dirty="0">
            <a:solidFill>
              <a:srgbClr val="FFFFFF"/>
            </a:solidFill>
            <a:latin typeface="Georgia"/>
            <a:ea typeface="+mn-ea"/>
            <a:cs typeface="+mn-cs"/>
          </a:endParaRPr>
        </a:p>
      </dsp:txBody>
      <dsp:txXfrm>
        <a:off x="4699121" y="3261069"/>
        <a:ext cx="2147555" cy="13018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FD640-BBE4-4125-8716-A096E64264A3}">
      <dsp:nvSpPr>
        <dsp:cNvPr id="0" name=""/>
        <dsp:cNvSpPr/>
      </dsp:nvSpPr>
      <dsp:spPr>
        <a:xfrm flipV="1">
          <a:off x="2461758" y="775539"/>
          <a:ext cx="1877007" cy="155103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4C4665-811F-4004-953C-C90D29ED0911}">
      <dsp:nvSpPr>
        <dsp:cNvPr id="0" name=""/>
        <dsp:cNvSpPr/>
      </dsp:nvSpPr>
      <dsp:spPr>
        <a:xfrm>
          <a:off x="3357427" y="1004956"/>
          <a:ext cx="2320289" cy="2320289"/>
        </a:xfrm>
        <a:prstGeom prst="leftCircularArrow">
          <a:avLst>
            <a:gd name="adj1" fmla="val 4226"/>
            <a:gd name="adj2" fmla="val 533543"/>
            <a:gd name="adj3" fmla="val 2309034"/>
            <a:gd name="adj4" fmla="val 9024470"/>
            <a:gd name="adj5" fmla="val 493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B50A8D-8B6D-4C86-87F9-20940C816EF3}">
      <dsp:nvSpPr>
        <dsp:cNvPr id="0" name=""/>
        <dsp:cNvSpPr/>
      </dsp:nvSpPr>
      <dsp:spPr>
        <a:xfrm>
          <a:off x="2766888" y="2022068"/>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MA" sz="1600" kern="1200" dirty="0"/>
            <a:t>Étape 1 :</a:t>
          </a:r>
        </a:p>
      </dsp:txBody>
      <dsp:txXfrm>
        <a:off x="2786321" y="2041501"/>
        <a:ext cx="1629584" cy="624621"/>
      </dsp:txXfrm>
    </dsp:sp>
    <dsp:sp modelId="{60C86BA2-339E-4DF6-9420-5E0C3676924B}">
      <dsp:nvSpPr>
        <dsp:cNvPr id="0" name=""/>
        <dsp:cNvSpPr/>
      </dsp:nvSpPr>
      <dsp:spPr>
        <a:xfrm>
          <a:off x="4902217" y="805663"/>
          <a:ext cx="1877007" cy="15481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7F732-79EA-41BB-B196-671181E3C9C0}">
      <dsp:nvSpPr>
        <dsp:cNvPr id="0" name=""/>
        <dsp:cNvSpPr/>
      </dsp:nvSpPr>
      <dsp:spPr>
        <a:xfrm>
          <a:off x="5319330" y="473919"/>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MA" sz="1600" kern="1200" dirty="0"/>
            <a:t>Étape 2 :</a:t>
          </a:r>
        </a:p>
      </dsp:txBody>
      <dsp:txXfrm>
        <a:off x="5338763" y="493352"/>
        <a:ext cx="1629584" cy="6246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FD640-BBE4-4125-8716-A096E64264A3}">
      <dsp:nvSpPr>
        <dsp:cNvPr id="0" name=""/>
        <dsp:cNvSpPr/>
      </dsp:nvSpPr>
      <dsp:spPr>
        <a:xfrm flipV="1">
          <a:off x="2461758" y="775539"/>
          <a:ext cx="1877007" cy="155103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4C4665-811F-4004-953C-C90D29ED0911}">
      <dsp:nvSpPr>
        <dsp:cNvPr id="0" name=""/>
        <dsp:cNvSpPr/>
      </dsp:nvSpPr>
      <dsp:spPr>
        <a:xfrm>
          <a:off x="3357427" y="1004956"/>
          <a:ext cx="2320289" cy="2320289"/>
        </a:xfrm>
        <a:prstGeom prst="leftCircularArrow">
          <a:avLst>
            <a:gd name="adj1" fmla="val 4226"/>
            <a:gd name="adj2" fmla="val 533543"/>
            <a:gd name="adj3" fmla="val 2309034"/>
            <a:gd name="adj4" fmla="val 9024470"/>
            <a:gd name="adj5" fmla="val 493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B50A8D-8B6D-4C86-87F9-20940C816EF3}">
      <dsp:nvSpPr>
        <dsp:cNvPr id="0" name=""/>
        <dsp:cNvSpPr/>
      </dsp:nvSpPr>
      <dsp:spPr>
        <a:xfrm>
          <a:off x="2766888" y="2022068"/>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fr-MA" sz="1700" b="1" kern="1200" dirty="0">
              <a:solidFill>
                <a:schemeClr val="tx1"/>
              </a:solidFill>
            </a:rPr>
            <a:t>Étape 1 :</a:t>
          </a:r>
        </a:p>
      </dsp:txBody>
      <dsp:txXfrm>
        <a:off x="2786321" y="2041501"/>
        <a:ext cx="1629584" cy="624621"/>
      </dsp:txXfrm>
    </dsp:sp>
    <dsp:sp modelId="{60C86BA2-339E-4DF6-9420-5E0C3676924B}">
      <dsp:nvSpPr>
        <dsp:cNvPr id="0" name=""/>
        <dsp:cNvSpPr/>
      </dsp:nvSpPr>
      <dsp:spPr>
        <a:xfrm>
          <a:off x="4902217" y="805663"/>
          <a:ext cx="1877007" cy="15481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7F732-79EA-41BB-B196-671181E3C9C0}">
      <dsp:nvSpPr>
        <dsp:cNvPr id="0" name=""/>
        <dsp:cNvSpPr/>
      </dsp:nvSpPr>
      <dsp:spPr>
        <a:xfrm>
          <a:off x="5319330" y="473919"/>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MA" sz="1600" kern="1200" dirty="0"/>
            <a:t>Étape 2 :</a:t>
          </a:r>
        </a:p>
      </dsp:txBody>
      <dsp:txXfrm>
        <a:off x="5338763" y="493352"/>
        <a:ext cx="1629584" cy="6246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9C5CC-A99F-4A2E-8164-7005332E037F}">
      <dsp:nvSpPr>
        <dsp:cNvPr id="0" name=""/>
        <dsp:cNvSpPr/>
      </dsp:nvSpPr>
      <dsp:spPr>
        <a:xfrm>
          <a:off x="37634" y="439643"/>
          <a:ext cx="3022086" cy="35928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fr-MA" sz="1000" b="1" kern="1200" dirty="0">
              <a:latin typeface="Tw Cen MT (Corps)"/>
            </a:rPr>
            <a:t>Constructions, agencements et aménagements</a:t>
          </a:r>
          <a:endParaRPr lang="fr-FR" sz="1000" b="1" kern="1200" dirty="0">
            <a:solidFill>
              <a:sysClr val="window" lastClr="FFFFFF"/>
            </a:solidFill>
            <a:latin typeface="Tw Cen MT (Corps)"/>
            <a:ea typeface="+mn-ea"/>
            <a:cs typeface="Arial" pitchFamily="34" charset="0"/>
          </a:endParaRPr>
        </a:p>
      </dsp:txBody>
      <dsp:txXfrm>
        <a:off x="48157" y="450166"/>
        <a:ext cx="3001040" cy="338240"/>
      </dsp:txXfrm>
    </dsp:sp>
    <dsp:sp modelId="{1BF1D9E5-CE94-4F05-8BF1-7643D0B87956}">
      <dsp:nvSpPr>
        <dsp:cNvPr id="0" name=""/>
        <dsp:cNvSpPr/>
      </dsp:nvSpPr>
      <dsp:spPr>
        <a:xfrm>
          <a:off x="339842" y="798930"/>
          <a:ext cx="269653" cy="621861"/>
        </a:xfrm>
        <a:custGeom>
          <a:avLst/>
          <a:gdLst/>
          <a:ahLst/>
          <a:cxnLst/>
          <a:rect l="0" t="0" r="0" b="0"/>
          <a:pathLst>
            <a:path>
              <a:moveTo>
                <a:pt x="0" y="0"/>
              </a:moveTo>
              <a:lnTo>
                <a:pt x="0" y="1010728"/>
              </a:lnTo>
              <a:lnTo>
                <a:pt x="195843" y="1010728"/>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02B6A07-48AB-47A2-ADC2-808C9F905E6E}">
      <dsp:nvSpPr>
        <dsp:cNvPr id="0" name=""/>
        <dsp:cNvSpPr/>
      </dsp:nvSpPr>
      <dsp:spPr>
        <a:xfrm>
          <a:off x="609496" y="841660"/>
          <a:ext cx="4943578" cy="1158263"/>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l" defTabSz="400050">
            <a:lnSpc>
              <a:spcPct val="90000"/>
            </a:lnSpc>
            <a:spcBef>
              <a:spcPct val="0"/>
            </a:spcBef>
            <a:spcAft>
              <a:spcPct val="35000"/>
            </a:spcAft>
          </a:pPr>
          <a:r>
            <a:rPr lang="fr-MA" sz="900" b="1" kern="1200" dirty="0">
              <a:solidFill>
                <a:sysClr val="windowText" lastClr="000000">
                  <a:hueOff val="0"/>
                  <a:satOff val="0"/>
                  <a:lumOff val="0"/>
                  <a:alphaOff val="0"/>
                </a:sysClr>
              </a:solidFill>
              <a:latin typeface="Century" panose="02040604050505020304" pitchFamily="18" charset="0"/>
              <a:ea typeface="+mn-ea"/>
              <a:cs typeface="+mn-cs"/>
            </a:rPr>
            <a:t>ACQUISITION DE TERRAINS</a:t>
          </a:r>
        </a:p>
        <a:p>
          <a:pPr lvl="0" algn="l" defTabSz="400050">
            <a:lnSpc>
              <a:spcPct val="90000"/>
            </a:lnSpc>
            <a:spcBef>
              <a:spcPct val="0"/>
            </a:spcBef>
            <a:spcAft>
              <a:spcPct val="35000"/>
            </a:spcAft>
          </a:pPr>
          <a:r>
            <a:rPr lang="fr-MA" sz="900" b="1" kern="1200" dirty="0">
              <a:solidFill>
                <a:sysClr val="windowText" lastClr="000000">
                  <a:hueOff val="0"/>
                  <a:satOff val="0"/>
                  <a:lumOff val="0"/>
                  <a:alphaOff val="0"/>
                </a:sysClr>
              </a:solidFill>
              <a:latin typeface="Century" panose="02040604050505020304" pitchFamily="18" charset="0"/>
              <a:ea typeface="+mn-ea"/>
              <a:cs typeface="+mn-cs"/>
            </a:rPr>
            <a:t>CONSTRUCTIONS</a:t>
          </a:r>
        </a:p>
        <a:p>
          <a:pPr lvl="0" algn="l" defTabSz="400050">
            <a:lnSpc>
              <a:spcPct val="90000"/>
            </a:lnSpc>
            <a:spcBef>
              <a:spcPct val="0"/>
            </a:spcBef>
            <a:spcAft>
              <a:spcPct val="35000"/>
            </a:spcAft>
          </a:pPr>
          <a:r>
            <a:rPr lang="fr-MA" sz="900" b="1" kern="1200" dirty="0">
              <a:solidFill>
                <a:sysClr val="windowText" lastClr="000000">
                  <a:hueOff val="0"/>
                  <a:satOff val="0"/>
                  <a:lumOff val="0"/>
                  <a:alphaOff val="0"/>
                </a:sysClr>
              </a:solidFill>
              <a:latin typeface="Century" panose="02040604050505020304" pitchFamily="18" charset="0"/>
              <a:ea typeface="+mn-ea"/>
              <a:cs typeface="+mn-cs"/>
            </a:rPr>
            <a:t>AGENCEMENTS ET AMÉNAGEMENTS DES CONSTRUCTIONS</a:t>
          </a:r>
        </a:p>
        <a:p>
          <a:pPr lvl="0" algn="l" defTabSz="400050">
            <a:lnSpc>
              <a:spcPct val="90000"/>
            </a:lnSpc>
            <a:spcBef>
              <a:spcPct val="0"/>
            </a:spcBef>
            <a:spcAft>
              <a:spcPct val="35000"/>
            </a:spcAft>
          </a:pPr>
          <a:r>
            <a:rPr lang="fr-MA" sz="900" b="1" kern="1200" dirty="0">
              <a:solidFill>
                <a:sysClr val="windowText" lastClr="000000">
                  <a:hueOff val="0"/>
                  <a:satOff val="0"/>
                  <a:lumOff val="0"/>
                  <a:alphaOff val="0"/>
                </a:sysClr>
              </a:solidFill>
              <a:latin typeface="Century" panose="02040604050505020304" pitchFamily="18" charset="0"/>
              <a:ea typeface="+mn-ea"/>
              <a:cs typeface="+mn-cs"/>
            </a:rPr>
            <a:t>INSTALLATIONS TECHNIQUE</a:t>
          </a:r>
          <a:endParaRPr lang="fr-FR" sz="800" b="0" kern="1200" dirty="0">
            <a:solidFill>
              <a:sysClr val="windowText" lastClr="000000">
                <a:hueOff val="0"/>
                <a:satOff val="0"/>
                <a:lumOff val="0"/>
                <a:alphaOff val="0"/>
              </a:sysClr>
            </a:solidFill>
            <a:latin typeface="Century" panose="02040604050505020304" pitchFamily="18" charset="0"/>
            <a:ea typeface="+mn-ea"/>
            <a:cs typeface="+mn-cs"/>
          </a:endParaRPr>
        </a:p>
      </dsp:txBody>
      <dsp:txXfrm>
        <a:off x="643420" y="875584"/>
        <a:ext cx="4875730" cy="10904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9C5CC-A99F-4A2E-8164-7005332E037F}">
      <dsp:nvSpPr>
        <dsp:cNvPr id="0" name=""/>
        <dsp:cNvSpPr/>
      </dsp:nvSpPr>
      <dsp:spPr>
        <a:xfrm>
          <a:off x="40107" y="347428"/>
          <a:ext cx="1915105" cy="3752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fr-FR" sz="1000" b="1" kern="1200" dirty="0">
              <a:solidFill>
                <a:sysClr val="window" lastClr="FFFFFF"/>
              </a:solidFill>
              <a:latin typeface="Century" panose="02040604050505020304" pitchFamily="18" charset="0"/>
              <a:ea typeface="+mn-ea"/>
              <a:cs typeface="Arial" pitchFamily="34" charset="0"/>
            </a:rPr>
            <a:t>Matériels et équipements</a:t>
          </a:r>
        </a:p>
      </dsp:txBody>
      <dsp:txXfrm>
        <a:off x="51098" y="358419"/>
        <a:ext cx="1893123" cy="353262"/>
      </dsp:txXfrm>
    </dsp:sp>
    <dsp:sp modelId="{1BF1D9E5-CE94-4F05-8BF1-7643D0B87956}">
      <dsp:nvSpPr>
        <dsp:cNvPr id="0" name=""/>
        <dsp:cNvSpPr/>
      </dsp:nvSpPr>
      <dsp:spPr>
        <a:xfrm>
          <a:off x="231617" y="722673"/>
          <a:ext cx="158311" cy="696707"/>
        </a:xfrm>
        <a:custGeom>
          <a:avLst/>
          <a:gdLst/>
          <a:ahLst/>
          <a:cxnLst/>
          <a:rect l="0" t="0" r="0" b="0"/>
          <a:pathLst>
            <a:path>
              <a:moveTo>
                <a:pt x="0" y="0"/>
              </a:moveTo>
              <a:lnTo>
                <a:pt x="0" y="1010728"/>
              </a:lnTo>
              <a:lnTo>
                <a:pt x="195843" y="1010728"/>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02B6A07-48AB-47A2-ADC2-808C9F905E6E}">
      <dsp:nvSpPr>
        <dsp:cNvPr id="0" name=""/>
        <dsp:cNvSpPr/>
      </dsp:nvSpPr>
      <dsp:spPr>
        <a:xfrm>
          <a:off x="389929" y="767300"/>
          <a:ext cx="5163145" cy="1304160"/>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l" defTabSz="400050">
            <a:lnSpc>
              <a:spcPct val="90000"/>
            </a:lnSpc>
            <a:spcBef>
              <a:spcPct val="0"/>
            </a:spcBef>
            <a:spcAft>
              <a:spcPct val="35000"/>
            </a:spcAft>
          </a:pPr>
          <a:r>
            <a:rPr lang="fr-FR" sz="900" b="1" kern="1200" dirty="0">
              <a:solidFill>
                <a:sysClr val="windowText" lastClr="000000">
                  <a:hueOff val="0"/>
                  <a:satOff val="0"/>
                  <a:lumOff val="0"/>
                  <a:alphaOff val="0"/>
                </a:sysClr>
              </a:solidFill>
              <a:latin typeface="Century" panose="02040604050505020304" pitchFamily="18" charset="0"/>
              <a:ea typeface="+mn-ea"/>
              <a:cs typeface="+mn-cs"/>
            </a:rPr>
            <a:t>MATERIEL DE TRANSPORT</a:t>
          </a:r>
          <a:endParaRPr lang="fr-FR" sz="900" kern="1200" dirty="0">
            <a:solidFill>
              <a:sysClr val="windowText" lastClr="000000">
                <a:hueOff val="0"/>
                <a:satOff val="0"/>
                <a:lumOff val="0"/>
                <a:alphaOff val="0"/>
              </a:sysClr>
            </a:solidFill>
            <a:latin typeface="Century" panose="02040604050505020304" pitchFamily="18" charset="0"/>
            <a:ea typeface="+mn-ea"/>
            <a:cs typeface="+mn-cs"/>
          </a:endParaRPr>
        </a:p>
        <a:p>
          <a:pPr lvl="0" algn="l" defTabSz="400050">
            <a:lnSpc>
              <a:spcPct val="90000"/>
            </a:lnSpc>
            <a:spcBef>
              <a:spcPct val="0"/>
            </a:spcBef>
            <a:spcAft>
              <a:spcPct val="35000"/>
            </a:spcAft>
          </a:pPr>
          <a:r>
            <a:rPr lang="fr-FR" sz="900" b="1" kern="1200" dirty="0">
              <a:solidFill>
                <a:sysClr val="windowText" lastClr="000000">
                  <a:hueOff val="0"/>
                  <a:satOff val="0"/>
                  <a:lumOff val="0"/>
                  <a:alphaOff val="0"/>
                </a:sysClr>
              </a:solidFill>
              <a:latin typeface="Century" panose="02040604050505020304" pitchFamily="18" charset="0"/>
              <a:ea typeface="+mn-ea"/>
              <a:cs typeface="+mn-cs"/>
            </a:rPr>
            <a:t>MOBILIER, MATERIEL DE BUREAU ET AMENAGEMENTS DIVERS</a:t>
          </a:r>
          <a:endParaRPr lang="fr-FR" sz="900" kern="1200" dirty="0">
            <a:solidFill>
              <a:sysClr val="windowText" lastClr="000000">
                <a:hueOff val="0"/>
                <a:satOff val="0"/>
                <a:lumOff val="0"/>
                <a:alphaOff val="0"/>
              </a:sysClr>
            </a:solidFill>
            <a:latin typeface="Century" panose="02040604050505020304" pitchFamily="18" charset="0"/>
            <a:ea typeface="+mn-ea"/>
            <a:cs typeface="+mn-cs"/>
          </a:endParaRPr>
        </a:p>
        <a:p>
          <a:pPr lvl="0" algn="l" defTabSz="400050">
            <a:lnSpc>
              <a:spcPct val="90000"/>
            </a:lnSpc>
            <a:spcBef>
              <a:spcPct val="0"/>
            </a:spcBef>
            <a:spcAft>
              <a:spcPct val="35000"/>
            </a:spcAft>
          </a:pPr>
          <a:r>
            <a:rPr lang="fr-FR" sz="900" b="0" kern="1200" dirty="0">
              <a:solidFill>
                <a:sysClr val="windowText" lastClr="000000">
                  <a:hueOff val="0"/>
                  <a:satOff val="0"/>
                  <a:lumOff val="0"/>
                  <a:alphaOff val="0"/>
                </a:sysClr>
              </a:solidFill>
              <a:latin typeface="Century" panose="02040604050505020304" pitchFamily="18" charset="0"/>
              <a:ea typeface="+mn-ea"/>
              <a:cs typeface="+mn-cs"/>
            </a:rPr>
            <a:t>MOBILIER DE BUREAU</a:t>
          </a:r>
        </a:p>
        <a:p>
          <a:pPr lvl="0" algn="l" defTabSz="400050">
            <a:lnSpc>
              <a:spcPct val="90000"/>
            </a:lnSpc>
            <a:spcBef>
              <a:spcPct val="0"/>
            </a:spcBef>
            <a:spcAft>
              <a:spcPct val="35000"/>
            </a:spcAft>
          </a:pPr>
          <a:r>
            <a:rPr lang="fr-FR" sz="900" b="0" kern="1200" dirty="0">
              <a:solidFill>
                <a:sysClr val="windowText" lastClr="000000">
                  <a:hueOff val="0"/>
                  <a:satOff val="0"/>
                  <a:lumOff val="0"/>
                  <a:alphaOff val="0"/>
                </a:sysClr>
              </a:solidFill>
              <a:latin typeface="Century" panose="02040604050505020304" pitchFamily="18" charset="0"/>
              <a:ea typeface="+mn-ea"/>
              <a:cs typeface="+mn-cs"/>
            </a:rPr>
            <a:t>MATÉRIEL DE BUREAU</a:t>
          </a:r>
        </a:p>
        <a:p>
          <a:pPr lvl="0" algn="l" defTabSz="400050">
            <a:lnSpc>
              <a:spcPct val="90000"/>
            </a:lnSpc>
            <a:spcBef>
              <a:spcPct val="0"/>
            </a:spcBef>
            <a:spcAft>
              <a:spcPct val="35000"/>
            </a:spcAft>
          </a:pPr>
          <a:r>
            <a:rPr lang="fr-FR" sz="900" b="0" kern="1200" dirty="0">
              <a:solidFill>
                <a:sysClr val="windowText" lastClr="000000">
                  <a:hueOff val="0"/>
                  <a:satOff val="0"/>
                  <a:lumOff val="0"/>
                  <a:alphaOff val="0"/>
                </a:sysClr>
              </a:solidFill>
              <a:latin typeface="Century" panose="02040604050505020304" pitchFamily="18" charset="0"/>
              <a:ea typeface="+mn-ea"/>
              <a:cs typeface="+mn-cs"/>
            </a:rPr>
            <a:t>MATÉRIEL INFORMATIQUE ET LOGICIELS</a:t>
          </a:r>
        </a:p>
      </dsp:txBody>
      <dsp:txXfrm>
        <a:off x="428127" y="805498"/>
        <a:ext cx="5086749" cy="12277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FD640-BBE4-4125-8716-A096E64264A3}">
      <dsp:nvSpPr>
        <dsp:cNvPr id="0" name=""/>
        <dsp:cNvSpPr/>
      </dsp:nvSpPr>
      <dsp:spPr>
        <a:xfrm flipV="1">
          <a:off x="2461758" y="775539"/>
          <a:ext cx="1877007" cy="155103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4C4665-811F-4004-953C-C90D29ED0911}">
      <dsp:nvSpPr>
        <dsp:cNvPr id="0" name=""/>
        <dsp:cNvSpPr/>
      </dsp:nvSpPr>
      <dsp:spPr>
        <a:xfrm>
          <a:off x="3357427" y="1004956"/>
          <a:ext cx="2320289" cy="2320289"/>
        </a:xfrm>
        <a:prstGeom prst="leftCircularArrow">
          <a:avLst>
            <a:gd name="adj1" fmla="val 4226"/>
            <a:gd name="adj2" fmla="val 533543"/>
            <a:gd name="adj3" fmla="val 2309034"/>
            <a:gd name="adj4" fmla="val 9024470"/>
            <a:gd name="adj5" fmla="val 493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B50A8D-8B6D-4C86-87F9-20940C816EF3}">
      <dsp:nvSpPr>
        <dsp:cNvPr id="0" name=""/>
        <dsp:cNvSpPr/>
      </dsp:nvSpPr>
      <dsp:spPr>
        <a:xfrm>
          <a:off x="2766888" y="2022068"/>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rtl="0">
            <a:lnSpc>
              <a:spcPct val="90000"/>
            </a:lnSpc>
            <a:spcBef>
              <a:spcPct val="0"/>
            </a:spcBef>
            <a:spcAft>
              <a:spcPct val="35000"/>
            </a:spcAft>
          </a:pPr>
          <a:r>
            <a:rPr lang="fr-MA" sz="1600" kern="1200" dirty="0"/>
            <a:t>Étape 1 :</a:t>
          </a:r>
        </a:p>
      </dsp:txBody>
      <dsp:txXfrm>
        <a:off x="2786321" y="2041501"/>
        <a:ext cx="1629584" cy="624621"/>
      </dsp:txXfrm>
    </dsp:sp>
    <dsp:sp modelId="{60C86BA2-339E-4DF6-9420-5E0C3676924B}">
      <dsp:nvSpPr>
        <dsp:cNvPr id="0" name=""/>
        <dsp:cNvSpPr/>
      </dsp:nvSpPr>
      <dsp:spPr>
        <a:xfrm>
          <a:off x="4902217" y="805663"/>
          <a:ext cx="1877007" cy="15481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7F732-79EA-41BB-B196-671181E3C9C0}">
      <dsp:nvSpPr>
        <dsp:cNvPr id="0" name=""/>
        <dsp:cNvSpPr/>
      </dsp:nvSpPr>
      <dsp:spPr>
        <a:xfrm>
          <a:off x="5319330" y="473919"/>
          <a:ext cx="1668450" cy="6634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fr-MA" sz="1700" b="1" kern="1200" dirty="0">
              <a:solidFill>
                <a:schemeClr val="tx1"/>
              </a:solidFill>
            </a:rPr>
            <a:t>Étape 2 :</a:t>
          </a:r>
        </a:p>
      </dsp:txBody>
      <dsp:txXfrm>
        <a:off x="5338763" y="493352"/>
        <a:ext cx="1629584" cy="6246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M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B581B-169F-4051-A1FF-1373E5A2BDA1}" type="datetimeFigureOut">
              <a:rPr lang="fr-MA" smtClean="0"/>
              <a:t>19/05/2020</a:t>
            </a:fld>
            <a:endParaRPr lang="fr-MA"/>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MA"/>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M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378C75-0E04-421C-9E3F-2A463F468DD9}" type="slidenum">
              <a:rPr lang="fr-MA" smtClean="0"/>
              <a:t>‹N°›</a:t>
            </a:fld>
            <a:endParaRPr lang="fr-MA"/>
          </a:p>
        </p:txBody>
      </p:sp>
    </p:spTree>
    <p:extLst>
      <p:ext uri="{BB962C8B-B14F-4D97-AF65-F5344CB8AC3E}">
        <p14:creationId xmlns:p14="http://schemas.microsoft.com/office/powerpoint/2010/main" val="4250927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F378C75-0E04-421C-9E3F-2A463F468DD9}" type="slidenum">
              <a:rPr lang="fr-MA" smtClean="0"/>
              <a:t>1</a:t>
            </a:fld>
            <a:endParaRPr lang="fr-MA"/>
          </a:p>
        </p:txBody>
      </p:sp>
    </p:spTree>
    <p:extLst>
      <p:ext uri="{BB962C8B-B14F-4D97-AF65-F5344CB8AC3E}">
        <p14:creationId xmlns:p14="http://schemas.microsoft.com/office/powerpoint/2010/main" val="111972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lang="fr-FR"/>
              <a:t>Cliquez pour modifier le style du titre</a:t>
            </a:r>
            <a:endParaRPr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a:t>Cliquez pour modifier le style des sous-titres du masque</a:t>
            </a:r>
            <a:endParaRPr lang="en-US"/>
          </a:p>
        </p:txBody>
      </p:sp>
      <p:sp>
        <p:nvSpPr>
          <p:cNvPr id="7" name="Espace réservé de la date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EE043901-EBDB-4D89-A92B-80A15F3E9DA6}" type="datetime1">
              <a:rPr lang="fr-FR" smtClean="0"/>
              <a:t>19/05/2020</a:t>
            </a:fld>
            <a:endParaRPr lang="fr-FR"/>
          </a:p>
        </p:txBody>
      </p:sp>
      <p:sp>
        <p:nvSpPr>
          <p:cNvPr id="10" name="Espace réservé du pied de page 16"/>
          <p:cNvSpPr>
            <a:spLocks noGrp="1"/>
          </p:cNvSpPr>
          <p:nvPr>
            <p:ph type="ftr" sz="quarter" idx="11"/>
          </p:nvPr>
        </p:nvSpPr>
        <p:spPr>
          <a:xfrm>
            <a:off x="2085975" y="236538"/>
            <a:ext cx="5867400" cy="365125"/>
          </a:xfrm>
        </p:spPr>
        <p:txBody>
          <a:bodyPr/>
          <a:lstStyle>
            <a:lvl1pPr algn="r">
              <a:defRPr>
                <a:solidFill>
                  <a:srgbClr val="EBDDC3"/>
                </a:solidFill>
              </a:defRPr>
            </a:lvl1pPr>
          </a:lstStyle>
          <a:p>
            <a:pPr>
              <a:defRPr/>
            </a:pPr>
            <a:endParaRPr lang="fr-FR"/>
          </a:p>
        </p:txBody>
      </p:sp>
      <p:sp>
        <p:nvSpPr>
          <p:cNvPr id="11" name="Espace réservé du numéro de diapositive 28"/>
          <p:cNvSpPr>
            <a:spLocks noGrp="1"/>
          </p:cNvSpPr>
          <p:nvPr>
            <p:ph type="sldNum" sz="quarter" idx="12"/>
          </p:nvPr>
        </p:nvSpPr>
        <p:spPr>
          <a:xfrm>
            <a:off x="8001000" y="228600"/>
            <a:ext cx="838200" cy="381000"/>
          </a:xfrm>
        </p:spPr>
        <p:txBody>
          <a:bodyPr/>
          <a:lstStyle>
            <a:lvl1pPr>
              <a:defRPr>
                <a:solidFill>
                  <a:srgbClr val="EBDDC3"/>
                </a:solidFill>
              </a:defRPr>
            </a:lvl1pPr>
          </a:lstStyle>
          <a:p>
            <a:pPr>
              <a:defRPr/>
            </a:pPr>
            <a:fld id="{DD1E0CAD-250C-4B68-8645-709082CBB450}" type="slidenum">
              <a:rPr lang="fr-FR"/>
              <a:pPr>
                <a:defRPr/>
              </a:pPr>
              <a:t>‹N°›</a:t>
            </a:fld>
            <a:endParaRPr lang="fr-FR"/>
          </a:p>
        </p:txBody>
      </p:sp>
    </p:spTree>
    <p:extLst>
      <p:ext uri="{BB962C8B-B14F-4D97-AF65-F5344CB8AC3E}">
        <p14:creationId xmlns:p14="http://schemas.microsoft.com/office/powerpoint/2010/main" val="411191752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re vertical 1"/>
          <p:cNvSpPr>
            <a:spLocks noGrp="1"/>
          </p:cNvSpPr>
          <p:nvPr>
            <p:ph type="title" orient="vert"/>
          </p:nvPr>
        </p:nvSpPr>
        <p:spPr>
          <a:xfrm>
            <a:off x="6553200" y="609600"/>
            <a:ext cx="2057400" cy="5516563"/>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3"/>
          <p:cNvSpPr>
            <a:spLocks noGrp="1"/>
          </p:cNvSpPr>
          <p:nvPr>
            <p:ph type="dt" sz="half" idx="10"/>
          </p:nvPr>
        </p:nvSpPr>
        <p:spPr>
          <a:xfrm>
            <a:off x="6553200" y="6248400"/>
            <a:ext cx="2209800" cy="365125"/>
          </a:xfrm>
        </p:spPr>
        <p:txBody>
          <a:bodyPr/>
          <a:lstStyle>
            <a:lvl1pPr>
              <a:defRPr/>
            </a:lvl1pPr>
          </a:lstStyle>
          <a:p>
            <a:pPr>
              <a:defRPr/>
            </a:pPr>
            <a:fld id="{637C94B6-1D79-4BDB-8B18-721BFB9BBABD}" type="datetime1">
              <a:rPr lang="fr-FR" smtClean="0"/>
              <a:t>19/05/2020</a:t>
            </a:fld>
            <a:endParaRPr lang="fr-FR"/>
          </a:p>
        </p:txBody>
      </p:sp>
      <p:sp>
        <p:nvSpPr>
          <p:cNvPr id="8" name="Espace réservé du pied de page 4"/>
          <p:cNvSpPr>
            <a:spLocks noGrp="1"/>
          </p:cNvSpPr>
          <p:nvPr>
            <p:ph type="ftr" sz="quarter" idx="11"/>
          </p:nvPr>
        </p:nvSpPr>
        <p:spPr>
          <a:xfrm>
            <a:off x="457200" y="6248400"/>
            <a:ext cx="5573713" cy="365125"/>
          </a:xfrm>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a:xfrm rot="5400000">
            <a:off x="5989638" y="144462"/>
            <a:ext cx="533400" cy="244475"/>
          </a:xfrm>
        </p:spPr>
        <p:txBody>
          <a:bodyPr/>
          <a:lstStyle>
            <a:lvl1pPr>
              <a:defRPr/>
            </a:lvl1pPr>
          </a:lstStyle>
          <a:p>
            <a:pPr>
              <a:defRPr/>
            </a:pPr>
            <a:fld id="{24F152CD-95A7-4B37-9A79-F72D462EC581}" type="slidenum">
              <a:rPr lang="fr-FR"/>
              <a:pPr>
                <a:defRPr/>
              </a:pPr>
              <a:t>‹N°›</a:t>
            </a:fld>
            <a:endParaRPr lang="fr-FR"/>
          </a:p>
        </p:txBody>
      </p:sp>
    </p:spTree>
    <p:extLst>
      <p:ext uri="{BB962C8B-B14F-4D97-AF65-F5344CB8AC3E}">
        <p14:creationId xmlns:p14="http://schemas.microsoft.com/office/powerpoint/2010/main" val="329425021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42844" y="152384"/>
            <a:ext cx="8623204" cy="990600"/>
          </a:xfrm>
        </p:spPr>
        <p:txBody>
          <a:bodyPr/>
          <a:lstStyle/>
          <a:p>
            <a:r>
              <a:rPr lang="fr-FR" dirty="0"/>
              <a:t>Cliquez pour modifier le style du titre</a:t>
            </a:r>
            <a:endParaRPr lang="en-US" dirty="0"/>
          </a:p>
        </p:txBody>
      </p:sp>
      <p:sp>
        <p:nvSpPr>
          <p:cNvPr id="8" name="Espace réservé du contenu 7"/>
          <p:cNvSpPr>
            <a:spLocks noGrp="1"/>
          </p:cNvSpPr>
          <p:nvPr>
            <p:ph sz="quarter" idx="1"/>
          </p:nvPr>
        </p:nvSpPr>
        <p:spPr>
          <a:xfrm>
            <a:off x="612648" y="1600200"/>
            <a:ext cx="8153400" cy="4495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8CCEB1C8-1F08-43E2-9A9F-A2D629FEED93}" type="datetime1">
              <a:rPr lang="fr-FR" smtClean="0"/>
              <a:t>19/05/2020</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D3B00415-14E4-474C-B26A-B2F7B1AD9EC7}" type="slidenum">
              <a:rPr lang="fr-FR" smtClean="0"/>
              <a:pPr>
                <a:defRPr/>
              </a:pPr>
              <a:t>‹N°›</a:t>
            </a:fld>
            <a:r>
              <a:rPr lang="fr-FR"/>
              <a:t> Sur 16</a:t>
            </a:r>
            <a:endParaRPr lang="fr-FR" dirty="0"/>
          </a:p>
        </p:txBody>
      </p:sp>
    </p:spTree>
    <p:extLst>
      <p:ext uri="{BB962C8B-B14F-4D97-AF65-F5344CB8AC3E}">
        <p14:creationId xmlns:p14="http://schemas.microsoft.com/office/powerpoint/2010/main" val="3288029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3" name="Espace réservé du texte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a:t>Cliquez pour modifier les styles du texte du masque</a:t>
            </a:r>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fr-FR"/>
              <a:t>Cliquez pour modifier le style du titre</a:t>
            </a:r>
            <a:endParaRPr lang="en-US"/>
          </a:p>
        </p:txBody>
      </p:sp>
      <p:sp>
        <p:nvSpPr>
          <p:cNvPr id="7" name="Espace réservé de la date 11"/>
          <p:cNvSpPr>
            <a:spLocks noGrp="1"/>
          </p:cNvSpPr>
          <p:nvPr>
            <p:ph type="dt" sz="half" idx="10"/>
          </p:nvPr>
        </p:nvSpPr>
        <p:spPr/>
        <p:txBody>
          <a:bodyPr/>
          <a:lstStyle>
            <a:lvl1pPr>
              <a:defRPr/>
            </a:lvl1pPr>
          </a:lstStyle>
          <a:p>
            <a:pPr>
              <a:defRPr/>
            </a:pPr>
            <a:fld id="{8A6A26BC-30B0-45F5-96F5-27C1AF559983}" type="datetime1">
              <a:rPr lang="fr-FR" smtClean="0"/>
              <a:t>19/05/2020</a:t>
            </a:fld>
            <a:endParaRPr lang="fr-FR"/>
          </a:p>
        </p:txBody>
      </p:sp>
      <p:sp>
        <p:nvSpPr>
          <p:cNvPr id="8" name="Espace réservé du numéro de diapositive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939484B7-AA60-497E-8DC2-4DD1E9903907}" type="slidenum">
              <a:rPr lang="fr-FR"/>
              <a:pPr>
                <a:defRPr/>
              </a:pPr>
              <a:t>‹N°›</a:t>
            </a:fld>
            <a:endParaRPr lang="fr-FR"/>
          </a:p>
        </p:txBody>
      </p:sp>
      <p:sp>
        <p:nvSpPr>
          <p:cNvPr id="9" name="Espace réservé du pied de page 13"/>
          <p:cNvSpPr>
            <a:spLocks noGrp="1"/>
          </p:cNvSpPr>
          <p:nvPr>
            <p:ph type="ftr" sz="quarter" idx="12"/>
          </p:nvPr>
        </p:nvSpPr>
        <p:spPr/>
        <p:txBody>
          <a:bodyPr/>
          <a:lstStyle>
            <a:lvl1pPr>
              <a:defRPr/>
            </a:lvl1pPr>
          </a:lstStyle>
          <a:p>
            <a:pPr>
              <a:defRPr/>
            </a:pPr>
            <a:endParaRPr lang="fr-FR"/>
          </a:p>
        </p:txBody>
      </p:sp>
    </p:spTree>
    <p:extLst>
      <p:ext uri="{BB962C8B-B14F-4D97-AF65-F5344CB8AC3E}">
        <p14:creationId xmlns:p14="http://schemas.microsoft.com/office/powerpoint/2010/main" val="417352057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dirty="0"/>
          </a:p>
        </p:txBody>
      </p:sp>
      <p:sp>
        <p:nvSpPr>
          <p:cNvPr id="9" name="Espace réservé du contenu 8"/>
          <p:cNvSpPr>
            <a:spLocks noGrp="1"/>
          </p:cNvSpPr>
          <p:nvPr>
            <p:ph sz="quarter" idx="1"/>
          </p:nvPr>
        </p:nvSpPr>
        <p:spPr>
          <a:xfrm>
            <a:off x="609600"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Espace réservé du contenu 10"/>
          <p:cNvSpPr>
            <a:spLocks noGrp="1"/>
          </p:cNvSpPr>
          <p:nvPr>
            <p:ph sz="quarter" idx="2"/>
          </p:nvPr>
        </p:nvSpPr>
        <p:spPr>
          <a:xfrm>
            <a:off x="4844901"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7"/>
          <p:cNvSpPr>
            <a:spLocks noGrp="1"/>
          </p:cNvSpPr>
          <p:nvPr>
            <p:ph type="dt" sz="half" idx="10"/>
          </p:nvPr>
        </p:nvSpPr>
        <p:spPr/>
        <p:txBody>
          <a:bodyPr rtlCol="0"/>
          <a:lstStyle>
            <a:lvl1pPr>
              <a:defRPr/>
            </a:lvl1pPr>
          </a:lstStyle>
          <a:p>
            <a:pPr>
              <a:defRPr/>
            </a:pPr>
            <a:fld id="{2177FFB0-7073-4CA3-A926-2878B1E83EEC}" type="datetime1">
              <a:rPr lang="fr-FR" smtClean="0"/>
              <a:t>19/05/2020</a:t>
            </a:fld>
            <a:endParaRPr lang="fr-FR"/>
          </a:p>
        </p:txBody>
      </p:sp>
      <p:sp>
        <p:nvSpPr>
          <p:cNvPr id="6" name="Espace réservé du numéro de diapositive 9"/>
          <p:cNvSpPr>
            <a:spLocks noGrp="1"/>
          </p:cNvSpPr>
          <p:nvPr>
            <p:ph type="sldNum" sz="quarter" idx="11"/>
          </p:nvPr>
        </p:nvSpPr>
        <p:spPr/>
        <p:txBody>
          <a:bodyPr rtlCol="0"/>
          <a:lstStyle>
            <a:lvl1pPr>
              <a:defRPr/>
            </a:lvl1pPr>
          </a:lstStyle>
          <a:p>
            <a:pPr>
              <a:defRPr/>
            </a:pPr>
            <a:fld id="{2CB3EBC9-25C1-45F0-A58B-50ECFFC95374}" type="slidenum">
              <a:rPr lang="fr-FR"/>
              <a:pPr>
                <a:defRPr/>
              </a:pPr>
              <a:t>‹N°›</a:t>
            </a:fld>
            <a:endParaRPr lang="fr-FR"/>
          </a:p>
        </p:txBody>
      </p:sp>
      <p:sp>
        <p:nvSpPr>
          <p:cNvPr id="7" name="Espace réservé du pied de page 11"/>
          <p:cNvSpPr>
            <a:spLocks noGrp="1"/>
          </p:cNvSpPr>
          <p:nvPr>
            <p:ph type="ftr" sz="quarter" idx="12"/>
          </p:nvPr>
        </p:nvSpPr>
        <p:spPr/>
        <p:txBody>
          <a:bodyPr rtlCol="0"/>
          <a:lstStyle>
            <a:lvl1pPr>
              <a:defRPr/>
            </a:lvl1pPr>
          </a:lstStyle>
          <a:p>
            <a:pPr>
              <a:defRPr/>
            </a:pPr>
            <a:endParaRPr lang="fr-FR"/>
          </a:p>
        </p:txBody>
      </p:sp>
    </p:spTree>
    <p:extLst>
      <p:ext uri="{BB962C8B-B14F-4D97-AF65-F5344CB8AC3E}">
        <p14:creationId xmlns:p14="http://schemas.microsoft.com/office/powerpoint/2010/main" val="3623118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19002" y="3045520"/>
            <a:ext cx="8643998" cy="990600"/>
          </a:xfrm>
        </p:spPr>
        <p:txBody>
          <a:bodyPr/>
          <a:lstStyle/>
          <a:p>
            <a:r>
              <a:rPr lang="fr-FR" dirty="0"/>
              <a:t>Cliquez modifier le style du titre</a:t>
            </a:r>
            <a:endParaRPr lang="en-US" dirty="0"/>
          </a:p>
        </p:txBody>
      </p:sp>
      <p:sp>
        <p:nvSpPr>
          <p:cNvPr id="3" name="Espace réservé de la date 13"/>
          <p:cNvSpPr>
            <a:spLocks noGrp="1"/>
          </p:cNvSpPr>
          <p:nvPr>
            <p:ph type="dt" sz="half" idx="10"/>
          </p:nvPr>
        </p:nvSpPr>
        <p:spPr/>
        <p:txBody>
          <a:bodyPr/>
          <a:lstStyle>
            <a:lvl1pPr>
              <a:defRPr/>
            </a:lvl1pPr>
          </a:lstStyle>
          <a:p>
            <a:pPr>
              <a:defRPr/>
            </a:pPr>
            <a:fld id="{A535502C-D7A3-472D-85B5-20F23B9286F9}" type="datetime1">
              <a:rPr lang="fr-FR" smtClean="0"/>
              <a:t>19/05/2020</a:t>
            </a:fld>
            <a:endParaRPr lang="fr-FR"/>
          </a:p>
        </p:txBody>
      </p:sp>
      <p:sp>
        <p:nvSpPr>
          <p:cNvPr id="4" name="Espace réservé du pied de page 2"/>
          <p:cNvSpPr>
            <a:spLocks noGrp="1"/>
          </p:cNvSpPr>
          <p:nvPr>
            <p:ph type="ftr" sz="quarter" idx="11"/>
          </p:nvPr>
        </p:nvSpPr>
        <p:spPr/>
        <p:txBody>
          <a:bodyPr/>
          <a:lstStyle>
            <a:lvl1pPr>
              <a:defRPr/>
            </a:lvl1pPr>
          </a:lstStyle>
          <a:p>
            <a:pPr>
              <a:defRPr/>
            </a:pPr>
            <a:endParaRPr lang="fr-FR"/>
          </a:p>
        </p:txBody>
      </p:sp>
      <p:sp>
        <p:nvSpPr>
          <p:cNvPr id="5" name="Espace réservé du numéro de diapositive 22"/>
          <p:cNvSpPr>
            <a:spLocks noGrp="1"/>
          </p:cNvSpPr>
          <p:nvPr>
            <p:ph type="sldNum" sz="quarter" idx="12"/>
          </p:nvPr>
        </p:nvSpPr>
        <p:spPr/>
        <p:txBody>
          <a:bodyPr/>
          <a:lstStyle>
            <a:lvl1pPr>
              <a:defRPr/>
            </a:lvl1pPr>
          </a:lstStyle>
          <a:p>
            <a:pPr>
              <a:defRPr/>
            </a:pPr>
            <a:fld id="{D8D311E7-D59C-4484-83CC-34BF2C4B800D}" type="slidenum">
              <a:rPr lang="fr-FR"/>
              <a:pPr>
                <a:defRPr/>
              </a:pPr>
              <a:t>‹N°›</a:t>
            </a:fld>
            <a:endParaRPr lang="fr-FR"/>
          </a:p>
        </p:txBody>
      </p:sp>
      <p:sp>
        <p:nvSpPr>
          <p:cNvPr id="6" name="Rectangle 5"/>
          <p:cNvSpPr/>
          <p:nvPr userDrawn="1"/>
        </p:nvSpPr>
        <p:spPr>
          <a:xfrm>
            <a:off x="2751713" y="1656834"/>
            <a:ext cx="668773" cy="369332"/>
          </a:xfrm>
          <a:prstGeom prst="rect">
            <a:avLst/>
          </a:prstGeom>
        </p:spPr>
        <p:txBody>
          <a:bodyPr wrap="none">
            <a:spAutoFit/>
          </a:bodyPr>
          <a:lstStyle/>
          <a:p>
            <a:pPr fontAlgn="base">
              <a:spcBef>
                <a:spcPct val="0"/>
              </a:spcBef>
              <a:spcAft>
                <a:spcPct val="0"/>
              </a:spcAft>
            </a:pPr>
            <a:r>
              <a:rPr lang="fr-FR" dirty="0">
                <a:solidFill>
                  <a:prstClr val="black"/>
                </a:solidFill>
              </a:rPr>
              <a:t>pour </a:t>
            </a:r>
            <a:endParaRPr lang="fr-MA" dirty="0">
              <a:solidFill>
                <a:prstClr val="black"/>
              </a:solidFill>
            </a:endParaRPr>
          </a:p>
        </p:txBody>
      </p:sp>
    </p:spTree>
    <p:extLst>
      <p:ext uri="{BB962C8B-B14F-4D97-AF65-F5344CB8AC3E}">
        <p14:creationId xmlns:p14="http://schemas.microsoft.com/office/powerpoint/2010/main" val="149491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6F0B32F0-517F-4DA8-AE39-C5D48EA8597F}" type="datetime1">
              <a:rPr lang="fr-FR" smtClean="0"/>
              <a:t>19/05/2020</a:t>
            </a:fld>
            <a:endParaRPr lang="fr-FR"/>
          </a:p>
        </p:txBody>
      </p:sp>
      <p:sp>
        <p:nvSpPr>
          <p:cNvPr id="3" name="Espace réservé du pied de page 2"/>
          <p:cNvSpPr>
            <a:spLocks noGrp="1"/>
          </p:cNvSpPr>
          <p:nvPr>
            <p:ph type="ftr" sz="quarter" idx="11"/>
          </p:nvPr>
        </p:nvSpPr>
        <p:spPr/>
        <p:txBody>
          <a:bodyPr/>
          <a:lstStyle>
            <a:lvl1pPr>
              <a:defRPr/>
            </a:lvl1pPr>
          </a:lstStyle>
          <a:p>
            <a:pPr>
              <a:defRPr/>
            </a:pPr>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rgbClr val="FFFFFF"/>
                </a:solidFill>
              </a:defRPr>
            </a:lvl1pPr>
          </a:lstStyle>
          <a:p>
            <a:pPr>
              <a:defRPr/>
            </a:pPr>
            <a:fld id="{DEC40838-2C02-43DA-9C7A-77CDEE0DB449}" type="slidenum">
              <a:rPr lang="fr-FR"/>
              <a:pPr>
                <a:defRPr/>
              </a:pPr>
              <a:t>‹N°›</a:t>
            </a:fld>
            <a:endParaRPr lang="fr-FR"/>
          </a:p>
        </p:txBody>
      </p:sp>
    </p:spTree>
    <p:extLst>
      <p:ext uri="{BB962C8B-B14F-4D97-AF65-F5344CB8AC3E}">
        <p14:creationId xmlns:p14="http://schemas.microsoft.com/office/powerpoint/2010/main" val="1427488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lstStyle>
            <a:lvl1pPr algn="l">
              <a:buNone/>
              <a:defRPr sz="4400" b="0"/>
            </a:lvl1pPr>
          </a:lstStyle>
          <a:p>
            <a:r>
              <a:rPr lang="fr-FR"/>
              <a:t>Cliquez pour modifier le style du titre</a:t>
            </a:r>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fr-FR"/>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13"/>
          <p:cNvSpPr>
            <a:spLocks noGrp="1"/>
          </p:cNvSpPr>
          <p:nvPr>
            <p:ph type="dt" sz="half" idx="10"/>
          </p:nvPr>
        </p:nvSpPr>
        <p:spPr/>
        <p:txBody>
          <a:bodyPr/>
          <a:lstStyle>
            <a:lvl1pPr>
              <a:defRPr/>
            </a:lvl1pPr>
          </a:lstStyle>
          <a:p>
            <a:pPr>
              <a:defRPr/>
            </a:pPr>
            <a:fld id="{CEE6D8C3-5F37-4726-9E20-485D965EEF18}" type="datetime1">
              <a:rPr lang="fr-FR" smtClean="0"/>
              <a:t>19/05/2020</a:t>
            </a:fld>
            <a:endParaRPr lang="fr-FR"/>
          </a:p>
        </p:txBody>
      </p:sp>
      <p:sp>
        <p:nvSpPr>
          <p:cNvPr id="6" name="Espace réservé du pied de page 2"/>
          <p:cNvSpPr>
            <a:spLocks noGrp="1"/>
          </p:cNvSpPr>
          <p:nvPr>
            <p:ph type="ftr" sz="quarter" idx="11"/>
          </p:nvPr>
        </p:nvSpPr>
        <p:spPr/>
        <p:txBody>
          <a:bodyPr/>
          <a:lstStyle>
            <a:lvl1pPr>
              <a:defRPr/>
            </a:lvl1pPr>
          </a:lstStyle>
          <a:p>
            <a:pPr>
              <a:defRPr/>
            </a:pPr>
            <a:endParaRPr lang="fr-FR"/>
          </a:p>
        </p:txBody>
      </p:sp>
      <p:sp>
        <p:nvSpPr>
          <p:cNvPr id="7" name="Espace réservé du numéro de diapositive 22"/>
          <p:cNvSpPr>
            <a:spLocks noGrp="1"/>
          </p:cNvSpPr>
          <p:nvPr>
            <p:ph type="sldNum" sz="quarter" idx="12"/>
          </p:nvPr>
        </p:nvSpPr>
        <p:spPr/>
        <p:txBody>
          <a:bodyPr/>
          <a:lstStyle>
            <a:lvl1pPr>
              <a:defRPr/>
            </a:lvl1pPr>
          </a:lstStyle>
          <a:p>
            <a:pPr>
              <a:defRPr/>
            </a:pPr>
            <a:fld id="{E1B0D3C5-FD49-4C75-B0E6-3FBEF5C2C0B5}" type="slidenum">
              <a:rPr lang="fr-FR"/>
              <a:pPr>
                <a:defRPr/>
              </a:pPr>
              <a:t>‹N°›</a:t>
            </a:fld>
            <a:endParaRPr lang="fr-FR"/>
          </a:p>
        </p:txBody>
      </p:sp>
    </p:spTree>
    <p:extLst>
      <p:ext uri="{BB962C8B-B14F-4D97-AF65-F5344CB8AC3E}">
        <p14:creationId xmlns:p14="http://schemas.microsoft.com/office/powerpoint/2010/main" val="572306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fr-FR"/>
              <a:t>Cliquez pour modifier les styles du texte du masque</a:t>
            </a:r>
          </a:p>
        </p:txBody>
      </p:sp>
      <p:sp>
        <p:nvSpPr>
          <p:cNvPr id="2" name="Titr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fr-FR"/>
              <a:t>Cliquez pour modifier le style du titre</a:t>
            </a:r>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fr-FR" noProof="0"/>
              <a:t>Cliquez sur l'icône pour ajouter une image</a:t>
            </a:r>
            <a:endParaRPr lang="en-US" noProof="0" dirty="0"/>
          </a:p>
        </p:txBody>
      </p:sp>
      <p:sp>
        <p:nvSpPr>
          <p:cNvPr id="9" name="Espace réservé de la date 11"/>
          <p:cNvSpPr>
            <a:spLocks noGrp="1"/>
          </p:cNvSpPr>
          <p:nvPr>
            <p:ph type="dt" sz="half" idx="10"/>
          </p:nvPr>
        </p:nvSpPr>
        <p:spPr>
          <a:xfrm>
            <a:off x="6248400" y="6248400"/>
            <a:ext cx="2667000" cy="365125"/>
          </a:xfrm>
        </p:spPr>
        <p:txBody>
          <a:bodyPr rtlCol="0"/>
          <a:lstStyle>
            <a:lvl1pPr>
              <a:defRPr/>
            </a:lvl1pPr>
          </a:lstStyle>
          <a:p>
            <a:pPr>
              <a:defRPr/>
            </a:pPr>
            <a:fld id="{B7E71931-9BD6-4A8B-90FD-31FD0CC7E1D4}" type="datetime1">
              <a:rPr lang="fr-FR" smtClean="0"/>
              <a:t>19/05/2020</a:t>
            </a:fld>
            <a:endParaRPr lang="fr-FR"/>
          </a:p>
        </p:txBody>
      </p:sp>
      <p:sp>
        <p:nvSpPr>
          <p:cNvPr id="10" name="Espace réservé du numéro de diapositive 12"/>
          <p:cNvSpPr>
            <a:spLocks noGrp="1"/>
          </p:cNvSpPr>
          <p:nvPr>
            <p:ph type="sldNum" sz="quarter" idx="11"/>
          </p:nvPr>
        </p:nvSpPr>
        <p:spPr>
          <a:xfrm>
            <a:off x="0" y="4667250"/>
            <a:ext cx="1447800" cy="663575"/>
          </a:xfrm>
        </p:spPr>
        <p:txBody>
          <a:bodyPr rtlCol="0"/>
          <a:lstStyle>
            <a:lvl1pPr>
              <a:defRPr sz="2800"/>
            </a:lvl1pPr>
          </a:lstStyle>
          <a:p>
            <a:pPr>
              <a:defRPr/>
            </a:pPr>
            <a:fld id="{DA795E81-9860-4553-B19D-F22B78F219EB}" type="slidenum">
              <a:rPr lang="fr-FR"/>
              <a:pPr>
                <a:defRPr/>
              </a:pPr>
              <a:t>‹N°›</a:t>
            </a:fld>
            <a:endParaRPr lang="fr-FR"/>
          </a:p>
        </p:txBody>
      </p:sp>
      <p:sp>
        <p:nvSpPr>
          <p:cNvPr id="11" name="Espace réservé du pied de page 13"/>
          <p:cNvSpPr>
            <a:spLocks noGrp="1"/>
          </p:cNvSpPr>
          <p:nvPr>
            <p:ph type="ftr" sz="quarter" idx="12"/>
          </p:nvPr>
        </p:nvSpPr>
        <p:spPr>
          <a:xfrm>
            <a:off x="1600200" y="6248400"/>
            <a:ext cx="4572000" cy="365125"/>
          </a:xfrm>
        </p:spPr>
        <p:txBody>
          <a:bodyPr rtlCol="0"/>
          <a:lstStyle>
            <a:lvl1pPr>
              <a:defRPr/>
            </a:lvl1pPr>
          </a:lstStyle>
          <a:p>
            <a:pPr>
              <a:defRPr/>
            </a:pPr>
            <a:endParaRPr lang="fr-FR"/>
          </a:p>
        </p:txBody>
      </p:sp>
    </p:spTree>
    <p:extLst>
      <p:ext uri="{BB962C8B-B14F-4D97-AF65-F5344CB8AC3E}">
        <p14:creationId xmlns:p14="http://schemas.microsoft.com/office/powerpoint/2010/main" val="242921034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638E338D-64F3-494C-88DF-BF38E6FA074F}" type="datetime1">
              <a:rPr lang="fr-FR" smtClean="0"/>
              <a:t>19/05/2020</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16B3D869-B35D-4119-9217-687C9FF4805C}" type="slidenum">
              <a:rPr lang="fr-FR"/>
              <a:pPr>
                <a:defRPr/>
              </a:pPr>
              <a:t>‹N°›</a:t>
            </a:fld>
            <a:endParaRPr lang="fr-FR"/>
          </a:p>
        </p:txBody>
      </p:sp>
    </p:spTree>
    <p:extLst>
      <p:ext uri="{BB962C8B-B14F-4D97-AF65-F5344CB8AC3E}">
        <p14:creationId xmlns:p14="http://schemas.microsoft.com/office/powerpoint/2010/main" val="2235443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285720" y="152384"/>
            <a:ext cx="864399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dirty="0"/>
              <a:t>Cliquez pour modifier le style du titre</a:t>
            </a:r>
            <a:endParaRPr lang="en-US" dirty="0"/>
          </a:p>
        </p:txBody>
      </p:sp>
      <p:sp>
        <p:nvSpPr>
          <p:cNvPr id="1027" name="Espace réservé du texte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rgbClr val="FFFFFF"/>
                </a:solidFill>
                <a:latin typeface="+mn-lt"/>
              </a:defRPr>
            </a:lvl1pPr>
          </a:lstStyle>
          <a:p>
            <a:pPr>
              <a:defRPr/>
            </a:pPr>
            <a:fld id="{6E15698C-0875-48DC-9953-8C47353578B7}" type="datetime1">
              <a:rPr lang="fr-FR" smtClean="0"/>
              <a:t>19/05/2020</a:t>
            </a:fld>
            <a:endParaRPr lang="fr-FR"/>
          </a:p>
        </p:txBody>
      </p:sp>
      <p:sp>
        <p:nvSpPr>
          <p:cNvPr id="3" name="Espace réservé du pied de page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rgbClr val="FFFFFF"/>
                </a:solidFill>
                <a:latin typeface="+mn-lt"/>
              </a:defRPr>
            </a:lvl1pPr>
          </a:lstStyle>
          <a:p>
            <a:pPr>
              <a:defRPr/>
            </a:pPr>
            <a:endParaRPr lang="fr-FR"/>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a:xfrm>
            <a:off x="0" y="616063"/>
            <a:ext cx="1214414" cy="220649"/>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Rectangle 8"/>
          <p:cNvSpPr/>
          <p:nvPr/>
        </p:nvSpPr>
        <p:spPr>
          <a:xfrm>
            <a:off x="1357290" y="616063"/>
            <a:ext cx="7786710" cy="220649"/>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3" name="Espace réservé du numéro de diapositive 22"/>
          <p:cNvSpPr>
            <a:spLocks noGrp="1"/>
          </p:cNvSpPr>
          <p:nvPr>
            <p:ph type="sldNum" sz="quarter" idx="4"/>
          </p:nvPr>
        </p:nvSpPr>
        <p:spPr>
          <a:xfrm>
            <a:off x="0" y="592237"/>
            <a:ext cx="1214414"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defRPr>
            </a:lvl1pPr>
          </a:lstStyle>
          <a:p>
            <a:pPr>
              <a:defRPr/>
            </a:pPr>
            <a:fld id="{8D353146-4F56-4F82-A8A9-1C24C2E03536}" type="slidenum">
              <a:rPr lang="fr-FR" smtClean="0"/>
              <a:pPr>
                <a:defRPr/>
              </a:pPr>
              <a:t>‹N°›</a:t>
            </a:fld>
            <a:r>
              <a:rPr lang="fr-FR" dirty="0"/>
              <a:t> Sur 16</a:t>
            </a:r>
          </a:p>
        </p:txBody>
      </p:sp>
      <p:sp>
        <p:nvSpPr>
          <p:cNvPr id="10" name="Rectangle 9"/>
          <p:cNvSpPr/>
          <p:nvPr userDrawn="1"/>
        </p:nvSpPr>
        <p:spPr>
          <a:xfrm>
            <a:off x="428596" y="142852"/>
            <a:ext cx="8286808" cy="400110"/>
          </a:xfrm>
          <a:prstGeom prst="rect">
            <a:avLst/>
          </a:prstGeom>
        </p:spPr>
        <p:txBody>
          <a:bodyPr wrap="square">
            <a:spAutoFit/>
          </a:bodyPr>
          <a:lstStyle/>
          <a:p>
            <a:pPr algn="ctr" fontAlgn="base">
              <a:spcBef>
                <a:spcPct val="0"/>
              </a:spcBef>
              <a:spcAft>
                <a:spcPct val="0"/>
              </a:spcAft>
            </a:pPr>
            <a:endParaRPr lang="fr-FR" sz="2000" b="1" dirty="0">
              <a:solidFill>
                <a:srgbClr val="60B5CC">
                  <a:lumMod val="50000"/>
                </a:srgbClr>
              </a:solidFill>
              <a:effectLst>
                <a:outerShdw blurRad="38100" dist="38100" dir="2700000" algn="tl">
                  <a:srgbClr val="000000">
                    <a:alpha val="43137"/>
                  </a:srgbClr>
                </a:outerShdw>
              </a:effectLst>
              <a:latin typeface="Times" pitchFamily="18" charset="0"/>
            </a:endParaRPr>
          </a:p>
        </p:txBody>
      </p:sp>
    </p:spTree>
    <p:extLst>
      <p:ext uri="{BB962C8B-B14F-4D97-AF65-F5344CB8AC3E}">
        <p14:creationId xmlns:p14="http://schemas.microsoft.com/office/powerpoint/2010/main" val="16628516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sldNum="0"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24000"/>
          </a:schemeClr>
        </a:solidFill>
        <a:effectLst/>
      </p:bgPr>
    </p:bg>
    <p:spTree>
      <p:nvGrpSpPr>
        <p:cNvPr id="1" name=""/>
        <p:cNvGrpSpPr/>
        <p:nvPr/>
      </p:nvGrpSpPr>
      <p:grpSpPr>
        <a:xfrm>
          <a:off x="0" y="0"/>
          <a:ext cx="0" cy="0"/>
          <a:chOff x="0" y="0"/>
          <a:chExt cx="0" cy="0"/>
        </a:xfrm>
      </p:grpSpPr>
      <p:sp>
        <p:nvSpPr>
          <p:cNvPr id="9220" name="Rectangle 12"/>
          <p:cNvSpPr>
            <a:spLocks noChangeArrowheads="1"/>
          </p:cNvSpPr>
          <p:nvPr/>
        </p:nvSpPr>
        <p:spPr bwMode="auto">
          <a:xfrm>
            <a:off x="2843213" y="6227763"/>
            <a:ext cx="3673475" cy="369887"/>
          </a:xfrm>
          <a:prstGeom prst="rect">
            <a:avLst/>
          </a:prstGeom>
          <a:noFill/>
          <a:ln w="9525">
            <a:noFill/>
            <a:miter lim="800000"/>
            <a:headEnd/>
            <a:tailEnd/>
          </a:ln>
        </p:spPr>
        <p:txBody>
          <a:bodyPr>
            <a:spAutoFit/>
          </a:bodyPr>
          <a:lstStyle/>
          <a:p>
            <a:pPr algn="ctr" fontAlgn="base">
              <a:spcBef>
                <a:spcPct val="0"/>
              </a:spcBef>
              <a:spcAft>
                <a:spcPct val="0"/>
              </a:spcAft>
            </a:pPr>
            <a:r>
              <a:rPr lang="fr-FR" b="1" dirty="0">
                <a:solidFill>
                  <a:srgbClr val="FFFFFF"/>
                </a:solidFill>
                <a:latin typeface="Times" pitchFamily="18" charset="0"/>
              </a:rPr>
              <a:t>Maroc Décisionnel </a:t>
            </a:r>
          </a:p>
        </p:txBody>
      </p:sp>
      <p:pic>
        <p:nvPicPr>
          <p:cNvPr id="9224" name="Picture 2"/>
          <p:cNvPicPr>
            <a:picLocks noChangeAspect="1" noChangeArrowheads="1"/>
          </p:cNvPicPr>
          <p:nvPr/>
        </p:nvPicPr>
        <p:blipFill>
          <a:blip r:embed="rId3" cstate="print"/>
          <a:srcRect/>
          <a:stretch>
            <a:fillRect/>
          </a:stretch>
        </p:blipFill>
        <p:spPr bwMode="auto">
          <a:xfrm>
            <a:off x="6875463" y="6019800"/>
            <a:ext cx="120650" cy="776288"/>
          </a:xfrm>
          <a:prstGeom prst="rect">
            <a:avLst/>
          </a:prstGeom>
          <a:noFill/>
          <a:ln w="9525">
            <a:noFill/>
            <a:miter lim="800000"/>
            <a:headEnd/>
            <a:tailEnd/>
          </a:ln>
        </p:spPr>
      </p:pic>
      <p:sp>
        <p:nvSpPr>
          <p:cNvPr id="1027" name="Rectangle 3"/>
          <p:cNvSpPr>
            <a:spLocks noGrp="1" noChangeArrowheads="1"/>
          </p:cNvSpPr>
          <p:nvPr>
            <p:ph type="ctrTitle"/>
          </p:nvPr>
        </p:nvSpPr>
        <p:spPr bwMode="auto">
          <a:xfrm>
            <a:off x="742607" y="2617065"/>
            <a:ext cx="7874684" cy="817245"/>
          </a:xfrm>
          <a:prstGeom prst="roundRect">
            <a:avLst/>
          </a:prstGeom>
          <a:solidFill>
            <a:schemeClr val="accent1">
              <a:alpha val="54000"/>
            </a:schemeClr>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algn="ctr"/>
            <a:r>
              <a:rPr lang="fr-FR" sz="1000" b="1" i="1" dirty="0">
                <a:solidFill>
                  <a:schemeClr val="tx2">
                    <a:lumMod val="10000"/>
                  </a:schemeClr>
                </a:solidFill>
                <a:latin typeface="Times" pitchFamily="18" charset="0"/>
              </a:rPr>
              <a:t/>
            </a:r>
            <a:br>
              <a:rPr lang="fr-FR" sz="1000" b="1" i="1" dirty="0">
                <a:solidFill>
                  <a:schemeClr val="tx2">
                    <a:lumMod val="10000"/>
                  </a:schemeClr>
                </a:solidFill>
                <a:latin typeface="Times" pitchFamily="18" charset="0"/>
              </a:rPr>
            </a:br>
            <a:r>
              <a:rPr lang="fr-FR" sz="1600" b="1" i="1" dirty="0">
                <a:solidFill>
                  <a:schemeClr val="tx2">
                    <a:lumMod val="10000"/>
                  </a:schemeClr>
                </a:solidFill>
                <a:latin typeface="Times" pitchFamily="18" charset="0"/>
              </a:rPr>
              <a:t>démarche d’inventaire physique au sein du </a:t>
            </a:r>
            <a:r>
              <a:rPr lang="fr-FR" sz="1600" b="1" i="1" dirty="0" smtClean="0">
                <a:solidFill>
                  <a:schemeClr val="tx2">
                    <a:lumMod val="10000"/>
                  </a:schemeClr>
                </a:solidFill>
                <a:latin typeface="Times" pitchFamily="18" charset="0"/>
              </a:rPr>
              <a:t>Centre Régional </a:t>
            </a:r>
            <a:r>
              <a:rPr lang="fr-FR" sz="1600" b="1" i="1" dirty="0">
                <a:solidFill>
                  <a:schemeClr val="tx2">
                    <a:lumMod val="10000"/>
                  </a:schemeClr>
                </a:solidFill>
                <a:latin typeface="Times" pitchFamily="18" charset="0"/>
              </a:rPr>
              <a:t>d’Investissement </a:t>
            </a:r>
            <a:r>
              <a:rPr lang="fr-FR" sz="1600" b="1" i="1" dirty="0" smtClean="0">
                <a:solidFill>
                  <a:schemeClr val="tx2">
                    <a:lumMod val="10000"/>
                  </a:schemeClr>
                </a:solidFill>
                <a:latin typeface="Times" pitchFamily="18" charset="0"/>
              </a:rPr>
              <a:t>région Casablanca </a:t>
            </a:r>
            <a:r>
              <a:rPr lang="fr-FR" sz="1600" b="1" i="1" dirty="0">
                <a:solidFill>
                  <a:schemeClr val="tx2">
                    <a:lumMod val="10000"/>
                  </a:schemeClr>
                </a:solidFill>
                <a:latin typeface="Times" pitchFamily="18" charset="0"/>
              </a:rPr>
              <a:t>Settat</a:t>
            </a:r>
          </a:p>
        </p:txBody>
      </p:sp>
      <p:pic>
        <p:nvPicPr>
          <p:cNvPr id="13" name="Picture 6" descr="Le Controle de Gestion"/>
          <p:cNvPicPr>
            <a:picLocks noChangeAspect="1" noChangeArrowheads="1"/>
          </p:cNvPicPr>
          <p:nvPr/>
        </p:nvPicPr>
        <p:blipFill>
          <a:blip r:embed="rId4" cstate="print"/>
          <a:srcRect/>
          <a:stretch>
            <a:fillRect/>
          </a:stretch>
        </p:blipFill>
        <p:spPr bwMode="auto">
          <a:xfrm>
            <a:off x="6948264" y="6021288"/>
            <a:ext cx="2195736" cy="764704"/>
          </a:xfrm>
          <a:prstGeom prst="rect">
            <a:avLst/>
          </a:prstGeom>
          <a:solidFill>
            <a:schemeClr val="accent5">
              <a:lumMod val="60000"/>
              <a:lumOff val="40000"/>
            </a:schemeClr>
          </a:solidFill>
        </p:spPr>
      </p:pic>
      <p:pic>
        <p:nvPicPr>
          <p:cNvPr id="11" name="Image 17" descr="logo.jpg"/>
          <p:cNvPicPr>
            <a:picLocks noChangeAspect="1"/>
          </p:cNvPicPr>
          <p:nvPr/>
        </p:nvPicPr>
        <p:blipFill>
          <a:blip r:embed="rId5" cstate="print">
            <a:clrChange>
              <a:clrFrom>
                <a:srgbClr val="FFFFFE"/>
              </a:clrFrom>
              <a:clrTo>
                <a:srgbClr val="FFFFFE">
                  <a:alpha val="0"/>
                </a:srgbClr>
              </a:clrTo>
            </a:clrChange>
          </a:blip>
          <a:stretch>
            <a:fillRect/>
          </a:stretch>
        </p:blipFill>
        <p:spPr bwMode="auto">
          <a:xfrm>
            <a:off x="-36512" y="-27384"/>
            <a:ext cx="3724661" cy="1303632"/>
          </a:xfrm>
          <a:prstGeom prst="rect">
            <a:avLst/>
          </a:prstGeom>
          <a:noFill/>
          <a:ln>
            <a:noFill/>
          </a:ln>
        </p:spPr>
      </p:pic>
      <p:pic>
        <p:nvPicPr>
          <p:cNvPr id="8" name="Picture 6" descr="Aucun texte alternatif disponible."/>
          <p:cNvPicPr/>
          <p:nvPr/>
        </p:nvPicPr>
        <p:blipFill>
          <a:blip r:embed="rId6">
            <a:extLst>
              <a:ext uri="{28A0092B-C50C-407E-A947-70E740481C1C}">
                <a14:useLocalDpi xmlns:a14="http://schemas.microsoft.com/office/drawing/2010/main" val="0"/>
              </a:ext>
            </a:extLst>
          </a:blip>
          <a:srcRect/>
          <a:stretch>
            <a:fillRect/>
          </a:stretch>
        </p:blipFill>
        <p:spPr bwMode="auto">
          <a:xfrm>
            <a:off x="7136780" y="73760"/>
            <a:ext cx="1881673" cy="1202488"/>
          </a:xfrm>
          <a:prstGeom prst="rect">
            <a:avLst/>
          </a:prstGeom>
          <a:noFill/>
          <a:ln>
            <a:noFill/>
          </a:ln>
        </p:spPr>
      </p:pic>
      <p:sp>
        <p:nvSpPr>
          <p:cNvPr id="3" name="ZoneTexte 2"/>
          <p:cNvSpPr txBox="1"/>
          <p:nvPr/>
        </p:nvSpPr>
        <p:spPr>
          <a:xfrm>
            <a:off x="2816001" y="4405795"/>
            <a:ext cx="4132263" cy="369332"/>
          </a:xfrm>
          <a:prstGeom prst="rect">
            <a:avLst/>
          </a:prstGeom>
          <a:noFill/>
        </p:spPr>
        <p:txBody>
          <a:bodyPr wrap="square" rtlCol="0">
            <a:spAutoFit/>
          </a:bodyPr>
          <a:lstStyle/>
          <a:p>
            <a:pPr algn="ctr"/>
            <a:r>
              <a:rPr lang="fr-FR" dirty="0" smtClean="0">
                <a:solidFill>
                  <a:schemeClr val="bg1"/>
                </a:solidFill>
              </a:rPr>
              <a:t>Réunion du 19-05-2020</a:t>
            </a:r>
            <a:endParaRPr lang="fr-FR" dirty="0">
              <a:solidFill>
                <a:schemeClr val="bg1"/>
              </a:solidFill>
            </a:endParaRPr>
          </a:p>
        </p:txBody>
      </p:sp>
    </p:spTree>
    <p:extLst>
      <p:ext uri="{BB962C8B-B14F-4D97-AF65-F5344CB8AC3E}">
        <p14:creationId xmlns:p14="http://schemas.microsoft.com/office/powerpoint/2010/main" val="2327515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23" name="Rectangle 22"/>
          <p:cNvSpPr/>
          <p:nvPr/>
        </p:nvSpPr>
        <p:spPr>
          <a:xfrm>
            <a:off x="1403190" y="1628800"/>
            <a:ext cx="6889997" cy="461665"/>
          </a:xfrm>
          <a:prstGeom prst="rect">
            <a:avLst/>
          </a:prstGeom>
        </p:spPr>
        <p:txBody>
          <a:bodyPr wrap="square">
            <a:spAutoFit/>
          </a:bodyPr>
          <a:lstStyle/>
          <a:p>
            <a:pPr algn="ctr" fontAlgn="base">
              <a:spcBef>
                <a:spcPct val="0"/>
              </a:spcBef>
              <a:spcAft>
                <a:spcPct val="0"/>
              </a:spcAft>
            </a:pPr>
            <a:r>
              <a:rPr lang="fr-FR" sz="2400" b="1" i="1" dirty="0">
                <a:solidFill>
                  <a:prstClr val="black"/>
                </a:solidFill>
                <a:latin typeface="Calibri" pitchFamily="34" charset="0"/>
                <a:cs typeface="Calibri" pitchFamily="34" charset="0"/>
              </a:rPr>
              <a:t>Périmètre de l’inventaire</a:t>
            </a:r>
            <a:endParaRPr lang="fr-FR" sz="2400" b="1" i="1" dirty="0">
              <a:solidFill>
                <a:prstClr val="black"/>
              </a:solidFill>
            </a:endParaRPr>
          </a:p>
        </p:txBody>
      </p:sp>
      <p:sp>
        <p:nvSpPr>
          <p:cNvPr id="9" name="Rectangle 8"/>
          <p:cNvSpPr/>
          <p:nvPr/>
        </p:nvSpPr>
        <p:spPr>
          <a:xfrm>
            <a:off x="683568" y="2204864"/>
            <a:ext cx="7920880" cy="307777"/>
          </a:xfrm>
          <a:prstGeom prst="rect">
            <a:avLst/>
          </a:prstGeom>
        </p:spPr>
        <p:txBody>
          <a:bodyPr wrap="square">
            <a:spAutoFit/>
          </a:bodyPr>
          <a:lstStyle/>
          <a:p>
            <a:pPr marL="177800" indent="-177800" algn="just" fontAlgn="base">
              <a:spcBef>
                <a:spcPct val="0"/>
              </a:spcBef>
              <a:spcAft>
                <a:spcPct val="0"/>
              </a:spcAft>
              <a:buFont typeface="Wingdings" pitchFamily="2" charset="2"/>
              <a:buChar char="Ø"/>
            </a:pPr>
            <a:r>
              <a:rPr lang="fr-FR" sz="1400" dirty="0">
                <a:solidFill>
                  <a:prstClr val="black"/>
                </a:solidFill>
                <a:latin typeface="Calibri" pitchFamily="34" charset="0"/>
                <a:cs typeface="Calibri" pitchFamily="34" charset="0"/>
              </a:rPr>
              <a:t>L’inventaire physique doit être réalisé dans l’ensemble des composantes des structures du CRI : </a:t>
            </a:r>
          </a:p>
        </p:txBody>
      </p:sp>
      <p:sp>
        <p:nvSpPr>
          <p:cNvPr id="10" name="Rectangle 9"/>
          <p:cNvSpPr/>
          <p:nvPr/>
        </p:nvSpPr>
        <p:spPr>
          <a:xfrm>
            <a:off x="2339752" y="3101208"/>
            <a:ext cx="3672408" cy="1319814"/>
          </a:xfrm>
          <a:prstGeom prst="rect">
            <a:avLst/>
          </a:prstGeom>
          <a:solidFill>
            <a:schemeClr val="accent1">
              <a:lumMod val="60000"/>
              <a:lumOff val="40000"/>
            </a:schemeClr>
          </a:solidFill>
          <a:ln w="25400" cap="flat" cmpd="sng" algn="ctr">
            <a:noFill/>
            <a:prstDash val="solid"/>
          </a:ln>
          <a:effectLst/>
        </p:spPr>
        <p:txBody>
          <a:bodyPr rtlCol="0" anchor="ctr"/>
          <a:lstStyle/>
          <a:p>
            <a:pPr marL="174625" indent="-174625" defTabSz="1800225" fontAlgn="base">
              <a:spcBef>
                <a:spcPct val="0"/>
              </a:spcBef>
              <a:spcAft>
                <a:spcPct val="0"/>
              </a:spcAft>
              <a:buFont typeface="Calibri" pitchFamily="34" charset="0"/>
              <a:buChar char="–"/>
            </a:pPr>
            <a:r>
              <a:rPr lang="fr-FR" sz="1100" dirty="0">
                <a:solidFill>
                  <a:prstClr val="black"/>
                </a:solidFill>
                <a:latin typeface="Calibri" pitchFamily="34" charset="0"/>
                <a:cs typeface="Calibri" pitchFamily="34" charset="0"/>
              </a:rPr>
              <a:t>Les services </a:t>
            </a:r>
          </a:p>
          <a:p>
            <a:pPr marL="174625" indent="-174625" defTabSz="1800225" fontAlgn="base">
              <a:spcBef>
                <a:spcPct val="0"/>
              </a:spcBef>
              <a:spcAft>
                <a:spcPct val="0"/>
              </a:spcAft>
              <a:buFont typeface="Calibri" pitchFamily="34" charset="0"/>
              <a:buChar char="–"/>
            </a:pPr>
            <a:r>
              <a:rPr lang="fr-FR" sz="1100" dirty="0">
                <a:solidFill>
                  <a:prstClr val="black"/>
                </a:solidFill>
                <a:latin typeface="Calibri" pitchFamily="34" charset="0"/>
                <a:cs typeface="Calibri" pitchFamily="34" charset="0"/>
              </a:rPr>
              <a:t>Les dépôts</a:t>
            </a:r>
          </a:p>
          <a:p>
            <a:pPr marL="174625" indent="-174625" defTabSz="1800225" fontAlgn="base">
              <a:spcBef>
                <a:spcPct val="0"/>
              </a:spcBef>
              <a:spcAft>
                <a:spcPct val="0"/>
              </a:spcAft>
              <a:buFont typeface="Calibri" pitchFamily="34" charset="0"/>
              <a:buChar char="–"/>
            </a:pPr>
            <a:r>
              <a:rPr lang="fr-FR" sz="1100" dirty="0">
                <a:solidFill>
                  <a:prstClr val="black"/>
                </a:solidFill>
                <a:latin typeface="Calibri" pitchFamily="34" charset="0"/>
                <a:cs typeface="Calibri" pitchFamily="34" charset="0"/>
              </a:rPr>
              <a:t>Les salles </a:t>
            </a:r>
          </a:p>
          <a:p>
            <a:pPr marL="174625" indent="-174625" defTabSz="1800225" fontAlgn="base">
              <a:spcBef>
                <a:spcPct val="0"/>
              </a:spcBef>
              <a:spcAft>
                <a:spcPct val="0"/>
              </a:spcAft>
              <a:buFont typeface="Calibri" pitchFamily="34" charset="0"/>
              <a:buChar char="–"/>
            </a:pPr>
            <a:r>
              <a:rPr lang="fr-FR" sz="1100" dirty="0">
                <a:solidFill>
                  <a:prstClr val="black"/>
                </a:solidFill>
                <a:latin typeface="Calibri" pitchFamily="34" charset="0"/>
                <a:cs typeface="Calibri" pitchFamily="34" charset="0"/>
              </a:rPr>
              <a:t>Autres locaux à préciser par le CRI</a:t>
            </a:r>
          </a:p>
        </p:txBody>
      </p:sp>
      <p:sp>
        <p:nvSpPr>
          <p:cNvPr id="14" name="Rectangle 13"/>
          <p:cNvSpPr/>
          <p:nvPr/>
        </p:nvSpPr>
        <p:spPr>
          <a:xfrm>
            <a:off x="2339752" y="2708920"/>
            <a:ext cx="3672408" cy="327888"/>
          </a:xfrm>
          <a:prstGeom prst="rect">
            <a:avLst/>
          </a:prstGeom>
          <a:solidFill>
            <a:schemeClr val="bg2">
              <a:lumMod val="75000"/>
            </a:schemeClr>
          </a:solidFill>
          <a:ln w="25400" cap="flat" cmpd="sng" algn="ctr">
            <a:noFill/>
            <a:prstDash val="solid"/>
          </a:ln>
          <a:effectLst/>
        </p:spPr>
        <p:txBody>
          <a:bodyPr rtlCol="0" anchor="ctr"/>
          <a:lstStyle/>
          <a:p>
            <a:pPr algn="ctr" fontAlgn="base">
              <a:spcBef>
                <a:spcPct val="0"/>
              </a:spcBef>
              <a:spcAft>
                <a:spcPct val="0"/>
              </a:spcAft>
            </a:pPr>
            <a:r>
              <a:rPr lang="fr-FR" sz="1100" b="1" i="1" dirty="0">
                <a:solidFill>
                  <a:prstClr val="white"/>
                </a:solidFill>
                <a:latin typeface="Calibri" pitchFamily="34" charset="0"/>
                <a:cs typeface="Calibri" pitchFamily="34" charset="0"/>
              </a:rPr>
              <a:t>L’ensemble des structures du CRI</a:t>
            </a:r>
          </a:p>
        </p:txBody>
      </p:sp>
      <p:sp>
        <p:nvSpPr>
          <p:cNvPr id="15" name="Rectangle 14"/>
          <p:cNvSpPr/>
          <p:nvPr/>
        </p:nvSpPr>
        <p:spPr>
          <a:xfrm>
            <a:off x="1259632" y="4994868"/>
            <a:ext cx="6840760" cy="646331"/>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Afin d’identifier l’ensemble des lieux. le CRI doit fournir aux équipes d’inventaire avant le déroulement du comptage physique des immobilisations </a:t>
            </a:r>
            <a:r>
              <a:rPr lang="fr-FR" sz="1200" b="1" dirty="0">
                <a:solidFill>
                  <a:prstClr val="black"/>
                </a:solidFill>
                <a:latin typeface="Calibri" pitchFamily="34" charset="0"/>
                <a:cs typeface="Calibri" pitchFamily="34" charset="0"/>
              </a:rPr>
              <a:t>une liste exhaustive des lieux qui doivent faire l’objet de l’inventaire physique.</a:t>
            </a:r>
          </a:p>
        </p:txBody>
      </p:sp>
      <p:sp>
        <p:nvSpPr>
          <p:cNvPr id="2" name="Espace réservé du pied de page 1"/>
          <p:cNvSpPr>
            <a:spLocks noGrp="1"/>
          </p:cNvSpPr>
          <p:nvPr>
            <p:ph type="ftr" sz="quarter" idx="11"/>
          </p:nvPr>
        </p:nvSpPr>
        <p:spPr/>
        <p:txBody>
          <a:bodyPr/>
          <a:lstStyle/>
          <a:p>
            <a:pPr>
              <a:defRPr/>
            </a:pPr>
            <a:endParaRPr lang="fr-FR"/>
          </a:p>
        </p:txBody>
      </p:sp>
      <p:sp>
        <p:nvSpPr>
          <p:cNvPr id="16" name="ZoneTexte 15"/>
          <p:cNvSpPr txBox="1"/>
          <p:nvPr/>
        </p:nvSpPr>
        <p:spPr>
          <a:xfrm>
            <a:off x="8508733" y="6477802"/>
            <a:ext cx="404261" cy="307777"/>
          </a:xfrm>
          <a:prstGeom prst="rect">
            <a:avLst/>
          </a:prstGeom>
          <a:noFill/>
        </p:spPr>
        <p:txBody>
          <a:bodyPr wrap="square" rtlCol="0">
            <a:spAutoFit/>
          </a:bodyPr>
          <a:lstStyle/>
          <a:p>
            <a:r>
              <a:rPr lang="fr-FR" sz="1400" dirty="0" smtClean="0"/>
              <a:t>9</a:t>
            </a:r>
            <a:endParaRPr lang="fr-FR" sz="1400" dirty="0"/>
          </a:p>
        </p:txBody>
      </p:sp>
    </p:spTree>
    <p:extLst>
      <p:ext uri="{BB962C8B-B14F-4D97-AF65-F5344CB8AC3E}">
        <p14:creationId xmlns:p14="http://schemas.microsoft.com/office/powerpoint/2010/main" val="2492717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22" name="Rectangle 21"/>
          <p:cNvSpPr/>
          <p:nvPr/>
        </p:nvSpPr>
        <p:spPr>
          <a:xfrm>
            <a:off x="761430" y="2132856"/>
            <a:ext cx="8131050" cy="430887"/>
          </a:xfrm>
          <a:prstGeom prst="rect">
            <a:avLst/>
          </a:prstGeom>
        </p:spPr>
        <p:txBody>
          <a:bodyPr wrap="square">
            <a:spAutoFit/>
          </a:bodyPr>
          <a:lstStyle/>
          <a:p>
            <a:pPr fontAlgn="base">
              <a:spcBef>
                <a:spcPct val="0"/>
              </a:spcBef>
              <a:spcAft>
                <a:spcPct val="0"/>
              </a:spcAft>
            </a:pPr>
            <a:r>
              <a:rPr lang="fr-FR" sz="1100" dirty="0">
                <a:solidFill>
                  <a:prstClr val="black"/>
                </a:solidFill>
                <a:latin typeface="Century Gothic" pitchFamily="34" charset="0"/>
                <a:cs typeface="Calibri" pitchFamily="34" charset="0"/>
              </a:rPr>
              <a:t>Il est de la responsabilité du CRI de désigner une personne responsable de la tenue de l’inventaire et les équipes de comptage.</a:t>
            </a:r>
          </a:p>
        </p:txBody>
      </p:sp>
      <p:sp>
        <p:nvSpPr>
          <p:cNvPr id="23" name="Rectangle 22"/>
          <p:cNvSpPr/>
          <p:nvPr/>
        </p:nvSpPr>
        <p:spPr>
          <a:xfrm>
            <a:off x="1403190" y="1691516"/>
            <a:ext cx="6889997" cy="369332"/>
          </a:xfrm>
          <a:prstGeom prst="rect">
            <a:avLst/>
          </a:prstGeom>
        </p:spPr>
        <p:txBody>
          <a:bodyPr wrap="square">
            <a:spAutoFit/>
          </a:bodyPr>
          <a:lstStyle/>
          <a:p>
            <a:pPr algn="ctr" fontAlgn="base">
              <a:spcBef>
                <a:spcPct val="0"/>
              </a:spcBef>
              <a:spcAft>
                <a:spcPct val="0"/>
              </a:spcAft>
            </a:pPr>
            <a:r>
              <a:rPr lang="fr-FR" b="1" dirty="0">
                <a:solidFill>
                  <a:prstClr val="black"/>
                </a:solidFill>
                <a:latin typeface="Calibri" pitchFamily="34" charset="0"/>
                <a:cs typeface="Calibri" pitchFamily="34" charset="0"/>
              </a:rPr>
              <a:t>Désignation des équipes d’inventaire</a:t>
            </a:r>
            <a:endParaRPr lang="fr-FR" b="1" dirty="0">
              <a:solidFill>
                <a:prstClr val="black"/>
              </a:solidFill>
            </a:endParaRPr>
          </a:p>
        </p:txBody>
      </p:sp>
      <p:grpSp>
        <p:nvGrpSpPr>
          <p:cNvPr id="29" name="Groupe 28"/>
          <p:cNvGrpSpPr/>
          <p:nvPr/>
        </p:nvGrpSpPr>
        <p:grpSpPr>
          <a:xfrm rot="16200000">
            <a:off x="-423599" y="4841872"/>
            <a:ext cx="2304256" cy="599862"/>
            <a:chOff x="31" y="599736"/>
            <a:chExt cx="1048937" cy="799648"/>
          </a:xfrm>
        </p:grpSpPr>
        <p:sp>
          <p:nvSpPr>
            <p:cNvPr id="30" name="Rectangle à coins arrondis 29"/>
            <p:cNvSpPr/>
            <p:nvPr/>
          </p:nvSpPr>
          <p:spPr>
            <a:xfrm>
              <a:off x="31" y="599736"/>
              <a:ext cx="1048937" cy="799648"/>
            </a:xfrm>
            <a:prstGeom prst="roundRect">
              <a:avLst/>
            </a:prstGeom>
            <a:solidFill>
              <a:schemeClr val="bg1"/>
            </a:solidFill>
            <a:ln>
              <a:solidFill>
                <a:srgbClr val="FFC000"/>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31" name="Rectangle 30"/>
            <p:cNvSpPr/>
            <p:nvPr/>
          </p:nvSpPr>
          <p:spPr>
            <a:xfrm>
              <a:off x="39067" y="638772"/>
              <a:ext cx="970865" cy="72157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defTabSz="444500" fontAlgn="base">
                <a:lnSpc>
                  <a:spcPct val="90000"/>
                </a:lnSpc>
                <a:spcBef>
                  <a:spcPct val="0"/>
                </a:spcBef>
                <a:spcAft>
                  <a:spcPct val="35000"/>
                </a:spcAft>
              </a:pPr>
              <a:r>
                <a:rPr lang="fr-FR" sz="2400" dirty="0">
                  <a:solidFill>
                    <a:prstClr val="black">
                      <a:hueOff val="0"/>
                      <a:satOff val="0"/>
                      <a:lumOff val="0"/>
                      <a:alphaOff val="0"/>
                    </a:prstClr>
                  </a:solidFill>
                </a:rPr>
                <a:t>Les attributions</a:t>
              </a:r>
              <a:endParaRPr lang="fr-FR" sz="1000" dirty="0">
                <a:solidFill>
                  <a:prstClr val="black">
                    <a:hueOff val="0"/>
                    <a:satOff val="0"/>
                    <a:lumOff val="0"/>
                    <a:alphaOff val="0"/>
                  </a:prstClr>
                </a:solidFill>
              </a:endParaRPr>
            </a:p>
          </p:txBody>
        </p:sp>
      </p:grpSp>
      <p:sp>
        <p:nvSpPr>
          <p:cNvPr id="32" name="object 16"/>
          <p:cNvSpPr/>
          <p:nvPr/>
        </p:nvSpPr>
        <p:spPr>
          <a:xfrm>
            <a:off x="2627784" y="2662560"/>
            <a:ext cx="4130716" cy="406400"/>
          </a:xfrm>
          <a:custGeom>
            <a:avLst/>
            <a:gdLst/>
            <a:ahLst/>
            <a:cxnLst/>
            <a:rect l="l" t="t" r="r" b="b"/>
            <a:pathLst>
              <a:path w="2171700" h="406400">
                <a:moveTo>
                  <a:pt x="0" y="67735"/>
                </a:moveTo>
                <a:lnTo>
                  <a:pt x="5322" y="41369"/>
                </a:lnTo>
                <a:lnTo>
                  <a:pt x="19839" y="19839"/>
                </a:lnTo>
                <a:lnTo>
                  <a:pt x="41369" y="5322"/>
                </a:lnTo>
                <a:lnTo>
                  <a:pt x="67735" y="0"/>
                </a:lnTo>
                <a:lnTo>
                  <a:pt x="2103961" y="0"/>
                </a:lnTo>
                <a:lnTo>
                  <a:pt x="2130327" y="5322"/>
                </a:lnTo>
                <a:lnTo>
                  <a:pt x="2151859" y="19839"/>
                </a:lnTo>
                <a:lnTo>
                  <a:pt x="2166377" y="41369"/>
                </a:lnTo>
                <a:lnTo>
                  <a:pt x="2171701" y="67735"/>
                </a:lnTo>
                <a:lnTo>
                  <a:pt x="2171701" y="338665"/>
                </a:lnTo>
                <a:lnTo>
                  <a:pt x="2166377" y="365030"/>
                </a:lnTo>
                <a:lnTo>
                  <a:pt x="2151859" y="386561"/>
                </a:lnTo>
                <a:lnTo>
                  <a:pt x="2130327" y="401077"/>
                </a:lnTo>
                <a:lnTo>
                  <a:pt x="2103961" y="406400"/>
                </a:lnTo>
                <a:lnTo>
                  <a:pt x="67735" y="406400"/>
                </a:lnTo>
                <a:lnTo>
                  <a:pt x="41369" y="401077"/>
                </a:lnTo>
                <a:lnTo>
                  <a:pt x="19839" y="386561"/>
                </a:lnTo>
                <a:lnTo>
                  <a:pt x="5322" y="365030"/>
                </a:lnTo>
                <a:lnTo>
                  <a:pt x="0" y="338665"/>
                </a:lnTo>
                <a:lnTo>
                  <a:pt x="0" y="67735"/>
                </a:lnTo>
                <a:close/>
              </a:path>
            </a:pathLst>
          </a:custGeom>
          <a:ln w="25400">
            <a:solidFill>
              <a:srgbClr val="8B5D3D"/>
            </a:solidFill>
          </a:ln>
        </p:spPr>
        <p:txBody>
          <a:bodyPr wrap="square" lIns="0" tIns="0" rIns="0" bIns="0" rtlCol="0"/>
          <a:lstStyle/>
          <a:p>
            <a:pPr algn="ctr" fontAlgn="base">
              <a:spcBef>
                <a:spcPct val="0"/>
              </a:spcBef>
              <a:spcAft>
                <a:spcPct val="0"/>
              </a:spcAft>
            </a:pPr>
            <a:endParaRPr lang="fr-FR" sz="600" b="1" dirty="0">
              <a:solidFill>
                <a:prstClr val="black"/>
              </a:solidFill>
              <a:latin typeface="Century Gothic" pitchFamily="34" charset="0"/>
              <a:cs typeface="Calibri" pitchFamily="34" charset="0"/>
            </a:endParaRPr>
          </a:p>
          <a:p>
            <a:pPr algn="ctr" fontAlgn="base">
              <a:spcBef>
                <a:spcPct val="0"/>
              </a:spcBef>
              <a:spcAft>
                <a:spcPct val="0"/>
              </a:spcAft>
            </a:pPr>
            <a:r>
              <a:rPr lang="fr-FR" sz="1500" b="1" dirty="0">
                <a:solidFill>
                  <a:prstClr val="black"/>
                </a:solidFill>
                <a:latin typeface="Century Gothic" pitchFamily="34" charset="0"/>
                <a:cs typeface="Calibri" pitchFamily="34" charset="0"/>
              </a:rPr>
              <a:t>La composition des équipes d’inventaire :</a:t>
            </a:r>
            <a:endParaRPr lang="fr-FR" sz="1500" b="1" dirty="0">
              <a:solidFill>
                <a:prstClr val="black"/>
              </a:solidFill>
              <a:latin typeface="Century Gothic" pitchFamily="34" charset="0"/>
            </a:endParaRPr>
          </a:p>
        </p:txBody>
      </p:sp>
      <p:sp>
        <p:nvSpPr>
          <p:cNvPr id="38" name="object 16"/>
          <p:cNvSpPr/>
          <p:nvPr/>
        </p:nvSpPr>
        <p:spPr>
          <a:xfrm>
            <a:off x="3059831" y="3244342"/>
            <a:ext cx="2736304" cy="406400"/>
          </a:xfrm>
          <a:custGeom>
            <a:avLst/>
            <a:gdLst/>
            <a:ahLst/>
            <a:cxnLst/>
            <a:rect l="l" t="t" r="r" b="b"/>
            <a:pathLst>
              <a:path w="2171700" h="406400">
                <a:moveTo>
                  <a:pt x="0" y="67735"/>
                </a:moveTo>
                <a:lnTo>
                  <a:pt x="5322" y="41369"/>
                </a:lnTo>
                <a:lnTo>
                  <a:pt x="19839" y="19839"/>
                </a:lnTo>
                <a:lnTo>
                  <a:pt x="41369" y="5322"/>
                </a:lnTo>
                <a:lnTo>
                  <a:pt x="67735" y="0"/>
                </a:lnTo>
                <a:lnTo>
                  <a:pt x="2103961" y="0"/>
                </a:lnTo>
                <a:lnTo>
                  <a:pt x="2130327" y="5322"/>
                </a:lnTo>
                <a:lnTo>
                  <a:pt x="2151859" y="19839"/>
                </a:lnTo>
                <a:lnTo>
                  <a:pt x="2166377" y="41369"/>
                </a:lnTo>
                <a:lnTo>
                  <a:pt x="2171701" y="67735"/>
                </a:lnTo>
                <a:lnTo>
                  <a:pt x="2171701" y="338665"/>
                </a:lnTo>
                <a:lnTo>
                  <a:pt x="2166377" y="365030"/>
                </a:lnTo>
                <a:lnTo>
                  <a:pt x="2151859" y="386561"/>
                </a:lnTo>
                <a:lnTo>
                  <a:pt x="2130327" y="401077"/>
                </a:lnTo>
                <a:lnTo>
                  <a:pt x="2103961" y="406400"/>
                </a:lnTo>
                <a:lnTo>
                  <a:pt x="67735" y="406400"/>
                </a:lnTo>
                <a:lnTo>
                  <a:pt x="41369" y="401077"/>
                </a:lnTo>
                <a:lnTo>
                  <a:pt x="19839" y="386561"/>
                </a:lnTo>
                <a:lnTo>
                  <a:pt x="5322" y="365030"/>
                </a:lnTo>
                <a:lnTo>
                  <a:pt x="0" y="338665"/>
                </a:lnTo>
                <a:lnTo>
                  <a:pt x="0" y="67735"/>
                </a:lnTo>
                <a:close/>
              </a:path>
            </a:pathLst>
          </a:custGeom>
          <a:ln w="25400">
            <a:solidFill>
              <a:srgbClr val="8B5D3D"/>
            </a:solidFill>
          </a:ln>
        </p:spPr>
        <p:txBody>
          <a:bodyPr wrap="square" lIns="0" tIns="0" rIns="0" bIns="0" rtlCol="0"/>
          <a:lstStyle/>
          <a:p>
            <a:pPr algn="ctr" fontAlgn="base">
              <a:spcBef>
                <a:spcPct val="0"/>
              </a:spcBef>
              <a:spcAft>
                <a:spcPct val="0"/>
              </a:spcAft>
            </a:pPr>
            <a:endParaRPr lang="fr-FR" sz="600" b="1" dirty="0">
              <a:solidFill>
                <a:prstClr val="black"/>
              </a:solidFill>
              <a:latin typeface="Century Gothic" pitchFamily="34" charset="0"/>
              <a:cs typeface="Calibri" pitchFamily="34" charset="0"/>
            </a:endParaRPr>
          </a:p>
          <a:p>
            <a:pPr algn="ctr" fontAlgn="base">
              <a:spcBef>
                <a:spcPct val="0"/>
              </a:spcBef>
              <a:spcAft>
                <a:spcPct val="0"/>
              </a:spcAft>
            </a:pPr>
            <a:r>
              <a:rPr lang="fr-FR" sz="1500" b="1" dirty="0">
                <a:solidFill>
                  <a:prstClr val="black"/>
                </a:solidFill>
                <a:latin typeface="Century Gothic" pitchFamily="34" charset="0"/>
                <a:cs typeface="Calibri" pitchFamily="34" charset="0"/>
              </a:rPr>
              <a:t>Responsable d’inventaire :</a:t>
            </a:r>
            <a:endParaRPr lang="fr-FR" sz="1500" b="1" dirty="0">
              <a:solidFill>
                <a:prstClr val="black"/>
              </a:solidFill>
              <a:latin typeface="Century Gothic" pitchFamily="34" charset="0"/>
            </a:endParaRPr>
          </a:p>
        </p:txBody>
      </p:sp>
      <p:sp>
        <p:nvSpPr>
          <p:cNvPr id="40" name="Rectangle 39"/>
          <p:cNvSpPr/>
          <p:nvPr/>
        </p:nvSpPr>
        <p:spPr>
          <a:xfrm>
            <a:off x="1331640" y="3872949"/>
            <a:ext cx="7272808" cy="2508379"/>
          </a:xfrm>
          <a:prstGeom prst="rect">
            <a:avLst/>
          </a:prstGeom>
        </p:spPr>
        <p:txBody>
          <a:bodyPr wrap="square">
            <a:spAutoFit/>
          </a:bodyPr>
          <a:lstStyle/>
          <a:p>
            <a:pPr marL="3175" algn="just" defTabSz="1262063" fontAlgn="base">
              <a:spcBef>
                <a:spcPct val="0"/>
              </a:spcBef>
              <a:spcAft>
                <a:spcPct val="0"/>
              </a:spcAft>
            </a:pPr>
            <a:r>
              <a:rPr lang="fr-FR" sz="1400" dirty="0">
                <a:solidFill>
                  <a:prstClr val="black"/>
                </a:solidFill>
                <a:latin typeface="Century Gothic" pitchFamily="34" charset="0"/>
                <a:cs typeface="Calibri" pitchFamily="34" charset="0"/>
              </a:rPr>
              <a:t>• L’établissement du planning d’inventaire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La constitution des  équipes de comptage ;</a:t>
            </a:r>
            <a:endParaRPr lang="fr-FR" sz="1300" b="1" dirty="0">
              <a:solidFill>
                <a:prstClr val="black"/>
              </a:solidFill>
              <a:latin typeface="Century Gothic" pitchFamily="34" charset="0"/>
              <a:cs typeface="Calibri" pitchFamily="34" charset="0"/>
            </a:endParaRP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Vérifier la séquence des feuilles de comptage, les données à renseigner sur ses </a:t>
            </a:r>
          </a:p>
          <a:p>
            <a:pPr marL="3175" algn="just" defTabSz="1262063" fontAlgn="base">
              <a:spcBef>
                <a:spcPct val="0"/>
              </a:spcBef>
              <a:spcAft>
                <a:spcPct val="0"/>
              </a:spcAft>
            </a:pPr>
            <a:r>
              <a:rPr lang="fr-FR" sz="1300" dirty="0">
                <a:solidFill>
                  <a:prstClr val="black"/>
                </a:solidFill>
                <a:latin typeface="Century Gothic" pitchFamily="34" charset="0"/>
                <a:cs typeface="Calibri" pitchFamily="34" charset="0"/>
              </a:rPr>
              <a:t>   dernières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Établir les plans et lieux et codifier les locaux et biens meubles à inventorier au niveau </a:t>
            </a:r>
          </a:p>
          <a:p>
            <a:pPr marL="3175" algn="just" defTabSz="1262063" fontAlgn="base">
              <a:spcBef>
                <a:spcPct val="0"/>
              </a:spcBef>
              <a:spcAft>
                <a:spcPct val="0"/>
              </a:spcAft>
            </a:pPr>
            <a:r>
              <a:rPr lang="fr-FR" sz="1300" dirty="0">
                <a:solidFill>
                  <a:prstClr val="black"/>
                </a:solidFill>
                <a:latin typeface="Century Gothic" pitchFamily="34" charset="0"/>
                <a:cs typeface="Calibri" pitchFamily="34" charset="0"/>
              </a:rPr>
              <a:t>    du CRI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Superviser l’équipe d’inventaire ;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Contrôler la bonne application de la procédure d’inventaire ;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Transmettre les données d’inventaire physique aux centralisateurs des données</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Rapprochement des quantités figurant sur les feuilles de comptage et les fiches  </a:t>
            </a:r>
          </a:p>
          <a:p>
            <a:pPr marL="3175" algn="just" defTabSz="1262063" fontAlgn="base">
              <a:spcBef>
                <a:spcPct val="0"/>
              </a:spcBef>
              <a:spcAft>
                <a:spcPct val="0"/>
              </a:spcAft>
            </a:pPr>
            <a:r>
              <a:rPr lang="fr-FR" sz="1300" dirty="0">
                <a:solidFill>
                  <a:prstClr val="black"/>
                </a:solidFill>
                <a:latin typeface="Century Gothic" pitchFamily="34" charset="0"/>
                <a:cs typeface="Calibri" pitchFamily="34" charset="0"/>
              </a:rPr>
              <a:t>   d’inventaire ;</a:t>
            </a:r>
          </a:p>
          <a:p>
            <a:pPr marL="3175" algn="just" defTabSz="1262063" fontAlgn="base">
              <a:spcBef>
                <a:spcPct val="0"/>
              </a:spcBef>
              <a:spcAft>
                <a:spcPct val="0"/>
              </a:spcAft>
            </a:pPr>
            <a:r>
              <a:rPr lang="fr-FR" sz="1300" b="1" dirty="0">
                <a:solidFill>
                  <a:prstClr val="black"/>
                </a:solidFill>
                <a:latin typeface="Century Gothic" pitchFamily="34" charset="0"/>
                <a:cs typeface="Calibri" pitchFamily="34" charset="0"/>
              </a:rPr>
              <a:t>• </a:t>
            </a:r>
            <a:r>
              <a:rPr lang="fr-FR" sz="1300" dirty="0">
                <a:solidFill>
                  <a:prstClr val="black"/>
                </a:solidFill>
                <a:latin typeface="Century Gothic" pitchFamily="34" charset="0"/>
                <a:cs typeface="Calibri" pitchFamily="34" charset="0"/>
              </a:rPr>
              <a:t>approuver les fiches d’inventaire et les feuilles de comptage.</a:t>
            </a:r>
            <a:endParaRPr lang="fr-FR" sz="1300" b="1" dirty="0">
              <a:solidFill>
                <a:prstClr val="black"/>
              </a:solidFill>
              <a:latin typeface="Century Gothic" pitchFamily="34" charset="0"/>
              <a:cs typeface="Calibri" pitchFamily="34" charset="0"/>
            </a:endParaRPr>
          </a:p>
        </p:txBody>
      </p:sp>
      <p:sp>
        <p:nvSpPr>
          <p:cNvPr id="42" name="Rectangle 41"/>
          <p:cNvSpPr/>
          <p:nvPr/>
        </p:nvSpPr>
        <p:spPr>
          <a:xfrm>
            <a:off x="2555776" y="3244914"/>
            <a:ext cx="576064" cy="400110"/>
          </a:xfrm>
          <a:prstGeom prst="rect">
            <a:avLst/>
          </a:prstGeom>
        </p:spPr>
        <p:txBody>
          <a:bodyPr wrap="square">
            <a:spAutoFit/>
          </a:bodyPr>
          <a:lstStyle/>
          <a:p>
            <a:pPr algn="ctr" fontAlgn="base">
              <a:spcBef>
                <a:spcPct val="0"/>
              </a:spcBef>
              <a:spcAft>
                <a:spcPct val="0"/>
              </a:spcAft>
            </a:pPr>
            <a:r>
              <a:rPr lang="fr-FR" sz="2000" b="1" dirty="0">
                <a:solidFill>
                  <a:prstClr val="black"/>
                </a:solidFill>
                <a:latin typeface="Calibri" pitchFamily="34" charset="0"/>
                <a:cs typeface="Calibri" pitchFamily="34" charset="0"/>
              </a:rPr>
              <a:t>1 - </a:t>
            </a:r>
            <a:endParaRPr lang="fr-FR" sz="2000" b="1" dirty="0">
              <a:solidFill>
                <a:prstClr val="black"/>
              </a:solidFill>
            </a:endParaRPr>
          </a:p>
        </p:txBody>
      </p:sp>
      <p:sp>
        <p:nvSpPr>
          <p:cNvPr id="2" name="Espace réservé du pied de page 1"/>
          <p:cNvSpPr>
            <a:spLocks noGrp="1"/>
          </p:cNvSpPr>
          <p:nvPr>
            <p:ph type="ftr" sz="quarter" idx="11"/>
          </p:nvPr>
        </p:nvSpPr>
        <p:spPr/>
        <p:txBody>
          <a:bodyPr/>
          <a:lstStyle/>
          <a:p>
            <a:pPr>
              <a:defRPr/>
            </a:pPr>
            <a:endParaRPr lang="fr-FR"/>
          </a:p>
        </p:txBody>
      </p:sp>
      <p:sp>
        <p:nvSpPr>
          <p:cNvPr id="18" name="ZoneTexte 17"/>
          <p:cNvSpPr txBox="1"/>
          <p:nvPr/>
        </p:nvSpPr>
        <p:spPr>
          <a:xfrm>
            <a:off x="8508733" y="6477802"/>
            <a:ext cx="404261" cy="307777"/>
          </a:xfrm>
          <a:prstGeom prst="rect">
            <a:avLst/>
          </a:prstGeom>
          <a:noFill/>
        </p:spPr>
        <p:txBody>
          <a:bodyPr wrap="square" rtlCol="0">
            <a:spAutoFit/>
          </a:bodyPr>
          <a:lstStyle/>
          <a:p>
            <a:r>
              <a:rPr lang="fr-FR" sz="1400" dirty="0" smtClean="0"/>
              <a:t>10</a:t>
            </a:r>
            <a:endParaRPr lang="fr-FR" sz="1400" dirty="0"/>
          </a:p>
        </p:txBody>
      </p:sp>
    </p:spTree>
    <p:extLst>
      <p:ext uri="{BB962C8B-B14F-4D97-AF65-F5344CB8AC3E}">
        <p14:creationId xmlns:p14="http://schemas.microsoft.com/office/powerpoint/2010/main" val="420054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23" name="Rectangle 22"/>
          <p:cNvSpPr/>
          <p:nvPr/>
        </p:nvSpPr>
        <p:spPr>
          <a:xfrm>
            <a:off x="1403190" y="1691516"/>
            <a:ext cx="6889997" cy="369332"/>
          </a:xfrm>
          <a:prstGeom prst="rect">
            <a:avLst/>
          </a:prstGeom>
        </p:spPr>
        <p:txBody>
          <a:bodyPr wrap="square">
            <a:spAutoFit/>
          </a:bodyPr>
          <a:lstStyle/>
          <a:p>
            <a:pPr algn="ctr" fontAlgn="base">
              <a:spcBef>
                <a:spcPct val="0"/>
              </a:spcBef>
              <a:spcAft>
                <a:spcPct val="0"/>
              </a:spcAft>
            </a:pPr>
            <a:r>
              <a:rPr lang="fr-FR" b="1" dirty="0">
                <a:solidFill>
                  <a:prstClr val="black"/>
                </a:solidFill>
                <a:latin typeface="Calibri" pitchFamily="34" charset="0"/>
                <a:cs typeface="Calibri" pitchFamily="34" charset="0"/>
              </a:rPr>
              <a:t>Désignation des équipes d’inventaire</a:t>
            </a:r>
            <a:endParaRPr lang="fr-FR" b="1" dirty="0">
              <a:solidFill>
                <a:prstClr val="black"/>
              </a:solidFill>
            </a:endParaRPr>
          </a:p>
        </p:txBody>
      </p:sp>
      <p:grpSp>
        <p:nvGrpSpPr>
          <p:cNvPr id="29" name="Groupe 28"/>
          <p:cNvGrpSpPr/>
          <p:nvPr/>
        </p:nvGrpSpPr>
        <p:grpSpPr>
          <a:xfrm rot="16200000">
            <a:off x="188348" y="4677362"/>
            <a:ext cx="2031613" cy="543002"/>
            <a:chOff x="31" y="599736"/>
            <a:chExt cx="1048937" cy="799648"/>
          </a:xfrm>
        </p:grpSpPr>
        <p:sp>
          <p:nvSpPr>
            <p:cNvPr id="30" name="Rectangle à coins arrondis 29"/>
            <p:cNvSpPr/>
            <p:nvPr/>
          </p:nvSpPr>
          <p:spPr>
            <a:xfrm>
              <a:off x="31" y="599736"/>
              <a:ext cx="1048937" cy="799648"/>
            </a:xfrm>
            <a:prstGeom prst="roundRect">
              <a:avLst/>
            </a:prstGeom>
            <a:solidFill>
              <a:schemeClr val="bg1"/>
            </a:solidFill>
            <a:ln>
              <a:solidFill>
                <a:srgbClr val="FFC000"/>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31" name="Rectangle 30"/>
            <p:cNvSpPr/>
            <p:nvPr/>
          </p:nvSpPr>
          <p:spPr>
            <a:xfrm>
              <a:off x="39067" y="638772"/>
              <a:ext cx="970865" cy="72157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defTabSz="444500" fontAlgn="base">
                <a:lnSpc>
                  <a:spcPct val="90000"/>
                </a:lnSpc>
                <a:spcBef>
                  <a:spcPct val="0"/>
                </a:spcBef>
                <a:spcAft>
                  <a:spcPct val="35000"/>
                </a:spcAft>
              </a:pPr>
              <a:r>
                <a:rPr lang="fr-FR" sz="2400" dirty="0">
                  <a:solidFill>
                    <a:prstClr val="black">
                      <a:hueOff val="0"/>
                      <a:satOff val="0"/>
                      <a:lumOff val="0"/>
                      <a:alphaOff val="0"/>
                    </a:prstClr>
                  </a:solidFill>
                </a:rPr>
                <a:t>Les attributions</a:t>
              </a:r>
              <a:endParaRPr lang="fr-FR" sz="1000" dirty="0">
                <a:solidFill>
                  <a:prstClr val="black">
                    <a:hueOff val="0"/>
                    <a:satOff val="0"/>
                    <a:lumOff val="0"/>
                    <a:alphaOff val="0"/>
                  </a:prstClr>
                </a:solidFill>
              </a:endParaRPr>
            </a:p>
          </p:txBody>
        </p:sp>
      </p:grpSp>
      <p:sp>
        <p:nvSpPr>
          <p:cNvPr id="32" name="object 16"/>
          <p:cNvSpPr/>
          <p:nvPr/>
        </p:nvSpPr>
        <p:spPr>
          <a:xfrm>
            <a:off x="2627784" y="2662560"/>
            <a:ext cx="4130716" cy="406400"/>
          </a:xfrm>
          <a:custGeom>
            <a:avLst/>
            <a:gdLst/>
            <a:ahLst/>
            <a:cxnLst/>
            <a:rect l="l" t="t" r="r" b="b"/>
            <a:pathLst>
              <a:path w="2171700" h="406400">
                <a:moveTo>
                  <a:pt x="0" y="67735"/>
                </a:moveTo>
                <a:lnTo>
                  <a:pt x="5322" y="41369"/>
                </a:lnTo>
                <a:lnTo>
                  <a:pt x="19839" y="19839"/>
                </a:lnTo>
                <a:lnTo>
                  <a:pt x="41369" y="5322"/>
                </a:lnTo>
                <a:lnTo>
                  <a:pt x="67735" y="0"/>
                </a:lnTo>
                <a:lnTo>
                  <a:pt x="2103961" y="0"/>
                </a:lnTo>
                <a:lnTo>
                  <a:pt x="2130327" y="5322"/>
                </a:lnTo>
                <a:lnTo>
                  <a:pt x="2151859" y="19839"/>
                </a:lnTo>
                <a:lnTo>
                  <a:pt x="2166377" y="41369"/>
                </a:lnTo>
                <a:lnTo>
                  <a:pt x="2171701" y="67735"/>
                </a:lnTo>
                <a:lnTo>
                  <a:pt x="2171701" y="338665"/>
                </a:lnTo>
                <a:lnTo>
                  <a:pt x="2166377" y="365030"/>
                </a:lnTo>
                <a:lnTo>
                  <a:pt x="2151859" y="386561"/>
                </a:lnTo>
                <a:lnTo>
                  <a:pt x="2130327" y="401077"/>
                </a:lnTo>
                <a:lnTo>
                  <a:pt x="2103961" y="406400"/>
                </a:lnTo>
                <a:lnTo>
                  <a:pt x="67735" y="406400"/>
                </a:lnTo>
                <a:lnTo>
                  <a:pt x="41369" y="401077"/>
                </a:lnTo>
                <a:lnTo>
                  <a:pt x="19839" y="386561"/>
                </a:lnTo>
                <a:lnTo>
                  <a:pt x="5322" y="365030"/>
                </a:lnTo>
                <a:lnTo>
                  <a:pt x="0" y="338665"/>
                </a:lnTo>
                <a:lnTo>
                  <a:pt x="0" y="67735"/>
                </a:lnTo>
                <a:close/>
              </a:path>
            </a:pathLst>
          </a:custGeom>
          <a:ln w="25400">
            <a:solidFill>
              <a:srgbClr val="8B5D3D"/>
            </a:solidFill>
          </a:ln>
        </p:spPr>
        <p:txBody>
          <a:bodyPr wrap="square" lIns="0" tIns="0" rIns="0" bIns="0" rtlCol="0"/>
          <a:lstStyle/>
          <a:p>
            <a:pPr algn="ctr" fontAlgn="base">
              <a:spcBef>
                <a:spcPct val="0"/>
              </a:spcBef>
              <a:spcAft>
                <a:spcPct val="0"/>
              </a:spcAft>
            </a:pPr>
            <a:endParaRPr lang="fr-FR" sz="600" b="1" dirty="0">
              <a:solidFill>
                <a:prstClr val="black"/>
              </a:solidFill>
              <a:latin typeface="Century Gothic" pitchFamily="34" charset="0"/>
              <a:cs typeface="Calibri" pitchFamily="34" charset="0"/>
            </a:endParaRPr>
          </a:p>
          <a:p>
            <a:pPr algn="ctr" fontAlgn="base">
              <a:spcBef>
                <a:spcPct val="0"/>
              </a:spcBef>
              <a:spcAft>
                <a:spcPct val="0"/>
              </a:spcAft>
            </a:pPr>
            <a:r>
              <a:rPr lang="fr-FR" sz="1500" b="1" dirty="0">
                <a:solidFill>
                  <a:prstClr val="black"/>
                </a:solidFill>
                <a:latin typeface="Century Gothic" pitchFamily="34" charset="0"/>
                <a:cs typeface="Calibri" pitchFamily="34" charset="0"/>
              </a:rPr>
              <a:t>La composition des équipes d’inventaire :</a:t>
            </a:r>
            <a:endParaRPr lang="fr-FR" sz="1500" b="1" dirty="0">
              <a:solidFill>
                <a:prstClr val="black"/>
              </a:solidFill>
              <a:latin typeface="Century Gothic" pitchFamily="34" charset="0"/>
            </a:endParaRPr>
          </a:p>
        </p:txBody>
      </p:sp>
      <p:sp>
        <p:nvSpPr>
          <p:cNvPr id="38" name="object 16"/>
          <p:cNvSpPr/>
          <p:nvPr/>
        </p:nvSpPr>
        <p:spPr>
          <a:xfrm>
            <a:off x="3059831" y="3244342"/>
            <a:ext cx="2736304" cy="406400"/>
          </a:xfrm>
          <a:custGeom>
            <a:avLst/>
            <a:gdLst/>
            <a:ahLst/>
            <a:cxnLst/>
            <a:rect l="l" t="t" r="r" b="b"/>
            <a:pathLst>
              <a:path w="2171700" h="406400">
                <a:moveTo>
                  <a:pt x="0" y="67735"/>
                </a:moveTo>
                <a:lnTo>
                  <a:pt x="5322" y="41369"/>
                </a:lnTo>
                <a:lnTo>
                  <a:pt x="19839" y="19839"/>
                </a:lnTo>
                <a:lnTo>
                  <a:pt x="41369" y="5322"/>
                </a:lnTo>
                <a:lnTo>
                  <a:pt x="67735" y="0"/>
                </a:lnTo>
                <a:lnTo>
                  <a:pt x="2103961" y="0"/>
                </a:lnTo>
                <a:lnTo>
                  <a:pt x="2130327" y="5322"/>
                </a:lnTo>
                <a:lnTo>
                  <a:pt x="2151859" y="19839"/>
                </a:lnTo>
                <a:lnTo>
                  <a:pt x="2166377" y="41369"/>
                </a:lnTo>
                <a:lnTo>
                  <a:pt x="2171701" y="67735"/>
                </a:lnTo>
                <a:lnTo>
                  <a:pt x="2171701" y="338665"/>
                </a:lnTo>
                <a:lnTo>
                  <a:pt x="2166377" y="365030"/>
                </a:lnTo>
                <a:lnTo>
                  <a:pt x="2151859" y="386561"/>
                </a:lnTo>
                <a:lnTo>
                  <a:pt x="2130327" y="401077"/>
                </a:lnTo>
                <a:lnTo>
                  <a:pt x="2103961" y="406400"/>
                </a:lnTo>
                <a:lnTo>
                  <a:pt x="67735" y="406400"/>
                </a:lnTo>
                <a:lnTo>
                  <a:pt x="41369" y="401077"/>
                </a:lnTo>
                <a:lnTo>
                  <a:pt x="19839" y="386561"/>
                </a:lnTo>
                <a:lnTo>
                  <a:pt x="5322" y="365030"/>
                </a:lnTo>
                <a:lnTo>
                  <a:pt x="0" y="338665"/>
                </a:lnTo>
                <a:lnTo>
                  <a:pt x="0" y="67735"/>
                </a:lnTo>
                <a:close/>
              </a:path>
            </a:pathLst>
          </a:custGeom>
          <a:ln w="25400">
            <a:solidFill>
              <a:srgbClr val="8B5D3D"/>
            </a:solidFill>
          </a:ln>
        </p:spPr>
        <p:txBody>
          <a:bodyPr wrap="square" lIns="0" tIns="0" rIns="0" bIns="0" rtlCol="0"/>
          <a:lstStyle/>
          <a:p>
            <a:pPr algn="ctr" fontAlgn="base">
              <a:spcBef>
                <a:spcPct val="0"/>
              </a:spcBef>
              <a:spcAft>
                <a:spcPct val="0"/>
              </a:spcAft>
            </a:pPr>
            <a:endParaRPr lang="fr-FR" sz="600" b="1" dirty="0">
              <a:solidFill>
                <a:prstClr val="black"/>
              </a:solidFill>
              <a:latin typeface="Century Gothic" pitchFamily="34" charset="0"/>
              <a:cs typeface="Calibri" pitchFamily="34" charset="0"/>
            </a:endParaRPr>
          </a:p>
          <a:p>
            <a:pPr algn="ctr" fontAlgn="base">
              <a:spcBef>
                <a:spcPct val="0"/>
              </a:spcBef>
              <a:spcAft>
                <a:spcPct val="0"/>
              </a:spcAft>
            </a:pPr>
            <a:r>
              <a:rPr lang="fr-FR" sz="1500" b="1" dirty="0">
                <a:solidFill>
                  <a:prstClr val="black"/>
                </a:solidFill>
                <a:latin typeface="Century Gothic" pitchFamily="34" charset="0"/>
                <a:cs typeface="Calibri" pitchFamily="34" charset="0"/>
              </a:rPr>
              <a:t>L’équipe de comptage :</a:t>
            </a:r>
            <a:endParaRPr lang="fr-FR" sz="1500" b="1" dirty="0">
              <a:solidFill>
                <a:prstClr val="black"/>
              </a:solidFill>
              <a:latin typeface="Century Gothic" pitchFamily="34" charset="0"/>
            </a:endParaRPr>
          </a:p>
        </p:txBody>
      </p:sp>
      <p:sp>
        <p:nvSpPr>
          <p:cNvPr id="40" name="Rectangle 39"/>
          <p:cNvSpPr/>
          <p:nvPr/>
        </p:nvSpPr>
        <p:spPr>
          <a:xfrm>
            <a:off x="2123728" y="4132237"/>
            <a:ext cx="7272808" cy="1384995"/>
          </a:xfrm>
          <a:prstGeom prst="rect">
            <a:avLst/>
          </a:prstGeom>
        </p:spPr>
        <p:txBody>
          <a:bodyPr wrap="square">
            <a:spAutoFit/>
          </a:bodyPr>
          <a:lstStyle/>
          <a:p>
            <a:pPr marL="3175" algn="just" defTabSz="1262063" fontAlgn="base">
              <a:lnSpc>
                <a:spcPct val="150000"/>
              </a:lnSpc>
              <a:spcBef>
                <a:spcPct val="0"/>
              </a:spcBef>
              <a:spcAft>
                <a:spcPct val="0"/>
              </a:spcAft>
            </a:pPr>
            <a:r>
              <a:rPr lang="fr-FR" sz="1400" b="1" dirty="0">
                <a:solidFill>
                  <a:prstClr val="black"/>
                </a:solidFill>
                <a:latin typeface="Century Gothic" pitchFamily="34" charset="0"/>
                <a:cs typeface="Calibri" pitchFamily="34" charset="0"/>
              </a:rPr>
              <a:t>• </a:t>
            </a:r>
            <a:r>
              <a:rPr lang="fr-FR" sz="1400" dirty="0">
                <a:solidFill>
                  <a:prstClr val="black"/>
                </a:solidFill>
                <a:latin typeface="Century Gothic" pitchFamily="34" charset="0"/>
                <a:cs typeface="Calibri" pitchFamily="34" charset="0"/>
              </a:rPr>
              <a:t>Comptage physique des biens ;</a:t>
            </a:r>
          </a:p>
          <a:p>
            <a:pPr marL="3175" algn="just" defTabSz="1262063" fontAlgn="base">
              <a:lnSpc>
                <a:spcPct val="150000"/>
              </a:lnSpc>
              <a:spcBef>
                <a:spcPct val="0"/>
              </a:spcBef>
              <a:spcAft>
                <a:spcPct val="0"/>
              </a:spcAft>
            </a:pPr>
            <a:r>
              <a:rPr lang="fr-FR" sz="1400" b="1" dirty="0">
                <a:solidFill>
                  <a:prstClr val="black"/>
                </a:solidFill>
                <a:latin typeface="Century Gothic" pitchFamily="34" charset="0"/>
                <a:cs typeface="Calibri" pitchFamily="34" charset="0"/>
              </a:rPr>
              <a:t>• </a:t>
            </a:r>
            <a:r>
              <a:rPr lang="fr-FR" sz="1400" dirty="0">
                <a:solidFill>
                  <a:prstClr val="black"/>
                </a:solidFill>
                <a:latin typeface="Century Gothic" pitchFamily="34" charset="0"/>
                <a:cs typeface="Calibri" pitchFamily="34" charset="0"/>
              </a:rPr>
              <a:t>Report des données sur la fiche d’inventaire ;</a:t>
            </a:r>
          </a:p>
          <a:p>
            <a:pPr marL="3175" algn="just" defTabSz="1262063" fontAlgn="base">
              <a:lnSpc>
                <a:spcPct val="150000"/>
              </a:lnSpc>
              <a:spcBef>
                <a:spcPct val="0"/>
              </a:spcBef>
              <a:spcAft>
                <a:spcPct val="0"/>
              </a:spcAft>
            </a:pPr>
            <a:r>
              <a:rPr lang="fr-FR" sz="1400" b="1" dirty="0">
                <a:solidFill>
                  <a:prstClr val="black"/>
                </a:solidFill>
                <a:latin typeface="Century Gothic" pitchFamily="34" charset="0"/>
                <a:cs typeface="Calibri" pitchFamily="34" charset="0"/>
              </a:rPr>
              <a:t>• </a:t>
            </a:r>
            <a:r>
              <a:rPr lang="fr-FR" sz="1400" dirty="0">
                <a:solidFill>
                  <a:prstClr val="black"/>
                </a:solidFill>
                <a:latin typeface="Century Gothic" pitchFamily="34" charset="0"/>
                <a:cs typeface="Calibri" pitchFamily="34" charset="0"/>
              </a:rPr>
              <a:t>Rangement et regroupement des biens ;</a:t>
            </a:r>
          </a:p>
          <a:p>
            <a:pPr marL="3175" algn="just" defTabSz="1262063" fontAlgn="base">
              <a:lnSpc>
                <a:spcPct val="150000"/>
              </a:lnSpc>
              <a:spcBef>
                <a:spcPct val="0"/>
              </a:spcBef>
              <a:spcAft>
                <a:spcPct val="0"/>
              </a:spcAft>
            </a:pPr>
            <a:r>
              <a:rPr lang="fr-FR" sz="1400" b="1" dirty="0">
                <a:solidFill>
                  <a:prstClr val="black"/>
                </a:solidFill>
                <a:latin typeface="Century Gothic" pitchFamily="34" charset="0"/>
                <a:cs typeface="Calibri" pitchFamily="34" charset="0"/>
              </a:rPr>
              <a:t>• </a:t>
            </a:r>
            <a:r>
              <a:rPr lang="fr-FR" sz="1400" dirty="0">
                <a:solidFill>
                  <a:prstClr val="black"/>
                </a:solidFill>
                <a:latin typeface="Century Gothic" pitchFamily="34" charset="0"/>
                <a:cs typeface="Calibri" pitchFamily="34" charset="0"/>
              </a:rPr>
              <a:t>Saisie des données sur un fichier électronique (Excel) ;</a:t>
            </a:r>
          </a:p>
        </p:txBody>
      </p:sp>
      <p:sp>
        <p:nvSpPr>
          <p:cNvPr id="42" name="Rectangle 41"/>
          <p:cNvSpPr/>
          <p:nvPr/>
        </p:nvSpPr>
        <p:spPr>
          <a:xfrm>
            <a:off x="2555776" y="3244914"/>
            <a:ext cx="576064" cy="400110"/>
          </a:xfrm>
          <a:prstGeom prst="rect">
            <a:avLst/>
          </a:prstGeom>
        </p:spPr>
        <p:txBody>
          <a:bodyPr wrap="square">
            <a:spAutoFit/>
          </a:bodyPr>
          <a:lstStyle/>
          <a:p>
            <a:pPr algn="ctr" fontAlgn="base">
              <a:spcBef>
                <a:spcPct val="0"/>
              </a:spcBef>
              <a:spcAft>
                <a:spcPct val="0"/>
              </a:spcAft>
            </a:pPr>
            <a:r>
              <a:rPr lang="fr-FR" sz="2000" b="1" dirty="0">
                <a:solidFill>
                  <a:prstClr val="black"/>
                </a:solidFill>
                <a:latin typeface="Calibri" pitchFamily="34" charset="0"/>
                <a:cs typeface="Calibri" pitchFamily="34" charset="0"/>
              </a:rPr>
              <a:t>2 - </a:t>
            </a:r>
            <a:endParaRPr lang="fr-FR" sz="2000" b="1" dirty="0">
              <a:solidFill>
                <a:prstClr val="black"/>
              </a:solidFill>
            </a:endParaRPr>
          </a:p>
        </p:txBody>
      </p:sp>
      <p:sp>
        <p:nvSpPr>
          <p:cNvPr id="17" name="Rectangle 16"/>
          <p:cNvSpPr/>
          <p:nvPr/>
        </p:nvSpPr>
        <p:spPr>
          <a:xfrm>
            <a:off x="761430" y="2132856"/>
            <a:ext cx="8131050" cy="430887"/>
          </a:xfrm>
          <a:prstGeom prst="rect">
            <a:avLst/>
          </a:prstGeom>
        </p:spPr>
        <p:txBody>
          <a:bodyPr wrap="square">
            <a:spAutoFit/>
          </a:bodyPr>
          <a:lstStyle/>
          <a:p>
            <a:pPr fontAlgn="base">
              <a:spcBef>
                <a:spcPct val="0"/>
              </a:spcBef>
              <a:spcAft>
                <a:spcPct val="0"/>
              </a:spcAft>
            </a:pPr>
            <a:r>
              <a:rPr lang="fr-FR" sz="1100" dirty="0">
                <a:solidFill>
                  <a:prstClr val="black"/>
                </a:solidFill>
                <a:latin typeface="Century Gothic" pitchFamily="34" charset="0"/>
                <a:cs typeface="Calibri" pitchFamily="34" charset="0"/>
              </a:rPr>
              <a:t>Il est de la responsabilité du CRI de désigner une personne responsable de la tenue de l’inventaire et les équipes de comptage.</a:t>
            </a:r>
          </a:p>
        </p:txBody>
      </p:sp>
      <p:sp>
        <p:nvSpPr>
          <p:cNvPr id="2" name="Espace réservé du pied de page 1"/>
          <p:cNvSpPr>
            <a:spLocks noGrp="1"/>
          </p:cNvSpPr>
          <p:nvPr>
            <p:ph type="ftr" sz="quarter" idx="11"/>
          </p:nvPr>
        </p:nvSpPr>
        <p:spPr/>
        <p:txBody>
          <a:bodyPr/>
          <a:lstStyle/>
          <a:p>
            <a:pPr>
              <a:defRPr/>
            </a:pPr>
            <a:endParaRPr lang="fr-FR"/>
          </a:p>
        </p:txBody>
      </p:sp>
      <p:sp>
        <p:nvSpPr>
          <p:cNvPr id="18" name="ZoneTexte 17"/>
          <p:cNvSpPr txBox="1"/>
          <p:nvPr/>
        </p:nvSpPr>
        <p:spPr>
          <a:xfrm>
            <a:off x="8508733" y="6477802"/>
            <a:ext cx="404261" cy="307777"/>
          </a:xfrm>
          <a:prstGeom prst="rect">
            <a:avLst/>
          </a:prstGeom>
          <a:noFill/>
        </p:spPr>
        <p:txBody>
          <a:bodyPr wrap="square" rtlCol="0">
            <a:spAutoFit/>
          </a:bodyPr>
          <a:lstStyle/>
          <a:p>
            <a:r>
              <a:rPr lang="fr-FR" sz="1400" dirty="0" smtClean="0"/>
              <a:t>11</a:t>
            </a:r>
            <a:endParaRPr lang="fr-FR" sz="1400" dirty="0"/>
          </a:p>
        </p:txBody>
      </p:sp>
    </p:spTree>
    <p:extLst>
      <p:ext uri="{BB962C8B-B14F-4D97-AF65-F5344CB8AC3E}">
        <p14:creationId xmlns:p14="http://schemas.microsoft.com/office/powerpoint/2010/main" val="1667005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19" name="Espace réservé du contenu 2"/>
          <p:cNvSpPr>
            <a:spLocks noGrp="1"/>
          </p:cNvSpPr>
          <p:nvPr>
            <p:ph idx="1"/>
          </p:nvPr>
        </p:nvSpPr>
        <p:spPr>
          <a:xfrm>
            <a:off x="452021" y="2349062"/>
            <a:ext cx="8229600" cy="4111912"/>
          </a:xfrm>
        </p:spPr>
        <p:txBody>
          <a:bodyPr>
            <a:noAutofit/>
          </a:bodyPr>
          <a:lstStyle/>
          <a:p>
            <a:pPr algn="just"/>
            <a:r>
              <a:rPr lang="fr-FR" sz="1400" dirty="0">
                <a:latin typeface="Century Gothic" pitchFamily="34" charset="0"/>
              </a:rPr>
              <a:t>L‘équipe d’inventaire munie des documents suivants :</a:t>
            </a:r>
          </a:p>
          <a:p>
            <a:pPr algn="just"/>
            <a:endParaRPr lang="fr-FR" sz="1400" dirty="0">
              <a:latin typeface="Century Gothic" pitchFamily="34" charset="0"/>
            </a:endParaRPr>
          </a:p>
          <a:p>
            <a:pPr lvl="1" algn="just">
              <a:buFont typeface="Wingdings" pitchFamily="2" charset="2"/>
              <a:buChar char="§"/>
            </a:pPr>
            <a:r>
              <a:rPr lang="fr-FR" sz="1400" dirty="0">
                <a:latin typeface="Century Gothic" pitchFamily="34" charset="0"/>
              </a:rPr>
              <a:t>Liste des immobilisations acquises depuis la création du CRI.</a:t>
            </a:r>
          </a:p>
          <a:p>
            <a:pPr lvl="1" algn="just">
              <a:buFont typeface="Wingdings" pitchFamily="2" charset="2"/>
              <a:buChar char="§"/>
            </a:pPr>
            <a:r>
              <a:rPr lang="fr-FR" sz="1400" dirty="0">
                <a:latin typeface="Century Gothic" pitchFamily="34" charset="0"/>
              </a:rPr>
              <a:t>feuilles de comptage : les feuilles de comptage sont pré-numérotées et établies en double exemplaire pour réaliser l’inventaire.</a:t>
            </a:r>
          </a:p>
          <a:p>
            <a:pPr algn="just"/>
            <a:endParaRPr lang="fr-FR" sz="1400" dirty="0">
              <a:latin typeface="Century Gothic" pitchFamily="34" charset="0"/>
            </a:endParaRPr>
          </a:p>
          <a:p>
            <a:pPr algn="just"/>
            <a:r>
              <a:rPr lang="fr-FR" sz="1400" dirty="0">
                <a:latin typeface="Century Gothic" pitchFamily="34" charset="0"/>
              </a:rPr>
              <a:t>L’équipe doit procéder au comptage des articles en balayant les lieux de droite à gauche et de haut vers le bas (en cas de rayonnage). L’opération de comptage est faite en présence du magasiner lorsqu’il s’agit d’inventaire opéré au niveau des dépôts du CRI afin de leur assurer et faciliter l’identification des articles sans participer au Comptage.</a:t>
            </a:r>
          </a:p>
          <a:p>
            <a:pPr marL="0" indent="0" algn="just">
              <a:buNone/>
            </a:pPr>
            <a:endParaRPr lang="fr-FR" sz="1400" dirty="0">
              <a:latin typeface="Century Gothic" pitchFamily="34" charset="0"/>
            </a:endParaRPr>
          </a:p>
        </p:txBody>
      </p:sp>
      <p:sp>
        <p:nvSpPr>
          <p:cNvPr id="2" name="Rectangle 1"/>
          <p:cNvSpPr/>
          <p:nvPr/>
        </p:nvSpPr>
        <p:spPr>
          <a:xfrm>
            <a:off x="3568293" y="1729398"/>
            <a:ext cx="2947923" cy="369332"/>
          </a:xfrm>
          <a:prstGeom prst="rect">
            <a:avLst/>
          </a:prstGeom>
        </p:spPr>
        <p:txBody>
          <a:bodyPr wrap="none">
            <a:spAutoFit/>
          </a:bodyPr>
          <a:lstStyle/>
          <a:p>
            <a:pPr algn="ctr" fontAlgn="base">
              <a:spcBef>
                <a:spcPct val="0"/>
              </a:spcBef>
              <a:spcAft>
                <a:spcPct val="0"/>
              </a:spcAft>
            </a:pPr>
            <a:r>
              <a:rPr lang="fr-FR" b="1" dirty="0">
                <a:solidFill>
                  <a:prstClr val="black"/>
                </a:solidFill>
              </a:rPr>
              <a:t>TRAVAUX DE RECENSEMENT</a:t>
            </a:r>
          </a:p>
        </p:txBody>
      </p:sp>
      <p:sp>
        <p:nvSpPr>
          <p:cNvPr id="3" name="Espace réservé du pied de page 2"/>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12</a:t>
            </a:r>
            <a:endParaRPr lang="fr-FR" sz="1400" dirty="0"/>
          </a:p>
        </p:txBody>
      </p:sp>
    </p:spTree>
    <p:extLst>
      <p:ext uri="{BB962C8B-B14F-4D97-AF65-F5344CB8AC3E}">
        <p14:creationId xmlns:p14="http://schemas.microsoft.com/office/powerpoint/2010/main" val="2894622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10" name="Espace réservé du contenu 2"/>
          <p:cNvSpPr>
            <a:spLocks noGrp="1"/>
          </p:cNvSpPr>
          <p:nvPr>
            <p:ph idx="1"/>
          </p:nvPr>
        </p:nvSpPr>
        <p:spPr>
          <a:xfrm>
            <a:off x="457200" y="1834647"/>
            <a:ext cx="7961586" cy="4762705"/>
          </a:xfrm>
        </p:spPr>
        <p:txBody>
          <a:bodyPr>
            <a:noAutofit/>
          </a:bodyPr>
          <a:lstStyle/>
          <a:p>
            <a:pPr algn="just"/>
            <a:r>
              <a:rPr lang="fr-FR" sz="1400" dirty="0">
                <a:latin typeface="Century Gothic" pitchFamily="34" charset="0"/>
              </a:rPr>
              <a:t>Pour chaque article à compter l’équipe doit identifier dans la liste des immobilisations son code.</a:t>
            </a:r>
          </a:p>
          <a:p>
            <a:pPr algn="just"/>
            <a:r>
              <a:rPr lang="fr-FR" sz="1400" dirty="0">
                <a:latin typeface="Century Gothic" pitchFamily="34" charset="0"/>
              </a:rPr>
              <a:t>Identifiez les articles inventoriées avec des étiquettes de couleurs différentes pour chaque équipe de comptage.</a:t>
            </a:r>
          </a:p>
          <a:p>
            <a:pPr algn="just"/>
            <a:r>
              <a:rPr lang="fr-FR" sz="1400" dirty="0">
                <a:latin typeface="Century Gothic" pitchFamily="34" charset="0"/>
              </a:rPr>
              <a:t>Mettre sur l’étiquette le code de l’article.</a:t>
            </a:r>
          </a:p>
          <a:p>
            <a:pPr algn="just"/>
            <a:r>
              <a:rPr lang="fr-FR" sz="1400" dirty="0">
                <a:latin typeface="Century Gothic" pitchFamily="34" charset="0"/>
              </a:rPr>
              <a:t>renseigner les feuilles d’inventaire au fur et a mesure du comptage. Les feuilles de comptage sont remplies au stylo et non au crayon par les informations suivantes :</a:t>
            </a:r>
          </a:p>
          <a:p>
            <a:endParaRPr lang="fr-FR" sz="600" dirty="0">
              <a:latin typeface="Century Gothic" pitchFamily="34" charset="0"/>
            </a:endParaRPr>
          </a:p>
          <a:p>
            <a:pPr lvl="1">
              <a:buNone/>
            </a:pPr>
            <a:r>
              <a:rPr lang="fr-FR" sz="1400" dirty="0">
                <a:latin typeface="Century Gothic" pitchFamily="34" charset="0"/>
                <a:sym typeface="Symbol"/>
              </a:rPr>
              <a:t>  le code</a:t>
            </a:r>
            <a:r>
              <a:rPr lang="fr-FR" sz="1400" dirty="0">
                <a:latin typeface="Century Gothic" pitchFamily="34" charset="0"/>
              </a:rPr>
              <a:t> </a:t>
            </a:r>
          </a:p>
          <a:p>
            <a:pPr lvl="1">
              <a:buNone/>
            </a:pPr>
            <a:r>
              <a:rPr lang="fr-FR" sz="1400" dirty="0">
                <a:latin typeface="Century Gothic" pitchFamily="34" charset="0"/>
                <a:sym typeface="Symbol"/>
              </a:rPr>
              <a:t> </a:t>
            </a:r>
            <a:r>
              <a:rPr lang="fr-FR" sz="1400" dirty="0">
                <a:latin typeface="Century Gothic" pitchFamily="34" charset="0"/>
              </a:rPr>
              <a:t>La référence ou désignation</a:t>
            </a:r>
          </a:p>
          <a:p>
            <a:pPr lvl="1">
              <a:buNone/>
            </a:pPr>
            <a:r>
              <a:rPr lang="fr-FR" sz="1400" dirty="0">
                <a:latin typeface="Century Gothic" pitchFamily="34" charset="0"/>
                <a:sym typeface="Symbol"/>
              </a:rPr>
              <a:t> </a:t>
            </a:r>
            <a:r>
              <a:rPr lang="fr-FR" sz="1400" dirty="0">
                <a:latin typeface="Century Gothic" pitchFamily="34" charset="0"/>
              </a:rPr>
              <a:t>La marque</a:t>
            </a:r>
          </a:p>
          <a:p>
            <a:pPr lvl="1">
              <a:buNone/>
            </a:pPr>
            <a:r>
              <a:rPr lang="fr-FR" sz="1400" dirty="0">
                <a:latin typeface="Century Gothic" pitchFamily="34" charset="0"/>
                <a:sym typeface="Symbol"/>
              </a:rPr>
              <a:t></a:t>
            </a:r>
            <a:r>
              <a:rPr lang="fr-FR" sz="1400" dirty="0">
                <a:latin typeface="Century Gothic" pitchFamily="34" charset="0"/>
              </a:rPr>
              <a:t>  La quantité</a:t>
            </a:r>
          </a:p>
          <a:p>
            <a:pPr lvl="1">
              <a:buNone/>
            </a:pPr>
            <a:r>
              <a:rPr lang="fr-FR" sz="1400" dirty="0">
                <a:latin typeface="Century Gothic" pitchFamily="34" charset="0"/>
                <a:sym typeface="Symbol"/>
              </a:rPr>
              <a:t>  </a:t>
            </a:r>
            <a:r>
              <a:rPr lang="fr-FR" sz="1400" dirty="0">
                <a:latin typeface="Century Gothic" pitchFamily="34" charset="0"/>
              </a:rPr>
              <a:t>Etat du bien</a:t>
            </a:r>
          </a:p>
          <a:p>
            <a:pPr lvl="1">
              <a:buNone/>
            </a:pPr>
            <a:r>
              <a:rPr lang="fr-FR" sz="1400" dirty="0">
                <a:latin typeface="Century Gothic" pitchFamily="34" charset="0"/>
                <a:sym typeface="Symbol"/>
              </a:rPr>
              <a:t></a:t>
            </a:r>
            <a:r>
              <a:rPr lang="fr-FR" sz="1400" dirty="0">
                <a:latin typeface="Century Gothic" pitchFamily="34" charset="0"/>
              </a:rPr>
              <a:t>  Le lieu de comptage, bâtiment, local, service</a:t>
            </a:r>
          </a:p>
          <a:p>
            <a:pPr lvl="1">
              <a:buNone/>
            </a:pPr>
            <a:r>
              <a:rPr lang="fr-FR" sz="1400" dirty="0">
                <a:latin typeface="Century Gothic" pitchFamily="34" charset="0"/>
              </a:rPr>
              <a:t> </a:t>
            </a:r>
            <a:r>
              <a:rPr lang="fr-FR" sz="1400" dirty="0">
                <a:latin typeface="Century Gothic" pitchFamily="34" charset="0"/>
                <a:sym typeface="Symbol"/>
              </a:rPr>
              <a:t> Le numéro d’inventaire</a:t>
            </a:r>
            <a:endParaRPr lang="fr-FR" sz="1400" dirty="0">
              <a:latin typeface="Century Gothic" pitchFamily="34" charset="0"/>
            </a:endParaRPr>
          </a:p>
        </p:txBody>
      </p:sp>
      <p:sp>
        <p:nvSpPr>
          <p:cNvPr id="2" name="Espace réservé du pied de page 1"/>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13</a:t>
            </a:r>
            <a:endParaRPr lang="fr-FR" sz="1400" dirty="0"/>
          </a:p>
        </p:txBody>
      </p:sp>
    </p:spTree>
    <p:extLst>
      <p:ext uri="{BB962C8B-B14F-4D97-AF65-F5344CB8AC3E}">
        <p14:creationId xmlns:p14="http://schemas.microsoft.com/office/powerpoint/2010/main" val="3664216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14" name="Espace réservé du contenu 2"/>
          <p:cNvSpPr>
            <a:spLocks noGrp="1"/>
          </p:cNvSpPr>
          <p:nvPr>
            <p:ph idx="1"/>
          </p:nvPr>
        </p:nvSpPr>
        <p:spPr>
          <a:xfrm>
            <a:off x="452021" y="1628800"/>
            <a:ext cx="7919469" cy="4824536"/>
          </a:xfrm>
        </p:spPr>
        <p:txBody>
          <a:bodyPr>
            <a:noAutofit/>
          </a:bodyPr>
          <a:lstStyle/>
          <a:p>
            <a:pPr marL="0" indent="0" algn="just">
              <a:buNone/>
            </a:pPr>
            <a:endParaRPr lang="fr-FR" sz="1800" dirty="0">
              <a:latin typeface="Century Gothic" pitchFamily="34" charset="0"/>
            </a:endParaRPr>
          </a:p>
          <a:p>
            <a:pPr algn="just"/>
            <a:r>
              <a:rPr lang="fr-FR" sz="1600" b="1" dirty="0">
                <a:solidFill>
                  <a:srgbClr val="FFC000"/>
                </a:solidFill>
                <a:latin typeface="Century Gothic" pitchFamily="34" charset="0"/>
              </a:rPr>
              <a:t>Réalisation du double comptage :</a:t>
            </a:r>
          </a:p>
          <a:p>
            <a:pPr algn="just"/>
            <a:r>
              <a:rPr lang="fr-FR" sz="1600" dirty="0">
                <a:latin typeface="Century Gothic" pitchFamily="34" charset="0"/>
              </a:rPr>
              <a:t>L’équipe 1 commencera par le site numéro 1 et l’équipe 2 par le site numéro 2. Une fois l’inventaire d’un site achevé l’équipe se déplacera au deuxième site pour réaliser le deuxième comptage.</a:t>
            </a:r>
          </a:p>
          <a:p>
            <a:pPr algn="just"/>
            <a:endParaRPr lang="fr-FR" sz="1600" b="1" dirty="0">
              <a:latin typeface="Century Gothic" pitchFamily="34" charset="0"/>
            </a:endParaRPr>
          </a:p>
          <a:p>
            <a:pPr algn="just"/>
            <a:r>
              <a:rPr lang="fr-FR" sz="1600" b="1" dirty="0">
                <a:solidFill>
                  <a:srgbClr val="FFC000"/>
                </a:solidFill>
                <a:latin typeface="Century Gothic" pitchFamily="34" charset="0"/>
              </a:rPr>
              <a:t>Finalisation du comptage :</a:t>
            </a:r>
          </a:p>
          <a:p>
            <a:pPr algn="just"/>
            <a:r>
              <a:rPr lang="fr-FR" sz="1600" dirty="0">
                <a:latin typeface="Century Gothic" pitchFamily="34" charset="0"/>
              </a:rPr>
              <a:t>À la fin de l’opération d’inventaire les membres de l’équipe de comptage doivent signer les feuilles et les restituer au responsable de l’inventaire désigné du CRI</a:t>
            </a:r>
          </a:p>
          <a:p>
            <a:pPr algn="just"/>
            <a:endParaRPr lang="fr-FR" sz="1600" dirty="0">
              <a:latin typeface="Century Gothic" pitchFamily="34" charset="0"/>
            </a:endParaRPr>
          </a:p>
          <a:p>
            <a:pPr algn="just"/>
            <a:r>
              <a:rPr lang="fr-FR" sz="1600" b="1" dirty="0">
                <a:solidFill>
                  <a:srgbClr val="FFC000"/>
                </a:solidFill>
                <a:latin typeface="Century Gothic" pitchFamily="34" charset="0"/>
              </a:rPr>
              <a:t>CENTRALISATION DES FEUILLES DE COMPATGE :</a:t>
            </a:r>
          </a:p>
          <a:p>
            <a:pPr algn="just"/>
            <a:r>
              <a:rPr lang="fr-FR" sz="1600" dirty="0">
                <a:latin typeface="Century Gothic" pitchFamily="34" charset="0"/>
              </a:rPr>
              <a:t>Les feuilles de comptage sont centralisées et contrôlées par le superviseur, en  cas d’écart entre les deux comptages un troisième comptage est effectué par le superviseur, ce dernier doit s’assurer que toutes les feuilles ont été récupérées en contrôlant les numéros de séquences.</a:t>
            </a:r>
          </a:p>
        </p:txBody>
      </p:sp>
      <p:sp>
        <p:nvSpPr>
          <p:cNvPr id="2" name="Espace réservé du pied de page 1"/>
          <p:cNvSpPr>
            <a:spLocks noGrp="1"/>
          </p:cNvSpPr>
          <p:nvPr>
            <p:ph type="ftr" sz="quarter" idx="11"/>
          </p:nvPr>
        </p:nvSpPr>
        <p:spPr/>
        <p:txBody>
          <a:bodyPr/>
          <a:lstStyle/>
          <a:p>
            <a:pPr>
              <a:defRPr/>
            </a:pPr>
            <a:endParaRPr lang="fr-FR"/>
          </a:p>
        </p:txBody>
      </p:sp>
      <p:sp>
        <p:nvSpPr>
          <p:cNvPr id="10" name="ZoneTexte 9"/>
          <p:cNvSpPr txBox="1"/>
          <p:nvPr/>
        </p:nvSpPr>
        <p:spPr>
          <a:xfrm>
            <a:off x="8508733" y="6477802"/>
            <a:ext cx="404261" cy="307777"/>
          </a:xfrm>
          <a:prstGeom prst="rect">
            <a:avLst/>
          </a:prstGeom>
          <a:noFill/>
        </p:spPr>
        <p:txBody>
          <a:bodyPr wrap="square" rtlCol="0">
            <a:spAutoFit/>
          </a:bodyPr>
          <a:lstStyle/>
          <a:p>
            <a:r>
              <a:rPr lang="fr-FR" sz="1400" dirty="0" smtClean="0"/>
              <a:t>14</a:t>
            </a:r>
            <a:endParaRPr lang="fr-FR" sz="1400" dirty="0"/>
          </a:p>
        </p:txBody>
      </p:sp>
    </p:spTree>
    <p:extLst>
      <p:ext uri="{BB962C8B-B14F-4D97-AF65-F5344CB8AC3E}">
        <p14:creationId xmlns:p14="http://schemas.microsoft.com/office/powerpoint/2010/main" val="1445528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17" name="Espace réservé du contenu 3"/>
          <p:cNvSpPr>
            <a:spLocks noGrp="1"/>
          </p:cNvSpPr>
          <p:nvPr>
            <p:ph idx="1"/>
          </p:nvPr>
        </p:nvSpPr>
        <p:spPr>
          <a:xfrm>
            <a:off x="457200" y="2301766"/>
            <a:ext cx="7898524" cy="3000821"/>
          </a:xfrm>
          <a:prstGeom prst="rect">
            <a:avLst/>
          </a:prstGeom>
        </p:spPr>
        <p:txBody>
          <a:bodyPr wrap="square">
            <a:spAutoFit/>
          </a:bodyPr>
          <a:lstStyle/>
          <a:p>
            <a:pPr marL="4763" indent="0">
              <a:buNone/>
            </a:pPr>
            <a:r>
              <a:rPr lang="fr-FR" sz="1400" dirty="0">
                <a:latin typeface="Century Gothic" pitchFamily="34" charset="0"/>
                <a:cs typeface="Calibri" pitchFamily="34" charset="0"/>
              </a:rPr>
              <a:t>Pour faciliter la prise d’inventaire, il est indispensable d’identifier avant toute opération de comptage : </a:t>
            </a:r>
          </a:p>
          <a:p>
            <a:pPr marL="4763" indent="0">
              <a:buNone/>
            </a:pPr>
            <a:endParaRPr lang="fr-FR" sz="1400" dirty="0">
              <a:latin typeface="Century Gothic" pitchFamily="34" charset="0"/>
              <a:cs typeface="Calibri" pitchFamily="34" charset="0"/>
            </a:endParaRPr>
          </a:p>
          <a:p>
            <a:pPr marL="4763" indent="0">
              <a:buNone/>
            </a:pPr>
            <a:endParaRPr lang="fr-FR" sz="1400" dirty="0">
              <a:latin typeface="Century Gothic" pitchFamily="34" charset="0"/>
              <a:cs typeface="Calibri" pitchFamily="34" charset="0"/>
            </a:endParaRPr>
          </a:p>
          <a:p>
            <a:pPr marL="269875" indent="-203200" algn="just"/>
            <a:r>
              <a:rPr lang="fr-FR" sz="1400" b="1" dirty="0">
                <a:latin typeface="Century Gothic" pitchFamily="34" charset="0"/>
                <a:cs typeface="Calibri" pitchFamily="34" charset="0"/>
              </a:rPr>
              <a:t>Les biens appartenant à des tiers et se trouvant dans les entités du CRI : </a:t>
            </a:r>
            <a:r>
              <a:rPr lang="fr-FR" sz="1400" dirty="0">
                <a:latin typeface="Century Gothic" pitchFamily="34" charset="0"/>
                <a:cs typeface="Calibri" pitchFamily="34" charset="0"/>
              </a:rPr>
              <a:t>Les équipes d’inventaire doivent identifier les biens qui n’appartiennent pas à le CRI ;</a:t>
            </a:r>
          </a:p>
          <a:p>
            <a:pPr marL="269875" indent="-203200" algn="just"/>
            <a:endParaRPr lang="fr-FR" sz="1400" dirty="0">
              <a:latin typeface="Century Gothic" pitchFamily="34" charset="0"/>
              <a:cs typeface="Calibri" pitchFamily="34" charset="0"/>
            </a:endParaRPr>
          </a:p>
          <a:p>
            <a:pPr marL="269875" indent="-203200" algn="just">
              <a:buNone/>
            </a:pPr>
            <a:endParaRPr lang="fr-FR" sz="1400" dirty="0">
              <a:latin typeface="Century Gothic" pitchFamily="34" charset="0"/>
              <a:cs typeface="Calibri" pitchFamily="34" charset="0"/>
            </a:endParaRPr>
          </a:p>
          <a:p>
            <a:pPr marL="269875" indent="-203200" algn="just"/>
            <a:r>
              <a:rPr lang="fr-FR" sz="1400" b="1" dirty="0">
                <a:latin typeface="Century Gothic" pitchFamily="34" charset="0"/>
                <a:cs typeface="Calibri" pitchFamily="34" charset="0"/>
              </a:rPr>
              <a:t>Les biens appartenant à le CRI et se trouvant chez des tiers : </a:t>
            </a:r>
            <a:r>
              <a:rPr lang="fr-FR" sz="1400" dirty="0">
                <a:latin typeface="Century Gothic" pitchFamily="34" charset="0"/>
                <a:cs typeface="Calibri" pitchFamily="34" charset="0"/>
              </a:rPr>
              <a:t>Les équipes d’inventaire doivent identifier les biens qui appartiennent au CRI mais se trouvant chez des tiers afin de les inventorier ;</a:t>
            </a:r>
          </a:p>
        </p:txBody>
      </p:sp>
      <p:sp>
        <p:nvSpPr>
          <p:cNvPr id="2" name="Espace réservé du pied de page 1"/>
          <p:cNvSpPr>
            <a:spLocks noGrp="1"/>
          </p:cNvSpPr>
          <p:nvPr>
            <p:ph type="ftr" sz="quarter" idx="11"/>
          </p:nvPr>
        </p:nvSpPr>
        <p:spPr/>
        <p:txBody>
          <a:bodyPr/>
          <a:lstStyle/>
          <a:p>
            <a:pPr>
              <a:defRPr/>
            </a:pPr>
            <a:endParaRPr lang="fr-FR"/>
          </a:p>
        </p:txBody>
      </p:sp>
      <p:sp>
        <p:nvSpPr>
          <p:cNvPr id="10" name="ZoneTexte 9"/>
          <p:cNvSpPr txBox="1"/>
          <p:nvPr/>
        </p:nvSpPr>
        <p:spPr>
          <a:xfrm>
            <a:off x="8508733" y="6477802"/>
            <a:ext cx="404261" cy="307777"/>
          </a:xfrm>
          <a:prstGeom prst="rect">
            <a:avLst/>
          </a:prstGeom>
          <a:noFill/>
        </p:spPr>
        <p:txBody>
          <a:bodyPr wrap="square" rtlCol="0">
            <a:spAutoFit/>
          </a:bodyPr>
          <a:lstStyle/>
          <a:p>
            <a:r>
              <a:rPr lang="fr-FR" sz="1400" dirty="0" smtClean="0"/>
              <a:t>15</a:t>
            </a:r>
            <a:endParaRPr lang="fr-FR" sz="1400" dirty="0"/>
          </a:p>
        </p:txBody>
      </p:sp>
    </p:spTree>
    <p:extLst>
      <p:ext uri="{BB962C8B-B14F-4D97-AF65-F5344CB8AC3E}">
        <p14:creationId xmlns:p14="http://schemas.microsoft.com/office/powerpoint/2010/main" val="488912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23" name="Rectangle 22"/>
          <p:cNvSpPr/>
          <p:nvPr/>
        </p:nvSpPr>
        <p:spPr>
          <a:xfrm>
            <a:off x="1403190" y="1691516"/>
            <a:ext cx="6889997" cy="369332"/>
          </a:xfrm>
          <a:prstGeom prst="rect">
            <a:avLst/>
          </a:prstGeom>
        </p:spPr>
        <p:txBody>
          <a:bodyPr wrap="square">
            <a:spAutoFit/>
          </a:bodyPr>
          <a:lstStyle/>
          <a:p>
            <a:pPr algn="ctr" fontAlgn="base">
              <a:spcBef>
                <a:spcPct val="0"/>
              </a:spcBef>
              <a:spcAft>
                <a:spcPct val="0"/>
              </a:spcAft>
            </a:pPr>
            <a:r>
              <a:rPr lang="fr-FR" b="1" dirty="0">
                <a:solidFill>
                  <a:prstClr val="black"/>
                </a:solidFill>
                <a:latin typeface="Calibri" pitchFamily="34" charset="0"/>
                <a:cs typeface="Calibri" pitchFamily="34" charset="0"/>
              </a:rPr>
              <a:t>Synthèse des procédures de comptage physique </a:t>
            </a:r>
            <a:endParaRPr lang="fr-FR" b="1" dirty="0">
              <a:solidFill>
                <a:prstClr val="black"/>
              </a:solidFill>
            </a:endParaRPr>
          </a:p>
        </p:txBody>
      </p:sp>
      <p:sp>
        <p:nvSpPr>
          <p:cNvPr id="83" name="Rectangle 82"/>
          <p:cNvSpPr/>
          <p:nvPr/>
        </p:nvSpPr>
        <p:spPr>
          <a:xfrm>
            <a:off x="1547529" y="2731164"/>
            <a:ext cx="4214385" cy="3722172"/>
          </a:xfrm>
          <a:prstGeom prst="rect">
            <a:avLst/>
          </a:prstGeom>
          <a:solidFill>
            <a:schemeClr val="accent1">
              <a:lumMod val="60000"/>
              <a:lumOff val="40000"/>
            </a:schemeClr>
          </a:solidFill>
          <a:ln w="25400" cap="flat" cmpd="sng" algn="ctr">
            <a:noFill/>
            <a:prstDash val="solid"/>
          </a:ln>
          <a:effectLst/>
        </p:spPr>
        <p:txBody>
          <a:bodyPr rtlCol="0" anchor="ctr"/>
          <a:lstStyle/>
          <a:p>
            <a:pPr fontAlgn="base">
              <a:spcBef>
                <a:spcPct val="0"/>
              </a:spcBef>
              <a:spcAft>
                <a:spcPct val="0"/>
              </a:spcAft>
            </a:pPr>
            <a:endParaRPr lang="fr-FR" sz="1200" dirty="0">
              <a:solidFill>
                <a:prstClr val="black"/>
              </a:solidFill>
              <a:latin typeface="Calibri" pitchFamily="34" charset="0"/>
              <a:cs typeface="Calibri" pitchFamily="34" charset="0"/>
            </a:endParaRPr>
          </a:p>
        </p:txBody>
      </p:sp>
      <p:sp>
        <p:nvSpPr>
          <p:cNvPr id="86" name="Rectangle 85"/>
          <p:cNvSpPr/>
          <p:nvPr/>
        </p:nvSpPr>
        <p:spPr>
          <a:xfrm>
            <a:off x="5833923" y="2323915"/>
            <a:ext cx="1848668" cy="337888"/>
          </a:xfrm>
          <a:prstGeom prst="rect">
            <a:avLst/>
          </a:prstGeom>
          <a:solidFill>
            <a:schemeClr val="bg2">
              <a:lumMod val="75000"/>
            </a:schemeClr>
          </a:solidFill>
          <a:ln w="25400" cap="flat" cmpd="sng" algn="ctr">
            <a:noFill/>
            <a:prstDash val="solid"/>
          </a:ln>
          <a:effectLst/>
        </p:spPr>
        <p:txBody>
          <a:bodyPr rtlCol="0" anchor="ctr"/>
          <a:lstStyle/>
          <a:p>
            <a:pPr algn="ctr" fontAlgn="base">
              <a:spcBef>
                <a:spcPct val="0"/>
              </a:spcBef>
              <a:spcAft>
                <a:spcPct val="0"/>
              </a:spcAft>
            </a:pPr>
            <a:r>
              <a:rPr lang="fr-FR" sz="1100" b="1" i="1" dirty="0">
                <a:solidFill>
                  <a:prstClr val="white"/>
                </a:solidFill>
                <a:latin typeface="Calibri" pitchFamily="34" charset="0"/>
                <a:cs typeface="Calibri" pitchFamily="34" charset="0"/>
              </a:rPr>
              <a:t>Acteurs</a:t>
            </a:r>
          </a:p>
        </p:txBody>
      </p:sp>
      <p:sp>
        <p:nvSpPr>
          <p:cNvPr id="87" name="Rectangle 86"/>
          <p:cNvSpPr/>
          <p:nvPr/>
        </p:nvSpPr>
        <p:spPr>
          <a:xfrm>
            <a:off x="5833923" y="2708345"/>
            <a:ext cx="1848668" cy="3724843"/>
          </a:xfrm>
          <a:prstGeom prst="rect">
            <a:avLst/>
          </a:prstGeom>
          <a:solidFill>
            <a:schemeClr val="accent1">
              <a:lumMod val="60000"/>
              <a:lumOff val="40000"/>
            </a:schemeClr>
          </a:solidFill>
          <a:ln w="25400" cap="flat" cmpd="sng" algn="ctr">
            <a:noFill/>
            <a:prstDash val="solid"/>
          </a:ln>
          <a:effectLst/>
        </p:spPr>
        <p:txBody>
          <a:bodyPr rtlCol="0" anchor="ctr"/>
          <a:lstStyle/>
          <a:p>
            <a:pPr fontAlgn="base">
              <a:spcBef>
                <a:spcPct val="0"/>
              </a:spcBef>
              <a:spcAft>
                <a:spcPct val="0"/>
              </a:spcAft>
            </a:pPr>
            <a:endParaRPr lang="fr-FR" sz="1200" dirty="0">
              <a:solidFill>
                <a:prstClr val="black"/>
              </a:solidFill>
              <a:latin typeface="Calibri" pitchFamily="34" charset="0"/>
              <a:cs typeface="Calibri" pitchFamily="34" charset="0"/>
            </a:endParaRPr>
          </a:p>
        </p:txBody>
      </p:sp>
      <p:sp>
        <p:nvSpPr>
          <p:cNvPr id="89" name="Rectangle 88"/>
          <p:cNvSpPr/>
          <p:nvPr/>
        </p:nvSpPr>
        <p:spPr>
          <a:xfrm>
            <a:off x="1593835" y="3435024"/>
            <a:ext cx="4210434" cy="714056"/>
          </a:xfrm>
          <a:prstGeom prst="rect">
            <a:avLst/>
          </a:prstGeom>
          <a:noFill/>
          <a:ln w="25400" cap="flat" cmpd="sng" algn="ctr">
            <a:noFill/>
            <a:prstDash val="solid"/>
          </a:ln>
          <a:effectLst/>
        </p:spPr>
        <p:txBody>
          <a:bodyPr rtlCol="0" anchor="ctr"/>
          <a:lstStyle/>
          <a:p>
            <a:pPr algn="just" fontAlgn="base">
              <a:spcBef>
                <a:spcPct val="0"/>
              </a:spcBef>
              <a:spcAft>
                <a:spcPct val="0"/>
              </a:spcAft>
            </a:pPr>
            <a:r>
              <a:rPr lang="fr-FR" sz="1200" dirty="0">
                <a:solidFill>
                  <a:prstClr val="black"/>
                </a:solidFill>
                <a:latin typeface="Calibri" pitchFamily="34" charset="0"/>
                <a:cs typeface="Calibri" pitchFamily="34" charset="0"/>
              </a:rPr>
              <a:t>Vérifier que</a:t>
            </a:r>
            <a:r>
              <a:rPr lang="fr-FR" sz="1200" b="1" dirty="0">
                <a:solidFill>
                  <a:prstClr val="black"/>
                </a:solidFill>
                <a:latin typeface="Calibri" pitchFamily="34" charset="0"/>
                <a:cs typeface="Calibri" pitchFamily="34" charset="0"/>
              </a:rPr>
              <a:t> les</a:t>
            </a:r>
            <a:r>
              <a:rPr lang="fr-FR" sz="1200" dirty="0">
                <a:solidFill>
                  <a:prstClr val="black"/>
                </a:solidFill>
                <a:latin typeface="Calibri" pitchFamily="34" charset="0"/>
                <a:cs typeface="Calibri" pitchFamily="34" charset="0"/>
              </a:rPr>
              <a:t> </a:t>
            </a:r>
            <a:r>
              <a:rPr lang="fr-FR" sz="1200" b="1" dirty="0">
                <a:solidFill>
                  <a:prstClr val="black"/>
                </a:solidFill>
                <a:latin typeface="Calibri" pitchFamily="34" charset="0"/>
                <a:cs typeface="Calibri" pitchFamily="34" charset="0"/>
              </a:rPr>
              <a:t>feuilles de comptage sont numérotées</a:t>
            </a:r>
            <a:r>
              <a:rPr lang="fr-FR" sz="1200" dirty="0">
                <a:solidFill>
                  <a:prstClr val="black"/>
                </a:solidFill>
                <a:latin typeface="Calibri" pitchFamily="34" charset="0"/>
                <a:cs typeface="Calibri" pitchFamily="34" charset="0"/>
              </a:rPr>
              <a:t>.</a:t>
            </a:r>
          </a:p>
        </p:txBody>
      </p:sp>
      <p:sp>
        <p:nvSpPr>
          <p:cNvPr id="90" name="Rectangle 89"/>
          <p:cNvSpPr/>
          <p:nvPr/>
        </p:nvSpPr>
        <p:spPr>
          <a:xfrm>
            <a:off x="1612938" y="2564904"/>
            <a:ext cx="4104456" cy="959866"/>
          </a:xfrm>
          <a:prstGeom prst="rect">
            <a:avLst/>
          </a:prstGeom>
          <a:noFill/>
          <a:ln w="25400" cap="flat" cmpd="sng" algn="ctr">
            <a:noFill/>
            <a:prstDash val="solid"/>
          </a:ln>
          <a:effectLst/>
        </p:spPr>
        <p:txBody>
          <a:bodyPr rtlCol="0" anchor="ctr"/>
          <a:lstStyle/>
          <a:p>
            <a:pPr algn="just" fontAlgn="base">
              <a:spcBef>
                <a:spcPct val="0"/>
              </a:spcBef>
              <a:spcAft>
                <a:spcPct val="0"/>
              </a:spcAft>
            </a:pPr>
            <a:r>
              <a:rPr lang="fr-FR" sz="1200" dirty="0">
                <a:solidFill>
                  <a:prstClr val="black"/>
                </a:solidFill>
                <a:latin typeface="Calibri" pitchFamily="34" charset="0"/>
                <a:cs typeface="Calibri" pitchFamily="34" charset="0"/>
              </a:rPr>
              <a:t>Les équipes d’inventaire partent avec </a:t>
            </a:r>
            <a:r>
              <a:rPr lang="fr-FR" sz="1200" b="1" dirty="0">
                <a:solidFill>
                  <a:prstClr val="black"/>
                </a:solidFill>
                <a:latin typeface="Calibri" pitchFamily="34" charset="0"/>
                <a:cs typeface="Calibri" pitchFamily="34" charset="0"/>
              </a:rPr>
              <a:t>la liste des immobilisations à inventorier et les</a:t>
            </a:r>
            <a:r>
              <a:rPr lang="fr-FR" sz="1200" dirty="0">
                <a:solidFill>
                  <a:prstClr val="black"/>
                </a:solidFill>
                <a:latin typeface="Calibri" pitchFamily="34" charset="0"/>
                <a:cs typeface="Calibri" pitchFamily="34" charset="0"/>
              </a:rPr>
              <a:t> </a:t>
            </a:r>
            <a:r>
              <a:rPr lang="fr-FR" sz="1200" b="1" dirty="0">
                <a:solidFill>
                  <a:prstClr val="black"/>
                </a:solidFill>
                <a:latin typeface="Calibri" pitchFamily="34" charset="0"/>
                <a:cs typeface="Calibri" pitchFamily="34" charset="0"/>
              </a:rPr>
              <a:t>feuilles de comptage .</a:t>
            </a:r>
            <a:endParaRPr lang="fr-FR" sz="1200" dirty="0">
              <a:solidFill>
                <a:prstClr val="black"/>
              </a:solidFill>
              <a:latin typeface="Calibri" pitchFamily="34" charset="0"/>
              <a:cs typeface="Calibri" pitchFamily="34" charset="0"/>
            </a:endParaRPr>
          </a:p>
        </p:txBody>
      </p:sp>
      <p:cxnSp>
        <p:nvCxnSpPr>
          <p:cNvPr id="91" name="Connecteur droit 90"/>
          <p:cNvCxnSpPr/>
          <p:nvPr/>
        </p:nvCxnSpPr>
        <p:spPr>
          <a:xfrm>
            <a:off x="747189" y="3451243"/>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4" name="Rectangle 93"/>
          <p:cNvSpPr/>
          <p:nvPr/>
        </p:nvSpPr>
        <p:spPr>
          <a:xfrm>
            <a:off x="1593835" y="4120982"/>
            <a:ext cx="4210434"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Procéder au comptage physique et renseigner les feuilles de comptage</a:t>
            </a:r>
          </a:p>
        </p:txBody>
      </p:sp>
      <p:cxnSp>
        <p:nvCxnSpPr>
          <p:cNvPr id="95" name="Connecteur droit 94"/>
          <p:cNvCxnSpPr/>
          <p:nvPr/>
        </p:nvCxnSpPr>
        <p:spPr>
          <a:xfrm>
            <a:off x="639685" y="5517232"/>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6" name="Rectangle 95"/>
          <p:cNvSpPr/>
          <p:nvPr/>
        </p:nvSpPr>
        <p:spPr>
          <a:xfrm>
            <a:off x="1612938" y="4841062"/>
            <a:ext cx="4184737"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Parallèlement et dans le cadre de la prise d’inventaire, les équipes doivent observer et reporter l’état des actifs inventoriés.</a:t>
            </a:r>
          </a:p>
        </p:txBody>
      </p:sp>
      <p:sp>
        <p:nvSpPr>
          <p:cNvPr id="99" name="Rectangle 98"/>
          <p:cNvSpPr/>
          <p:nvPr/>
        </p:nvSpPr>
        <p:spPr>
          <a:xfrm>
            <a:off x="4177738" y="3267726"/>
            <a:ext cx="2088233" cy="959866"/>
          </a:xfrm>
          <a:prstGeom prst="rect">
            <a:avLst/>
          </a:prstGeom>
          <a:noFill/>
          <a:ln w="25400" cap="flat" cmpd="sng" algn="ctr">
            <a:noFill/>
            <a:prstDash val="solid"/>
          </a:ln>
          <a:effectLst/>
        </p:spPr>
        <p:txBody>
          <a:bodyPr rtlCol="0" anchor="ctr"/>
          <a:lstStyle/>
          <a:p>
            <a:pPr algn="just" fontAlgn="base">
              <a:spcBef>
                <a:spcPct val="0"/>
              </a:spcBef>
              <a:spcAft>
                <a:spcPct val="0"/>
              </a:spcAft>
            </a:pPr>
            <a:endParaRPr lang="fr-FR" sz="1200" dirty="0">
              <a:solidFill>
                <a:prstClr val="black"/>
              </a:solidFill>
              <a:latin typeface="Calibri" pitchFamily="34" charset="0"/>
              <a:cs typeface="Calibri" pitchFamily="34" charset="0"/>
            </a:endParaRPr>
          </a:p>
        </p:txBody>
      </p:sp>
      <p:sp>
        <p:nvSpPr>
          <p:cNvPr id="100" name="Rectangle 99"/>
          <p:cNvSpPr/>
          <p:nvPr/>
        </p:nvSpPr>
        <p:spPr>
          <a:xfrm>
            <a:off x="5833923" y="2818323"/>
            <a:ext cx="1944216" cy="430887"/>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101" name="Rectangle 100"/>
          <p:cNvSpPr/>
          <p:nvPr/>
        </p:nvSpPr>
        <p:spPr>
          <a:xfrm>
            <a:off x="5833923" y="3584842"/>
            <a:ext cx="1872208" cy="430887"/>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104" name="Rectangle 103"/>
          <p:cNvSpPr/>
          <p:nvPr/>
        </p:nvSpPr>
        <p:spPr>
          <a:xfrm>
            <a:off x="5833923" y="4243288"/>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p:txBody>
      </p:sp>
      <p:sp>
        <p:nvSpPr>
          <p:cNvPr id="105" name="Rectangle 104"/>
          <p:cNvSpPr/>
          <p:nvPr/>
        </p:nvSpPr>
        <p:spPr>
          <a:xfrm>
            <a:off x="5833923" y="4963368"/>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p:txBody>
      </p:sp>
      <p:sp>
        <p:nvSpPr>
          <p:cNvPr id="112" name="Rectangle 111"/>
          <p:cNvSpPr/>
          <p:nvPr/>
        </p:nvSpPr>
        <p:spPr>
          <a:xfrm>
            <a:off x="1554341" y="2322763"/>
            <a:ext cx="4201739" cy="337888"/>
          </a:xfrm>
          <a:prstGeom prst="rect">
            <a:avLst/>
          </a:prstGeom>
          <a:solidFill>
            <a:schemeClr val="bg2">
              <a:lumMod val="75000"/>
            </a:schemeClr>
          </a:solidFill>
          <a:ln w="25400" cap="flat" cmpd="sng" algn="ctr">
            <a:noFill/>
            <a:prstDash val="solid"/>
          </a:ln>
          <a:effectLst/>
        </p:spPr>
        <p:txBody>
          <a:bodyPr rtlCol="0" anchor="ctr"/>
          <a:lstStyle/>
          <a:p>
            <a:pPr algn="ctr" fontAlgn="base">
              <a:spcBef>
                <a:spcPct val="0"/>
              </a:spcBef>
              <a:spcAft>
                <a:spcPct val="0"/>
              </a:spcAft>
            </a:pPr>
            <a:r>
              <a:rPr lang="fr-FR" sz="1100" b="1" i="1" dirty="0">
                <a:solidFill>
                  <a:prstClr val="white"/>
                </a:solidFill>
                <a:latin typeface="Calibri" pitchFamily="34" charset="0"/>
                <a:cs typeface="Calibri" pitchFamily="34" charset="0"/>
              </a:rPr>
              <a:t>La séquence des actions </a:t>
            </a:r>
          </a:p>
        </p:txBody>
      </p:sp>
      <p:cxnSp>
        <p:nvCxnSpPr>
          <p:cNvPr id="113" name="Connecteur droit 112"/>
          <p:cNvCxnSpPr/>
          <p:nvPr/>
        </p:nvCxnSpPr>
        <p:spPr>
          <a:xfrm>
            <a:off x="899592" y="4077072"/>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a:off x="792085" y="4725144"/>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rot="16200000" flipH="1">
            <a:off x="-528999" y="4410894"/>
            <a:ext cx="3724843" cy="36004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fr-FR" sz="1600" dirty="0">
                <a:solidFill>
                  <a:prstClr val="black"/>
                </a:solidFill>
                <a:latin typeface="Calibri" pitchFamily="34" charset="0"/>
                <a:cs typeface="Calibri" pitchFamily="34" charset="0"/>
              </a:rPr>
              <a:t>Recensement des biens meubles</a:t>
            </a:r>
          </a:p>
        </p:txBody>
      </p:sp>
      <p:sp>
        <p:nvSpPr>
          <p:cNvPr id="115" name="Rectangle 114"/>
          <p:cNvSpPr/>
          <p:nvPr/>
        </p:nvSpPr>
        <p:spPr>
          <a:xfrm>
            <a:off x="1621322" y="5590759"/>
            <a:ext cx="4104456" cy="646331"/>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Reporter le contenu de la feuille de comptage sur la fiche d’inventaire (</a:t>
            </a:r>
            <a:r>
              <a:rPr lang="fr-FR" sz="1200" b="1" dirty="0">
                <a:solidFill>
                  <a:prstClr val="black"/>
                </a:solidFill>
                <a:latin typeface="Calibri" pitchFamily="34" charset="0"/>
                <a:cs typeface="Calibri" pitchFamily="34" charset="0"/>
              </a:rPr>
              <a:t>la fiche doit être signée par l’équipe de comptage  et le responsable d’inventaire </a:t>
            </a:r>
            <a:r>
              <a:rPr lang="fr-FR" sz="1200" dirty="0">
                <a:solidFill>
                  <a:prstClr val="black"/>
                </a:solidFill>
                <a:latin typeface="Calibri" pitchFamily="34" charset="0"/>
                <a:cs typeface="Calibri" pitchFamily="34" charset="0"/>
              </a:rPr>
              <a:t>).</a:t>
            </a:r>
          </a:p>
        </p:txBody>
      </p:sp>
      <p:sp>
        <p:nvSpPr>
          <p:cNvPr id="116" name="Rectangle 115"/>
          <p:cNvSpPr/>
          <p:nvPr/>
        </p:nvSpPr>
        <p:spPr>
          <a:xfrm>
            <a:off x="5940152" y="5777921"/>
            <a:ext cx="1944216"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p:txBody>
      </p:sp>
      <p:sp>
        <p:nvSpPr>
          <p:cNvPr id="2" name="Espace réservé du pied de page 1"/>
          <p:cNvSpPr>
            <a:spLocks noGrp="1"/>
          </p:cNvSpPr>
          <p:nvPr>
            <p:ph type="ftr" sz="quarter" idx="11"/>
          </p:nvPr>
        </p:nvSpPr>
        <p:spPr/>
        <p:txBody>
          <a:bodyPr/>
          <a:lstStyle/>
          <a:p>
            <a:pPr>
              <a:defRPr/>
            </a:pPr>
            <a:endParaRPr lang="fr-FR"/>
          </a:p>
        </p:txBody>
      </p:sp>
      <p:sp>
        <p:nvSpPr>
          <p:cNvPr id="30" name="ZoneTexte 29"/>
          <p:cNvSpPr txBox="1"/>
          <p:nvPr/>
        </p:nvSpPr>
        <p:spPr>
          <a:xfrm>
            <a:off x="8508733" y="6477802"/>
            <a:ext cx="404261" cy="307777"/>
          </a:xfrm>
          <a:prstGeom prst="rect">
            <a:avLst/>
          </a:prstGeom>
          <a:noFill/>
        </p:spPr>
        <p:txBody>
          <a:bodyPr wrap="square" rtlCol="0">
            <a:spAutoFit/>
          </a:bodyPr>
          <a:lstStyle/>
          <a:p>
            <a:r>
              <a:rPr lang="fr-FR" sz="1400" dirty="0" smtClean="0"/>
              <a:t>16</a:t>
            </a:r>
            <a:endParaRPr lang="fr-FR" sz="1400" dirty="0"/>
          </a:p>
        </p:txBody>
      </p:sp>
    </p:spTree>
    <p:extLst>
      <p:ext uri="{BB962C8B-B14F-4D97-AF65-F5344CB8AC3E}">
        <p14:creationId xmlns:p14="http://schemas.microsoft.com/office/powerpoint/2010/main" val="2347855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83" name="Rectangle 82"/>
          <p:cNvSpPr/>
          <p:nvPr/>
        </p:nvSpPr>
        <p:spPr>
          <a:xfrm>
            <a:off x="1617249" y="2731164"/>
            <a:ext cx="4214385" cy="3722172"/>
          </a:xfrm>
          <a:prstGeom prst="rect">
            <a:avLst/>
          </a:prstGeom>
          <a:solidFill>
            <a:schemeClr val="accent1">
              <a:lumMod val="60000"/>
              <a:lumOff val="40000"/>
            </a:schemeClr>
          </a:solidFill>
          <a:ln w="25400" cap="flat" cmpd="sng" algn="ctr">
            <a:noFill/>
            <a:prstDash val="solid"/>
          </a:ln>
          <a:effectLst/>
        </p:spPr>
        <p:txBody>
          <a:bodyPr rtlCol="0" anchor="ctr"/>
          <a:lstStyle/>
          <a:p>
            <a:pPr fontAlgn="base">
              <a:spcBef>
                <a:spcPct val="0"/>
              </a:spcBef>
              <a:spcAft>
                <a:spcPct val="0"/>
              </a:spcAft>
            </a:pPr>
            <a:endParaRPr lang="fr-FR" sz="1200" dirty="0">
              <a:solidFill>
                <a:prstClr val="black"/>
              </a:solidFill>
              <a:latin typeface="Calibri" pitchFamily="34" charset="0"/>
              <a:cs typeface="Calibri" pitchFamily="34" charset="0"/>
            </a:endParaRPr>
          </a:p>
        </p:txBody>
      </p:sp>
      <p:sp>
        <p:nvSpPr>
          <p:cNvPr id="86" name="Rectangle 85"/>
          <p:cNvSpPr/>
          <p:nvPr/>
        </p:nvSpPr>
        <p:spPr>
          <a:xfrm>
            <a:off x="5871129" y="2323915"/>
            <a:ext cx="1848668" cy="337888"/>
          </a:xfrm>
          <a:prstGeom prst="rect">
            <a:avLst/>
          </a:prstGeom>
          <a:solidFill>
            <a:schemeClr val="bg2">
              <a:lumMod val="75000"/>
            </a:schemeClr>
          </a:solidFill>
          <a:ln w="25400" cap="flat" cmpd="sng" algn="ctr">
            <a:noFill/>
            <a:prstDash val="solid"/>
          </a:ln>
          <a:effectLst/>
        </p:spPr>
        <p:txBody>
          <a:bodyPr rtlCol="0" anchor="ctr"/>
          <a:lstStyle/>
          <a:p>
            <a:pPr algn="ctr" fontAlgn="base">
              <a:spcBef>
                <a:spcPct val="0"/>
              </a:spcBef>
              <a:spcAft>
                <a:spcPct val="0"/>
              </a:spcAft>
            </a:pPr>
            <a:r>
              <a:rPr lang="fr-FR" sz="1100" b="1" i="1" dirty="0">
                <a:solidFill>
                  <a:prstClr val="white"/>
                </a:solidFill>
                <a:latin typeface="Calibri" pitchFamily="34" charset="0"/>
                <a:cs typeface="Calibri" pitchFamily="34" charset="0"/>
              </a:rPr>
              <a:t>Acteurs</a:t>
            </a:r>
          </a:p>
        </p:txBody>
      </p:sp>
      <p:sp>
        <p:nvSpPr>
          <p:cNvPr id="87" name="Rectangle 86"/>
          <p:cNvSpPr/>
          <p:nvPr/>
        </p:nvSpPr>
        <p:spPr>
          <a:xfrm>
            <a:off x="5903643" y="2708345"/>
            <a:ext cx="1848668" cy="3724843"/>
          </a:xfrm>
          <a:prstGeom prst="rect">
            <a:avLst/>
          </a:prstGeom>
          <a:solidFill>
            <a:schemeClr val="accent1">
              <a:lumMod val="60000"/>
              <a:lumOff val="40000"/>
            </a:schemeClr>
          </a:solidFill>
          <a:ln w="25400" cap="flat" cmpd="sng" algn="ctr">
            <a:noFill/>
            <a:prstDash val="solid"/>
          </a:ln>
          <a:effectLst/>
        </p:spPr>
        <p:txBody>
          <a:bodyPr rtlCol="0" anchor="ctr"/>
          <a:lstStyle/>
          <a:p>
            <a:pPr fontAlgn="base">
              <a:spcBef>
                <a:spcPct val="0"/>
              </a:spcBef>
              <a:spcAft>
                <a:spcPct val="0"/>
              </a:spcAft>
            </a:pPr>
            <a:endParaRPr lang="fr-FR" sz="1200" dirty="0">
              <a:solidFill>
                <a:prstClr val="black"/>
              </a:solidFill>
              <a:latin typeface="Calibri" pitchFamily="34" charset="0"/>
              <a:cs typeface="Calibri" pitchFamily="34" charset="0"/>
            </a:endParaRPr>
          </a:p>
        </p:txBody>
      </p:sp>
      <p:cxnSp>
        <p:nvCxnSpPr>
          <p:cNvPr id="91" name="Connecteur droit 90"/>
          <p:cNvCxnSpPr/>
          <p:nvPr/>
        </p:nvCxnSpPr>
        <p:spPr>
          <a:xfrm>
            <a:off x="1151112" y="3451243"/>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a:off x="1043608" y="5517232"/>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9" name="Rectangle 98"/>
          <p:cNvSpPr/>
          <p:nvPr/>
        </p:nvSpPr>
        <p:spPr>
          <a:xfrm>
            <a:off x="4214944" y="3267726"/>
            <a:ext cx="2088233" cy="959866"/>
          </a:xfrm>
          <a:prstGeom prst="rect">
            <a:avLst/>
          </a:prstGeom>
          <a:noFill/>
          <a:ln w="25400" cap="flat" cmpd="sng" algn="ctr">
            <a:noFill/>
            <a:prstDash val="solid"/>
          </a:ln>
          <a:effectLst/>
        </p:spPr>
        <p:txBody>
          <a:bodyPr rtlCol="0" anchor="ctr"/>
          <a:lstStyle/>
          <a:p>
            <a:pPr algn="just" fontAlgn="base">
              <a:spcBef>
                <a:spcPct val="0"/>
              </a:spcBef>
              <a:spcAft>
                <a:spcPct val="0"/>
              </a:spcAft>
            </a:pPr>
            <a:endParaRPr lang="fr-FR" sz="1200" dirty="0">
              <a:solidFill>
                <a:prstClr val="black"/>
              </a:solidFill>
              <a:latin typeface="Calibri" pitchFamily="34" charset="0"/>
              <a:cs typeface="Calibri" pitchFamily="34" charset="0"/>
            </a:endParaRPr>
          </a:p>
        </p:txBody>
      </p:sp>
      <p:sp>
        <p:nvSpPr>
          <p:cNvPr id="112" name="Rectangle 111"/>
          <p:cNvSpPr/>
          <p:nvPr/>
        </p:nvSpPr>
        <p:spPr>
          <a:xfrm>
            <a:off x="1591547" y="2322763"/>
            <a:ext cx="4201739" cy="337888"/>
          </a:xfrm>
          <a:prstGeom prst="rect">
            <a:avLst/>
          </a:prstGeom>
          <a:solidFill>
            <a:schemeClr val="bg2">
              <a:lumMod val="75000"/>
            </a:schemeClr>
          </a:solidFill>
          <a:ln w="25400" cap="flat" cmpd="sng" algn="ctr">
            <a:noFill/>
            <a:prstDash val="solid"/>
          </a:ln>
          <a:effectLst/>
        </p:spPr>
        <p:txBody>
          <a:bodyPr rtlCol="0" anchor="ctr"/>
          <a:lstStyle/>
          <a:p>
            <a:pPr algn="ctr" fontAlgn="base">
              <a:spcBef>
                <a:spcPct val="0"/>
              </a:spcBef>
              <a:spcAft>
                <a:spcPct val="0"/>
              </a:spcAft>
            </a:pPr>
            <a:r>
              <a:rPr lang="fr-FR" sz="1100" b="1" i="1" dirty="0">
                <a:solidFill>
                  <a:prstClr val="white"/>
                </a:solidFill>
                <a:latin typeface="Calibri" pitchFamily="34" charset="0"/>
                <a:cs typeface="Calibri" pitchFamily="34" charset="0"/>
              </a:rPr>
              <a:t>La séquence des actions </a:t>
            </a:r>
          </a:p>
        </p:txBody>
      </p:sp>
      <p:cxnSp>
        <p:nvCxnSpPr>
          <p:cNvPr id="113" name="Connecteur droit 112"/>
          <p:cNvCxnSpPr/>
          <p:nvPr/>
        </p:nvCxnSpPr>
        <p:spPr>
          <a:xfrm>
            <a:off x="1303515" y="4077072"/>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a:off x="1196008" y="4725144"/>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rot="16200000" flipH="1">
            <a:off x="-459279" y="4410894"/>
            <a:ext cx="3724843" cy="36004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fr-FR" sz="1600" dirty="0">
                <a:solidFill>
                  <a:prstClr val="black"/>
                </a:solidFill>
                <a:latin typeface="Calibri" pitchFamily="34" charset="0"/>
                <a:cs typeface="Calibri" pitchFamily="34" charset="0"/>
              </a:rPr>
              <a:t>Recensement des biens meubles</a:t>
            </a:r>
          </a:p>
        </p:txBody>
      </p:sp>
      <p:sp>
        <p:nvSpPr>
          <p:cNvPr id="36" name="Rectangle 35"/>
          <p:cNvSpPr/>
          <p:nvPr/>
        </p:nvSpPr>
        <p:spPr>
          <a:xfrm>
            <a:off x="5951522" y="2851195"/>
            <a:ext cx="1872208" cy="430887"/>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37" name="Rectangle 36"/>
          <p:cNvSpPr/>
          <p:nvPr/>
        </p:nvSpPr>
        <p:spPr>
          <a:xfrm>
            <a:off x="1631041" y="2780928"/>
            <a:ext cx="4095271" cy="646331"/>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Une fois les opérations de comptage ont été achevées, toutes les fiches de comptage vierges (non utilisées) doivent être retournées au responsable de l’inventaire </a:t>
            </a:r>
          </a:p>
        </p:txBody>
      </p:sp>
      <p:sp>
        <p:nvSpPr>
          <p:cNvPr id="39" name="Rectangle 38"/>
          <p:cNvSpPr/>
          <p:nvPr/>
        </p:nvSpPr>
        <p:spPr>
          <a:xfrm>
            <a:off x="5951727" y="3610546"/>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40" name="Rectangle 39"/>
          <p:cNvSpPr/>
          <p:nvPr/>
        </p:nvSpPr>
        <p:spPr>
          <a:xfrm>
            <a:off x="1631246" y="3538538"/>
            <a:ext cx="4095271"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Vérifier la séquence numérique et s’assurer que toutes les fiches de comptage sont rendues</a:t>
            </a:r>
          </a:p>
        </p:txBody>
      </p:sp>
      <p:sp>
        <p:nvSpPr>
          <p:cNvPr id="42" name="Rectangle 41"/>
          <p:cNvSpPr/>
          <p:nvPr/>
        </p:nvSpPr>
        <p:spPr>
          <a:xfrm>
            <a:off x="5951522" y="4256472"/>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43" name="Rectangle 42"/>
          <p:cNvSpPr/>
          <p:nvPr/>
        </p:nvSpPr>
        <p:spPr>
          <a:xfrm>
            <a:off x="1631041" y="4128425"/>
            <a:ext cx="4017139"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Procéder à un rapprochement entre le matériel inventorié sur les fiches d’inventaire et les feuilles de comptage.</a:t>
            </a:r>
          </a:p>
        </p:txBody>
      </p:sp>
      <p:sp>
        <p:nvSpPr>
          <p:cNvPr id="45" name="Rectangle 44"/>
          <p:cNvSpPr/>
          <p:nvPr/>
        </p:nvSpPr>
        <p:spPr>
          <a:xfrm>
            <a:off x="5961742" y="4941168"/>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L’équipe de comptage</a:t>
            </a:r>
          </a:p>
        </p:txBody>
      </p:sp>
      <p:sp>
        <p:nvSpPr>
          <p:cNvPr id="46" name="Rectangle 45"/>
          <p:cNvSpPr/>
          <p:nvPr/>
        </p:nvSpPr>
        <p:spPr>
          <a:xfrm>
            <a:off x="1631041" y="4869160"/>
            <a:ext cx="4169987"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Les fiches d’inventaire ainsi collectés et contrôlés sont ensuite saisis sur un fichier électronique (</a:t>
            </a:r>
            <a:r>
              <a:rPr lang="fr-FR" sz="1200" b="1" dirty="0">
                <a:solidFill>
                  <a:prstClr val="black"/>
                </a:solidFill>
                <a:latin typeface="Calibri" pitchFamily="34" charset="0"/>
                <a:cs typeface="Calibri" pitchFamily="34" charset="0"/>
              </a:rPr>
              <a:t>EXCEL</a:t>
            </a:r>
            <a:r>
              <a:rPr lang="fr-FR" sz="1200" dirty="0">
                <a:solidFill>
                  <a:prstClr val="black"/>
                </a:solidFill>
                <a:latin typeface="Calibri" pitchFamily="34" charset="0"/>
                <a:cs typeface="Calibri" pitchFamily="34" charset="0"/>
              </a:rPr>
              <a:t>).</a:t>
            </a:r>
          </a:p>
        </p:txBody>
      </p:sp>
      <p:sp>
        <p:nvSpPr>
          <p:cNvPr id="48" name="Rectangle 47"/>
          <p:cNvSpPr/>
          <p:nvPr/>
        </p:nvSpPr>
        <p:spPr>
          <a:xfrm>
            <a:off x="5951522" y="5831686"/>
            <a:ext cx="1872208" cy="261610"/>
          </a:xfrm>
          <a:prstGeom prst="rect">
            <a:avLst/>
          </a:prstGeom>
        </p:spPr>
        <p:txBody>
          <a:bodyPr wrap="square">
            <a:spAutoFit/>
          </a:bodyPr>
          <a:lstStyle/>
          <a:p>
            <a:pPr fontAlgn="base">
              <a:spcBef>
                <a:spcPct val="0"/>
              </a:spcBef>
              <a:spcAft>
                <a:spcPct val="0"/>
              </a:spcAft>
            </a:pPr>
            <a:r>
              <a:rPr lang="fr-FR" sz="1100" b="1" dirty="0">
                <a:solidFill>
                  <a:prstClr val="black"/>
                </a:solidFill>
                <a:latin typeface="Calibri" pitchFamily="34" charset="0"/>
                <a:cs typeface="Calibri" pitchFamily="34" charset="0"/>
              </a:rPr>
              <a:t>Le responsable d’inventaire</a:t>
            </a:r>
          </a:p>
        </p:txBody>
      </p:sp>
      <p:sp>
        <p:nvSpPr>
          <p:cNvPr id="49" name="Rectangle 48"/>
          <p:cNvSpPr/>
          <p:nvPr/>
        </p:nvSpPr>
        <p:spPr>
          <a:xfrm>
            <a:off x="1631041" y="5733256"/>
            <a:ext cx="4095271" cy="461665"/>
          </a:xfrm>
          <a:prstGeom prst="rect">
            <a:avLst/>
          </a:prstGeom>
        </p:spPr>
        <p:txBody>
          <a:bodyPr wrap="square">
            <a:spAutoFit/>
          </a:bodyPr>
          <a:lstStyle/>
          <a:p>
            <a:pPr algn="just" fontAlgn="base">
              <a:spcBef>
                <a:spcPct val="0"/>
              </a:spcBef>
              <a:spcAft>
                <a:spcPct val="0"/>
              </a:spcAft>
            </a:pPr>
            <a:r>
              <a:rPr lang="fr-FR" sz="1200" dirty="0">
                <a:solidFill>
                  <a:prstClr val="black"/>
                </a:solidFill>
                <a:latin typeface="Calibri" pitchFamily="34" charset="0"/>
                <a:cs typeface="Calibri" pitchFamily="34" charset="0"/>
              </a:rPr>
              <a:t>Dresser un PV de recensement signé par le responsable d’inventaire</a:t>
            </a:r>
            <a:r>
              <a:rPr lang="fr-FR" sz="1200" b="1" dirty="0">
                <a:solidFill>
                  <a:prstClr val="black"/>
                </a:solidFill>
                <a:latin typeface="Calibri" pitchFamily="34" charset="0"/>
                <a:cs typeface="Calibri" pitchFamily="34" charset="0"/>
              </a:rPr>
              <a:t>.   </a:t>
            </a:r>
          </a:p>
        </p:txBody>
      </p:sp>
      <p:sp>
        <p:nvSpPr>
          <p:cNvPr id="29" name="Rectangle 28"/>
          <p:cNvSpPr/>
          <p:nvPr/>
        </p:nvSpPr>
        <p:spPr>
          <a:xfrm>
            <a:off x="1403190" y="1691516"/>
            <a:ext cx="6889997" cy="369332"/>
          </a:xfrm>
          <a:prstGeom prst="rect">
            <a:avLst/>
          </a:prstGeom>
        </p:spPr>
        <p:txBody>
          <a:bodyPr wrap="square">
            <a:spAutoFit/>
          </a:bodyPr>
          <a:lstStyle/>
          <a:p>
            <a:pPr algn="ctr" fontAlgn="base">
              <a:spcBef>
                <a:spcPct val="0"/>
              </a:spcBef>
              <a:spcAft>
                <a:spcPct val="0"/>
              </a:spcAft>
            </a:pPr>
            <a:r>
              <a:rPr lang="fr-FR" b="1" dirty="0">
                <a:solidFill>
                  <a:prstClr val="black"/>
                </a:solidFill>
                <a:latin typeface="Calibri" pitchFamily="34" charset="0"/>
                <a:cs typeface="Calibri" pitchFamily="34" charset="0"/>
              </a:rPr>
              <a:t>Synthèse des procédures de comptage physique </a:t>
            </a:r>
            <a:endParaRPr lang="fr-FR" b="1" dirty="0">
              <a:solidFill>
                <a:prstClr val="black"/>
              </a:solidFill>
            </a:endParaRPr>
          </a:p>
        </p:txBody>
      </p:sp>
      <p:sp>
        <p:nvSpPr>
          <p:cNvPr id="30" name="ZoneTexte 29"/>
          <p:cNvSpPr txBox="1"/>
          <p:nvPr/>
        </p:nvSpPr>
        <p:spPr>
          <a:xfrm>
            <a:off x="8508733" y="6477802"/>
            <a:ext cx="404261" cy="307777"/>
          </a:xfrm>
          <a:prstGeom prst="rect">
            <a:avLst/>
          </a:prstGeom>
          <a:noFill/>
        </p:spPr>
        <p:txBody>
          <a:bodyPr wrap="square" rtlCol="0">
            <a:spAutoFit/>
          </a:bodyPr>
          <a:lstStyle/>
          <a:p>
            <a:r>
              <a:rPr lang="fr-FR" sz="1400" dirty="0" smtClean="0"/>
              <a:t>17</a:t>
            </a:r>
            <a:endParaRPr lang="fr-FR" sz="1400" dirty="0"/>
          </a:p>
        </p:txBody>
      </p:sp>
    </p:spTree>
    <p:extLst>
      <p:ext uri="{BB962C8B-B14F-4D97-AF65-F5344CB8AC3E}">
        <p14:creationId xmlns:p14="http://schemas.microsoft.com/office/powerpoint/2010/main" val="2576235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cxnSp>
        <p:nvCxnSpPr>
          <p:cNvPr id="91" name="Connecteur droit 90"/>
          <p:cNvCxnSpPr/>
          <p:nvPr/>
        </p:nvCxnSpPr>
        <p:spPr>
          <a:xfrm>
            <a:off x="1151112" y="3451243"/>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a:off x="1043608" y="5517232"/>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a:off x="1196008" y="4725144"/>
            <a:ext cx="766834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83568" y="2204864"/>
            <a:ext cx="7920880" cy="307777"/>
          </a:xfrm>
          <a:prstGeom prst="rect">
            <a:avLst/>
          </a:prstGeom>
        </p:spPr>
        <p:txBody>
          <a:bodyPr wrap="square">
            <a:spAutoFit/>
          </a:bodyPr>
          <a:lstStyle/>
          <a:p>
            <a:pPr algn="just" fontAlgn="base">
              <a:spcBef>
                <a:spcPct val="0"/>
              </a:spcBef>
              <a:spcAft>
                <a:spcPct val="0"/>
              </a:spcAft>
            </a:pPr>
            <a:r>
              <a:rPr lang="fr-MA" sz="1400" b="1" dirty="0"/>
              <a:t>La feuille de comptage à remplir lors de l’inventaire physique :</a:t>
            </a:r>
            <a:endParaRPr lang="fr-MA" sz="1400" dirty="0">
              <a:solidFill>
                <a:prstClr val="black"/>
              </a:solidFill>
              <a:latin typeface="Calibri" pitchFamily="34" charset="0"/>
              <a:cs typeface="Calibri"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1753629925"/>
              </p:ext>
            </p:extLst>
          </p:nvPr>
        </p:nvGraphicFramePr>
        <p:xfrm>
          <a:off x="612776" y="2711229"/>
          <a:ext cx="8153398" cy="2504622"/>
        </p:xfrm>
        <a:graphic>
          <a:graphicData uri="http://schemas.openxmlformats.org/drawingml/2006/table">
            <a:tbl>
              <a:tblPr/>
              <a:tblGrid>
                <a:gridCol w="692834">
                  <a:extLst>
                    <a:ext uri="{9D8B030D-6E8A-4147-A177-3AD203B41FA5}">
                      <a16:colId xmlns:a16="http://schemas.microsoft.com/office/drawing/2014/main" xmlns="" val="20000"/>
                    </a:ext>
                  </a:extLst>
                </a:gridCol>
                <a:gridCol w="579461">
                  <a:extLst>
                    <a:ext uri="{9D8B030D-6E8A-4147-A177-3AD203B41FA5}">
                      <a16:colId xmlns:a16="http://schemas.microsoft.com/office/drawing/2014/main" xmlns="" val="20001"/>
                    </a:ext>
                  </a:extLst>
                </a:gridCol>
                <a:gridCol w="743223">
                  <a:extLst>
                    <a:ext uri="{9D8B030D-6E8A-4147-A177-3AD203B41FA5}">
                      <a16:colId xmlns:a16="http://schemas.microsoft.com/office/drawing/2014/main" xmlns="" val="20002"/>
                    </a:ext>
                  </a:extLst>
                </a:gridCol>
                <a:gridCol w="1275444">
                  <a:extLst>
                    <a:ext uri="{9D8B030D-6E8A-4147-A177-3AD203B41FA5}">
                      <a16:colId xmlns:a16="http://schemas.microsoft.com/office/drawing/2014/main" xmlns="" val="20003"/>
                    </a:ext>
                  </a:extLst>
                </a:gridCol>
                <a:gridCol w="755819">
                  <a:extLst>
                    <a:ext uri="{9D8B030D-6E8A-4147-A177-3AD203B41FA5}">
                      <a16:colId xmlns:a16="http://schemas.microsoft.com/office/drawing/2014/main" xmlns="" val="20004"/>
                    </a:ext>
                  </a:extLst>
                </a:gridCol>
                <a:gridCol w="755819">
                  <a:extLst>
                    <a:ext uri="{9D8B030D-6E8A-4147-A177-3AD203B41FA5}">
                      <a16:colId xmlns:a16="http://schemas.microsoft.com/office/drawing/2014/main" xmlns="" val="20005"/>
                    </a:ext>
                  </a:extLst>
                </a:gridCol>
                <a:gridCol w="755819">
                  <a:extLst>
                    <a:ext uri="{9D8B030D-6E8A-4147-A177-3AD203B41FA5}">
                      <a16:colId xmlns:a16="http://schemas.microsoft.com/office/drawing/2014/main" xmlns="" val="20006"/>
                    </a:ext>
                  </a:extLst>
                </a:gridCol>
                <a:gridCol w="755819">
                  <a:extLst>
                    <a:ext uri="{9D8B030D-6E8A-4147-A177-3AD203B41FA5}">
                      <a16:colId xmlns:a16="http://schemas.microsoft.com/office/drawing/2014/main" xmlns="" val="20007"/>
                    </a:ext>
                  </a:extLst>
                </a:gridCol>
                <a:gridCol w="755819">
                  <a:extLst>
                    <a:ext uri="{9D8B030D-6E8A-4147-A177-3AD203B41FA5}">
                      <a16:colId xmlns:a16="http://schemas.microsoft.com/office/drawing/2014/main" xmlns="" val="20008"/>
                    </a:ext>
                  </a:extLst>
                </a:gridCol>
                <a:gridCol w="1083341">
                  <a:extLst>
                    <a:ext uri="{9D8B030D-6E8A-4147-A177-3AD203B41FA5}">
                      <a16:colId xmlns:a16="http://schemas.microsoft.com/office/drawing/2014/main" xmlns="" val="20009"/>
                    </a:ext>
                  </a:extLst>
                </a:gridCol>
              </a:tblGrid>
              <a:tr h="633243">
                <a:tc>
                  <a:txBody>
                    <a:bodyPr/>
                    <a:lstStyle/>
                    <a:p>
                      <a:pPr algn="ctr" fontAlgn="ctr"/>
                      <a:r>
                        <a:rPr lang="fr-FR" sz="1000" b="1" i="0" u="none" strike="noStrike">
                          <a:solidFill>
                            <a:srgbClr val="000000"/>
                          </a:solidFill>
                          <a:effectLst/>
                          <a:latin typeface="Calibri" panose="020F0502020204030204" pitchFamily="34" charset="0"/>
                        </a:rPr>
                        <a:t>N° d'inventaire comptable</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Quantité</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MA" sz="1000" b="1" i="0" u="none" strike="noStrike">
                          <a:solidFill>
                            <a:srgbClr val="000000"/>
                          </a:solidFill>
                          <a:effectLst/>
                          <a:latin typeface="Calibri" panose="020F0502020204030204" pitchFamily="34" charset="0"/>
                        </a:rPr>
                        <a:t>Lieu d'affectation</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Désignation du bien</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Date d'achat</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Valeur unitaire d'achat</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Nom du fournisseur</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Date d'acquisition</a:t>
                      </a:r>
                      <a:endParaRPr lang="fr-MA" sz="1000" b="1"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dirty="0">
                          <a:solidFill>
                            <a:srgbClr val="000000"/>
                          </a:solidFill>
                          <a:effectLst/>
                          <a:latin typeface="Calibri" panose="020F0502020204030204" pitchFamily="34" charset="0"/>
                        </a:rPr>
                        <a:t>Etat du matériel</a:t>
                      </a:r>
                      <a:endParaRPr lang="fr-MA" sz="1000" b="1" i="0" u="none" strike="noStrike" dirty="0">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dirty="0">
                          <a:solidFill>
                            <a:srgbClr val="000000"/>
                          </a:solidFill>
                          <a:effectLst/>
                          <a:latin typeface="Calibri" panose="020F0502020204030204" pitchFamily="34" charset="0"/>
                        </a:rPr>
                        <a:t>Marque, modèle et numéro de série</a:t>
                      </a:r>
                      <a:endParaRPr lang="fr-MA" sz="1000" b="1" i="0" u="none" strike="noStrike" dirty="0">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0"/>
                  </a:ext>
                </a:extLst>
              </a:tr>
              <a:tr h="207931">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dirty="0">
                          <a:solidFill>
                            <a:srgbClr val="000000"/>
                          </a:solidFill>
                          <a:effectLst/>
                          <a:latin typeface="Calibri" panose="020F0502020204030204" pitchFamily="34" charset="0"/>
                        </a:rPr>
                        <a:t> </a:t>
                      </a:r>
                      <a:endParaRPr lang="fr-MA" sz="1200" b="0" i="0" u="none" strike="noStrike" dirty="0">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dirty="0">
                          <a:solidFill>
                            <a:srgbClr val="000000"/>
                          </a:solidFill>
                          <a:effectLst/>
                          <a:latin typeface="Calibri" panose="020F0502020204030204" pitchFamily="34" charset="0"/>
                        </a:rPr>
                        <a:t> </a:t>
                      </a:r>
                      <a:endParaRPr lang="fr-MA" sz="1200" b="0" i="0" u="none" strike="noStrike" dirty="0">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07931">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07931">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07931">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07931">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07931">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07931">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07931">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07931">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endParaRPr lang="fr-MA" sz="1200" b="0" i="0" u="none" strike="noStrike">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dirty="0">
                          <a:solidFill>
                            <a:srgbClr val="000000"/>
                          </a:solidFill>
                          <a:effectLst/>
                          <a:latin typeface="Calibri" panose="020F0502020204030204" pitchFamily="34" charset="0"/>
                        </a:rPr>
                        <a:t> </a:t>
                      </a:r>
                      <a:endParaRPr lang="fr-MA" sz="1200" b="0" i="0" u="none" strike="noStrike" dirty="0">
                        <a:solidFill>
                          <a:srgbClr val="000000"/>
                        </a:solidFill>
                        <a:effectLst/>
                        <a:latin typeface="Calibri" panose="020F0502020204030204" pitchFamily="34" charset="0"/>
                      </a:endParaRPr>
                    </a:p>
                  </a:txBody>
                  <a:tcPr marL="9451" marR="9451" marT="945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bl>
          </a:graphicData>
        </a:graphic>
      </p:graphicFrame>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18</a:t>
            </a:r>
            <a:endParaRPr lang="fr-FR" sz="1400" dirty="0"/>
          </a:p>
        </p:txBody>
      </p:sp>
    </p:spTree>
    <p:extLst>
      <p:ext uri="{BB962C8B-B14F-4D97-AF65-F5344CB8AC3E}">
        <p14:creationId xmlns:p14="http://schemas.microsoft.com/office/powerpoint/2010/main" val="379622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23" name="Rectangle 22"/>
          <p:cNvSpPr/>
          <p:nvPr/>
        </p:nvSpPr>
        <p:spPr>
          <a:xfrm>
            <a:off x="1403190" y="1628800"/>
            <a:ext cx="6889997" cy="461665"/>
          </a:xfrm>
          <a:prstGeom prst="rect">
            <a:avLst/>
          </a:prstGeom>
        </p:spPr>
        <p:txBody>
          <a:bodyPr wrap="square">
            <a:spAutoFit/>
          </a:bodyPr>
          <a:lstStyle/>
          <a:p>
            <a:pPr algn="ctr" fontAlgn="base">
              <a:spcBef>
                <a:spcPct val="0"/>
              </a:spcBef>
              <a:spcAft>
                <a:spcPct val="0"/>
              </a:spcAft>
            </a:pPr>
            <a:r>
              <a:rPr lang="fr-FR" sz="2400" b="1" i="1" dirty="0">
                <a:solidFill>
                  <a:prstClr val="black"/>
                </a:solidFill>
                <a:latin typeface="Calibri" pitchFamily="34" charset="0"/>
                <a:cs typeface="Calibri" pitchFamily="34" charset="0"/>
              </a:rPr>
              <a:t>Objectifs</a:t>
            </a:r>
            <a:endParaRPr lang="fr-FR" sz="2400" b="1" i="1" dirty="0">
              <a:solidFill>
                <a:prstClr val="black"/>
              </a:solidFill>
            </a:endParaRPr>
          </a:p>
        </p:txBody>
      </p:sp>
      <p:graphicFrame>
        <p:nvGraphicFramePr>
          <p:cNvPr id="18" name="Diagramme 17"/>
          <p:cNvGraphicFramePr/>
          <p:nvPr/>
        </p:nvGraphicFramePr>
        <p:xfrm>
          <a:off x="0" y="2273298"/>
          <a:ext cx="9036495" cy="4563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pied de page 1"/>
          <p:cNvSpPr>
            <a:spLocks noGrp="1"/>
          </p:cNvSpPr>
          <p:nvPr>
            <p:ph type="ftr" sz="quarter" idx="11"/>
          </p:nvPr>
        </p:nvSpPr>
        <p:spPr/>
        <p:txBody>
          <a:bodyPr/>
          <a:lstStyle/>
          <a:p>
            <a:pPr>
              <a:defRPr/>
            </a:pPr>
            <a:endParaRPr lang="fr-FR"/>
          </a:p>
        </p:txBody>
      </p:sp>
      <p:sp>
        <p:nvSpPr>
          <p:cNvPr id="3" name="ZoneTexte 2"/>
          <p:cNvSpPr txBox="1"/>
          <p:nvPr/>
        </p:nvSpPr>
        <p:spPr>
          <a:xfrm>
            <a:off x="8508733" y="6477802"/>
            <a:ext cx="404261" cy="307777"/>
          </a:xfrm>
          <a:prstGeom prst="rect">
            <a:avLst/>
          </a:prstGeom>
          <a:noFill/>
        </p:spPr>
        <p:txBody>
          <a:bodyPr wrap="square" rtlCol="0">
            <a:spAutoFit/>
          </a:bodyPr>
          <a:lstStyle/>
          <a:p>
            <a:r>
              <a:rPr lang="fr-FR" sz="1400" dirty="0"/>
              <a:t>1</a:t>
            </a:r>
          </a:p>
        </p:txBody>
      </p:sp>
    </p:spTree>
    <p:extLst>
      <p:ext uri="{BB962C8B-B14F-4D97-AF65-F5344CB8AC3E}">
        <p14:creationId xmlns:p14="http://schemas.microsoft.com/office/powerpoint/2010/main" val="1866604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8CD77EF-A01B-0945-9C3C-8EDABBF6890C}"/>
              </a:ext>
            </a:extLst>
          </p:cNvPr>
          <p:cNvSpPr>
            <a:spLocks noGrp="1"/>
          </p:cNvSpPr>
          <p:nvPr>
            <p:ph sz="quarter" idx="1"/>
          </p:nvPr>
        </p:nvSpPr>
        <p:spPr>
          <a:xfrm>
            <a:off x="283676" y="1713296"/>
            <a:ext cx="8496541" cy="4873592"/>
          </a:xfrm>
        </p:spPr>
        <p:txBody>
          <a:bodyPr/>
          <a:lstStyle/>
          <a:p>
            <a:pPr marL="0" indent="0">
              <a:buNone/>
            </a:pPr>
            <a:r>
              <a:rPr lang="fr-FR" sz="1800" dirty="0" smtClean="0"/>
              <a:t> </a:t>
            </a:r>
            <a:endParaRPr lang="fr-FR" sz="1800" dirty="0"/>
          </a:p>
          <a:p>
            <a:endParaRPr lang="fr-FR" dirty="0"/>
          </a:p>
        </p:txBody>
      </p:sp>
      <p:grpSp>
        <p:nvGrpSpPr>
          <p:cNvPr id="6" name="Groupe 5"/>
          <p:cNvGrpSpPr/>
          <p:nvPr/>
        </p:nvGrpSpPr>
        <p:grpSpPr>
          <a:xfrm>
            <a:off x="2362434" y="966951"/>
            <a:ext cx="4972128" cy="570871"/>
            <a:chOff x="4473182" y="848121"/>
            <a:chExt cx="1559967" cy="802477"/>
          </a:xfrm>
        </p:grpSpPr>
        <p:sp>
          <p:nvSpPr>
            <p:cNvPr id="7" name="Rectangle à coins arrondis 6"/>
            <p:cNvSpPr/>
            <p:nvPr/>
          </p:nvSpPr>
          <p:spPr>
            <a:xfrm>
              <a:off x="4473182" y="893768"/>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8" name="Rectangle 7"/>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9" name="Rectangle 8"/>
          <p:cNvSpPr/>
          <p:nvPr/>
        </p:nvSpPr>
        <p:spPr>
          <a:xfrm>
            <a:off x="1876926" y="1025257"/>
            <a:ext cx="5310043" cy="421013"/>
          </a:xfrm>
          <a:prstGeom prst="rect">
            <a:avLst/>
          </a:prstGeom>
        </p:spPr>
        <p:txBody>
          <a:bodyPr wrap="square">
            <a:spAutoFit/>
          </a:bodyPr>
          <a:lstStyle/>
          <a:p>
            <a:pPr marL="800100" lvl="2" indent="-342900" algn="ctr" fontAlgn="base">
              <a:lnSpc>
                <a:spcPct val="150000"/>
              </a:lnSpc>
              <a:spcBef>
                <a:spcPct val="20000"/>
              </a:spcBef>
              <a:spcAft>
                <a:spcPct val="0"/>
              </a:spcAft>
              <a:buClr>
                <a:srgbClr val="5A6378"/>
              </a:buClr>
              <a:buSzPct val="70000"/>
            </a:pPr>
            <a:r>
              <a:rPr lang="fr-FR" sz="1600" dirty="0">
                <a:solidFill>
                  <a:schemeClr val="bg1"/>
                </a:solidFill>
              </a:rPr>
              <a:t>DESIGNATION DES MEMBRES ET MACRO PLANNING</a:t>
            </a:r>
            <a:endParaRPr lang="fr-FR" sz="1600" dirty="0">
              <a:solidFill>
                <a:schemeClr val="bg1"/>
              </a:solidFill>
              <a:latin typeface="Times" pitchFamily="18" charset="0"/>
            </a:endParaRPr>
          </a:p>
        </p:txBody>
      </p:sp>
      <p:sp>
        <p:nvSpPr>
          <p:cNvPr id="10" name="Rectangle 9"/>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aphicFrame>
        <p:nvGraphicFramePr>
          <p:cNvPr id="12" name="Tableau 11">
            <a:extLst>
              <a:ext uri="{FF2B5EF4-FFF2-40B4-BE49-F238E27FC236}">
                <a16:creationId xmlns:a16="http://schemas.microsoft.com/office/drawing/2014/main" xmlns="" id="{5BD3FE11-2F86-2246-A9B4-F510C374E89E}"/>
              </a:ext>
            </a:extLst>
          </p:cNvPr>
          <p:cNvGraphicFramePr>
            <a:graphicFrameLocks noGrp="1"/>
          </p:cNvGraphicFramePr>
          <p:nvPr>
            <p:extLst>
              <p:ext uri="{D42A27DB-BD31-4B8C-83A1-F6EECF244321}">
                <p14:modId xmlns:p14="http://schemas.microsoft.com/office/powerpoint/2010/main" val="3568584326"/>
              </p:ext>
            </p:extLst>
          </p:nvPr>
        </p:nvGraphicFramePr>
        <p:xfrm>
          <a:off x="1214413" y="2967215"/>
          <a:ext cx="7371322" cy="2374805"/>
        </p:xfrm>
        <a:graphic>
          <a:graphicData uri="http://schemas.openxmlformats.org/drawingml/2006/table">
            <a:tbl>
              <a:tblPr firstRow="1" bandRow="1">
                <a:tableStyleId>{5C22544A-7EE6-4342-B048-85BDC9FD1C3A}</a:tableStyleId>
              </a:tblPr>
              <a:tblGrid>
                <a:gridCol w="3685661">
                  <a:extLst>
                    <a:ext uri="{9D8B030D-6E8A-4147-A177-3AD203B41FA5}">
                      <a16:colId xmlns:a16="http://schemas.microsoft.com/office/drawing/2014/main" xmlns="" val="519071632"/>
                    </a:ext>
                  </a:extLst>
                </a:gridCol>
                <a:gridCol w="3685661">
                  <a:extLst>
                    <a:ext uri="{9D8B030D-6E8A-4147-A177-3AD203B41FA5}">
                      <a16:colId xmlns:a16="http://schemas.microsoft.com/office/drawing/2014/main" xmlns="" val="789637564"/>
                    </a:ext>
                  </a:extLst>
                </a:gridCol>
              </a:tblGrid>
              <a:tr h="474961">
                <a:tc>
                  <a:txBody>
                    <a:bodyPr/>
                    <a:lstStyle/>
                    <a:p>
                      <a:pPr algn="ctr"/>
                      <a:r>
                        <a:rPr lang="fr-FR" dirty="0" smtClean="0"/>
                        <a:t>Site</a:t>
                      </a:r>
                      <a:endParaRPr lang="fr-FR" dirty="0"/>
                    </a:p>
                  </a:txBody>
                  <a:tcPr>
                    <a:solidFill>
                      <a:schemeClr val="bg2">
                        <a:lumMod val="90000"/>
                      </a:schemeClr>
                    </a:solidFill>
                  </a:tcPr>
                </a:tc>
                <a:tc>
                  <a:txBody>
                    <a:bodyPr/>
                    <a:lstStyle/>
                    <a:p>
                      <a:pPr algn="ctr"/>
                      <a:r>
                        <a:rPr lang="fr-FR" dirty="0" smtClean="0"/>
                        <a:t>Responsable</a:t>
                      </a:r>
                      <a:endParaRPr lang="fr-FR" dirty="0"/>
                    </a:p>
                  </a:txBody>
                  <a:tcPr>
                    <a:solidFill>
                      <a:schemeClr val="bg2">
                        <a:lumMod val="90000"/>
                      </a:schemeClr>
                    </a:solidFill>
                  </a:tcPr>
                </a:tc>
                <a:extLst>
                  <a:ext uri="{0D108BD9-81ED-4DB2-BD59-A6C34878D82A}">
                    <a16:rowId xmlns:a16="http://schemas.microsoft.com/office/drawing/2014/main" xmlns="" val="51142002"/>
                  </a:ext>
                </a:extLst>
              </a:tr>
              <a:tr h="474961">
                <a:tc>
                  <a:txBody>
                    <a:bodyPr/>
                    <a:lstStyle/>
                    <a:p>
                      <a:r>
                        <a:rPr lang="fr-FR" dirty="0" smtClean="0"/>
                        <a:t>Casablanca </a:t>
                      </a:r>
                      <a:endParaRPr lang="fr-FR" dirty="0"/>
                    </a:p>
                  </a:txBody>
                  <a:tcPr>
                    <a:solidFill>
                      <a:schemeClr val="accent1">
                        <a:lumMod val="60000"/>
                        <a:lumOff val="40000"/>
                      </a:schemeClr>
                    </a:solidFill>
                  </a:tcPr>
                </a:tc>
                <a:tc>
                  <a:txBody>
                    <a:bodyPr/>
                    <a:lstStyle/>
                    <a:p>
                      <a:r>
                        <a:rPr kumimoji="0" lang="fr-FR" b="0" i="0" kern="1200" dirty="0" smtClean="0">
                          <a:solidFill>
                            <a:schemeClr val="dk1"/>
                          </a:solidFill>
                          <a:effectLst/>
                          <a:latin typeface="+mn-lt"/>
                          <a:ea typeface="+mn-ea"/>
                          <a:cs typeface="+mn-cs"/>
                        </a:rPr>
                        <a:t>Mme.</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HILLALI </a:t>
                      </a:r>
                      <a:r>
                        <a:rPr kumimoji="0" lang="fr-FR" b="0" i="0" kern="1200" dirty="0" err="1" smtClean="0">
                          <a:solidFill>
                            <a:schemeClr val="dk1"/>
                          </a:solidFill>
                          <a:effectLst/>
                          <a:latin typeface="+mn-lt"/>
                          <a:ea typeface="+mn-ea"/>
                          <a:cs typeface="+mn-cs"/>
                        </a:rPr>
                        <a:t>Khaoula</a:t>
                      </a:r>
                      <a:endParaRPr lang="fr-FR" dirty="0"/>
                    </a:p>
                  </a:txBody>
                  <a:tcPr>
                    <a:solidFill>
                      <a:schemeClr val="accent1">
                        <a:lumMod val="60000"/>
                        <a:lumOff val="40000"/>
                      </a:schemeClr>
                    </a:solidFill>
                  </a:tcPr>
                </a:tc>
                <a:extLst>
                  <a:ext uri="{0D108BD9-81ED-4DB2-BD59-A6C34878D82A}">
                    <a16:rowId xmlns:a16="http://schemas.microsoft.com/office/drawing/2014/main" xmlns="" val="4239683410"/>
                  </a:ext>
                </a:extLst>
              </a:tr>
              <a:tr h="474961">
                <a:tc>
                  <a:txBody>
                    <a:bodyPr/>
                    <a:lstStyle/>
                    <a:p>
                      <a:r>
                        <a:rPr lang="fr-FR" dirty="0"/>
                        <a:t>El </a:t>
                      </a:r>
                      <a:r>
                        <a:rPr lang="fr-FR" dirty="0" smtClean="0"/>
                        <a:t>Jadida </a:t>
                      </a:r>
                      <a:endParaRPr lang="fr-FR" dirty="0"/>
                    </a:p>
                  </a:txBody>
                  <a:tcPr>
                    <a:solidFill>
                      <a:schemeClr val="accent1">
                        <a:lumMod val="60000"/>
                        <a:lumOff val="40000"/>
                      </a:schemeClr>
                    </a:solidFill>
                  </a:tcPr>
                </a:tc>
                <a:tc>
                  <a:txBody>
                    <a:bodyPr/>
                    <a:lstStyle/>
                    <a:p>
                      <a:r>
                        <a:rPr kumimoji="0" lang="fr-FR" b="0" i="0" kern="1200" dirty="0" smtClean="0">
                          <a:solidFill>
                            <a:schemeClr val="dk1"/>
                          </a:solidFill>
                          <a:effectLst/>
                          <a:latin typeface="+mn-lt"/>
                          <a:ea typeface="+mn-ea"/>
                          <a:cs typeface="+mn-cs"/>
                        </a:rPr>
                        <a:t>M.</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Abdellatif EL GUEDDI</a:t>
                      </a:r>
                      <a:endParaRPr lang="fr-FR" dirty="0"/>
                    </a:p>
                  </a:txBody>
                  <a:tcPr>
                    <a:solidFill>
                      <a:schemeClr val="accent1">
                        <a:lumMod val="60000"/>
                        <a:lumOff val="40000"/>
                      </a:schemeClr>
                    </a:solidFill>
                  </a:tcPr>
                </a:tc>
                <a:extLst>
                  <a:ext uri="{0D108BD9-81ED-4DB2-BD59-A6C34878D82A}">
                    <a16:rowId xmlns:a16="http://schemas.microsoft.com/office/drawing/2014/main" xmlns="" val="1626525773"/>
                  </a:ext>
                </a:extLst>
              </a:tr>
              <a:tr h="474961">
                <a:tc>
                  <a:txBody>
                    <a:bodyPr/>
                    <a:lstStyle/>
                    <a:p>
                      <a:r>
                        <a:rPr lang="fr-FR" dirty="0" smtClean="0"/>
                        <a:t>Settat</a:t>
                      </a:r>
                      <a:endParaRPr lang="fr-FR" dirty="0"/>
                    </a:p>
                  </a:txBody>
                  <a:tcPr>
                    <a:solidFill>
                      <a:schemeClr val="accent1">
                        <a:lumMod val="60000"/>
                        <a:lumOff val="40000"/>
                      </a:schemeClr>
                    </a:solidFill>
                  </a:tcPr>
                </a:tc>
                <a:tc>
                  <a:txBody>
                    <a:bodyPr/>
                    <a:lstStyle/>
                    <a:p>
                      <a:r>
                        <a:rPr kumimoji="0" lang="fr-FR" b="0" i="0" kern="1200" dirty="0" smtClean="0">
                          <a:solidFill>
                            <a:schemeClr val="dk1"/>
                          </a:solidFill>
                          <a:effectLst/>
                          <a:latin typeface="+mn-lt"/>
                          <a:ea typeface="+mn-ea"/>
                          <a:cs typeface="+mn-cs"/>
                        </a:rPr>
                        <a:t>M. Mokhtar SELLAMI</a:t>
                      </a:r>
                      <a:endParaRPr lang="fr-FR" dirty="0"/>
                    </a:p>
                  </a:txBody>
                  <a:tcPr>
                    <a:solidFill>
                      <a:schemeClr val="accent1">
                        <a:lumMod val="60000"/>
                        <a:lumOff val="40000"/>
                      </a:schemeClr>
                    </a:solidFill>
                  </a:tcPr>
                </a:tc>
                <a:extLst>
                  <a:ext uri="{0D108BD9-81ED-4DB2-BD59-A6C34878D82A}">
                    <a16:rowId xmlns:a16="http://schemas.microsoft.com/office/drawing/2014/main" xmlns="" val="3621555547"/>
                  </a:ext>
                </a:extLst>
              </a:tr>
              <a:tr h="474961">
                <a:tc>
                  <a:txBody>
                    <a:bodyPr/>
                    <a:lstStyle/>
                    <a:p>
                      <a:r>
                        <a:rPr lang="fr-FR" dirty="0" err="1" smtClean="0"/>
                        <a:t>Berrechid</a:t>
                      </a:r>
                      <a:r>
                        <a:rPr lang="fr-FR" dirty="0" smtClean="0"/>
                        <a:t> </a:t>
                      </a:r>
                      <a:endParaRPr lang="fr-FR" dirty="0"/>
                    </a:p>
                  </a:txBody>
                  <a:tcPr>
                    <a:solidFill>
                      <a:schemeClr val="accent1">
                        <a:lumMod val="60000"/>
                        <a:lumOff val="40000"/>
                      </a:schemeClr>
                    </a:solidFill>
                  </a:tcPr>
                </a:tc>
                <a:tc>
                  <a:txBody>
                    <a:bodyPr/>
                    <a:lstStyle/>
                    <a:p>
                      <a:r>
                        <a:rPr lang="fr-FR" smtClean="0"/>
                        <a:t>Mme.</a:t>
                      </a:r>
                      <a:r>
                        <a:rPr lang="fr-FR" baseline="0" smtClean="0"/>
                        <a:t> </a:t>
                      </a:r>
                      <a:r>
                        <a:rPr lang="fr-FR" smtClean="0"/>
                        <a:t>Hanane </a:t>
                      </a:r>
                      <a:r>
                        <a:rPr lang="fr-FR" baseline="0" dirty="0" smtClean="0"/>
                        <a:t>El </a:t>
                      </a:r>
                      <a:r>
                        <a:rPr lang="fr-FR" baseline="0" dirty="0" err="1" smtClean="0"/>
                        <a:t>Mekaoui</a:t>
                      </a:r>
                      <a:endParaRPr lang="fr-FR" dirty="0"/>
                    </a:p>
                  </a:txBody>
                  <a:tcPr>
                    <a:solidFill>
                      <a:schemeClr val="accent1">
                        <a:lumMod val="60000"/>
                        <a:lumOff val="40000"/>
                      </a:schemeClr>
                    </a:solidFill>
                  </a:tcPr>
                </a:tc>
                <a:extLst>
                  <a:ext uri="{0D108BD9-81ED-4DB2-BD59-A6C34878D82A}">
                    <a16:rowId xmlns:a16="http://schemas.microsoft.com/office/drawing/2014/main" xmlns="" val="123691560"/>
                  </a:ext>
                </a:extLst>
              </a:tr>
            </a:tbl>
          </a:graphicData>
        </a:graphic>
      </p:graphicFrame>
      <p:sp>
        <p:nvSpPr>
          <p:cNvPr id="13" name="Rectangle 12"/>
          <p:cNvSpPr/>
          <p:nvPr/>
        </p:nvSpPr>
        <p:spPr>
          <a:xfrm flipH="1">
            <a:off x="1214414" y="2499719"/>
            <a:ext cx="7361695" cy="246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Responsables d’inventaire de la mission au niveau du CRI région Casablanca Settat</a:t>
            </a:r>
            <a:endParaRPr lang="fr-FR" sz="1600" dirty="0">
              <a:solidFill>
                <a:schemeClr val="tx1"/>
              </a:solidFill>
            </a:endParaRPr>
          </a:p>
        </p:txBody>
      </p:sp>
      <p:sp>
        <p:nvSpPr>
          <p:cNvPr id="15" name="ZoneTexte 14"/>
          <p:cNvSpPr txBox="1"/>
          <p:nvPr/>
        </p:nvSpPr>
        <p:spPr>
          <a:xfrm>
            <a:off x="8508733" y="6477802"/>
            <a:ext cx="404261" cy="307777"/>
          </a:xfrm>
          <a:prstGeom prst="rect">
            <a:avLst/>
          </a:prstGeom>
          <a:noFill/>
        </p:spPr>
        <p:txBody>
          <a:bodyPr wrap="square" rtlCol="0">
            <a:spAutoFit/>
          </a:bodyPr>
          <a:lstStyle/>
          <a:p>
            <a:r>
              <a:rPr lang="fr-FR" sz="1400" dirty="0" smtClean="0"/>
              <a:t>19</a:t>
            </a:r>
            <a:endParaRPr lang="fr-FR" sz="1400" dirty="0"/>
          </a:p>
        </p:txBody>
      </p:sp>
    </p:spTree>
    <p:extLst>
      <p:ext uri="{BB962C8B-B14F-4D97-AF65-F5344CB8AC3E}">
        <p14:creationId xmlns:p14="http://schemas.microsoft.com/office/powerpoint/2010/main" val="4155132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8CD77EF-A01B-0945-9C3C-8EDABBF6890C}"/>
              </a:ext>
            </a:extLst>
          </p:cNvPr>
          <p:cNvSpPr>
            <a:spLocks noGrp="1"/>
          </p:cNvSpPr>
          <p:nvPr>
            <p:ph sz="quarter" idx="1"/>
          </p:nvPr>
        </p:nvSpPr>
        <p:spPr>
          <a:xfrm>
            <a:off x="283676" y="1713296"/>
            <a:ext cx="8496541" cy="4873592"/>
          </a:xfrm>
        </p:spPr>
        <p:txBody>
          <a:bodyPr/>
          <a:lstStyle/>
          <a:p>
            <a:pPr marL="0" indent="0">
              <a:buNone/>
            </a:pPr>
            <a:r>
              <a:rPr lang="fr-FR" sz="1800" dirty="0" smtClean="0"/>
              <a:t> </a:t>
            </a:r>
            <a:endParaRPr lang="fr-FR" sz="1800" dirty="0"/>
          </a:p>
          <a:p>
            <a:endParaRPr lang="fr-FR" dirty="0"/>
          </a:p>
        </p:txBody>
      </p:sp>
      <p:grpSp>
        <p:nvGrpSpPr>
          <p:cNvPr id="6" name="Groupe 5"/>
          <p:cNvGrpSpPr/>
          <p:nvPr/>
        </p:nvGrpSpPr>
        <p:grpSpPr>
          <a:xfrm>
            <a:off x="2362434" y="966951"/>
            <a:ext cx="4972128" cy="570871"/>
            <a:chOff x="4473182" y="848121"/>
            <a:chExt cx="1559967" cy="802477"/>
          </a:xfrm>
        </p:grpSpPr>
        <p:sp>
          <p:nvSpPr>
            <p:cNvPr id="7" name="Rectangle à coins arrondis 6"/>
            <p:cNvSpPr/>
            <p:nvPr/>
          </p:nvSpPr>
          <p:spPr>
            <a:xfrm>
              <a:off x="4473182" y="893768"/>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8" name="Rectangle 7"/>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9" name="Rectangle 8"/>
          <p:cNvSpPr/>
          <p:nvPr/>
        </p:nvSpPr>
        <p:spPr>
          <a:xfrm>
            <a:off x="1876926" y="1025257"/>
            <a:ext cx="5310043" cy="421013"/>
          </a:xfrm>
          <a:prstGeom prst="rect">
            <a:avLst/>
          </a:prstGeom>
        </p:spPr>
        <p:txBody>
          <a:bodyPr wrap="square">
            <a:spAutoFit/>
          </a:bodyPr>
          <a:lstStyle/>
          <a:p>
            <a:pPr marL="800100" lvl="2" indent="-342900" algn="ctr" fontAlgn="base">
              <a:lnSpc>
                <a:spcPct val="150000"/>
              </a:lnSpc>
              <a:spcBef>
                <a:spcPct val="20000"/>
              </a:spcBef>
              <a:spcAft>
                <a:spcPct val="0"/>
              </a:spcAft>
              <a:buClr>
                <a:srgbClr val="5A6378"/>
              </a:buClr>
              <a:buSzPct val="70000"/>
            </a:pPr>
            <a:r>
              <a:rPr lang="fr-FR" sz="1600" dirty="0">
                <a:solidFill>
                  <a:schemeClr val="bg1"/>
                </a:solidFill>
              </a:rPr>
              <a:t>DESIGNATION DES MEMBRES ET MACRO PLANNING</a:t>
            </a:r>
            <a:endParaRPr lang="fr-FR" sz="1600" dirty="0">
              <a:solidFill>
                <a:schemeClr val="bg1"/>
              </a:solidFill>
              <a:latin typeface="Times" pitchFamily="18" charset="0"/>
            </a:endParaRPr>
          </a:p>
        </p:txBody>
      </p:sp>
      <p:sp>
        <p:nvSpPr>
          <p:cNvPr id="10" name="Rectangle 9"/>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aphicFrame>
        <p:nvGraphicFramePr>
          <p:cNvPr id="12" name="Tableau 11">
            <a:extLst>
              <a:ext uri="{FF2B5EF4-FFF2-40B4-BE49-F238E27FC236}">
                <a16:creationId xmlns:a16="http://schemas.microsoft.com/office/drawing/2014/main" xmlns="" id="{5BD3FE11-2F86-2246-A9B4-F510C374E89E}"/>
              </a:ext>
            </a:extLst>
          </p:cNvPr>
          <p:cNvGraphicFramePr>
            <a:graphicFrameLocks noGrp="1"/>
          </p:cNvGraphicFramePr>
          <p:nvPr>
            <p:extLst>
              <p:ext uri="{D42A27DB-BD31-4B8C-83A1-F6EECF244321}">
                <p14:modId xmlns:p14="http://schemas.microsoft.com/office/powerpoint/2010/main" val="479431267"/>
              </p:ext>
            </p:extLst>
          </p:nvPr>
        </p:nvGraphicFramePr>
        <p:xfrm>
          <a:off x="1299410" y="2890212"/>
          <a:ext cx="6882063" cy="2705043"/>
        </p:xfrm>
        <a:graphic>
          <a:graphicData uri="http://schemas.openxmlformats.org/drawingml/2006/table">
            <a:tbl>
              <a:tblPr firstRow="1" bandRow="1">
                <a:tableStyleId>{5C22544A-7EE6-4342-B048-85BDC9FD1C3A}</a:tableStyleId>
              </a:tblPr>
              <a:tblGrid>
                <a:gridCol w="3747579"/>
                <a:gridCol w="3134484">
                  <a:extLst>
                    <a:ext uri="{9D8B030D-6E8A-4147-A177-3AD203B41FA5}">
                      <a16:colId xmlns:a16="http://schemas.microsoft.com/office/drawing/2014/main" xmlns="" val="789637564"/>
                    </a:ext>
                  </a:extLst>
                </a:gridCol>
              </a:tblGrid>
              <a:tr h="474961">
                <a:tc>
                  <a:txBody>
                    <a:bodyPr/>
                    <a:lstStyle/>
                    <a:p>
                      <a:pPr algn="ctr"/>
                      <a:r>
                        <a:rPr lang="fr-FR" dirty="0" smtClean="0"/>
                        <a:t>Objet de la réunion</a:t>
                      </a:r>
                      <a:endParaRPr lang="fr-FR" dirty="0"/>
                    </a:p>
                  </a:txBody>
                  <a:tcPr>
                    <a:solidFill>
                      <a:schemeClr val="bg2">
                        <a:lumMod val="90000"/>
                      </a:schemeClr>
                    </a:solidFill>
                  </a:tcPr>
                </a:tc>
                <a:tc>
                  <a:txBody>
                    <a:bodyPr/>
                    <a:lstStyle/>
                    <a:p>
                      <a:pPr algn="ctr"/>
                      <a:r>
                        <a:rPr lang="fr-FR" dirty="0" smtClean="0"/>
                        <a:t>Date </a:t>
                      </a:r>
                      <a:endParaRPr lang="fr-FR" dirty="0"/>
                    </a:p>
                  </a:txBody>
                  <a:tcPr>
                    <a:solidFill>
                      <a:schemeClr val="bg2">
                        <a:lumMod val="90000"/>
                      </a:schemeClr>
                    </a:solidFill>
                  </a:tcPr>
                </a:tc>
                <a:extLst>
                  <a:ext uri="{0D108BD9-81ED-4DB2-BD59-A6C34878D82A}">
                    <a16:rowId xmlns:a16="http://schemas.microsoft.com/office/drawing/2014/main" xmlns="" val="51142002"/>
                  </a:ext>
                </a:extLst>
              </a:tr>
              <a:tr h="474961">
                <a:tc>
                  <a:txBody>
                    <a:bodyPr/>
                    <a:lstStyle/>
                    <a:p>
                      <a:r>
                        <a:rPr lang="fr-FR" sz="1800" dirty="0" smtClean="0"/>
                        <a:t>1ere réunion des responsable inventaire par site </a:t>
                      </a:r>
                      <a:endParaRPr lang="fr-FR" dirty="0"/>
                    </a:p>
                  </a:txBody>
                  <a:tcPr>
                    <a:solidFill>
                      <a:schemeClr val="accent1">
                        <a:lumMod val="60000"/>
                        <a:lumOff val="40000"/>
                      </a:schemeClr>
                    </a:solidFill>
                  </a:tcPr>
                </a:tc>
                <a:tc>
                  <a:txBody>
                    <a:bodyPr/>
                    <a:lstStyle/>
                    <a:p>
                      <a:r>
                        <a:rPr lang="fr-FR" dirty="0" smtClean="0"/>
                        <a:t>19/05/2020</a:t>
                      </a:r>
                      <a:endParaRPr lang="fr-FR" dirty="0"/>
                    </a:p>
                  </a:txBody>
                  <a:tcPr>
                    <a:solidFill>
                      <a:schemeClr val="accent1">
                        <a:lumMod val="60000"/>
                        <a:lumOff val="40000"/>
                      </a:schemeClr>
                    </a:solidFill>
                  </a:tcPr>
                </a:tc>
                <a:extLst>
                  <a:ext uri="{0D108BD9-81ED-4DB2-BD59-A6C34878D82A}">
                    <a16:rowId xmlns:a16="http://schemas.microsoft.com/office/drawing/2014/main" xmlns="" val="4239683410"/>
                  </a:ext>
                </a:extLst>
              </a:tr>
              <a:tr h="474961">
                <a:tc>
                  <a:txBody>
                    <a:bodyPr/>
                    <a:lstStyle/>
                    <a:p>
                      <a:r>
                        <a:rPr lang="fr-FR" sz="1800" dirty="0" smtClean="0"/>
                        <a:t>Inventaire physique </a:t>
                      </a:r>
                      <a:endParaRPr lang="fr-FR" dirty="0"/>
                    </a:p>
                  </a:txBody>
                  <a:tcPr>
                    <a:solidFill>
                      <a:schemeClr val="accent1">
                        <a:lumMod val="60000"/>
                        <a:lumOff val="40000"/>
                      </a:schemeClr>
                    </a:solidFill>
                  </a:tcPr>
                </a:tc>
                <a:tc>
                  <a:txBody>
                    <a:bodyPr/>
                    <a:lstStyle/>
                    <a:p>
                      <a:r>
                        <a:rPr lang="fr-FR" sz="1800" dirty="0" smtClean="0"/>
                        <a:t>27-28-29/05/2020</a:t>
                      </a:r>
                      <a:endParaRPr lang="fr-FR" dirty="0"/>
                    </a:p>
                  </a:txBody>
                  <a:tcPr>
                    <a:solidFill>
                      <a:schemeClr val="accent1">
                        <a:lumMod val="60000"/>
                        <a:lumOff val="40000"/>
                      </a:schemeClr>
                    </a:solidFill>
                  </a:tcPr>
                </a:tc>
                <a:extLst>
                  <a:ext uri="{0D108BD9-81ED-4DB2-BD59-A6C34878D82A}">
                    <a16:rowId xmlns:a16="http://schemas.microsoft.com/office/drawing/2014/main" xmlns="" val="1626525773"/>
                  </a:ext>
                </a:extLst>
              </a:tr>
              <a:tr h="474961">
                <a:tc>
                  <a:txBody>
                    <a:bodyPr/>
                    <a:lstStyle/>
                    <a:p>
                      <a:r>
                        <a:rPr lang="fr-FR" sz="1800" dirty="0" smtClean="0"/>
                        <a:t>Rapprochement inventaire comptable et physique</a:t>
                      </a:r>
                      <a:endParaRPr lang="fr-FR" sz="1800" dirty="0"/>
                    </a:p>
                  </a:txBody>
                  <a:tcPr>
                    <a:solidFill>
                      <a:schemeClr val="accent1">
                        <a:lumMod val="60000"/>
                        <a:lumOff val="40000"/>
                      </a:schemeClr>
                    </a:solidFill>
                  </a:tcPr>
                </a:tc>
                <a:tc>
                  <a:txBody>
                    <a:bodyPr/>
                    <a:lstStyle/>
                    <a:p>
                      <a:r>
                        <a:rPr lang="fr-FR" sz="1800" dirty="0" smtClean="0"/>
                        <a:t>Avant le 01/06/2020</a:t>
                      </a:r>
                      <a:endParaRPr lang="fr-FR" dirty="0"/>
                    </a:p>
                  </a:txBody>
                  <a:tcPr>
                    <a:solidFill>
                      <a:schemeClr val="accent1">
                        <a:lumMod val="60000"/>
                        <a:lumOff val="40000"/>
                      </a:schemeClr>
                    </a:solidFill>
                  </a:tcPr>
                </a:tc>
                <a:extLst>
                  <a:ext uri="{0D108BD9-81ED-4DB2-BD59-A6C34878D82A}">
                    <a16:rowId xmlns:a16="http://schemas.microsoft.com/office/drawing/2014/main" xmlns="" val="3621555547"/>
                  </a:ext>
                </a:extLst>
              </a:tr>
              <a:tr h="474961">
                <a:tc>
                  <a:txBody>
                    <a:bodyPr/>
                    <a:lstStyle/>
                    <a:p>
                      <a:r>
                        <a:rPr lang="fr-FR" sz="1800" dirty="0" smtClean="0"/>
                        <a:t>Boucler la mission d’inventaire</a:t>
                      </a:r>
                      <a:endParaRPr lang="fr-FR" dirty="0"/>
                    </a:p>
                  </a:txBody>
                  <a:tcPr>
                    <a:solidFill>
                      <a:schemeClr val="accent1">
                        <a:lumMod val="60000"/>
                        <a:lumOff val="40000"/>
                      </a:schemeClr>
                    </a:solidFill>
                  </a:tcPr>
                </a:tc>
                <a:tc>
                  <a:txBody>
                    <a:bodyPr/>
                    <a:lstStyle/>
                    <a:p>
                      <a:r>
                        <a:rPr lang="fr-FR" sz="1800" dirty="0" smtClean="0"/>
                        <a:t>06/06/2020</a:t>
                      </a:r>
                      <a:endParaRPr lang="fr-FR" sz="1800" dirty="0"/>
                    </a:p>
                  </a:txBody>
                  <a:tcPr>
                    <a:solidFill>
                      <a:schemeClr val="accent1">
                        <a:lumMod val="60000"/>
                        <a:lumOff val="40000"/>
                      </a:schemeClr>
                    </a:solidFill>
                  </a:tcPr>
                </a:tc>
                <a:extLst>
                  <a:ext uri="{0D108BD9-81ED-4DB2-BD59-A6C34878D82A}">
                    <a16:rowId xmlns:a16="http://schemas.microsoft.com/office/drawing/2014/main" xmlns="" val="123691560"/>
                  </a:ext>
                </a:extLst>
              </a:tr>
            </a:tbl>
          </a:graphicData>
        </a:graphic>
      </p:graphicFrame>
      <p:sp>
        <p:nvSpPr>
          <p:cNvPr id="13" name="Rectangle 12"/>
          <p:cNvSpPr/>
          <p:nvPr/>
        </p:nvSpPr>
        <p:spPr>
          <a:xfrm flipH="1">
            <a:off x="3177628" y="2355119"/>
            <a:ext cx="3724843" cy="36004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tx1"/>
                </a:solidFill>
              </a:rPr>
              <a:t>Planning</a:t>
            </a: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20</a:t>
            </a:r>
            <a:endParaRPr lang="fr-FR" sz="1400" dirty="0"/>
          </a:p>
        </p:txBody>
      </p:sp>
    </p:spTree>
    <p:extLst>
      <p:ext uri="{BB962C8B-B14F-4D97-AF65-F5344CB8AC3E}">
        <p14:creationId xmlns:p14="http://schemas.microsoft.com/office/powerpoint/2010/main" val="2655510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graphicFrame>
        <p:nvGraphicFramePr>
          <p:cNvPr id="22" name="Diagramme 21"/>
          <p:cNvGraphicFramePr/>
          <p:nvPr>
            <p:extLst>
              <p:ext uri="{D42A27DB-BD31-4B8C-83A1-F6EECF244321}">
                <p14:modId xmlns:p14="http://schemas.microsoft.com/office/powerpoint/2010/main" val="2284178525"/>
              </p:ext>
            </p:extLst>
          </p:nvPr>
        </p:nvGraphicFramePr>
        <p:xfrm>
          <a:off x="-343373" y="1859632"/>
          <a:ext cx="9337557" cy="3159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Rectangle 23"/>
          <p:cNvSpPr/>
          <p:nvPr/>
        </p:nvSpPr>
        <p:spPr>
          <a:xfrm>
            <a:off x="4663918" y="3094486"/>
            <a:ext cx="1614215" cy="830997"/>
          </a:xfrm>
          <a:prstGeom prst="rect">
            <a:avLst/>
          </a:prstGeom>
        </p:spPr>
        <p:txBody>
          <a:bodyPr wrap="square">
            <a:spAutoFit/>
          </a:bodyPr>
          <a:lstStyle/>
          <a:p>
            <a:pPr algn="ctr" fontAlgn="base">
              <a:spcBef>
                <a:spcPct val="0"/>
              </a:spcBef>
              <a:spcAft>
                <a:spcPct val="0"/>
              </a:spcAft>
            </a:pPr>
            <a:r>
              <a:rPr lang="fr-MA" sz="1600" dirty="0">
                <a:solidFill>
                  <a:prstClr val="black"/>
                </a:solidFill>
                <a:latin typeface="Arial" pitchFamily="34" charset="0"/>
                <a:cs typeface="Arial" pitchFamily="34" charset="0"/>
              </a:rPr>
              <a:t>Inventaire physique des immobilisations</a:t>
            </a:r>
          </a:p>
        </p:txBody>
      </p:sp>
      <p:sp>
        <p:nvSpPr>
          <p:cNvPr id="25" name="Rectangle 24"/>
          <p:cNvSpPr/>
          <p:nvPr/>
        </p:nvSpPr>
        <p:spPr>
          <a:xfrm>
            <a:off x="2187673" y="2884946"/>
            <a:ext cx="1673287" cy="784830"/>
          </a:xfrm>
          <a:prstGeom prst="rect">
            <a:avLst/>
          </a:prstGeom>
        </p:spPr>
        <p:txBody>
          <a:bodyPr wrap="square">
            <a:spAutoFit/>
          </a:bodyPr>
          <a:lstStyle/>
          <a:p>
            <a:pPr algn="ctr" fontAlgn="base">
              <a:spcBef>
                <a:spcPct val="0"/>
              </a:spcBef>
              <a:spcAft>
                <a:spcPct val="0"/>
              </a:spcAft>
            </a:pPr>
            <a:r>
              <a:rPr lang="fr-MA" sz="1500" dirty="0">
                <a:solidFill>
                  <a:prstClr val="black"/>
                </a:solidFill>
                <a:latin typeface="Arial" pitchFamily="34" charset="0"/>
                <a:cs typeface="Arial" pitchFamily="34" charset="0"/>
              </a:rPr>
              <a:t>Inventaire comptable des immobilisations</a:t>
            </a:r>
          </a:p>
        </p:txBody>
      </p:sp>
      <p:sp>
        <p:nvSpPr>
          <p:cNvPr id="2" name="Espace réservé du pied de page 1"/>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2</a:t>
            </a:r>
            <a:endParaRPr lang="fr-FR" sz="1400" dirty="0"/>
          </a:p>
        </p:txBody>
      </p:sp>
    </p:spTree>
    <p:extLst>
      <p:ext uri="{BB962C8B-B14F-4D97-AF65-F5344CB8AC3E}">
        <p14:creationId xmlns:p14="http://schemas.microsoft.com/office/powerpoint/2010/main" val="3954077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graphicFrame>
        <p:nvGraphicFramePr>
          <p:cNvPr id="22" name="Diagramme 21"/>
          <p:cNvGraphicFramePr/>
          <p:nvPr>
            <p:extLst>
              <p:ext uri="{D42A27DB-BD31-4B8C-83A1-F6EECF244321}">
                <p14:modId xmlns:p14="http://schemas.microsoft.com/office/powerpoint/2010/main" val="3808270110"/>
              </p:ext>
            </p:extLst>
          </p:nvPr>
        </p:nvGraphicFramePr>
        <p:xfrm>
          <a:off x="-343373" y="1859632"/>
          <a:ext cx="9337557" cy="3159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Rectangle 23"/>
          <p:cNvSpPr/>
          <p:nvPr/>
        </p:nvSpPr>
        <p:spPr>
          <a:xfrm>
            <a:off x="4663918" y="3094486"/>
            <a:ext cx="1614215" cy="830997"/>
          </a:xfrm>
          <a:prstGeom prst="rect">
            <a:avLst/>
          </a:prstGeom>
        </p:spPr>
        <p:txBody>
          <a:bodyPr wrap="square">
            <a:spAutoFit/>
          </a:bodyPr>
          <a:lstStyle/>
          <a:p>
            <a:pPr algn="ctr" fontAlgn="base">
              <a:spcBef>
                <a:spcPct val="0"/>
              </a:spcBef>
              <a:spcAft>
                <a:spcPct val="0"/>
              </a:spcAft>
            </a:pPr>
            <a:r>
              <a:rPr lang="fr-MA" sz="1600" dirty="0">
                <a:solidFill>
                  <a:prstClr val="black"/>
                </a:solidFill>
                <a:latin typeface="Arial" pitchFamily="34" charset="0"/>
                <a:cs typeface="Arial" pitchFamily="34" charset="0"/>
              </a:rPr>
              <a:t>Inventaire physique des immobilisations</a:t>
            </a:r>
          </a:p>
        </p:txBody>
      </p:sp>
      <p:sp>
        <p:nvSpPr>
          <p:cNvPr id="25" name="Rectangle 24"/>
          <p:cNvSpPr/>
          <p:nvPr/>
        </p:nvSpPr>
        <p:spPr>
          <a:xfrm>
            <a:off x="2187673" y="2884946"/>
            <a:ext cx="1673287" cy="784830"/>
          </a:xfrm>
          <a:prstGeom prst="rect">
            <a:avLst/>
          </a:prstGeom>
        </p:spPr>
        <p:txBody>
          <a:bodyPr wrap="square">
            <a:spAutoFit/>
          </a:bodyPr>
          <a:lstStyle/>
          <a:p>
            <a:pPr algn="ctr" fontAlgn="base">
              <a:spcBef>
                <a:spcPct val="0"/>
              </a:spcBef>
              <a:spcAft>
                <a:spcPct val="0"/>
              </a:spcAft>
            </a:pPr>
            <a:r>
              <a:rPr lang="fr-MA" sz="1500" b="1" dirty="0">
                <a:solidFill>
                  <a:prstClr val="black"/>
                </a:solidFill>
                <a:latin typeface="Arial" pitchFamily="34" charset="0"/>
                <a:cs typeface="Arial" pitchFamily="34" charset="0"/>
              </a:rPr>
              <a:t>Inventaire comptable des immobilisations</a:t>
            </a:r>
          </a:p>
        </p:txBody>
      </p:sp>
      <p:sp>
        <p:nvSpPr>
          <p:cNvPr id="2" name="Espace réservé du pied de page 1"/>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3</a:t>
            </a:r>
            <a:endParaRPr lang="fr-FR" sz="1400" dirty="0"/>
          </a:p>
        </p:txBody>
      </p:sp>
    </p:spTree>
    <p:extLst>
      <p:ext uri="{BB962C8B-B14F-4D97-AF65-F5344CB8AC3E}">
        <p14:creationId xmlns:p14="http://schemas.microsoft.com/office/powerpoint/2010/main" val="849773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9" name="Rectangle 8"/>
          <p:cNvSpPr/>
          <p:nvPr/>
        </p:nvSpPr>
        <p:spPr>
          <a:xfrm>
            <a:off x="683568" y="2204864"/>
            <a:ext cx="7920880" cy="3385542"/>
          </a:xfrm>
          <a:prstGeom prst="rect">
            <a:avLst/>
          </a:prstGeom>
        </p:spPr>
        <p:txBody>
          <a:bodyPr wrap="square">
            <a:spAutoFit/>
          </a:bodyPr>
          <a:lstStyle/>
          <a:p>
            <a:pPr algn="just" fontAlgn="base">
              <a:spcBef>
                <a:spcPct val="0"/>
              </a:spcBef>
              <a:spcAft>
                <a:spcPct val="0"/>
              </a:spcAft>
            </a:pPr>
            <a:r>
              <a:rPr lang="fr-MA" sz="1400" dirty="0">
                <a:solidFill>
                  <a:prstClr val="black"/>
                </a:solidFill>
                <a:latin typeface="Calibri" pitchFamily="34" charset="0"/>
                <a:cs typeface="Calibri" pitchFamily="34" charset="0"/>
              </a:rPr>
              <a:t>La maitrise du patrimoine est un véritable enjeu pour le CRI tant sur le plan stratégique que patrimoniale : le recensement exhaustif des biens est nécessaire pour une meilleure visibilité quant à l’allocation des ressources et l’ajustement des besoins.</a:t>
            </a:r>
          </a:p>
          <a:p>
            <a:pPr algn="just" fontAlgn="base">
              <a:spcBef>
                <a:spcPct val="0"/>
              </a:spcBef>
              <a:spcAft>
                <a:spcPct val="0"/>
              </a:spcAft>
            </a:pPr>
            <a:endParaRPr lang="fr-MA" sz="1400" dirty="0">
              <a:solidFill>
                <a:prstClr val="black"/>
              </a:solidFill>
              <a:latin typeface="Calibri" pitchFamily="34" charset="0"/>
              <a:cs typeface="Calibri" pitchFamily="34" charset="0"/>
            </a:endParaRPr>
          </a:p>
          <a:p>
            <a:pPr algn="just" fontAlgn="base">
              <a:spcBef>
                <a:spcPct val="0"/>
              </a:spcBef>
              <a:spcAft>
                <a:spcPct val="0"/>
              </a:spcAft>
            </a:pPr>
            <a:r>
              <a:rPr lang="fr-MA" sz="1400" dirty="0">
                <a:solidFill>
                  <a:prstClr val="black"/>
                </a:solidFill>
                <a:latin typeface="Calibri" pitchFamily="34" charset="0"/>
                <a:cs typeface="Calibri" pitchFamily="34" charset="0"/>
              </a:rPr>
              <a:t>La valorisation des immobilisations reste incontournable pour la mise en place d’une gestion active du patrimoine et pour mesurer son poids dans la comptabilité générale.</a:t>
            </a:r>
          </a:p>
          <a:p>
            <a:pPr algn="just" fontAlgn="base">
              <a:spcBef>
                <a:spcPct val="0"/>
              </a:spcBef>
              <a:spcAft>
                <a:spcPct val="0"/>
              </a:spcAft>
            </a:pPr>
            <a:endParaRPr lang="fr-FR" sz="1400" dirty="0">
              <a:solidFill>
                <a:prstClr val="black"/>
              </a:solidFill>
              <a:latin typeface="Calibri" pitchFamily="34" charset="0"/>
              <a:cs typeface="Calibri" pitchFamily="34" charset="0"/>
            </a:endParaRPr>
          </a:p>
          <a:p>
            <a:pPr algn="just" fontAlgn="base">
              <a:spcBef>
                <a:spcPct val="0"/>
              </a:spcBef>
              <a:spcAft>
                <a:spcPct val="0"/>
              </a:spcAft>
            </a:pPr>
            <a:r>
              <a:rPr lang="fr-MA" sz="1400" dirty="0">
                <a:solidFill>
                  <a:prstClr val="black"/>
                </a:solidFill>
                <a:latin typeface="Calibri" pitchFamily="34" charset="0"/>
                <a:cs typeface="Calibri" pitchFamily="34" charset="0"/>
              </a:rPr>
              <a:t>L’inventaire comptable doit porter sur toute autre catégorie d’immobilisations acquises (incorporelles et corporelles) sur la base des pièces justificatives probantes et disponibles auprès du CRI.</a:t>
            </a:r>
          </a:p>
          <a:p>
            <a:pPr algn="just" fontAlgn="base">
              <a:spcBef>
                <a:spcPct val="0"/>
              </a:spcBef>
              <a:spcAft>
                <a:spcPct val="0"/>
              </a:spcAft>
            </a:pPr>
            <a:endParaRPr lang="fr-MA" sz="1400" dirty="0">
              <a:solidFill>
                <a:prstClr val="black"/>
              </a:solidFill>
              <a:latin typeface="Calibri" pitchFamily="34" charset="0"/>
              <a:cs typeface="Calibri" pitchFamily="34" charset="0"/>
            </a:endParaRPr>
          </a:p>
          <a:p>
            <a:r>
              <a:rPr lang="fr-MA" sz="1400" dirty="0">
                <a:solidFill>
                  <a:prstClr val="black"/>
                </a:solidFill>
                <a:latin typeface="Calibri" pitchFamily="34" charset="0"/>
                <a:cs typeface="Calibri" pitchFamily="34" charset="0"/>
              </a:rPr>
              <a:t>deux grandes catégories constituent l’essentiel des acquisitions des CRI :</a:t>
            </a:r>
          </a:p>
          <a:p>
            <a:r>
              <a:rPr lang="fr-MA" sz="1400" dirty="0">
                <a:solidFill>
                  <a:prstClr val="black"/>
                </a:solidFill>
                <a:latin typeface="Calibri" pitchFamily="34" charset="0"/>
                <a:cs typeface="Calibri" pitchFamily="34" charset="0"/>
              </a:rPr>
              <a:t> </a:t>
            </a:r>
          </a:p>
          <a:p>
            <a:pPr marL="285750" lvl="0" indent="-285750">
              <a:buFont typeface="Wingdings" panose="05000000000000000000" pitchFamily="2" charset="2"/>
              <a:buChar char="q"/>
            </a:pPr>
            <a:r>
              <a:rPr lang="fr-MA" sz="1400" b="1" dirty="0">
                <a:solidFill>
                  <a:prstClr val="black"/>
                </a:solidFill>
                <a:latin typeface="Calibri" pitchFamily="34" charset="0"/>
                <a:cs typeface="Calibri" pitchFamily="34" charset="0"/>
              </a:rPr>
              <a:t>Les constructions, agencement et aménagement</a:t>
            </a:r>
          </a:p>
          <a:p>
            <a:pPr marL="285750" lvl="0" indent="-285750">
              <a:buFont typeface="Wingdings" panose="05000000000000000000" pitchFamily="2" charset="2"/>
              <a:buChar char="q"/>
            </a:pPr>
            <a:r>
              <a:rPr lang="fr-MA" sz="1400" b="1" dirty="0">
                <a:solidFill>
                  <a:prstClr val="black"/>
                </a:solidFill>
                <a:latin typeface="Calibri" pitchFamily="34" charset="0"/>
                <a:cs typeface="Calibri" pitchFamily="34" charset="0"/>
              </a:rPr>
              <a:t>Matériel et biens d’équipement  </a:t>
            </a:r>
          </a:p>
          <a:p>
            <a:pPr algn="just" fontAlgn="base">
              <a:spcBef>
                <a:spcPct val="0"/>
              </a:spcBef>
              <a:spcAft>
                <a:spcPct val="0"/>
              </a:spcAft>
            </a:pPr>
            <a:endParaRPr lang="fr-FR" sz="1400" dirty="0">
              <a:solidFill>
                <a:prstClr val="black"/>
              </a:solidFill>
              <a:latin typeface="Calibri" pitchFamily="34" charset="0"/>
              <a:cs typeface="Calibri" pitchFamily="34" charset="0"/>
            </a:endParaRPr>
          </a:p>
        </p:txBody>
      </p:sp>
      <p:sp>
        <p:nvSpPr>
          <p:cNvPr id="2" name="Espace réservé du pied de page 1"/>
          <p:cNvSpPr>
            <a:spLocks noGrp="1"/>
          </p:cNvSpPr>
          <p:nvPr>
            <p:ph type="ftr" sz="quarter" idx="11"/>
          </p:nvPr>
        </p:nvSpPr>
        <p:spPr/>
        <p:txBody>
          <a:bodyPr/>
          <a:lstStyle/>
          <a:p>
            <a:pPr>
              <a:defRPr/>
            </a:pPr>
            <a:endParaRPr lang="fr-FR"/>
          </a:p>
        </p:txBody>
      </p:sp>
      <p:sp>
        <p:nvSpPr>
          <p:cNvPr id="10" name="ZoneTexte 9"/>
          <p:cNvSpPr txBox="1"/>
          <p:nvPr/>
        </p:nvSpPr>
        <p:spPr>
          <a:xfrm>
            <a:off x="8508733" y="6477802"/>
            <a:ext cx="404261" cy="307777"/>
          </a:xfrm>
          <a:prstGeom prst="rect">
            <a:avLst/>
          </a:prstGeom>
          <a:noFill/>
        </p:spPr>
        <p:txBody>
          <a:bodyPr wrap="square" rtlCol="0">
            <a:spAutoFit/>
          </a:bodyPr>
          <a:lstStyle/>
          <a:p>
            <a:r>
              <a:rPr lang="fr-FR" sz="1400" dirty="0" smtClean="0"/>
              <a:t>4</a:t>
            </a:r>
            <a:endParaRPr lang="fr-FR" sz="1400" dirty="0"/>
          </a:p>
        </p:txBody>
      </p:sp>
    </p:spTree>
    <p:extLst>
      <p:ext uri="{BB962C8B-B14F-4D97-AF65-F5344CB8AC3E}">
        <p14:creationId xmlns:p14="http://schemas.microsoft.com/office/powerpoint/2010/main" val="1507577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9" name="Rectangle 8"/>
          <p:cNvSpPr/>
          <p:nvPr/>
        </p:nvSpPr>
        <p:spPr>
          <a:xfrm>
            <a:off x="683568" y="2204864"/>
            <a:ext cx="7920880" cy="1169551"/>
          </a:xfrm>
          <a:prstGeom prst="rect">
            <a:avLst/>
          </a:prstGeom>
        </p:spPr>
        <p:txBody>
          <a:bodyPr wrap="square">
            <a:spAutoFit/>
          </a:bodyPr>
          <a:lstStyle/>
          <a:p>
            <a:pPr algn="just" fontAlgn="base">
              <a:spcBef>
                <a:spcPct val="0"/>
              </a:spcBef>
              <a:spcAft>
                <a:spcPct val="0"/>
              </a:spcAft>
            </a:pPr>
            <a:r>
              <a:rPr lang="fr-MA" sz="1400" b="1" dirty="0"/>
              <a:t>Inventaire des constructions, agencements et aménagements</a:t>
            </a:r>
          </a:p>
          <a:p>
            <a:pPr algn="just" fontAlgn="base">
              <a:spcBef>
                <a:spcPct val="0"/>
              </a:spcBef>
              <a:spcAft>
                <a:spcPct val="0"/>
              </a:spcAft>
            </a:pPr>
            <a:endParaRPr lang="fr-FR" sz="1400" dirty="0">
              <a:solidFill>
                <a:prstClr val="black"/>
              </a:solidFill>
              <a:latin typeface="Calibri" pitchFamily="34" charset="0"/>
              <a:cs typeface="Calibri" pitchFamily="34" charset="0"/>
            </a:endParaRPr>
          </a:p>
          <a:p>
            <a:pPr algn="just" fontAlgn="base">
              <a:spcBef>
                <a:spcPct val="0"/>
              </a:spcBef>
              <a:spcAft>
                <a:spcPct val="0"/>
              </a:spcAft>
            </a:pPr>
            <a:r>
              <a:rPr lang="fr-MA" sz="1400" dirty="0">
                <a:solidFill>
                  <a:prstClr val="black"/>
                </a:solidFill>
                <a:latin typeface="Calibri" pitchFamily="34" charset="0"/>
                <a:cs typeface="Calibri" pitchFamily="34" charset="0"/>
              </a:rPr>
              <a:t>L’inventaire comptable doit porter sur les marchés, bons de commande et contrats relatifs à tous les travaux de construction, d’étude, de contrôle et d’aménagement réalisés par l’ancien CRI et ses annexes depuis la création.</a:t>
            </a:r>
          </a:p>
        </p:txBody>
      </p:sp>
      <p:graphicFrame>
        <p:nvGraphicFramePr>
          <p:cNvPr id="14" name="Diagramme 13"/>
          <p:cNvGraphicFramePr/>
          <p:nvPr>
            <p:extLst>
              <p:ext uri="{D42A27DB-BD31-4B8C-83A1-F6EECF244321}">
                <p14:modId xmlns:p14="http://schemas.microsoft.com/office/powerpoint/2010/main" val="560987277"/>
              </p:ext>
            </p:extLst>
          </p:nvPr>
        </p:nvGraphicFramePr>
        <p:xfrm>
          <a:off x="1070633" y="3583754"/>
          <a:ext cx="5553075" cy="290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pied de page 1"/>
          <p:cNvSpPr>
            <a:spLocks noGrp="1"/>
          </p:cNvSpPr>
          <p:nvPr>
            <p:ph type="ftr" sz="quarter" idx="11"/>
          </p:nvPr>
        </p:nvSpPr>
        <p:spPr/>
        <p:txBody>
          <a:bodyPr/>
          <a:lstStyle/>
          <a:p>
            <a:pPr>
              <a:defRPr/>
            </a:pPr>
            <a:endParaRPr lang="fr-FR"/>
          </a:p>
        </p:txBody>
      </p:sp>
      <p:sp>
        <p:nvSpPr>
          <p:cNvPr id="15" name="ZoneTexte 14"/>
          <p:cNvSpPr txBox="1"/>
          <p:nvPr/>
        </p:nvSpPr>
        <p:spPr>
          <a:xfrm>
            <a:off x="8508733" y="6477802"/>
            <a:ext cx="404261" cy="307777"/>
          </a:xfrm>
          <a:prstGeom prst="rect">
            <a:avLst/>
          </a:prstGeom>
          <a:noFill/>
        </p:spPr>
        <p:txBody>
          <a:bodyPr wrap="square" rtlCol="0">
            <a:spAutoFit/>
          </a:bodyPr>
          <a:lstStyle/>
          <a:p>
            <a:r>
              <a:rPr lang="fr-FR" sz="1400" dirty="0" smtClean="0"/>
              <a:t>5</a:t>
            </a:r>
            <a:endParaRPr lang="fr-FR" sz="1400" dirty="0"/>
          </a:p>
        </p:txBody>
      </p:sp>
    </p:spTree>
    <p:extLst>
      <p:ext uri="{BB962C8B-B14F-4D97-AF65-F5344CB8AC3E}">
        <p14:creationId xmlns:p14="http://schemas.microsoft.com/office/powerpoint/2010/main" val="2784554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9" name="Rectangle 8"/>
          <p:cNvSpPr/>
          <p:nvPr/>
        </p:nvSpPr>
        <p:spPr>
          <a:xfrm>
            <a:off x="683568" y="2204864"/>
            <a:ext cx="7920880" cy="2031325"/>
          </a:xfrm>
          <a:prstGeom prst="rect">
            <a:avLst/>
          </a:prstGeom>
        </p:spPr>
        <p:txBody>
          <a:bodyPr wrap="square">
            <a:spAutoFit/>
          </a:bodyPr>
          <a:lstStyle/>
          <a:p>
            <a:pPr algn="just" fontAlgn="base">
              <a:spcBef>
                <a:spcPct val="0"/>
              </a:spcBef>
              <a:spcAft>
                <a:spcPct val="0"/>
              </a:spcAft>
            </a:pPr>
            <a:r>
              <a:rPr lang="fr-MA" sz="1400" b="1" dirty="0"/>
              <a:t>Inventaire du matériel et équipements</a:t>
            </a:r>
          </a:p>
          <a:p>
            <a:pPr algn="just" fontAlgn="base">
              <a:spcBef>
                <a:spcPct val="0"/>
              </a:spcBef>
              <a:spcAft>
                <a:spcPct val="0"/>
              </a:spcAft>
            </a:pPr>
            <a:endParaRPr lang="fr-FR" sz="1400" dirty="0">
              <a:solidFill>
                <a:prstClr val="black"/>
              </a:solidFill>
              <a:latin typeface="Calibri" pitchFamily="34" charset="0"/>
              <a:cs typeface="Calibri" pitchFamily="34" charset="0"/>
            </a:endParaRPr>
          </a:p>
          <a:p>
            <a:pPr algn="just" fontAlgn="base">
              <a:spcBef>
                <a:spcPct val="0"/>
              </a:spcBef>
              <a:spcAft>
                <a:spcPct val="0"/>
              </a:spcAft>
            </a:pPr>
            <a:r>
              <a:rPr lang="fr-MA" sz="1400" dirty="0">
                <a:solidFill>
                  <a:prstClr val="black"/>
                </a:solidFill>
                <a:latin typeface="Calibri" pitchFamily="34" charset="0"/>
                <a:cs typeface="Calibri" pitchFamily="34" charset="0"/>
              </a:rPr>
              <a:t>L’inventaire comptable des équipements doit porter sur toutes les acquisitions réalisées par l’ancien CRI et ses annexes concernant les matériels et équipements utilisés par ses différentes entités.</a:t>
            </a:r>
          </a:p>
          <a:p>
            <a:pPr algn="just" fontAlgn="base">
              <a:spcBef>
                <a:spcPct val="0"/>
              </a:spcBef>
              <a:spcAft>
                <a:spcPct val="0"/>
              </a:spcAft>
            </a:pPr>
            <a:endParaRPr lang="fr-MA" sz="1400" dirty="0">
              <a:solidFill>
                <a:prstClr val="black"/>
              </a:solidFill>
              <a:latin typeface="Calibri" pitchFamily="34" charset="0"/>
              <a:cs typeface="Calibri" pitchFamily="34" charset="0"/>
            </a:endParaRPr>
          </a:p>
          <a:p>
            <a:pPr algn="just" fontAlgn="base">
              <a:spcBef>
                <a:spcPct val="0"/>
              </a:spcBef>
              <a:spcAft>
                <a:spcPct val="0"/>
              </a:spcAft>
            </a:pPr>
            <a:r>
              <a:rPr lang="fr-MA" sz="1400" dirty="0">
                <a:solidFill>
                  <a:prstClr val="black"/>
                </a:solidFill>
                <a:latin typeface="Calibri" pitchFamily="34" charset="0"/>
                <a:cs typeface="Calibri" pitchFamily="34" charset="0"/>
              </a:rPr>
              <a:t>Les rubriques budgétaires retenues pour cette catégorie d’immobilisations : matériels et équipements et qui doivent faire l’objet de l’inventaire documentaire sont comme suit :</a:t>
            </a:r>
          </a:p>
          <a:p>
            <a:pPr algn="just" fontAlgn="base">
              <a:spcBef>
                <a:spcPct val="0"/>
              </a:spcBef>
              <a:spcAft>
                <a:spcPct val="0"/>
              </a:spcAft>
            </a:pPr>
            <a:endParaRPr lang="fr-MA" sz="1400" dirty="0">
              <a:solidFill>
                <a:prstClr val="black"/>
              </a:solidFill>
              <a:latin typeface="Calibri" pitchFamily="34" charset="0"/>
              <a:cs typeface="Calibri" pitchFamily="34" charset="0"/>
            </a:endParaRPr>
          </a:p>
          <a:p>
            <a:pPr algn="just" fontAlgn="base">
              <a:spcBef>
                <a:spcPct val="0"/>
              </a:spcBef>
              <a:spcAft>
                <a:spcPct val="0"/>
              </a:spcAft>
            </a:pPr>
            <a:endParaRPr lang="fr-MA" sz="1400" dirty="0">
              <a:solidFill>
                <a:prstClr val="black"/>
              </a:solidFill>
              <a:latin typeface="Calibri" pitchFamily="34" charset="0"/>
              <a:cs typeface="Calibri" pitchFamily="34" charset="0"/>
            </a:endParaRPr>
          </a:p>
        </p:txBody>
      </p:sp>
      <p:graphicFrame>
        <p:nvGraphicFramePr>
          <p:cNvPr id="14" name="Diagramme 13"/>
          <p:cNvGraphicFramePr/>
          <p:nvPr>
            <p:extLst>
              <p:ext uri="{D42A27DB-BD31-4B8C-83A1-F6EECF244321}">
                <p14:modId xmlns:p14="http://schemas.microsoft.com/office/powerpoint/2010/main" val="3384176993"/>
              </p:ext>
            </p:extLst>
          </p:nvPr>
        </p:nvGraphicFramePr>
        <p:xfrm>
          <a:off x="1338262" y="3908271"/>
          <a:ext cx="5553075" cy="290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pied de page 1"/>
          <p:cNvSpPr>
            <a:spLocks noGrp="1"/>
          </p:cNvSpPr>
          <p:nvPr>
            <p:ph type="ftr" sz="quarter" idx="11"/>
          </p:nvPr>
        </p:nvSpPr>
        <p:spPr/>
        <p:txBody>
          <a:bodyPr/>
          <a:lstStyle/>
          <a:p>
            <a:pPr>
              <a:defRPr/>
            </a:pPr>
            <a:endParaRPr lang="fr-FR"/>
          </a:p>
        </p:txBody>
      </p:sp>
      <p:sp>
        <p:nvSpPr>
          <p:cNvPr id="15" name="ZoneTexte 14"/>
          <p:cNvSpPr txBox="1"/>
          <p:nvPr/>
        </p:nvSpPr>
        <p:spPr>
          <a:xfrm>
            <a:off x="8508733" y="6477802"/>
            <a:ext cx="404261" cy="307777"/>
          </a:xfrm>
          <a:prstGeom prst="rect">
            <a:avLst/>
          </a:prstGeom>
          <a:noFill/>
        </p:spPr>
        <p:txBody>
          <a:bodyPr wrap="square" rtlCol="0">
            <a:spAutoFit/>
          </a:bodyPr>
          <a:lstStyle/>
          <a:p>
            <a:r>
              <a:rPr lang="fr-FR" sz="1400" dirty="0" smtClean="0"/>
              <a:t>6</a:t>
            </a:r>
            <a:endParaRPr lang="fr-FR" sz="1400" dirty="0"/>
          </a:p>
        </p:txBody>
      </p:sp>
    </p:spTree>
    <p:extLst>
      <p:ext uri="{BB962C8B-B14F-4D97-AF65-F5344CB8AC3E}">
        <p14:creationId xmlns:p14="http://schemas.microsoft.com/office/powerpoint/2010/main" val="3293677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sp>
        <p:nvSpPr>
          <p:cNvPr id="9" name="Rectangle 8"/>
          <p:cNvSpPr/>
          <p:nvPr/>
        </p:nvSpPr>
        <p:spPr>
          <a:xfrm>
            <a:off x="683568" y="2204864"/>
            <a:ext cx="7920880" cy="307777"/>
          </a:xfrm>
          <a:prstGeom prst="rect">
            <a:avLst/>
          </a:prstGeom>
        </p:spPr>
        <p:txBody>
          <a:bodyPr wrap="square">
            <a:spAutoFit/>
          </a:bodyPr>
          <a:lstStyle/>
          <a:p>
            <a:pPr algn="just" fontAlgn="base">
              <a:spcBef>
                <a:spcPct val="0"/>
              </a:spcBef>
              <a:spcAft>
                <a:spcPct val="0"/>
              </a:spcAft>
            </a:pPr>
            <a:r>
              <a:rPr lang="fr-MA" sz="1400" b="1" dirty="0"/>
              <a:t>La liste d’inventaire comptable à remplir :</a:t>
            </a:r>
            <a:endParaRPr lang="fr-MA" sz="1400" dirty="0">
              <a:solidFill>
                <a:prstClr val="black"/>
              </a:solidFill>
              <a:latin typeface="Calibri" pitchFamily="34" charset="0"/>
              <a:cs typeface="Calibri"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569131008"/>
              </p:ext>
            </p:extLst>
          </p:nvPr>
        </p:nvGraphicFramePr>
        <p:xfrm>
          <a:off x="769665" y="2782842"/>
          <a:ext cx="7727564" cy="3026940"/>
        </p:xfrm>
        <a:graphic>
          <a:graphicData uri="http://schemas.openxmlformats.org/drawingml/2006/table">
            <a:tbl>
              <a:tblPr/>
              <a:tblGrid>
                <a:gridCol w="666606">
                  <a:extLst>
                    <a:ext uri="{9D8B030D-6E8A-4147-A177-3AD203B41FA5}">
                      <a16:colId xmlns:a16="http://schemas.microsoft.com/office/drawing/2014/main" xmlns="" val="20000"/>
                    </a:ext>
                  </a:extLst>
                </a:gridCol>
                <a:gridCol w="1467259">
                  <a:extLst>
                    <a:ext uri="{9D8B030D-6E8A-4147-A177-3AD203B41FA5}">
                      <a16:colId xmlns:a16="http://schemas.microsoft.com/office/drawing/2014/main" xmlns="" val="20001"/>
                    </a:ext>
                  </a:extLst>
                </a:gridCol>
                <a:gridCol w="869487">
                  <a:extLst>
                    <a:ext uri="{9D8B030D-6E8A-4147-A177-3AD203B41FA5}">
                      <a16:colId xmlns:a16="http://schemas.microsoft.com/office/drawing/2014/main" xmlns="" val="20002"/>
                    </a:ext>
                  </a:extLst>
                </a:gridCol>
                <a:gridCol w="869487">
                  <a:extLst>
                    <a:ext uri="{9D8B030D-6E8A-4147-A177-3AD203B41FA5}">
                      <a16:colId xmlns:a16="http://schemas.microsoft.com/office/drawing/2014/main" xmlns="" val="20003"/>
                    </a:ext>
                  </a:extLst>
                </a:gridCol>
                <a:gridCol w="869487">
                  <a:extLst>
                    <a:ext uri="{9D8B030D-6E8A-4147-A177-3AD203B41FA5}">
                      <a16:colId xmlns:a16="http://schemas.microsoft.com/office/drawing/2014/main" xmlns="" val="20004"/>
                    </a:ext>
                  </a:extLst>
                </a:gridCol>
                <a:gridCol w="869487">
                  <a:extLst>
                    <a:ext uri="{9D8B030D-6E8A-4147-A177-3AD203B41FA5}">
                      <a16:colId xmlns:a16="http://schemas.microsoft.com/office/drawing/2014/main" xmlns="" val="20005"/>
                    </a:ext>
                  </a:extLst>
                </a:gridCol>
                <a:gridCol w="869487">
                  <a:extLst>
                    <a:ext uri="{9D8B030D-6E8A-4147-A177-3AD203B41FA5}">
                      <a16:colId xmlns:a16="http://schemas.microsoft.com/office/drawing/2014/main" xmlns="" val="20006"/>
                    </a:ext>
                  </a:extLst>
                </a:gridCol>
                <a:gridCol w="1246264">
                  <a:extLst>
                    <a:ext uri="{9D8B030D-6E8A-4147-A177-3AD203B41FA5}">
                      <a16:colId xmlns:a16="http://schemas.microsoft.com/office/drawing/2014/main" xmlns="" val="20007"/>
                    </a:ext>
                  </a:extLst>
                </a:gridCol>
              </a:tblGrid>
              <a:tr h="765303">
                <a:tc>
                  <a:txBody>
                    <a:bodyPr/>
                    <a:lstStyle/>
                    <a:p>
                      <a:pPr algn="ctr" fontAlgn="ctr"/>
                      <a:r>
                        <a:rPr lang="fr-FR" sz="1000" b="1" i="0" u="none" strike="noStrike" dirty="0">
                          <a:solidFill>
                            <a:srgbClr val="000000"/>
                          </a:solidFill>
                          <a:effectLst/>
                          <a:latin typeface="Calibri" panose="020F0502020204030204" pitchFamily="34" charset="0"/>
                        </a:rPr>
                        <a:t>Quantité</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Désignation du bien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dirty="0">
                          <a:solidFill>
                            <a:srgbClr val="000000"/>
                          </a:solidFill>
                          <a:effectLst/>
                          <a:latin typeface="Calibri" panose="020F0502020204030204" pitchFamily="34" charset="0"/>
                        </a:rPr>
                        <a:t>Date d'achat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Valeur unitaire d'achat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Nom du fournisseur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Date d'acquisition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000" b="1" i="0" u="none" strike="noStrike">
                          <a:solidFill>
                            <a:srgbClr val="000000"/>
                          </a:solidFill>
                          <a:effectLst/>
                          <a:latin typeface="Calibri" panose="020F0502020204030204" pitchFamily="34" charset="0"/>
                        </a:rPr>
                        <a:t>Etat du matériel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MA" sz="1000" b="1" i="0" u="none" strike="noStrike" dirty="0">
                          <a:solidFill>
                            <a:srgbClr val="000000"/>
                          </a:solidFill>
                          <a:effectLst/>
                          <a:latin typeface="Calibri" panose="020F0502020204030204" pitchFamily="34" charset="0"/>
                        </a:rPr>
                        <a:t>Marque, modèle et numéro de série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0"/>
                  </a:ext>
                </a:extLst>
              </a:tr>
              <a:tr h="251293">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51293">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51293">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51293">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51293">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51293">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MA"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51293">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51293">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51293">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1200" b="0"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bl>
          </a:graphicData>
        </a:graphic>
      </p:graphicFrame>
      <p:sp>
        <p:nvSpPr>
          <p:cNvPr id="2" name="Espace réservé du pied de page 1"/>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7</a:t>
            </a:r>
            <a:endParaRPr lang="fr-FR" sz="1400" dirty="0"/>
          </a:p>
        </p:txBody>
      </p:sp>
    </p:spTree>
    <p:extLst>
      <p:ext uri="{BB962C8B-B14F-4D97-AF65-F5344CB8AC3E}">
        <p14:creationId xmlns:p14="http://schemas.microsoft.com/office/powerpoint/2010/main" val="3146937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8596" y="142852"/>
            <a:ext cx="8286808" cy="400110"/>
          </a:xfrm>
          <a:prstGeom prst="rect">
            <a:avLst/>
          </a:prstGeom>
        </p:spPr>
        <p:txBody>
          <a:bodyPr wrap="square">
            <a:spAutoFit/>
          </a:bodyPr>
          <a:lstStyle/>
          <a:p>
            <a:pPr algn="ctr" fontAlgn="base">
              <a:spcBef>
                <a:spcPct val="0"/>
              </a:spcBef>
              <a:spcAft>
                <a:spcPct val="0"/>
              </a:spcAft>
            </a:pPr>
            <a:r>
              <a:rPr lang="fr-FR" sz="2000" b="1" dirty="0">
                <a:solidFill>
                  <a:srgbClr val="60B5CC">
                    <a:lumMod val="50000"/>
                  </a:srgbClr>
                </a:solidFill>
                <a:effectLst>
                  <a:outerShdw blurRad="38100" dist="38100" dir="2700000" algn="tl">
                    <a:srgbClr val="000000">
                      <a:alpha val="43137"/>
                    </a:srgbClr>
                  </a:outerShdw>
                </a:effectLst>
                <a:latin typeface="Times" pitchFamily="18" charset="0"/>
              </a:rPr>
              <a:t>GESTION DES IMMOBILISATIONS</a:t>
            </a:r>
          </a:p>
        </p:txBody>
      </p:sp>
      <p:grpSp>
        <p:nvGrpSpPr>
          <p:cNvPr id="11" name="Groupe 10"/>
          <p:cNvGrpSpPr/>
          <p:nvPr/>
        </p:nvGrpSpPr>
        <p:grpSpPr>
          <a:xfrm>
            <a:off x="2627784" y="940668"/>
            <a:ext cx="4824536" cy="538398"/>
            <a:chOff x="4556433" y="811176"/>
            <a:chExt cx="1513661" cy="756830"/>
          </a:xfrm>
        </p:grpSpPr>
        <p:sp>
          <p:nvSpPr>
            <p:cNvPr id="12" name="Rectangle à coins arrondis 11"/>
            <p:cNvSpPr/>
            <p:nvPr/>
          </p:nvSpPr>
          <p:spPr>
            <a:xfrm>
              <a:off x="4556433" y="811176"/>
              <a:ext cx="1513661" cy="756830"/>
            </a:xfrm>
            <a:prstGeom prst="roundRect">
              <a:avLst/>
            </a:prstGeom>
            <a:solidFill>
              <a:srgbClr val="FFC000"/>
            </a:solidFill>
            <a:ln>
              <a:solidFill>
                <a:schemeClr val="tx1"/>
              </a:solidFill>
            </a:ln>
          </p:spPr>
          <p:style>
            <a:lnRef idx="3">
              <a:scrgbClr r="0" g="0" b="0"/>
            </a:lnRef>
            <a:fillRef idx="1">
              <a:scrgbClr r="0" g="0" b="0"/>
            </a:fillRef>
            <a:effectRef idx="1">
              <a:schemeClr val="lt1">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4593378" y="848121"/>
              <a:ext cx="1439771" cy="682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algn="ctr" defTabSz="622300" fontAlgn="base">
                <a:lnSpc>
                  <a:spcPct val="90000"/>
                </a:lnSpc>
                <a:spcBef>
                  <a:spcPct val="0"/>
                </a:spcBef>
                <a:spcAft>
                  <a:spcPct val="35000"/>
                </a:spcAft>
              </a:pPr>
              <a:endParaRPr lang="fr-FR" sz="1400" dirty="0">
                <a:solidFill>
                  <a:prstClr val="black">
                    <a:hueOff val="0"/>
                    <a:satOff val="0"/>
                    <a:lumOff val="0"/>
                    <a:alphaOff val="0"/>
                  </a:prstClr>
                </a:solidFill>
              </a:endParaRPr>
            </a:p>
          </p:txBody>
        </p:sp>
      </p:grpSp>
      <p:sp>
        <p:nvSpPr>
          <p:cNvPr id="4" name="Rectangle 3"/>
          <p:cNvSpPr/>
          <p:nvPr/>
        </p:nvSpPr>
        <p:spPr>
          <a:xfrm>
            <a:off x="3059831" y="834723"/>
            <a:ext cx="3484865" cy="579967"/>
          </a:xfrm>
          <a:prstGeom prst="rect">
            <a:avLst/>
          </a:prstGeom>
        </p:spPr>
        <p:txBody>
          <a:bodyPr wrap="none">
            <a:spAutoFit/>
          </a:bodyPr>
          <a:lstStyle/>
          <a:p>
            <a:pPr marL="800100" lvl="2" indent="-342900" algn="ctr" fontAlgn="base">
              <a:lnSpc>
                <a:spcPct val="150000"/>
              </a:lnSpc>
              <a:spcBef>
                <a:spcPct val="20000"/>
              </a:spcBef>
              <a:spcAft>
                <a:spcPct val="0"/>
              </a:spcAft>
              <a:buClr>
                <a:srgbClr val="5A6378"/>
              </a:buClr>
              <a:buSzPct val="70000"/>
              <a:buFont typeface="Wingdings" pitchFamily="2" charset="2"/>
              <a:buNone/>
            </a:pPr>
            <a:r>
              <a:rPr lang="fr-FR" sz="2400" i="1" dirty="0">
                <a:solidFill>
                  <a:prstClr val="white"/>
                </a:solidFill>
                <a:latin typeface="Times" pitchFamily="18" charset="0"/>
              </a:rPr>
              <a:t>Démarche d’inventaire</a:t>
            </a:r>
            <a:endParaRPr lang="fr-FR" sz="2400" i="1" dirty="0">
              <a:solidFill>
                <a:prstClr val="white"/>
              </a:solidFill>
              <a:latin typeface="Times" panose="02020603050405020304" pitchFamily="18" charset="0"/>
              <a:cs typeface="Times" panose="02020603050405020304" pitchFamily="18" charset="0"/>
            </a:endParaRPr>
          </a:p>
        </p:txBody>
      </p:sp>
      <p:graphicFrame>
        <p:nvGraphicFramePr>
          <p:cNvPr id="22" name="Diagramme 21"/>
          <p:cNvGraphicFramePr/>
          <p:nvPr>
            <p:extLst>
              <p:ext uri="{D42A27DB-BD31-4B8C-83A1-F6EECF244321}">
                <p14:modId xmlns:p14="http://schemas.microsoft.com/office/powerpoint/2010/main" val="759265962"/>
              </p:ext>
            </p:extLst>
          </p:nvPr>
        </p:nvGraphicFramePr>
        <p:xfrm>
          <a:off x="-343373" y="1859632"/>
          <a:ext cx="9337557" cy="3159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Rectangle 23"/>
          <p:cNvSpPr/>
          <p:nvPr/>
        </p:nvSpPr>
        <p:spPr>
          <a:xfrm>
            <a:off x="4627756" y="3094486"/>
            <a:ext cx="1753099" cy="784830"/>
          </a:xfrm>
          <a:prstGeom prst="rect">
            <a:avLst/>
          </a:prstGeom>
        </p:spPr>
        <p:txBody>
          <a:bodyPr wrap="square">
            <a:spAutoFit/>
          </a:bodyPr>
          <a:lstStyle/>
          <a:p>
            <a:pPr algn="ctr" fontAlgn="base">
              <a:spcBef>
                <a:spcPct val="0"/>
              </a:spcBef>
              <a:spcAft>
                <a:spcPct val="0"/>
              </a:spcAft>
            </a:pPr>
            <a:r>
              <a:rPr lang="fr-MA" sz="1500" b="1" dirty="0">
                <a:solidFill>
                  <a:prstClr val="black"/>
                </a:solidFill>
                <a:latin typeface="Arial" pitchFamily="34" charset="0"/>
                <a:cs typeface="Arial" pitchFamily="34" charset="0"/>
              </a:rPr>
              <a:t>Inventaire physique des immobilisations</a:t>
            </a:r>
          </a:p>
        </p:txBody>
      </p:sp>
      <p:sp>
        <p:nvSpPr>
          <p:cNvPr id="25" name="Rectangle 24"/>
          <p:cNvSpPr/>
          <p:nvPr/>
        </p:nvSpPr>
        <p:spPr>
          <a:xfrm>
            <a:off x="2187673" y="2884946"/>
            <a:ext cx="1673287" cy="784830"/>
          </a:xfrm>
          <a:prstGeom prst="rect">
            <a:avLst/>
          </a:prstGeom>
        </p:spPr>
        <p:txBody>
          <a:bodyPr wrap="square">
            <a:spAutoFit/>
          </a:bodyPr>
          <a:lstStyle/>
          <a:p>
            <a:pPr algn="ctr" fontAlgn="base">
              <a:spcBef>
                <a:spcPct val="0"/>
              </a:spcBef>
              <a:spcAft>
                <a:spcPct val="0"/>
              </a:spcAft>
            </a:pPr>
            <a:r>
              <a:rPr lang="fr-MA" sz="1500" dirty="0">
                <a:solidFill>
                  <a:prstClr val="black"/>
                </a:solidFill>
                <a:latin typeface="Arial" pitchFamily="34" charset="0"/>
                <a:cs typeface="Arial" pitchFamily="34" charset="0"/>
              </a:rPr>
              <a:t>Inventaire comptable des immobilisations</a:t>
            </a:r>
          </a:p>
        </p:txBody>
      </p:sp>
      <p:sp>
        <p:nvSpPr>
          <p:cNvPr id="2" name="Espace réservé du pied de page 1"/>
          <p:cNvSpPr>
            <a:spLocks noGrp="1"/>
          </p:cNvSpPr>
          <p:nvPr>
            <p:ph type="ftr" sz="quarter" idx="11"/>
          </p:nvPr>
        </p:nvSpPr>
        <p:spPr/>
        <p:txBody>
          <a:bodyPr/>
          <a:lstStyle/>
          <a:p>
            <a:pPr>
              <a:defRPr/>
            </a:pPr>
            <a:endParaRPr lang="fr-FR"/>
          </a:p>
        </p:txBody>
      </p:sp>
      <p:sp>
        <p:nvSpPr>
          <p:cNvPr id="14" name="ZoneTexte 13"/>
          <p:cNvSpPr txBox="1"/>
          <p:nvPr/>
        </p:nvSpPr>
        <p:spPr>
          <a:xfrm>
            <a:off x="8508733" y="6477802"/>
            <a:ext cx="404261" cy="307777"/>
          </a:xfrm>
          <a:prstGeom prst="rect">
            <a:avLst/>
          </a:prstGeom>
          <a:noFill/>
        </p:spPr>
        <p:txBody>
          <a:bodyPr wrap="square" rtlCol="0">
            <a:spAutoFit/>
          </a:bodyPr>
          <a:lstStyle/>
          <a:p>
            <a:r>
              <a:rPr lang="fr-FR" sz="1400" dirty="0" smtClean="0"/>
              <a:t>8</a:t>
            </a:r>
            <a:endParaRPr lang="fr-FR" sz="1400" dirty="0"/>
          </a:p>
        </p:txBody>
      </p:sp>
    </p:spTree>
    <p:extLst>
      <p:ext uri="{BB962C8B-B14F-4D97-AF65-F5344CB8AC3E}">
        <p14:creationId xmlns:p14="http://schemas.microsoft.com/office/powerpoint/2010/main" val="34236342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1746</TotalTime>
  <Words>1625</Words>
  <Application>Microsoft Office PowerPoint</Application>
  <PresentationFormat>Affichage à l'écran (4:3)</PresentationFormat>
  <Paragraphs>426</Paragraphs>
  <Slides>21</Slides>
  <Notes>1</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21</vt:i4>
      </vt:variant>
    </vt:vector>
  </HeadingPairs>
  <TitlesOfParts>
    <vt:vector size="33" baseType="lpstr">
      <vt:lpstr>Arial</vt:lpstr>
      <vt:lpstr>Calibri</vt:lpstr>
      <vt:lpstr>Century</vt:lpstr>
      <vt:lpstr>Century Gothic</vt:lpstr>
      <vt:lpstr>Georgia</vt:lpstr>
      <vt:lpstr>Symbol</vt:lpstr>
      <vt:lpstr>Times</vt:lpstr>
      <vt:lpstr>Tw Cen MT</vt:lpstr>
      <vt:lpstr>Tw Cen MT (Corps)</vt:lpstr>
      <vt:lpstr>Wingdings</vt:lpstr>
      <vt:lpstr>Wingdings 2</vt:lpstr>
      <vt:lpstr>Médian</vt:lpstr>
      <vt:lpstr> démarche d’inventaire physique au sein du Centre Régional d’Investissement région Casablanca Settat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Rapprochement des immobilisations – INSTITUT SUPERIEUR DE COMMERCE ET D’ADMINISTRATION DES ENTREPRISES</dc:title>
  <dc:creator>MD</dc:creator>
  <cp:lastModifiedBy>Marwa Rahlouni</cp:lastModifiedBy>
  <cp:revision>22</cp:revision>
  <dcterms:created xsi:type="dcterms:W3CDTF">2019-03-21T13:11:10Z</dcterms:created>
  <dcterms:modified xsi:type="dcterms:W3CDTF">2020-05-19T13:17:41Z</dcterms:modified>
</cp:coreProperties>
</file>