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99" r:id="rId10"/>
    <p:sldId id="258" r:id="rId11"/>
    <p:sldId id="31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0E23241-24CB-4EF4-9845-283AD3B41C90}">
          <p14:sldIdLst>
            <p14:sldId id="256"/>
            <p14:sldId id="257"/>
            <p14:sldId id="261"/>
            <p14:sldId id="262"/>
            <p14:sldId id="263"/>
            <p14:sldId id="264"/>
            <p14:sldId id="265"/>
            <p14:sldId id="266"/>
            <p14:sldId id="299"/>
            <p14:sldId id="258"/>
          </p14:sldIdLst>
        </p14:section>
        <p14:section name="IA Y PREVENCION DE ENFERMEDADES" id="{0FD1190E-1F95-4093-BB05-6C32D64C03BE}">
          <p14:sldIdLst/>
        </p14:section>
        <p14:section name="Mejoramiento Genetico con IA" id="{EA1A0E07-EEB1-4D16-BB66-43BDD813F5F8}">
          <p14:sldIdLst/>
        </p14:section>
        <p14:section name="Requisitos para tener exito con la IA" id="{8B46BBBB-07B5-4943-BDEF-195DF81CAB1A}">
          <p14:sldIdLst/>
        </p14:section>
        <p14:section name="Capacitacion del personal" id="{25F1606B-9E74-4274-8BAB-7FA2AB34EA24}">
          <p14:sldIdLst/>
        </p14:section>
        <p14:section name="Requisitos para los Reproductores" id="{598FC6B8-0060-4940-AA34-688B0475E70F}">
          <p14:sldIdLst/>
        </p14:section>
        <p14:section name="Requisitos de Sanidad" id="{4B069AA5-6100-417C-B59D-F92DA827263A}">
          <p14:sldIdLst/>
        </p14:section>
        <p14:section name="Selección del Toro" id="{51E9F65B-039D-4915-8DF2-FDF3A81E31AF}">
          <p14:sldIdLst/>
        </p14:section>
        <p14:section name="Requisitos para Instalaciones" id="{FCCEC3B7-D9D2-41A3-A92F-AD2F22917AB1}">
          <p14:sldIdLst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97" autoAdjust="0"/>
    <p:restoredTop sz="94660"/>
  </p:normalViewPr>
  <p:slideViewPr>
    <p:cSldViewPr snapToGrid="0">
      <p:cViewPr varScale="1">
        <p:scale>
          <a:sx n="89" d="100"/>
          <a:sy n="89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8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20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99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8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98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40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0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64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48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82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96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676C88-2CF9-43F3-90F9-1E8B6FFED00A}" type="datetimeFigureOut">
              <a:rPr lang="fr-FR" smtClean="0"/>
              <a:t>22/05/2020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1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ie.int/fileadmin/Home/esp/Health_standards/tahm/2.04.13_IBR_IPV.pdf" TargetMode="External"/><Relationship Id="rId2" Type="http://schemas.openxmlformats.org/officeDocument/2006/relationships/hyperlink" Target="http://web.oie.int/esp/normes/mmanual/pdf_es_2008/2.04.13.%20Rinotraqueitis%20infecciosa%20bovin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ao.org/3/t0121f/T0121f02.htm" TargetMode="External"/><Relationship Id="rId4" Type="http://schemas.openxmlformats.org/officeDocument/2006/relationships/hyperlink" Target="https://www.ecured.cu/Tricomoniasis_bovin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Modulo 1 – Historia de la </a:t>
            </a:r>
            <a:r>
              <a:rPr lang="fr-FR" dirty="0" err="1" smtClean="0"/>
              <a:t>Inseminacion</a:t>
            </a:r>
            <a:r>
              <a:rPr lang="fr-FR" dirty="0" smtClean="0"/>
              <a:t> </a:t>
            </a:r>
            <a:r>
              <a:rPr lang="fr-FR" dirty="0" err="1" smtClean="0"/>
              <a:t>Artificial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985" y="2271040"/>
            <a:ext cx="16002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2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Actualidad</a:t>
            </a:r>
            <a:r>
              <a:rPr lang="fr-FR" dirty="0" smtClean="0"/>
              <a:t> : </a:t>
            </a:r>
            <a:r>
              <a:rPr lang="fr-FR" dirty="0" err="1" smtClean="0"/>
              <a:t>Datos</a:t>
            </a:r>
            <a:r>
              <a:rPr lang="fr-FR" dirty="0" smtClean="0"/>
              <a:t> </a:t>
            </a:r>
            <a:r>
              <a:rPr lang="fr-FR" dirty="0" err="1" smtClean="0"/>
              <a:t>internacionales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Tasa de respuesta en 109 países: 57%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648 centros de recolección de espermatozoides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41.084 toros 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264 millones de dosis producidas (95% esperma congelado)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57% en Europa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16% en el Oriente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10% en América del Norte</a:t>
            </a:r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Alrededor del 75% son </a:t>
            </a:r>
            <a:r>
              <a:rPr lang="es-ES" dirty="0" err="1" smtClean="0"/>
              <a:t>bos</a:t>
            </a:r>
            <a:r>
              <a:rPr lang="es-ES" dirty="0" smtClean="0"/>
              <a:t> </a:t>
            </a:r>
            <a:r>
              <a:rPr lang="es-ES" dirty="0" err="1" smtClean="0"/>
              <a:t>taurus</a:t>
            </a:r>
            <a:endParaRPr lang="es-ES" dirty="0" smtClean="0"/>
          </a:p>
          <a:p>
            <a:pPr marL="90488" indent="447675">
              <a:buFont typeface="Wingdings" panose="05000000000000000000" pitchFamily="2" charset="2"/>
              <a:buChar char="q"/>
            </a:pPr>
            <a:r>
              <a:rPr lang="es-ES" dirty="0" smtClean="0"/>
              <a:t>Tasa de "penetración" de IA: 20% (/número de hembras)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1782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2370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Biblio</a:t>
            </a:r>
            <a:r>
              <a:rPr sz="3600" spc="5" dirty="0"/>
              <a:t>g</a:t>
            </a:r>
            <a:r>
              <a:rPr sz="3600" dirty="0"/>
              <a:t>raf</a:t>
            </a:r>
            <a:r>
              <a:rPr sz="3600" spc="10" dirty="0"/>
              <a:t>í</a:t>
            </a:r>
            <a:r>
              <a:rPr sz="3600" dirty="0"/>
              <a:t>a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6310" y="2149855"/>
            <a:ext cx="8385175" cy="4558043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5600" marR="147320" indent="-342900">
              <a:lnSpc>
                <a:spcPts val="1250"/>
              </a:lnSpc>
              <a:spcBef>
                <a:spcPts val="395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Abril C., Engels M., Liman A., hilbe M., Albini S., Franchini M., Suter M. &amp; Ackermann M. (2004). Both viral  and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host factors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contribute to neurovirulence of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bovine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herpesviruses 1 and 5 in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interferon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receptor- 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deficient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mice.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J. Virol., </a:t>
            </a:r>
            <a:r>
              <a:rPr sz="1300" dirty="0">
                <a:solidFill>
                  <a:srgbClr val="404040"/>
                </a:solidFill>
                <a:latin typeface="Trebuchet MS"/>
                <a:cs typeface="Trebuchet MS"/>
              </a:rPr>
              <a:t>78,</a:t>
            </a:r>
            <a:r>
              <a:rPr sz="13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dirty="0">
                <a:solidFill>
                  <a:srgbClr val="404040"/>
                </a:solidFill>
                <a:latin typeface="Trebuchet MS"/>
                <a:cs typeface="Trebuchet MS"/>
              </a:rPr>
              <a:t>3644–3653.</a:t>
            </a:r>
            <a:endParaRPr sz="1300" dirty="0">
              <a:latin typeface="Trebuchet MS"/>
              <a:cs typeface="Trebuchet MS"/>
            </a:endParaRPr>
          </a:p>
          <a:p>
            <a:pPr marL="12700">
              <a:lnSpc>
                <a:spcPts val="1405"/>
              </a:lnSpc>
              <a:spcBef>
                <a:spcPts val="690"/>
              </a:spcBef>
              <a:tabLst>
                <a:tab pos="354965" algn="l"/>
              </a:tabLst>
            </a:pPr>
            <a:r>
              <a:rPr sz="1050" spc="-5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5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Hendriksen </a:t>
            </a:r>
            <a:r>
              <a:rPr sz="1300" spc="-80" dirty="0">
                <a:solidFill>
                  <a:srgbClr val="404040"/>
                </a:solidFill>
                <a:latin typeface="Trebuchet MS"/>
                <a:cs typeface="Trebuchet MS"/>
              </a:rPr>
              <a:t>CF. </a:t>
            </a:r>
            <a:r>
              <a:rPr sz="1300" spc="-15" dirty="0">
                <a:solidFill>
                  <a:srgbClr val="404040"/>
                </a:solidFill>
                <a:latin typeface="Trebuchet MS"/>
                <a:cs typeface="Trebuchet MS"/>
              </a:rPr>
              <a:t>Validation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of tests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methods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in the quality control of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biologicals.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Dev Biol</a:t>
            </a:r>
            <a:r>
              <a:rPr sz="1300" spc="2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Stand</a:t>
            </a:r>
            <a:endParaRPr sz="1300" dirty="0">
              <a:latin typeface="Trebuchet MS"/>
              <a:cs typeface="Trebuchet MS"/>
            </a:endParaRPr>
          </a:p>
          <a:p>
            <a:pPr marL="355600">
              <a:lnSpc>
                <a:spcPts val="1405"/>
              </a:lnSpc>
            </a:pP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1999;101:217-21.</a:t>
            </a:r>
            <a:endParaRPr sz="1300" dirty="0">
              <a:latin typeface="Trebuchet MS"/>
              <a:cs typeface="Trebuchet MS"/>
            </a:endParaRPr>
          </a:p>
          <a:p>
            <a:pPr marL="355600" marR="36830" indent="-342900">
              <a:lnSpc>
                <a:spcPct val="8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Eduardo </a:t>
            </a:r>
            <a:r>
              <a:rPr sz="1300" spc="-40" dirty="0">
                <a:solidFill>
                  <a:srgbClr val="404040"/>
                </a:solidFill>
                <a:latin typeface="Trebuchet MS"/>
                <a:cs typeface="Trebuchet MS"/>
              </a:rPr>
              <a:t>Yus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Respaldiza, Profesor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titular del departamento de Sanidad Animal de la Universidad de Santiago  de Compostela (España):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Principales agentes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etiológicos involucrados en el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síndrome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respiratorio</a:t>
            </a:r>
            <a:r>
              <a:rPr sz="1300" spc="2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bovino</a:t>
            </a:r>
            <a:endParaRPr sz="13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ts val="1250"/>
              </a:lnSpc>
              <a:spcBef>
                <a:spcPts val="980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OIE (2008). Rinotraquitis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infecciosa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Bovina/ </a:t>
            </a:r>
            <a:r>
              <a:rPr sz="1300" spc="-15" dirty="0">
                <a:solidFill>
                  <a:srgbClr val="404040"/>
                </a:solidFill>
                <a:latin typeface="Trebuchet MS"/>
                <a:cs typeface="Trebuchet MS"/>
              </a:rPr>
              <a:t>Vulvovaginitis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Pustular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Infecciosa. </a:t>
            </a:r>
            <a:r>
              <a:rPr sz="1300" spc="-15" dirty="0">
                <a:solidFill>
                  <a:srgbClr val="404040"/>
                </a:solidFill>
                <a:latin typeface="Trebuchet MS"/>
                <a:cs typeface="Trebuchet MS"/>
              </a:rPr>
              <a:t>Recuperado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el 09 de Mayo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de 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2016,</a:t>
            </a:r>
            <a:r>
              <a:rPr sz="13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de</a:t>
            </a:r>
            <a:endParaRPr sz="1300" dirty="0">
              <a:latin typeface="Trebuchet MS"/>
              <a:cs typeface="Trebuchet MS"/>
            </a:endParaRPr>
          </a:p>
          <a:p>
            <a:pPr marL="355600" marR="37465">
              <a:lnSpc>
                <a:spcPct val="80000"/>
              </a:lnSpc>
              <a:spcBef>
                <a:spcPts val="10"/>
              </a:spcBef>
            </a:pPr>
            <a:r>
              <a:rPr sz="1300" u="sng" spc="-5" dirty="0">
                <a:solidFill>
                  <a:srgbClr val="CC9900"/>
                </a:solidFill>
                <a:uFill>
                  <a:solidFill>
                    <a:srgbClr val="CC9900"/>
                  </a:solidFill>
                </a:uFill>
                <a:latin typeface="Trebuchet MS"/>
                <a:cs typeface="Trebuchet MS"/>
                <a:hlinkClick r:id="rId2"/>
              </a:rPr>
              <a:t>http://web.oie.int/esp/normes/mmanual/pdf_es_2008/2.04.13.%20Rinotraqueitis%20infecciosa%20bovina. </a:t>
            </a:r>
            <a:r>
              <a:rPr sz="1300" spc="-5" dirty="0">
                <a:solidFill>
                  <a:srgbClr val="CC9900"/>
                </a:solidFill>
                <a:latin typeface="Trebuchet MS"/>
                <a:cs typeface="Trebuchet MS"/>
                <a:hlinkClick r:id="rId2"/>
              </a:rPr>
              <a:t> </a:t>
            </a:r>
            <a:r>
              <a:rPr sz="1300" u="sng" spc="-10" dirty="0">
                <a:solidFill>
                  <a:srgbClr val="CC9900"/>
                </a:solidFill>
                <a:uFill>
                  <a:solidFill>
                    <a:srgbClr val="CC9900"/>
                  </a:solidFill>
                </a:uFill>
                <a:latin typeface="Trebuchet MS"/>
                <a:cs typeface="Trebuchet MS"/>
                <a:hlinkClick r:id="rId2"/>
              </a:rPr>
              <a:t>pdf</a:t>
            </a:r>
            <a:endParaRPr sz="1300" dirty="0">
              <a:latin typeface="Trebuchet MS"/>
              <a:cs typeface="Trebuchet MS"/>
            </a:endParaRPr>
          </a:p>
          <a:p>
            <a:pPr marL="355600" marR="414020" indent="-342900">
              <a:lnSpc>
                <a:spcPts val="1250"/>
              </a:lnSpc>
              <a:spcBef>
                <a:spcPts val="985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40" dirty="0">
                <a:solidFill>
                  <a:srgbClr val="404040"/>
                </a:solidFill>
                <a:latin typeface="Trebuchet MS"/>
                <a:cs typeface="Trebuchet MS"/>
              </a:rPr>
              <a:t>Wyler,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R., Engels, M., </a:t>
            </a:r>
            <a:r>
              <a:rPr sz="1300" spc="-30" dirty="0">
                <a:solidFill>
                  <a:srgbClr val="404040"/>
                </a:solidFill>
                <a:latin typeface="Trebuchet MS"/>
                <a:cs typeface="Trebuchet MS"/>
              </a:rPr>
              <a:t>Schwyzer,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M (1989)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Infectious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Bovine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Rhinotracheitis/Vulvovaginitis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(BHV-1).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In:  Wittmann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G,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ed.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Herpesvirus Diseases of Cattle, Horse and </a:t>
            </a:r>
            <a:r>
              <a:rPr sz="1300" spc="-20" dirty="0">
                <a:solidFill>
                  <a:srgbClr val="404040"/>
                </a:solidFill>
                <a:latin typeface="Trebuchet MS"/>
                <a:cs typeface="Trebuchet MS"/>
              </a:rPr>
              <a:t>Pigs.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Massachusetts, USA: Kluwer Academic  Publishers,</a:t>
            </a:r>
            <a:r>
              <a:rPr sz="13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1-72.</a:t>
            </a:r>
            <a:endParaRPr sz="1300" dirty="0">
              <a:latin typeface="Trebuchet MS"/>
              <a:cs typeface="Trebuchet MS"/>
            </a:endParaRPr>
          </a:p>
          <a:p>
            <a:pPr marL="355600" marR="102235" indent="-342900">
              <a:lnSpc>
                <a:spcPct val="80000"/>
              </a:lnSpc>
              <a:spcBef>
                <a:spcPts val="1015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OIE (2012). Rinotraqueítis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infecciosa bovina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/ vulvovaginitis pustular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infecciosa. </a:t>
            </a:r>
            <a:r>
              <a:rPr sz="1300" spc="-15" dirty="0">
                <a:solidFill>
                  <a:srgbClr val="404040"/>
                </a:solidFill>
                <a:latin typeface="Trebuchet MS"/>
                <a:cs typeface="Trebuchet MS"/>
              </a:rPr>
              <a:t>Recuperado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el 09 de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Mayo 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de 2016, de</a:t>
            </a:r>
            <a:r>
              <a:rPr sz="13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u="sng" spc="-10" dirty="0">
                <a:solidFill>
                  <a:srgbClr val="CC9900"/>
                </a:solidFill>
                <a:uFill>
                  <a:solidFill>
                    <a:srgbClr val="CC9900"/>
                  </a:solidFill>
                </a:uFill>
                <a:latin typeface="Trebuchet MS"/>
                <a:cs typeface="Trebuchet MS"/>
                <a:hlinkClick r:id="rId3"/>
              </a:rPr>
              <a:t>http://www.oie.int/fileadmin/Home/esp/Health_standards/tahm/2.04.13_IBR_IPV.pdf</a:t>
            </a:r>
            <a:endParaRPr sz="13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354965" algn="l"/>
              </a:tabLst>
            </a:pPr>
            <a:r>
              <a:rPr sz="1050" spc="-10" dirty="0">
                <a:solidFill>
                  <a:srgbClr val="D24717"/>
                </a:solidFill>
                <a:latin typeface="Wingdings 3"/>
                <a:cs typeface="Wingdings 3"/>
              </a:rPr>
              <a:t></a:t>
            </a:r>
            <a:r>
              <a:rPr sz="1050" spc="-10" dirty="0">
                <a:solidFill>
                  <a:srgbClr val="D24717"/>
                </a:solidFill>
                <a:latin typeface="Times New Roman"/>
                <a:cs typeface="Times New Roman"/>
              </a:rPr>
              <a:t>	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Sashi, B., Sukanta, K(1993). </a:t>
            </a:r>
            <a:r>
              <a:rPr sz="1300" spc="-10" dirty="0">
                <a:solidFill>
                  <a:srgbClr val="404040"/>
                </a:solidFill>
                <a:latin typeface="Trebuchet MS"/>
                <a:cs typeface="Trebuchet MS"/>
              </a:rPr>
              <a:t>Virologia </a:t>
            </a:r>
            <a:r>
              <a:rPr sz="1300" spc="-15" dirty="0">
                <a:solidFill>
                  <a:srgbClr val="404040"/>
                </a:solidFill>
                <a:latin typeface="Trebuchet MS"/>
                <a:cs typeface="Trebuchet MS"/>
              </a:rPr>
              <a:t>Veterinaria. </a:t>
            </a:r>
            <a:r>
              <a:rPr sz="1300" spc="-5" dirty="0">
                <a:solidFill>
                  <a:srgbClr val="404040"/>
                </a:solidFill>
                <a:latin typeface="Trebuchet MS"/>
                <a:cs typeface="Trebuchet MS"/>
              </a:rPr>
              <a:t>Mexico. </a:t>
            </a:r>
            <a:r>
              <a:rPr sz="1300" spc="-5" dirty="0" err="1">
                <a:solidFill>
                  <a:srgbClr val="404040"/>
                </a:solidFill>
                <a:latin typeface="Trebuchet MS"/>
                <a:cs typeface="Trebuchet MS"/>
              </a:rPr>
              <a:t>Interamericana</a:t>
            </a:r>
            <a:r>
              <a:rPr sz="1300" spc="1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3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p.p.101-163</a:t>
            </a:r>
            <a:endParaRPr lang="fr-FR" sz="1300" spc="-5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354965" algn="l"/>
              </a:tabLst>
            </a:pPr>
            <a:r>
              <a:rPr lang="fr-FR" sz="1400" dirty="0">
                <a:hlinkClick r:id="rId4"/>
              </a:rPr>
              <a:t>https://</a:t>
            </a:r>
            <a:r>
              <a:rPr lang="fr-FR" sz="1400" dirty="0" smtClean="0">
                <a:hlinkClick r:id="rId4"/>
              </a:rPr>
              <a:t>www.ecured.cu/Tricomoniasis_bovina</a:t>
            </a:r>
            <a:endParaRPr lang="fr-FR" sz="1400" dirty="0" smtClean="0"/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354965" algn="l"/>
              </a:tabLst>
            </a:pPr>
            <a:r>
              <a:rPr lang="fr-FR" sz="1400" dirty="0">
                <a:hlinkClick r:id="rId5"/>
              </a:rPr>
              <a:t>http://</a:t>
            </a:r>
            <a:r>
              <a:rPr lang="fr-FR" sz="1400" dirty="0" smtClean="0">
                <a:hlinkClick r:id="rId5"/>
              </a:rPr>
              <a:t>www.fao.org/3/t0121f/T0121f02.htm</a:t>
            </a:r>
            <a:r>
              <a:rPr lang="fr-FR" sz="1400" dirty="0" smtClean="0"/>
              <a:t>	</a:t>
            </a: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354965" algn="l"/>
              </a:tabLst>
            </a:pPr>
            <a:endParaRPr sz="13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41674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32720" cy="1344770"/>
          </a:xfrm>
        </p:spPr>
        <p:txBody>
          <a:bodyPr>
            <a:normAutofit/>
          </a:bodyPr>
          <a:lstStyle/>
          <a:p>
            <a:r>
              <a:rPr lang="fr-FR" sz="3600" dirty="0"/>
              <a:t>Modulo 1 – Historia de la </a:t>
            </a:r>
            <a:r>
              <a:rPr lang="fr-FR" sz="3600" dirty="0" err="1"/>
              <a:t>Inseminacion</a:t>
            </a:r>
            <a:r>
              <a:rPr lang="fr-FR" sz="3600" dirty="0"/>
              <a:t> </a:t>
            </a:r>
            <a:r>
              <a:rPr lang="fr-FR" sz="3600" dirty="0" err="1"/>
              <a:t>Artificial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Siglo XIV: uso por parte de árabes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1779: </a:t>
            </a:r>
            <a:r>
              <a:rPr lang="es-ES" dirty="0" err="1" smtClean="0"/>
              <a:t>Spallanzani</a:t>
            </a:r>
            <a:r>
              <a:rPr lang="es-ES" dirty="0" smtClean="0"/>
              <a:t> en un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Siglo XIX: </a:t>
            </a:r>
            <a:r>
              <a:rPr lang="es-ES" dirty="0" err="1" smtClean="0"/>
              <a:t>Repiquet</a:t>
            </a:r>
            <a:r>
              <a:rPr lang="es-ES" dirty="0" smtClean="0"/>
              <a:t> en Francia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/>
              <a:t> </a:t>
            </a:r>
            <a:r>
              <a:rPr lang="es-ES" dirty="0" smtClean="0"/>
              <a:t>Siglo XX: URSS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1930: Dinamarca y Estados Unidos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1950: Desarrollo con  Enfoque de congelación (</a:t>
            </a:r>
            <a:r>
              <a:rPr lang="es-ES" dirty="0" err="1" smtClean="0"/>
              <a:t>Poldge</a:t>
            </a:r>
            <a:r>
              <a:rPr lang="es-ES" dirty="0" smtClean="0"/>
              <a:t> y </a:t>
            </a:r>
            <a:r>
              <a:rPr lang="es-ES" dirty="0" err="1" smtClean="0"/>
              <a:t>Rowson</a:t>
            </a:r>
            <a:r>
              <a:rPr lang="es-E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Actualidad : Creciente demanda de productos animales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          Política para la eliminación de patologías transmisibles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687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641605"/>
            <a:ext cx="10058400" cy="1450757"/>
          </a:xfrm>
        </p:spPr>
        <p:txBody>
          <a:bodyPr/>
          <a:lstStyle/>
          <a:p>
            <a:r>
              <a:rPr lang="es-ES" dirty="0" smtClean="0"/>
              <a:t>Siglo XIV: uso por parte de árabes</a:t>
            </a:r>
            <a:br>
              <a:rPr lang="es-ES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/>
              <a:t>árabes realizaron </a:t>
            </a:r>
            <a:r>
              <a:rPr lang="es-ES" dirty="0" smtClean="0"/>
              <a:t>IA según la </a:t>
            </a:r>
            <a:r>
              <a:rPr lang="es-ES" dirty="0" err="1" smtClean="0"/>
              <a:t>bibliografia</a:t>
            </a:r>
            <a:r>
              <a:rPr lang="es-ES" dirty="0" smtClean="0"/>
              <a:t> </a:t>
            </a:r>
            <a:r>
              <a:rPr lang="es-ES" dirty="0"/>
              <a:t>árabe.</a:t>
            </a:r>
          </a:p>
          <a:p>
            <a:r>
              <a:rPr lang="es-ES" dirty="0"/>
              <a:t>(El jefe de Darfur colocó la bola de algodón en la vagina recién apareada de una yegua criada</a:t>
            </a:r>
          </a:p>
          <a:p>
            <a:r>
              <a:rPr lang="es-ES" dirty="0"/>
              <a:t>con mejor semental jefe enemigo en la noche, después de 24 horas lo colocó en su yegua </a:t>
            </a:r>
            <a:r>
              <a:rPr lang="es-ES" dirty="0" smtClean="0"/>
              <a:t>)</a:t>
            </a:r>
            <a:endParaRPr lang="fr-FR" dirty="0"/>
          </a:p>
        </p:txBody>
      </p:sp>
      <p:pic>
        <p:nvPicPr>
          <p:cNvPr id="14338" name="Picture 2" descr="Résultat de recherche d'images pour &quot;arabe histoire cheval livre antiqu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3145846"/>
            <a:ext cx="5416886" cy="307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449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1779: </a:t>
            </a:r>
            <a:r>
              <a:rPr lang="es-ES" dirty="0" err="1" smtClean="0"/>
              <a:t>Spallanzani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 en 1784, la primera inseminación artificial en</a:t>
            </a:r>
          </a:p>
          <a:p>
            <a:r>
              <a:rPr lang="es-ES" dirty="0"/>
              <a:t>un perro fue reportado por el científico </a:t>
            </a:r>
            <a:r>
              <a:rPr lang="es-ES" dirty="0" err="1"/>
              <a:t>Lazzaro</a:t>
            </a:r>
            <a:r>
              <a:rPr lang="es-ES" dirty="0"/>
              <a:t> </a:t>
            </a:r>
            <a:r>
              <a:rPr lang="es-ES" dirty="0" err="1"/>
              <a:t>Spallanzani</a:t>
            </a:r>
            <a:r>
              <a:rPr lang="es-ES" dirty="0"/>
              <a:t> (italiano</a:t>
            </a:r>
          </a:p>
          <a:p>
            <a:r>
              <a:rPr lang="es-ES" dirty="0"/>
              <a:t>fisiólogo, 1729-1799). Esta inseminación dio lugar al nacimiento de</a:t>
            </a:r>
          </a:p>
          <a:p>
            <a:r>
              <a:rPr lang="es-ES" dirty="0"/>
              <a:t>tres cachorros 62 días después (</a:t>
            </a:r>
            <a:r>
              <a:rPr lang="es-ES" dirty="0" err="1"/>
              <a:t>Belonoschkin</a:t>
            </a:r>
            <a:r>
              <a:rPr lang="es-ES" dirty="0"/>
              <a:t>, 1956; </a:t>
            </a:r>
            <a:r>
              <a:rPr lang="es-ES" dirty="0" err="1"/>
              <a:t>Zorgniotti</a:t>
            </a:r>
            <a:r>
              <a:rPr lang="es-ES" dirty="0"/>
              <a:t>, 1975).</a:t>
            </a:r>
          </a:p>
          <a:p>
            <a:r>
              <a:rPr lang="es-ES" dirty="0"/>
              <a:t>También llamado padre de la Inseminación Artificial. </a:t>
            </a:r>
            <a:endParaRPr lang="es-ES" dirty="0" smtClean="0"/>
          </a:p>
          <a:p>
            <a:r>
              <a:rPr lang="es-ES" dirty="0" err="1"/>
              <a:t>Spallanzani</a:t>
            </a:r>
            <a:r>
              <a:rPr lang="es-ES" dirty="0"/>
              <a:t> fue el primero en informar de los efectos de la</a:t>
            </a:r>
          </a:p>
          <a:p>
            <a:r>
              <a:rPr lang="es-ES" dirty="0"/>
              <a:t>enfriamiento en espermatozoides humanos cuando notó, en 1776, que los espermatozoides se enfriaron</a:t>
            </a:r>
          </a:p>
          <a:p>
            <a:r>
              <a:rPr lang="es-ES" dirty="0"/>
              <a:t>por la nieve se volvió inmóvil.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3672" y="637112"/>
            <a:ext cx="2760519" cy="394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1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Finales del siglo XIX: </a:t>
            </a:r>
            <a:r>
              <a:rPr lang="es-ES" dirty="0" err="1" smtClean="0"/>
              <a:t>Repiquet</a:t>
            </a:r>
            <a:r>
              <a:rPr lang="es-ES" dirty="0" smtClean="0"/>
              <a:t> en Francia</a:t>
            </a:r>
            <a:br>
              <a:rPr lang="es-ES" dirty="0" smtClean="0"/>
            </a:br>
            <a:endParaRPr lang="fr-FR" dirty="0"/>
          </a:p>
        </p:txBody>
      </p:sp>
      <p:pic>
        <p:nvPicPr>
          <p:cNvPr id="7172" name="Picture 4" descr="Résultat de recherche d'images pour &quot;alfort veterinaire 1800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961" y="1414727"/>
            <a:ext cx="6774629" cy="476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8157" y="1342956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26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8795" y="555544"/>
            <a:ext cx="10058400" cy="1450757"/>
          </a:xfrm>
        </p:spPr>
        <p:txBody>
          <a:bodyPr/>
          <a:lstStyle/>
          <a:p>
            <a:r>
              <a:rPr lang="es-ES" dirty="0" smtClean="0"/>
              <a:t>Principios del siglo XX: URSS</a:t>
            </a:r>
            <a:br>
              <a:rPr lang="es-ES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1899 los primeros intentos de desarrollar métodos prácticos para</a:t>
            </a:r>
          </a:p>
          <a:p>
            <a:r>
              <a:rPr lang="es-ES" dirty="0"/>
              <a:t>la inseminación fue descrita por </a:t>
            </a:r>
            <a:r>
              <a:rPr lang="es-ES" dirty="0" err="1"/>
              <a:t>Ilya</a:t>
            </a:r>
            <a:r>
              <a:rPr lang="es-ES" dirty="0"/>
              <a:t> </a:t>
            </a:r>
            <a:r>
              <a:rPr lang="es-ES" dirty="0" err="1"/>
              <a:t>Ivanovich</a:t>
            </a:r>
            <a:r>
              <a:rPr lang="es-ES" dirty="0"/>
              <a:t> </a:t>
            </a:r>
            <a:r>
              <a:rPr lang="es-ES" dirty="0" err="1"/>
              <a:t>Ivanoff</a:t>
            </a:r>
            <a:r>
              <a:rPr lang="es-ES" dirty="0"/>
              <a:t> (Rusia, 1870-</a:t>
            </a:r>
          </a:p>
          <a:p>
            <a:r>
              <a:rPr lang="es-ES" dirty="0"/>
              <a:t>1932).</a:t>
            </a:r>
          </a:p>
          <a:p>
            <a:r>
              <a:rPr lang="es-ES" dirty="0"/>
              <a:t>Fue el primero en desarrollar métodos como sabemos hoy en día en la medicina humana.</a:t>
            </a:r>
          </a:p>
          <a:p>
            <a:r>
              <a:rPr lang="es-ES" dirty="0"/>
              <a:t>Fue un pionero en la selección de sementales superiores multiplicando su</a:t>
            </a:r>
          </a:p>
          <a:p>
            <a:r>
              <a:rPr lang="es-ES" dirty="0"/>
              <a:t>progenie a través de la IA.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814" y="126156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784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3793" y="889031"/>
            <a:ext cx="10058400" cy="1450757"/>
          </a:xfrm>
        </p:spPr>
        <p:txBody>
          <a:bodyPr/>
          <a:lstStyle/>
          <a:p>
            <a:r>
              <a:rPr lang="es-ES" dirty="0" smtClean="0"/>
              <a:t>1930: Dinamarca y Estados Unidos</a:t>
            </a:r>
            <a:br>
              <a:rPr lang="es-ES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9038" y="1987837"/>
            <a:ext cx="6966065" cy="4023360"/>
          </a:xfrm>
        </p:spPr>
        <p:txBody>
          <a:bodyPr>
            <a:normAutofit/>
          </a:bodyPr>
          <a:lstStyle/>
          <a:p>
            <a:r>
              <a:rPr lang="es-ES" dirty="0"/>
              <a:t>1914 : La primera vagina artificial para la recolección de semen en perro fue hecha por</a:t>
            </a:r>
          </a:p>
          <a:p>
            <a:r>
              <a:rPr lang="es-ES" dirty="0" err="1"/>
              <a:t>G.Amantia</a:t>
            </a:r>
            <a:r>
              <a:rPr lang="es-ES" dirty="0"/>
              <a:t> (fisiólogo humano en la Universidad de Roma) y para ovejas y</a:t>
            </a:r>
          </a:p>
          <a:p>
            <a:r>
              <a:rPr lang="es-ES" dirty="0"/>
              <a:t>Cabra por </a:t>
            </a:r>
            <a:r>
              <a:rPr lang="es-ES" dirty="0" err="1"/>
              <a:t>Prof.Fred.F.Mckenzie</a:t>
            </a:r>
            <a:r>
              <a:rPr lang="es-ES" dirty="0"/>
              <a:t> (Usa).</a:t>
            </a:r>
          </a:p>
          <a:p>
            <a:r>
              <a:rPr lang="es-ES" dirty="0" smtClean="0"/>
              <a:t>1922 </a:t>
            </a:r>
            <a:r>
              <a:rPr lang="es-ES" dirty="0"/>
              <a:t>: </a:t>
            </a:r>
            <a:r>
              <a:rPr lang="es-ES" dirty="0" err="1"/>
              <a:t>Batelli</a:t>
            </a:r>
            <a:r>
              <a:rPr lang="es-ES" dirty="0"/>
              <a:t> introdujo el método de </a:t>
            </a:r>
            <a:r>
              <a:rPr lang="es-ES" dirty="0" err="1"/>
              <a:t>electroeyaculación</a:t>
            </a:r>
            <a:r>
              <a:rPr lang="es-ES" dirty="0"/>
              <a:t> en Guinea </a:t>
            </a:r>
            <a:r>
              <a:rPr lang="es-ES" dirty="0" err="1"/>
              <a:t>Pig</a:t>
            </a:r>
            <a:r>
              <a:rPr lang="es-ES" dirty="0"/>
              <a:t> . (Y más tarde </a:t>
            </a:r>
            <a:r>
              <a:rPr lang="es-ES" dirty="0" smtClean="0"/>
              <a:t>en 1948 </a:t>
            </a:r>
            <a:r>
              <a:rPr lang="es-ES" dirty="0"/>
              <a:t>por Laponia y </a:t>
            </a:r>
            <a:r>
              <a:rPr lang="es-ES" dirty="0" err="1"/>
              <a:t>Casson</a:t>
            </a:r>
            <a:r>
              <a:rPr lang="es-ES" dirty="0"/>
              <a:t> para toros. )</a:t>
            </a:r>
          </a:p>
          <a:p>
            <a:r>
              <a:rPr lang="es-ES" dirty="0" smtClean="0"/>
              <a:t>1937 </a:t>
            </a:r>
            <a:r>
              <a:rPr lang="es-ES" dirty="0"/>
              <a:t>: Los veterinarios daneses desarrollaron el primer </a:t>
            </a:r>
            <a:r>
              <a:rPr lang="es-ES" dirty="0" err="1"/>
              <a:t>Rectovaginal</a:t>
            </a:r>
            <a:r>
              <a:rPr lang="es-ES" dirty="0"/>
              <a:t> / </a:t>
            </a:r>
            <a:r>
              <a:rPr lang="es-ES" dirty="0" smtClean="0"/>
              <a:t>Cervical método </a:t>
            </a:r>
            <a:r>
              <a:rPr lang="es-ES" dirty="0"/>
              <a:t>de fijación de A.I</a:t>
            </a:r>
            <a:r>
              <a:rPr lang="es-ES" dirty="0" smtClean="0"/>
              <a:t>.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606144" y="1737360"/>
            <a:ext cx="45858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1939-40 : Phillips y Lardy (1939) </a:t>
            </a:r>
            <a:r>
              <a:rPr lang="fr-FR" dirty="0" err="1"/>
              <a:t>fueron</a:t>
            </a:r>
            <a:r>
              <a:rPr lang="fr-FR" dirty="0"/>
              <a:t> los </a:t>
            </a:r>
            <a:r>
              <a:rPr lang="fr-FR" dirty="0" err="1"/>
              <a:t>primeros</a:t>
            </a:r>
            <a:r>
              <a:rPr lang="fr-FR" dirty="0"/>
              <a:t> en </a:t>
            </a:r>
            <a:r>
              <a:rPr lang="fr-FR" dirty="0" err="1"/>
              <a:t>usar</a:t>
            </a:r>
            <a:r>
              <a:rPr lang="fr-FR" dirty="0"/>
              <a:t> </a:t>
            </a:r>
            <a:r>
              <a:rPr lang="fr-FR" dirty="0" err="1"/>
              <a:t>yema</a:t>
            </a:r>
            <a:r>
              <a:rPr lang="fr-FR" dirty="0"/>
              <a:t> de </a:t>
            </a:r>
            <a:r>
              <a:rPr lang="fr-FR" dirty="0" err="1"/>
              <a:t>huevo</a:t>
            </a:r>
            <a:r>
              <a:rPr lang="fr-FR" dirty="0"/>
              <a:t> para</a:t>
            </a:r>
          </a:p>
          <a:p>
            <a:r>
              <a:rPr lang="fr-FR" dirty="0" err="1"/>
              <a:t>proecting</a:t>
            </a:r>
            <a:r>
              <a:rPr lang="fr-FR" dirty="0"/>
              <a:t> el </a:t>
            </a:r>
            <a:r>
              <a:rPr lang="fr-FR" dirty="0" err="1"/>
              <a:t>esperma</a:t>
            </a:r>
            <a:r>
              <a:rPr lang="fr-FR" dirty="0"/>
              <a:t> bull de choque de </a:t>
            </a:r>
            <a:r>
              <a:rPr lang="fr-FR" dirty="0" err="1"/>
              <a:t>temperatura</a:t>
            </a:r>
            <a:r>
              <a:rPr lang="fr-FR" dirty="0"/>
              <a:t> al </a:t>
            </a:r>
            <a:r>
              <a:rPr lang="fr-FR" dirty="0" err="1"/>
              <a:t>enfriamiento</a:t>
            </a:r>
            <a:r>
              <a:rPr lang="fr-FR" dirty="0"/>
              <a:t> .</a:t>
            </a:r>
          </a:p>
          <a:p>
            <a:r>
              <a:rPr lang="fr-FR" dirty="0" err="1"/>
              <a:t>Esta</a:t>
            </a:r>
            <a:r>
              <a:rPr lang="fr-FR" dirty="0"/>
              <a:t> </a:t>
            </a:r>
            <a:r>
              <a:rPr lang="fr-FR" dirty="0" err="1"/>
              <a:t>protección</a:t>
            </a:r>
            <a:r>
              <a:rPr lang="fr-FR" dirty="0"/>
              <a:t> se </a:t>
            </a:r>
            <a:r>
              <a:rPr lang="fr-FR" dirty="0" err="1"/>
              <a:t>explica</a:t>
            </a:r>
            <a:r>
              <a:rPr lang="fr-FR" dirty="0"/>
              <a:t> </a:t>
            </a:r>
            <a:r>
              <a:rPr lang="fr-FR" dirty="0" err="1"/>
              <a:t>por</a:t>
            </a:r>
            <a:r>
              <a:rPr lang="fr-FR" dirty="0"/>
              <a:t> el </a:t>
            </a:r>
            <a:r>
              <a:rPr lang="fr-FR" dirty="0" err="1"/>
              <a:t>efecto</a:t>
            </a:r>
            <a:r>
              <a:rPr lang="fr-FR" dirty="0"/>
              <a:t> de los </a:t>
            </a:r>
            <a:r>
              <a:rPr lang="fr-FR" dirty="0" err="1"/>
              <a:t>fosfolípidos</a:t>
            </a:r>
            <a:r>
              <a:rPr lang="fr-FR" dirty="0"/>
              <a:t> y</a:t>
            </a:r>
          </a:p>
          <a:p>
            <a:r>
              <a:rPr lang="fr-FR" dirty="0" err="1"/>
              <a:t>lipoproteínas</a:t>
            </a:r>
            <a:r>
              <a:rPr lang="fr-FR" dirty="0"/>
              <a:t> en la </a:t>
            </a:r>
            <a:r>
              <a:rPr lang="fr-FR" dirty="0" err="1"/>
              <a:t>yema</a:t>
            </a:r>
            <a:r>
              <a:rPr lang="fr-FR" dirty="0"/>
              <a:t> </a:t>
            </a:r>
            <a:r>
              <a:rPr lang="fr-FR" dirty="0" err="1"/>
              <a:t>del</a:t>
            </a:r>
            <a:r>
              <a:rPr lang="fr-FR" dirty="0"/>
              <a:t> </a:t>
            </a:r>
            <a:r>
              <a:rPr lang="fr-FR" dirty="0" err="1"/>
              <a:t>huevo</a:t>
            </a:r>
            <a:r>
              <a:rPr lang="fr-FR" dirty="0"/>
              <a:t>.</a:t>
            </a:r>
          </a:p>
          <a:p>
            <a:r>
              <a:rPr lang="fr-FR" dirty="0"/>
              <a:t>9. 1941 : Salisbury et al. (1941) </a:t>
            </a:r>
            <a:r>
              <a:rPr lang="fr-FR" dirty="0" err="1"/>
              <a:t>mejoraron</a:t>
            </a:r>
            <a:r>
              <a:rPr lang="fr-FR" dirty="0"/>
              <a:t> los </a:t>
            </a:r>
            <a:r>
              <a:rPr lang="fr-FR" dirty="0" err="1"/>
              <a:t>medios</a:t>
            </a:r>
            <a:r>
              <a:rPr lang="fr-FR" dirty="0"/>
              <a:t> de </a:t>
            </a:r>
            <a:r>
              <a:rPr lang="fr-FR" dirty="0" err="1"/>
              <a:t>comunicación</a:t>
            </a:r>
            <a:r>
              <a:rPr lang="fr-FR" dirty="0"/>
              <a:t> </a:t>
            </a:r>
            <a:r>
              <a:rPr lang="fr-FR" dirty="0" err="1"/>
              <a:t>mediante</a:t>
            </a:r>
            <a:r>
              <a:rPr lang="fr-FR" dirty="0"/>
              <a:t> el </a:t>
            </a:r>
            <a:r>
              <a:rPr lang="fr-FR" dirty="0" err="1"/>
              <a:t>uso</a:t>
            </a:r>
            <a:r>
              <a:rPr lang="fr-FR" dirty="0"/>
              <a:t> de </a:t>
            </a:r>
            <a:r>
              <a:rPr lang="fr-FR" dirty="0" err="1"/>
              <a:t>huevos</a:t>
            </a:r>
            <a:endParaRPr lang="fr-FR" dirty="0"/>
          </a:p>
          <a:p>
            <a:r>
              <a:rPr lang="fr-FR" dirty="0" err="1"/>
              <a:t>yema</a:t>
            </a:r>
            <a:r>
              <a:rPr lang="fr-FR" dirty="0"/>
              <a:t> con </a:t>
            </a:r>
            <a:r>
              <a:rPr lang="fr-FR" dirty="0" err="1"/>
              <a:t>citrato</a:t>
            </a:r>
            <a:r>
              <a:rPr lang="fr-FR" dirty="0"/>
              <a:t> de </a:t>
            </a:r>
            <a:r>
              <a:rPr lang="fr-FR" dirty="0" err="1"/>
              <a:t>sodio</a:t>
            </a:r>
            <a:r>
              <a:rPr lang="fr-FR" dirty="0"/>
              <a:t>, </a:t>
            </a:r>
            <a:r>
              <a:rPr lang="fr-FR" dirty="0" err="1"/>
              <a:t>permitiendo</a:t>
            </a:r>
            <a:r>
              <a:rPr lang="fr-FR" dirty="0"/>
              <a:t> el </a:t>
            </a:r>
            <a:r>
              <a:rPr lang="fr-FR" dirty="0" err="1"/>
              <a:t>uso</a:t>
            </a:r>
            <a:r>
              <a:rPr lang="fr-FR" dirty="0"/>
              <a:t> de </a:t>
            </a:r>
            <a:r>
              <a:rPr lang="fr-FR" dirty="0" err="1"/>
              <a:t>semen</a:t>
            </a:r>
            <a:r>
              <a:rPr lang="fr-FR" dirty="0"/>
              <a:t> a 5oC</a:t>
            </a:r>
          </a:p>
          <a:p>
            <a:r>
              <a:rPr lang="fr-FR" dirty="0" err="1"/>
              <a:t>hasta</a:t>
            </a:r>
            <a:r>
              <a:rPr lang="fr-FR" dirty="0"/>
              <a:t> </a:t>
            </a:r>
            <a:r>
              <a:rPr lang="fr-FR" dirty="0" err="1"/>
              <a:t>tres</a:t>
            </a:r>
            <a:r>
              <a:rPr lang="fr-FR" dirty="0"/>
              <a:t> </a:t>
            </a:r>
            <a:r>
              <a:rPr lang="fr-FR" dirty="0" err="1"/>
              <a:t>días</a:t>
            </a:r>
            <a:r>
              <a:rPr lang="fr-FR" dirty="0"/>
              <a:t>.</a:t>
            </a:r>
          </a:p>
          <a:p>
            <a:r>
              <a:rPr lang="fr-FR" dirty="0"/>
              <a:t>• </a:t>
            </a:r>
            <a:r>
              <a:rPr lang="fr-FR" i="1" dirty="0" err="1"/>
              <a:t>Más</a:t>
            </a:r>
            <a:r>
              <a:rPr lang="fr-FR" i="1" dirty="0"/>
              <a:t> tarde se </a:t>
            </a:r>
            <a:r>
              <a:rPr lang="fr-FR" i="1" dirty="0" err="1"/>
              <a:t>añadió</a:t>
            </a:r>
            <a:r>
              <a:rPr lang="fr-FR" i="1" dirty="0"/>
              <a:t> </a:t>
            </a:r>
            <a:r>
              <a:rPr lang="fr-FR" i="1" dirty="0" err="1"/>
              <a:t>glucosa</a:t>
            </a:r>
            <a:r>
              <a:rPr lang="fr-FR" i="1" dirty="0"/>
              <a:t> a este </a:t>
            </a:r>
            <a:r>
              <a:rPr lang="fr-FR" i="1" dirty="0" err="1"/>
              <a:t>tampón</a:t>
            </a:r>
            <a:r>
              <a:rPr lang="fr-FR" i="1" dirty="0"/>
              <a:t> para </a:t>
            </a:r>
            <a:r>
              <a:rPr lang="fr-FR" i="1" dirty="0" err="1"/>
              <a:t>mejorar</a:t>
            </a:r>
            <a:r>
              <a:rPr lang="fr-FR" i="1" dirty="0"/>
              <a:t> la </a:t>
            </a:r>
            <a:r>
              <a:rPr lang="fr-FR" i="1" dirty="0" err="1"/>
              <a:t>habitabilidad</a:t>
            </a:r>
            <a:r>
              <a:rPr lang="fr-FR" i="1" dirty="0"/>
              <a:t> </a:t>
            </a:r>
            <a:r>
              <a:rPr lang="fr-FR" i="1" dirty="0" err="1" smtClean="0"/>
              <a:t>del</a:t>
            </a:r>
            <a:r>
              <a:rPr lang="fr-FR" i="1" dirty="0" smtClean="0"/>
              <a:t> </a:t>
            </a:r>
            <a:r>
              <a:rPr lang="fr-FR" i="1" dirty="0" err="1"/>
              <a:t>espermatozoide</a:t>
            </a:r>
            <a:endParaRPr lang="fr-FR" i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668" y="105718"/>
            <a:ext cx="1338148" cy="100231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874" y="441064"/>
            <a:ext cx="1978638" cy="110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9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81248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1950: Desarrollo con  Enfoque de congelación (</a:t>
            </a:r>
            <a:r>
              <a:rPr lang="es-ES" dirty="0" err="1" smtClean="0"/>
              <a:t>Poldge</a:t>
            </a:r>
            <a:r>
              <a:rPr lang="es-ES" dirty="0" smtClean="0"/>
              <a:t> y </a:t>
            </a:r>
            <a:r>
              <a:rPr lang="es-ES" dirty="0" err="1" smtClean="0"/>
              <a:t>Rowson</a:t>
            </a:r>
            <a:r>
              <a:rPr lang="es-ES" dirty="0" smtClean="0"/>
              <a:t>)</a:t>
            </a:r>
            <a:br>
              <a:rPr lang="es-ES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Polge</a:t>
            </a:r>
            <a:r>
              <a:rPr lang="es-ES" dirty="0" smtClean="0"/>
              <a:t> </a:t>
            </a:r>
            <a:r>
              <a:rPr lang="es-ES" dirty="0"/>
              <a:t>y sus compañeros de trabajo (1949) fueron los primeros en congelar aves y</a:t>
            </a:r>
          </a:p>
          <a:p>
            <a:r>
              <a:rPr lang="es-ES" dirty="0" err="1"/>
              <a:t>spermatozoa</a:t>
            </a:r>
            <a:r>
              <a:rPr lang="es-ES" dirty="0"/>
              <a:t> mediante el uso de glicerol en los medios extensores, describiendo</a:t>
            </a:r>
          </a:p>
          <a:p>
            <a:r>
              <a:rPr lang="es-ES" dirty="0"/>
              <a:t>sus funciones </a:t>
            </a:r>
            <a:r>
              <a:rPr lang="es-ES" dirty="0" err="1"/>
              <a:t>crioprotectoras</a:t>
            </a:r>
            <a:r>
              <a:rPr lang="es-ES" dirty="0"/>
              <a:t>.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En </a:t>
            </a:r>
            <a:r>
              <a:rPr lang="es-ES" dirty="0"/>
              <a:t>1951, con </a:t>
            </a:r>
            <a:r>
              <a:rPr lang="es-ES" dirty="0" err="1"/>
              <a:t>Steward</a:t>
            </a:r>
            <a:r>
              <a:rPr lang="es-ES" dirty="0"/>
              <a:t>, reportaron </a:t>
            </a:r>
            <a:r>
              <a:rPr lang="es-ES" dirty="0" smtClean="0"/>
              <a:t>preñez </a:t>
            </a:r>
            <a:r>
              <a:rPr lang="es-ES" dirty="0"/>
              <a:t>de semen </a:t>
            </a:r>
            <a:r>
              <a:rPr lang="es-ES" dirty="0" smtClean="0"/>
              <a:t>congelado de gallo.</a:t>
            </a:r>
            <a:endParaRPr lang="es-ES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38200" y="4519613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11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Siglo</a:t>
            </a:r>
            <a:r>
              <a:rPr lang="fr-FR" dirty="0" smtClean="0"/>
              <a:t> XX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600" b="1" dirty="0"/>
              <a:t>1950 : </a:t>
            </a:r>
            <a:r>
              <a:rPr lang="es-ES" sz="1600" dirty="0"/>
              <a:t>En 1950, científicos de la Universidad de </a:t>
            </a:r>
            <a:r>
              <a:rPr lang="es-ES" sz="1600" dirty="0" err="1"/>
              <a:t>Cornell</a:t>
            </a:r>
            <a:r>
              <a:rPr lang="es-ES" sz="1600" dirty="0"/>
              <a:t> (Nueva York) descubrieron el beneficio</a:t>
            </a:r>
          </a:p>
          <a:p>
            <a:r>
              <a:rPr lang="es-ES" sz="1600" dirty="0"/>
              <a:t>de antibióticos añadidos a la solución espermática en la inseminación artificial</a:t>
            </a:r>
          </a:p>
          <a:p>
            <a:r>
              <a:rPr lang="es-ES" sz="1600" b="1" dirty="0" smtClean="0"/>
              <a:t>1960 </a:t>
            </a:r>
            <a:r>
              <a:rPr lang="es-ES" sz="1600" b="1" dirty="0"/>
              <a:t>: </a:t>
            </a:r>
            <a:r>
              <a:rPr lang="es-ES" sz="1600" dirty="0"/>
              <a:t>Adler et al., desarrollaron la técnica de congelación del semen en </a:t>
            </a:r>
            <a:r>
              <a:rPr lang="es-ES" sz="1600" dirty="0" smtClean="0"/>
              <a:t>pajitas utilizando </a:t>
            </a:r>
            <a:r>
              <a:rPr lang="es-ES" sz="1600" dirty="0"/>
              <a:t>vapor de nitrógeno líquido.</a:t>
            </a:r>
          </a:p>
          <a:p>
            <a:r>
              <a:rPr lang="es-ES" sz="1600" b="1" dirty="0" smtClean="0"/>
              <a:t> </a:t>
            </a:r>
            <a:r>
              <a:rPr lang="es-ES" sz="1600" b="1" dirty="0"/>
              <a:t>1963 </a:t>
            </a:r>
            <a:r>
              <a:rPr lang="es-ES" sz="1600" dirty="0"/>
              <a:t>: </a:t>
            </a:r>
            <a:r>
              <a:rPr lang="es-ES" sz="1600" dirty="0" err="1"/>
              <a:t>Cassou</a:t>
            </a:r>
            <a:r>
              <a:rPr lang="es-ES" sz="1600" dirty="0"/>
              <a:t> desarrolló el tapón de algodón compuesto por alcohol </a:t>
            </a:r>
            <a:r>
              <a:rPr lang="es-ES" sz="1600" dirty="0" err="1" smtClean="0"/>
              <a:t>polivinílico</a:t>
            </a:r>
            <a:r>
              <a:rPr lang="es-ES" sz="1600" dirty="0" smtClean="0"/>
              <a:t> para </a:t>
            </a:r>
            <a:r>
              <a:rPr lang="es-ES" sz="1600" dirty="0"/>
              <a:t>el sellado de pajitas de cloruro de polivinilo.</a:t>
            </a:r>
          </a:p>
          <a:p>
            <a:r>
              <a:rPr lang="es-ES" sz="1600" b="1" dirty="0" smtClean="0"/>
              <a:t> </a:t>
            </a:r>
            <a:r>
              <a:rPr lang="es-ES" sz="1600" b="1" dirty="0"/>
              <a:t>1964-68 </a:t>
            </a:r>
            <a:r>
              <a:rPr lang="es-ES" sz="1600" dirty="0"/>
              <a:t>: </a:t>
            </a:r>
            <a:r>
              <a:rPr lang="es-ES" sz="1600" dirty="0" err="1"/>
              <a:t>Cassou</a:t>
            </a:r>
            <a:r>
              <a:rPr lang="es-ES" sz="1600" dirty="0"/>
              <a:t> ahora desarrolló pajitas de semen de varios tamaños y </a:t>
            </a:r>
            <a:r>
              <a:rPr lang="es-ES" sz="1600" dirty="0" smtClean="0"/>
              <a:t>volúmenes y </a:t>
            </a:r>
            <a:r>
              <a:rPr lang="es-ES" sz="1600" dirty="0"/>
              <a:t>las llamó como pajitas francesas medianas (135mm,2.8mm,.5ml)</a:t>
            </a:r>
          </a:p>
          <a:p>
            <a:r>
              <a:rPr lang="es-ES" sz="1600" dirty="0"/>
              <a:t>y mini pajitas francesas (135mm, 2mm, .25ml).</a:t>
            </a:r>
          </a:p>
          <a:p>
            <a:r>
              <a:rPr lang="es-ES" sz="1600" b="1" dirty="0" smtClean="0"/>
              <a:t> </a:t>
            </a:r>
            <a:r>
              <a:rPr lang="es-ES" sz="1600" b="1" dirty="0"/>
              <a:t>1972 </a:t>
            </a:r>
            <a:r>
              <a:rPr lang="es-ES" sz="1600" dirty="0"/>
              <a:t>: Alemania desarrolló pajitas de semen de plástico llamadas sistema </a:t>
            </a:r>
            <a:r>
              <a:rPr lang="es-ES" sz="1600" dirty="0" err="1"/>
              <a:t>Lanshut</a:t>
            </a:r>
            <a:r>
              <a:rPr lang="es-ES" sz="1600" dirty="0"/>
              <a:t> </a:t>
            </a:r>
            <a:r>
              <a:rPr lang="es-ES" sz="1600" dirty="0" smtClean="0"/>
              <a:t>o Pajas </a:t>
            </a:r>
            <a:r>
              <a:rPr lang="es-ES" sz="1600" dirty="0"/>
              <a:t>alemanas o mini tubo, sellados por bola metálica o de plástico.</a:t>
            </a:r>
          </a:p>
          <a:p>
            <a:r>
              <a:rPr lang="es-ES" sz="1600" b="1" dirty="0" smtClean="0"/>
              <a:t> </a:t>
            </a:r>
            <a:r>
              <a:rPr lang="es-ES" sz="1600" b="1" dirty="0"/>
              <a:t>1974 </a:t>
            </a:r>
            <a:r>
              <a:rPr lang="es-ES" sz="1600" dirty="0"/>
              <a:t>: </a:t>
            </a:r>
            <a:r>
              <a:rPr lang="es-ES" sz="1600" dirty="0" err="1"/>
              <a:t>Nishekawa</a:t>
            </a:r>
            <a:r>
              <a:rPr lang="es-ES" sz="1600" dirty="0"/>
              <a:t> et al., técnica </a:t>
            </a:r>
            <a:r>
              <a:rPr lang="es-ES" sz="1600" dirty="0" err="1"/>
              <a:t>develpoed</a:t>
            </a:r>
            <a:r>
              <a:rPr lang="es-ES" sz="1600" dirty="0"/>
              <a:t> de congelación de semen en </a:t>
            </a:r>
            <a:r>
              <a:rPr lang="es-ES" sz="1600" dirty="0" smtClean="0"/>
              <a:t>líquido Helio </a:t>
            </a:r>
            <a:r>
              <a:rPr lang="es-ES" sz="1600" dirty="0"/>
              <a:t>a – 265 grados centígrados.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12774056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TM02900769[[fn=Rétrospective]]</Template>
  <TotalTime>2818</TotalTime>
  <Words>1015</Words>
  <Application>Microsoft Office PowerPoint</Application>
  <PresentationFormat>Grand écran</PresentationFormat>
  <Paragraphs>82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Calibri</vt:lpstr>
      <vt:lpstr>Cambria</vt:lpstr>
      <vt:lpstr>Times New Roman</vt:lpstr>
      <vt:lpstr>Trebuchet MS</vt:lpstr>
      <vt:lpstr>Wingdings</vt:lpstr>
      <vt:lpstr>Wingdings 3</vt:lpstr>
      <vt:lpstr>Rétrospective</vt:lpstr>
      <vt:lpstr>Modulo 1 – Historia de la Inseminacion Artificial</vt:lpstr>
      <vt:lpstr>Modulo 1 – Historia de la Inseminacion Artificial</vt:lpstr>
      <vt:lpstr>Siglo XIV: uso por parte de árabes </vt:lpstr>
      <vt:lpstr>1779: Spallanzani</vt:lpstr>
      <vt:lpstr>Finales del siglo XIX: Repiquet en Francia </vt:lpstr>
      <vt:lpstr>Principios del siglo XX: URSS </vt:lpstr>
      <vt:lpstr>1930: Dinamarca y Estados Unidos </vt:lpstr>
      <vt:lpstr>1950: Desarrollo con  Enfoque de congelación (Poldge y Rowson) </vt:lpstr>
      <vt:lpstr>Siglo XX</vt:lpstr>
      <vt:lpstr>Actualidad : Datos internacionales 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Modulo 1 – Historia de la Inseminacion Artificial</dc:title>
  <dc:creator>Utilisateur</dc:creator>
  <cp:lastModifiedBy>Utilisateur</cp:lastModifiedBy>
  <cp:revision>69</cp:revision>
  <dcterms:created xsi:type="dcterms:W3CDTF">2020-02-21T19:52:20Z</dcterms:created>
  <dcterms:modified xsi:type="dcterms:W3CDTF">2020-05-22T20:18:47Z</dcterms:modified>
</cp:coreProperties>
</file>