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8" r:id="rId4"/>
    <p:sldId id="259" r:id="rId5"/>
    <p:sldId id="260"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C676C88-2CF9-43F3-90F9-1E8B6FFED00A}" type="datetimeFigureOut">
              <a:rPr lang="fr-FR" smtClean="0"/>
              <a:t>14/03/2020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831278-5053-4A9D-89EC-94B5D9DF0754}"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86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C676C88-2CF9-43F3-90F9-1E8B6FFED00A}" type="datetimeFigureOut">
              <a:rPr lang="fr-FR" smtClean="0"/>
              <a:t>14/03/2020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190535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C676C88-2CF9-43F3-90F9-1E8B6FFED00A}" type="datetimeFigureOut">
              <a:rPr lang="fr-FR" smtClean="0"/>
              <a:t>14/03/2020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116098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C676C88-2CF9-43F3-90F9-1E8B6FFED00A}" type="datetimeFigureOut">
              <a:rPr lang="fr-FR" smtClean="0"/>
              <a:t>14/03/2020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37162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C676C88-2CF9-43F3-90F9-1E8B6FFED00A}" type="datetimeFigureOut">
              <a:rPr lang="fr-FR" smtClean="0"/>
              <a:t>14/03/2020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831278-5053-4A9D-89EC-94B5D9DF0754}"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87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C676C88-2CF9-43F3-90F9-1E8B6FFED00A}" type="datetimeFigureOut">
              <a:rPr lang="fr-FR" smtClean="0"/>
              <a:t>14/03/2020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396395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C676C88-2CF9-43F3-90F9-1E8B6FFED00A}" type="datetimeFigureOut">
              <a:rPr lang="fr-FR" smtClean="0"/>
              <a:t>14/03/2020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37173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C676C88-2CF9-43F3-90F9-1E8B6FFED00A}" type="datetimeFigureOut">
              <a:rPr lang="fr-FR" smtClean="0"/>
              <a:t>14/03/2020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10583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676C88-2CF9-43F3-90F9-1E8B6FFED00A}" type="datetimeFigureOut">
              <a:rPr lang="fr-FR" smtClean="0"/>
              <a:t>14/03/2020</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56057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C676C88-2CF9-43F3-90F9-1E8B6FFED00A}" type="datetimeFigureOut">
              <a:rPr lang="fr-FR" smtClean="0"/>
              <a:t>14/03/2020</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831278-5053-4A9D-89EC-94B5D9DF0754}" type="slidenum">
              <a:rPr lang="fr-FR" smtClean="0"/>
              <a:t>‹N°›</a:t>
            </a:fld>
            <a:endParaRPr lang="fr-FR"/>
          </a:p>
        </p:txBody>
      </p:sp>
    </p:spTree>
    <p:extLst>
      <p:ext uri="{BB962C8B-B14F-4D97-AF65-F5344CB8AC3E}">
        <p14:creationId xmlns:p14="http://schemas.microsoft.com/office/powerpoint/2010/main" val="76435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C676C88-2CF9-43F3-90F9-1E8B6FFED00A}" type="datetimeFigureOut">
              <a:rPr lang="fr-FR" smtClean="0"/>
              <a:t>14/03/2020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831278-5053-4A9D-89EC-94B5D9DF0754}" type="slidenum">
              <a:rPr lang="fr-FR" smtClean="0"/>
              <a:t>‹N°›</a:t>
            </a:fld>
            <a:endParaRPr lang="fr-FR"/>
          </a:p>
        </p:txBody>
      </p:sp>
    </p:spTree>
    <p:extLst>
      <p:ext uri="{BB962C8B-B14F-4D97-AF65-F5344CB8AC3E}">
        <p14:creationId xmlns:p14="http://schemas.microsoft.com/office/powerpoint/2010/main" val="405425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676C88-2CF9-43F3-90F9-1E8B6FFED00A}" type="datetimeFigureOut">
              <a:rPr lang="fr-FR" smtClean="0"/>
              <a:t>14/03/2020</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831278-5053-4A9D-89EC-94B5D9DF0754}"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398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Modulo </a:t>
            </a:r>
            <a:r>
              <a:rPr lang="fr-FR" dirty="0" smtClean="0"/>
              <a:t>4 –</a:t>
            </a:r>
            <a:br>
              <a:rPr lang="fr-FR" dirty="0" smtClean="0"/>
            </a:br>
            <a:r>
              <a:rPr lang="fr-FR" dirty="0" err="1" smtClean="0"/>
              <a:t>Mejoramiento</a:t>
            </a:r>
            <a:r>
              <a:rPr lang="fr-FR" dirty="0" smtClean="0"/>
              <a:t> </a:t>
            </a:r>
            <a:r>
              <a:rPr lang="fr-FR" dirty="0" err="1" smtClean="0"/>
              <a:t>genetico</a:t>
            </a:r>
            <a:r>
              <a:rPr lang="fr-FR" dirty="0" smtClean="0"/>
              <a:t> con la </a:t>
            </a:r>
            <a:r>
              <a:rPr lang="fr-FR" dirty="0" err="1" smtClean="0"/>
              <a:t>Inseminacion</a:t>
            </a:r>
            <a:r>
              <a:rPr lang="fr-FR" dirty="0" smtClean="0"/>
              <a:t> </a:t>
            </a:r>
            <a:r>
              <a:rPr lang="fr-FR" dirty="0" err="1" smtClean="0"/>
              <a:t>Artificial</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4412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3905" y="858103"/>
            <a:ext cx="10058400" cy="1450757"/>
          </a:xfrm>
        </p:spPr>
        <p:txBody>
          <a:bodyPr>
            <a:normAutofit/>
          </a:bodyPr>
          <a:lstStyle/>
          <a:p>
            <a:r>
              <a:rPr lang="es-ES" dirty="0" smtClean="0"/>
              <a:t>La IA y el Manejo </a:t>
            </a:r>
            <a:r>
              <a:rPr lang="es-ES" dirty="0"/>
              <a:t>de los cruzamientos</a:t>
            </a:r>
            <a:r>
              <a:rPr lang="fr-FR" dirty="0"/>
              <a:t/>
            </a:r>
            <a:br>
              <a:rPr lang="fr-FR" dirty="0"/>
            </a:br>
            <a:endParaRPr lang="fr-FR" dirty="0"/>
          </a:p>
        </p:txBody>
      </p:sp>
      <p:sp>
        <p:nvSpPr>
          <p:cNvPr id="3" name="Espace réservé du contenu 2"/>
          <p:cNvSpPr>
            <a:spLocks noGrp="1"/>
          </p:cNvSpPr>
          <p:nvPr>
            <p:ph idx="1"/>
          </p:nvPr>
        </p:nvSpPr>
        <p:spPr/>
        <p:txBody>
          <a:bodyPr/>
          <a:lstStyle/>
          <a:p>
            <a:r>
              <a:rPr lang="es-ES" dirty="0"/>
              <a:t>1) Objetivos a largo plazo </a:t>
            </a:r>
            <a:r>
              <a:rPr lang="es-ES" dirty="0" smtClean="0"/>
              <a:t>definidos</a:t>
            </a:r>
            <a:endParaRPr lang="es-ES" dirty="0"/>
          </a:p>
          <a:p>
            <a:r>
              <a:rPr lang="es-ES" dirty="0"/>
              <a:t>2) </a:t>
            </a:r>
            <a:r>
              <a:rPr lang="es-ES" dirty="0" smtClean="0"/>
              <a:t>Evaluaciones objetivas </a:t>
            </a:r>
            <a:r>
              <a:rPr lang="es-ES" dirty="0"/>
              <a:t>de las características de las </a:t>
            </a:r>
            <a:r>
              <a:rPr lang="es-ES" dirty="0" smtClean="0"/>
              <a:t>razas.</a:t>
            </a:r>
            <a:endParaRPr lang="es-ES" dirty="0"/>
          </a:p>
          <a:p>
            <a:r>
              <a:rPr lang="es-ES" dirty="0"/>
              <a:t>3) </a:t>
            </a:r>
            <a:r>
              <a:rPr lang="es-ES" dirty="0" smtClean="0"/>
              <a:t>Registro </a:t>
            </a:r>
            <a:r>
              <a:rPr lang="es-ES" dirty="0"/>
              <a:t>del tamaño adulto de la vaca.</a:t>
            </a:r>
          </a:p>
          <a:p>
            <a:r>
              <a:rPr lang="es-ES" dirty="0"/>
              <a:t>4) Sistemas de cruzamiento </a:t>
            </a:r>
            <a:r>
              <a:rPr lang="es-ES" dirty="0" smtClean="0"/>
              <a:t>e inteligente según la zona</a:t>
            </a:r>
            <a:endParaRPr lang="es-ES" dirty="0"/>
          </a:p>
          <a:p>
            <a:r>
              <a:rPr lang="es-ES" dirty="0"/>
              <a:t>5) Resultados </a:t>
            </a:r>
            <a:r>
              <a:rPr lang="es-ES" dirty="0" smtClean="0"/>
              <a:t>esperables</a:t>
            </a:r>
            <a:endParaRPr lang="es-ES" dirty="0"/>
          </a:p>
          <a:p>
            <a:r>
              <a:rPr lang="es-ES" dirty="0"/>
              <a:t>6) </a:t>
            </a:r>
            <a:r>
              <a:rPr lang="es-ES" dirty="0" err="1" smtClean="0"/>
              <a:t>Prevencion</a:t>
            </a:r>
            <a:r>
              <a:rPr lang="es-ES" dirty="0" smtClean="0"/>
              <a:t> de los problemas y errores</a:t>
            </a:r>
            <a:endParaRPr lang="fr-FR" dirty="0"/>
          </a:p>
        </p:txBody>
      </p:sp>
      <p:pic>
        <p:nvPicPr>
          <p:cNvPr id="4" name="Image 3"/>
          <p:cNvPicPr>
            <a:picLocks noChangeAspect="1"/>
          </p:cNvPicPr>
          <p:nvPr/>
        </p:nvPicPr>
        <p:blipFill>
          <a:blip r:embed="rId2"/>
          <a:stretch>
            <a:fillRect/>
          </a:stretch>
        </p:blipFill>
        <p:spPr>
          <a:xfrm>
            <a:off x="9446488" y="2065469"/>
            <a:ext cx="2297868" cy="4211450"/>
          </a:xfrm>
          <a:prstGeom prst="rect">
            <a:avLst/>
          </a:prstGeom>
        </p:spPr>
      </p:pic>
      <p:pic>
        <p:nvPicPr>
          <p:cNvPr id="6" name="Image 5"/>
          <p:cNvPicPr>
            <a:picLocks noChangeAspect="1"/>
          </p:cNvPicPr>
          <p:nvPr/>
        </p:nvPicPr>
        <p:blipFill>
          <a:blip r:embed="rId3"/>
          <a:stretch>
            <a:fillRect/>
          </a:stretch>
        </p:blipFill>
        <p:spPr>
          <a:xfrm>
            <a:off x="6917783" y="3929881"/>
            <a:ext cx="2143125" cy="2143125"/>
          </a:xfrm>
          <a:prstGeom prst="rect">
            <a:avLst/>
          </a:prstGeom>
        </p:spPr>
      </p:pic>
    </p:spTree>
    <p:extLst>
      <p:ext uri="{BB962C8B-B14F-4D97-AF65-F5344CB8AC3E}">
        <p14:creationId xmlns:p14="http://schemas.microsoft.com/office/powerpoint/2010/main" val="360578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406" y="346503"/>
            <a:ext cx="10058400" cy="1450757"/>
          </a:xfrm>
        </p:spPr>
        <p:txBody>
          <a:bodyPr>
            <a:normAutofit fontScale="90000"/>
          </a:bodyPr>
          <a:lstStyle/>
          <a:p>
            <a:pPr algn="r"/>
            <a:r>
              <a:rPr lang="fr-FR" dirty="0"/>
              <a:t> </a:t>
            </a:r>
            <a:r>
              <a:rPr lang="fr-FR" dirty="0" err="1"/>
              <a:t>Programa</a:t>
            </a:r>
            <a:r>
              <a:rPr lang="fr-FR" dirty="0"/>
              <a:t> de </a:t>
            </a:r>
            <a:r>
              <a:rPr lang="fr-FR" dirty="0" err="1"/>
              <a:t>mejoramiento</a:t>
            </a:r>
            <a:r>
              <a:rPr lang="fr-FR" dirty="0"/>
              <a:t> con </a:t>
            </a:r>
            <a:r>
              <a:rPr lang="fr-FR" dirty="0" smtClean="0"/>
              <a:t>IA :</a:t>
            </a:r>
            <a:r>
              <a:rPr lang="fr-FR" dirty="0"/>
              <a:t/>
            </a:r>
            <a:br>
              <a:rPr lang="fr-FR" dirty="0"/>
            </a:br>
            <a:r>
              <a:rPr lang="es-ES" dirty="0"/>
              <a:t>P</a:t>
            </a:r>
            <a:r>
              <a:rPr lang="es-ES" dirty="0" smtClean="0"/>
              <a:t>ruebas </a:t>
            </a:r>
            <a:r>
              <a:rPr lang="es-ES" dirty="0"/>
              <a:t>de </a:t>
            </a:r>
            <a:r>
              <a:rPr lang="es-ES" dirty="0" smtClean="0"/>
              <a:t>progenie</a:t>
            </a:r>
            <a:r>
              <a:rPr lang="fr-FR" dirty="0"/>
              <a:t/>
            </a:r>
            <a:br>
              <a:rPr lang="fr-FR" dirty="0"/>
            </a:br>
            <a:endParaRPr lang="fr-FR" dirty="0"/>
          </a:p>
        </p:txBody>
      </p:sp>
      <p:sp>
        <p:nvSpPr>
          <p:cNvPr id="3" name="Espace réservé du contenu 2"/>
          <p:cNvSpPr>
            <a:spLocks noGrp="1"/>
          </p:cNvSpPr>
          <p:nvPr>
            <p:ph idx="1"/>
          </p:nvPr>
        </p:nvSpPr>
        <p:spPr>
          <a:xfrm>
            <a:off x="247426" y="1448399"/>
            <a:ext cx="11403106" cy="4023360"/>
          </a:xfrm>
        </p:spPr>
        <p:txBody>
          <a:bodyPr>
            <a:noAutofit/>
          </a:bodyPr>
          <a:lstStyle/>
          <a:p>
            <a:r>
              <a:rPr lang="es-ES" sz="1400" b="1" dirty="0"/>
              <a:t> </a:t>
            </a:r>
            <a:r>
              <a:rPr lang="es-ES" sz="1400" dirty="0"/>
              <a:t>Evaluación del genotipo de los individuos mediante el estudio de su descendencia que ha sido producida por cruza </a:t>
            </a:r>
            <a:r>
              <a:rPr lang="es-ES" sz="1400" dirty="0" smtClean="0"/>
              <a:t>controlada con IA</a:t>
            </a:r>
          </a:p>
          <a:p>
            <a:r>
              <a:rPr lang="es-ES" sz="1400" b="1" dirty="0"/>
              <a:t>ECUACIÓN </a:t>
            </a:r>
            <a:r>
              <a:rPr lang="es-ES" sz="1400" b="1" dirty="0" smtClean="0"/>
              <a:t>DE </a:t>
            </a:r>
            <a:r>
              <a:rPr lang="es-ES" sz="1400" b="1" dirty="0"/>
              <a:t>LA PRODUCTIVIDAD ANIMAL </a:t>
            </a:r>
            <a:r>
              <a:rPr lang="es-ES" sz="1400" dirty="0"/>
              <a:t/>
            </a:r>
            <a:br>
              <a:rPr lang="es-ES" sz="1400" dirty="0"/>
            </a:br>
            <a:r>
              <a:rPr lang="es-ES" sz="1400" dirty="0"/>
              <a:t/>
            </a:r>
            <a:br>
              <a:rPr lang="es-ES" sz="1400" dirty="0"/>
            </a:br>
            <a:r>
              <a:rPr lang="es-ES" sz="1400" dirty="0"/>
              <a:t>Fenotipo = genotipo + medio ambiente</a:t>
            </a:r>
            <a:br>
              <a:rPr lang="es-ES" sz="1400" dirty="0"/>
            </a:br>
            <a:r>
              <a:rPr lang="es-ES" sz="1400" dirty="0"/>
              <a:t/>
            </a:r>
            <a:br>
              <a:rPr lang="es-ES" sz="1400" dirty="0"/>
            </a:br>
            <a:r>
              <a:rPr lang="es-ES" sz="1400" dirty="0"/>
              <a:t>Lo que significa que para lograr una determinada producción </a:t>
            </a:r>
            <a:r>
              <a:rPr lang="es-ES" sz="1400" dirty="0" smtClean="0"/>
              <a:t>(fenotipo), con la IA buscamos mejorar :</a:t>
            </a:r>
          </a:p>
          <a:p>
            <a:r>
              <a:rPr lang="es-ES" sz="1400" b="1" dirty="0" smtClean="0"/>
              <a:t>a</a:t>
            </a:r>
            <a:r>
              <a:rPr lang="es-ES" sz="1400" b="1" dirty="0"/>
              <a:t>) </a:t>
            </a:r>
            <a:r>
              <a:rPr lang="es-ES" sz="1400" b="1" dirty="0" smtClean="0"/>
              <a:t>El Genotipo</a:t>
            </a:r>
            <a:r>
              <a:rPr lang="es-ES" sz="1400" b="1" dirty="0"/>
              <a:t>.</a:t>
            </a:r>
            <a:r>
              <a:rPr lang="es-ES" sz="1400" dirty="0"/>
              <a:t> Es la conjugación de genes (Valor Genético) que tiene un individuo, es decir la habilidad con que nace para producir leche. La mejora genética toma su tiempo, pero tiene la gran ventaja que se transmite de padres a hijos, o sea de generación tras generación.</a:t>
            </a:r>
            <a:br>
              <a:rPr lang="es-ES" sz="1400" dirty="0"/>
            </a:br>
            <a:endParaRPr lang="es-ES" sz="1400" dirty="0" smtClean="0"/>
          </a:p>
          <a:p>
            <a:r>
              <a:rPr lang="es-ES" sz="1400" dirty="0" err="1" smtClean="0"/>
              <a:t>Ademas</a:t>
            </a:r>
            <a:r>
              <a:rPr lang="es-ES" sz="1400" dirty="0" smtClean="0"/>
              <a:t>, para que la IA sea útil , tenemos que tener en cuenta :</a:t>
            </a:r>
            <a:r>
              <a:rPr lang="es-ES" sz="1400" dirty="0"/>
              <a:t/>
            </a:r>
            <a:br>
              <a:rPr lang="es-ES" sz="1400" dirty="0"/>
            </a:br>
            <a:r>
              <a:rPr lang="es-ES" sz="1400" b="1" dirty="0"/>
              <a:t>b) </a:t>
            </a:r>
            <a:r>
              <a:rPr lang="es-ES" sz="1400" b="1" dirty="0" smtClean="0"/>
              <a:t>El Medio </a:t>
            </a:r>
            <a:r>
              <a:rPr lang="es-ES" sz="1400" b="1" dirty="0"/>
              <a:t>ambiente.</a:t>
            </a:r>
            <a:r>
              <a:rPr lang="es-ES" sz="1400" dirty="0"/>
              <a:t> Es la conjugación de factores climáticos y de manejo que dan la oportunidad para que se manifieste el genotipo. </a:t>
            </a:r>
            <a:endParaRPr lang="es-ES" sz="1400" dirty="0" smtClean="0"/>
          </a:p>
          <a:p>
            <a:r>
              <a:rPr lang="es-ES" sz="1400" dirty="0" smtClean="0"/>
              <a:t>Los </a:t>
            </a:r>
            <a:r>
              <a:rPr lang="es-ES" sz="1400" dirty="0"/>
              <a:t>factores medio-ambientales (alimentación, sanidad, etc.) son de rápida aplicación sobre el individuo, pero no son </a:t>
            </a:r>
            <a:r>
              <a:rPr lang="es-ES" sz="1400" dirty="0" err="1"/>
              <a:t>trasmitibles</a:t>
            </a:r>
            <a:r>
              <a:rPr lang="es-ES" sz="1400" dirty="0"/>
              <a:t>.</a:t>
            </a:r>
            <a:br>
              <a:rPr lang="es-ES" sz="1400" dirty="0"/>
            </a:br>
            <a:r>
              <a:rPr lang="es-ES" sz="1400" dirty="0"/>
              <a:t/>
            </a:r>
            <a:br>
              <a:rPr lang="es-ES" sz="1400" dirty="0"/>
            </a:br>
            <a:r>
              <a:rPr lang="es-ES" sz="1400" dirty="0" smtClean="0"/>
              <a:t>Ejemplo : En </a:t>
            </a:r>
            <a:r>
              <a:rPr lang="es-ES" sz="1400" dirty="0"/>
              <a:t>promedio, y para producción de leche, la parte genética influencia en un 30% (</a:t>
            </a:r>
            <a:r>
              <a:rPr lang="es-ES" sz="1400" dirty="0" err="1"/>
              <a:t>Heredabilidad</a:t>
            </a:r>
            <a:r>
              <a:rPr lang="es-ES" sz="1400" dirty="0"/>
              <a:t>) y el medio ambiente en un 70%. </a:t>
            </a:r>
            <a:endParaRPr lang="es-ES" sz="1400" dirty="0" smtClean="0"/>
          </a:p>
          <a:p>
            <a:r>
              <a:rPr lang="es-ES" sz="1400" dirty="0" smtClean="0">
                <a:sym typeface="Wingdings" panose="05000000000000000000" pitchFamily="2" charset="2"/>
              </a:rPr>
              <a:t></a:t>
            </a:r>
            <a:r>
              <a:rPr lang="es-ES" sz="1400" dirty="0" smtClean="0"/>
              <a:t> </a:t>
            </a:r>
            <a:r>
              <a:rPr lang="es-ES" sz="1400" dirty="0"/>
              <a:t>la genética por ser heredable, se constituye en el factor decisivo del mejoramiento lechero. </a:t>
            </a:r>
            <a:endParaRPr lang="es-ES" sz="1400" dirty="0" smtClean="0"/>
          </a:p>
          <a:p>
            <a:r>
              <a:rPr lang="es-ES" sz="1400" dirty="0" smtClean="0"/>
              <a:t>De </a:t>
            </a:r>
            <a:r>
              <a:rPr lang="es-ES" sz="1400" dirty="0"/>
              <a:t>allí que el trabajo fundamental del genetista es identificar los animales, vacas y toros del más alto Valor Genético para producción de leche y utilizarlos como reproductores de la siguiente generación y así sucesivamente, generación tras generación.</a:t>
            </a:r>
            <a:br>
              <a:rPr lang="es-ES" sz="1400" dirty="0"/>
            </a:br>
            <a:endParaRPr lang="es-ES" sz="1400" dirty="0"/>
          </a:p>
          <a:p>
            <a:endParaRPr lang="es-ES" sz="1400" dirty="0" smtClean="0"/>
          </a:p>
        </p:txBody>
      </p:sp>
    </p:spTree>
    <p:extLst>
      <p:ext uri="{BB962C8B-B14F-4D97-AF65-F5344CB8AC3E}">
        <p14:creationId xmlns:p14="http://schemas.microsoft.com/office/powerpoint/2010/main" val="92844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fr-FR" sz="4800" b="0" i="0" u="none" strike="noStrike" kern="1200" cap="none" spc="-50" normalizeH="0" baseline="0" noProof="0" dirty="0">
              <a:ln>
                <a:noFill/>
              </a:ln>
              <a:solidFill>
                <a:srgbClr val="000000">
                  <a:lumMod val="75000"/>
                  <a:lumOff val="25000"/>
                </a:srgbClr>
              </a:solidFill>
              <a:effectLst/>
              <a:uLnTx/>
              <a:uFillTx/>
              <a:latin typeface="Cambria" panose="02040503050406030204"/>
              <a:ea typeface="+mj-ea"/>
              <a:cs typeface="+mj-cs"/>
            </a:endParaRPr>
          </a:p>
        </p:txBody>
      </p:sp>
      <p:sp>
        <p:nvSpPr>
          <p:cNvPr id="5" name="Titre 1"/>
          <p:cNvSpPr>
            <a:spLocks noGrp="1"/>
          </p:cNvSpPr>
          <p:nvPr>
            <p:ph type="title"/>
          </p:nvPr>
        </p:nvSpPr>
        <p:spPr>
          <a:xfrm>
            <a:off x="1324984" y="818771"/>
            <a:ext cx="10058400" cy="1450757"/>
          </a:xfrm>
        </p:spPr>
        <p:txBody>
          <a:bodyPr>
            <a:normAutofit/>
          </a:bodyPr>
          <a:lstStyle/>
          <a:p>
            <a:r>
              <a:rPr lang="es-ES" dirty="0" smtClean="0"/>
              <a:t>La IA y el Manejo </a:t>
            </a:r>
            <a:r>
              <a:rPr lang="es-ES" dirty="0"/>
              <a:t>de los cruzamientos</a:t>
            </a:r>
            <a:r>
              <a:rPr lang="fr-FR" dirty="0"/>
              <a:t/>
            </a:r>
            <a:br>
              <a:rPr lang="fr-FR" dirty="0"/>
            </a:br>
            <a:endParaRPr lang="fr-FR" dirty="0"/>
          </a:p>
        </p:txBody>
      </p:sp>
      <p:sp>
        <p:nvSpPr>
          <p:cNvPr id="6" name="Rectangle 5"/>
          <p:cNvSpPr/>
          <p:nvPr/>
        </p:nvSpPr>
        <p:spPr>
          <a:xfrm>
            <a:off x="273626" y="1889760"/>
            <a:ext cx="5288078"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Británicas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precocidad</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carnicera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b)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precocidad</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reproductiva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c)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Menor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aumento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de peso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diario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que las continentales e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índicas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d)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Buena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adaptación</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 la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pradera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pampeana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e)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Buena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eficiencia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ha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menor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tamaño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menores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requerimientos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vaca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ende</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mayor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número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de va-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cas/ha).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f) Tienen en su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mayoría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veteado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todas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dan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mejor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carne.</a:t>
            </a:r>
          </a:p>
        </p:txBody>
      </p:sp>
      <p:sp>
        <p:nvSpPr>
          <p:cNvPr id="7" name="Rectangle 6"/>
          <p:cNvSpPr/>
          <p:nvPr/>
        </p:nvSpPr>
        <p:spPr>
          <a:xfrm>
            <a:off x="5739695" y="1833423"/>
            <a:ext cx="6318528" cy="280076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Cebú</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cebuínas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longevidad</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que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británicas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continentales.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b)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resistencia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ciertas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enfermedades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que las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británicas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continentales.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c)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digestibilidad</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de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pastos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celulósicos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d)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rendimiento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e) Mayor peso de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terminación</a:t>
            </a:r>
            <a:endPar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f)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instinto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maternal</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g)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Mejor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adaptación</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rusticidad</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en zonas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calurosas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húmedas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ntonio" panose="02000503000000000000" pitchFamily="2" charset="0"/>
                <a:ea typeface="+mn-ea"/>
                <a:cs typeface="+mn-cs"/>
              </a:rPr>
              <a:t>h</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Alto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vigor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híbrido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al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ser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cruzadas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con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británicas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continentales.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i)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Menor</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precocidad</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reproductiva</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que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británicas</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y continentales.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j) Mayor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tiempo</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 de </a:t>
            </a:r>
            <a:r>
              <a:rPr kumimoji="0" lang="fr-FR" sz="1600" b="0" i="0" u="none" strike="noStrike" kern="1200" cap="none" spc="0" normalizeH="0" baseline="0" noProof="0" dirty="0" err="1">
                <a:ln>
                  <a:noFill/>
                </a:ln>
                <a:solidFill>
                  <a:srgbClr val="000000"/>
                </a:solidFill>
                <a:effectLst/>
                <a:uLnTx/>
                <a:uFillTx/>
                <a:latin typeface="Antonio" panose="02000503000000000000" pitchFamily="2" charset="0"/>
                <a:ea typeface="+mn-ea"/>
                <a:cs typeface="+mn-cs"/>
              </a:rPr>
              <a:t>terminación</a:t>
            </a:r>
            <a:r>
              <a:rPr kumimoji="0" lang="fr-FR" sz="1600" b="0" i="0" u="none" strike="noStrike" kern="1200" cap="none" spc="0" normalizeH="0" baseline="0" noProof="0" dirty="0">
                <a:ln>
                  <a:noFill/>
                </a:ln>
                <a:solidFill>
                  <a:srgbClr val="000000"/>
                </a:solidFill>
                <a:effectLst/>
                <a:uLnTx/>
                <a:uFillTx/>
                <a:latin typeface="Antonio" panose="02000503000000000000" pitchFamily="2" charset="0"/>
                <a:ea typeface="+mn-ea"/>
                <a:cs typeface="+mn-cs"/>
              </a:rPr>
              <a:t>.</a:t>
            </a:r>
          </a:p>
        </p:txBody>
      </p:sp>
      <p:pic>
        <p:nvPicPr>
          <p:cNvPr id="2" name="Image 1"/>
          <p:cNvPicPr>
            <a:picLocks noChangeAspect="1"/>
          </p:cNvPicPr>
          <p:nvPr/>
        </p:nvPicPr>
        <p:blipFill>
          <a:blip r:embed="rId2"/>
          <a:stretch>
            <a:fillRect/>
          </a:stretch>
        </p:blipFill>
        <p:spPr>
          <a:xfrm>
            <a:off x="273626" y="4468961"/>
            <a:ext cx="4819650" cy="1857375"/>
          </a:xfrm>
          <a:prstGeom prst="rect">
            <a:avLst/>
          </a:prstGeom>
        </p:spPr>
      </p:pic>
      <p:pic>
        <p:nvPicPr>
          <p:cNvPr id="10244" name="Picture 4" descr="Résultat de recherche d'images pour &quot;razas cebu bovina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145" y="4339365"/>
            <a:ext cx="352425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9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68" y="333225"/>
            <a:ext cx="5228655"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smtClean="0">
                <a:ln>
                  <a:noFill/>
                </a:ln>
                <a:solidFill>
                  <a:srgbClr val="000000"/>
                </a:solidFill>
                <a:effectLst/>
                <a:uLnTx/>
                <a:uFillTx/>
                <a:latin typeface="Cambria" panose="02040503050406030204"/>
                <a:ea typeface="+mn-ea"/>
                <a:cs typeface="+mn-cs"/>
              </a:rPr>
              <a:t>Razas</a:t>
            </a:r>
            <a:r>
              <a:rPr kumimoji="0" lang="fr-FR" sz="1600" b="0" i="0" u="none" strike="noStrike" kern="1200" cap="none" spc="0" normalizeH="0" baseline="0" noProof="0" dirty="0" smtClean="0">
                <a:ln>
                  <a:noFill/>
                </a:ln>
                <a:solidFill>
                  <a:srgbClr val="000000"/>
                </a:solidFill>
                <a:effectLst/>
                <a:uLnTx/>
                <a:uFillTx/>
                <a:latin typeface="Cambria" panose="02040503050406030204"/>
                <a:ea typeface="+mn-ea"/>
                <a:cs typeface="+mn-cs"/>
              </a:rPr>
              <a:t> Continentales: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Buena</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aptitud</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lechera</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b)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Buena</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fertilidad</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c) Mayor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velocidad</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de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crecimiento</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británicas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d) Mayor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rendimiento</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las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británicas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Menor</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precocidad</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reproductiva</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británicas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f)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Menor</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precocidad</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carnicera</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británicas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g) Mayor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desarrollo</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británicas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h) Mayor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eficiencia</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de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conversión</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británicas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i) Mayor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velocidad</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de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crecimiento</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británicas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j) Mayor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tiempo</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de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terminación</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 que los </a:t>
            </a:r>
            <a:r>
              <a:rPr kumimoji="0" lang="fr-FR" sz="1600" b="0" i="0" u="none" strike="noStrike" kern="1200" cap="none" spc="0" normalizeH="0" baseline="0" noProof="0" dirty="0" err="1">
                <a:ln>
                  <a:noFill/>
                </a:ln>
                <a:solidFill>
                  <a:srgbClr val="000000"/>
                </a:solidFill>
                <a:effectLst/>
                <a:uLnTx/>
                <a:uFillTx/>
                <a:latin typeface="Cambria" panose="02040503050406030204"/>
                <a:ea typeface="+mn-ea"/>
                <a:cs typeface="+mn-cs"/>
              </a:rPr>
              <a:t>británicos</a:t>
            </a:r>
            <a:r>
              <a:rPr kumimoji="0" lang="fr-FR" sz="1600" b="0" i="0" u="none" strike="noStrike" kern="1200" cap="none" spc="0" normalizeH="0" baseline="0" noProof="0" dirty="0">
                <a:ln>
                  <a:noFill/>
                </a:ln>
                <a:solidFill>
                  <a:srgbClr val="000000"/>
                </a:solidFill>
                <a:effectLst/>
                <a:uLnTx/>
                <a:uFillTx/>
                <a:latin typeface="Cambria" panose="02040503050406030204"/>
                <a:ea typeface="+mn-ea"/>
                <a:cs typeface="+mn-cs"/>
              </a:rPr>
              <a:t>.</a:t>
            </a:r>
          </a:p>
        </p:txBody>
      </p:sp>
      <p:sp>
        <p:nvSpPr>
          <p:cNvPr id="3" name="Titre 1"/>
          <p:cNvSpPr txBox="1">
            <a:spLocks/>
          </p:cNvSpPr>
          <p:nvPr/>
        </p:nvSpPr>
        <p:spPr>
          <a:xfrm>
            <a:off x="2133600" y="-27097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r" defTabSz="914400" rtl="0" eaLnBrk="1" fontAlgn="auto" latinLnBrk="0" hangingPunct="1">
              <a:lnSpc>
                <a:spcPct val="85000"/>
              </a:lnSpc>
              <a:spcBef>
                <a:spcPct val="0"/>
              </a:spcBef>
              <a:spcAft>
                <a:spcPts val="0"/>
              </a:spcAft>
              <a:buClrTx/>
              <a:buSzTx/>
              <a:buFontTx/>
              <a:buNone/>
              <a:tabLst/>
              <a:defRPr/>
            </a:pPr>
            <a:r>
              <a:rPr kumimoji="0" lang="es-ES" sz="4000" b="0" i="0" u="sng" strike="noStrike" kern="1200" cap="none" spc="-5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latin typeface="Cambria" panose="02040503050406030204"/>
                <a:ea typeface="+mj-ea"/>
                <a:cs typeface="+mj-cs"/>
              </a:rPr>
              <a:t>La IA y el Manejo de los cruzamientos</a:t>
            </a:r>
            <a:r>
              <a:rPr kumimoji="0" lang="fr-FR" sz="4000" b="0" i="0" u="sng" strike="noStrike" kern="1200" cap="none" spc="-5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latin typeface="Cambria" panose="02040503050406030204"/>
                <a:ea typeface="+mj-ea"/>
                <a:cs typeface="+mj-cs"/>
              </a:rPr>
              <a:t/>
            </a:r>
            <a:br>
              <a:rPr kumimoji="0" lang="fr-FR" sz="4000" b="0" i="0" u="sng" strike="noStrike" kern="1200" cap="none" spc="-5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latin typeface="Cambria" panose="02040503050406030204"/>
                <a:ea typeface="+mj-ea"/>
                <a:cs typeface="+mj-cs"/>
              </a:rPr>
            </a:br>
            <a:endParaRPr kumimoji="0" lang="fr-FR" sz="4000" b="0" i="0" u="sng" strike="noStrike" kern="1200" cap="none" spc="-5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latin typeface="Cambria" panose="02040503050406030204"/>
              <a:ea typeface="+mj-ea"/>
              <a:cs typeface="+mj-cs"/>
            </a:endParaRPr>
          </a:p>
        </p:txBody>
      </p:sp>
      <p:pic>
        <p:nvPicPr>
          <p:cNvPr id="4" name="Image 3"/>
          <p:cNvPicPr>
            <a:picLocks noChangeAspect="1"/>
          </p:cNvPicPr>
          <p:nvPr/>
        </p:nvPicPr>
        <p:blipFill>
          <a:blip r:embed="rId2"/>
          <a:stretch>
            <a:fillRect/>
          </a:stretch>
        </p:blipFill>
        <p:spPr>
          <a:xfrm>
            <a:off x="304733" y="3491407"/>
            <a:ext cx="3889579" cy="2876202"/>
          </a:xfrm>
          <a:prstGeom prst="rect">
            <a:avLst/>
          </a:prstGeom>
        </p:spPr>
      </p:pic>
      <p:sp>
        <p:nvSpPr>
          <p:cNvPr id="5" name="Espace réservé du contenu 2"/>
          <p:cNvSpPr txBox="1">
            <a:spLocks/>
          </p:cNvSpPr>
          <p:nvPr/>
        </p:nvSpPr>
        <p:spPr>
          <a:xfrm>
            <a:off x="5121952" y="742799"/>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1600" b="0" i="0" u="none" strike="noStrike" kern="1200" cap="none" spc="0" normalizeH="0" baseline="0" noProof="0" dirty="0" smtClean="0">
                <a:ln>
                  <a:noFill/>
                </a:ln>
                <a:solidFill>
                  <a:srgbClr val="000000">
                    <a:lumMod val="75000"/>
                    <a:lumOff val="25000"/>
                  </a:srgbClr>
                </a:solidFill>
                <a:effectLst/>
                <a:uLnTx/>
                <a:uFillTx/>
                <a:latin typeface="Cambria" panose="02040503050406030204"/>
                <a:ea typeface="+mn-ea"/>
                <a:cs typeface="+mn-cs"/>
              </a:rPr>
              <a:t>Criolla:</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1600" b="0" i="0" u="none" strike="noStrike" kern="1200" cap="none" spc="0" normalizeH="0" baseline="0" noProof="0" dirty="0" smtClean="0">
                <a:ln>
                  <a:noFill/>
                </a:ln>
                <a:solidFill>
                  <a:srgbClr val="000000">
                    <a:lumMod val="75000"/>
                    <a:lumOff val="25000"/>
                  </a:srgbClr>
                </a:solidFill>
                <a:effectLst/>
                <a:uLnTx/>
                <a:uFillTx/>
                <a:latin typeface="Cambria" panose="02040503050406030204"/>
                <a:ea typeface="+mn-ea"/>
                <a:cs typeface="+mn-cs"/>
              </a:rPr>
              <a:t>a) Gran adaptación al medio y rusticidad.</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s-ES" sz="1600" b="0" i="0" u="none" strike="noStrike" kern="1200" cap="none" spc="0" normalizeH="0" baseline="0" noProof="0" dirty="0" smtClean="0">
                <a:ln>
                  <a:noFill/>
                </a:ln>
                <a:solidFill>
                  <a:srgbClr val="000000">
                    <a:lumMod val="75000"/>
                    <a:lumOff val="25000"/>
                  </a:srgbClr>
                </a:solidFill>
                <a:effectLst/>
                <a:uLnTx/>
                <a:uFillTx/>
                <a:latin typeface="Cambria" panose="02040503050406030204"/>
                <a:ea typeface="+mn-ea"/>
                <a:cs typeface="+mn-cs"/>
              </a:rPr>
              <a:t>b) Mayor tiempo de terminación.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1600" b="0" i="0" u="none" strike="noStrike" kern="1200" cap="none" spc="0" normalizeH="0" baseline="0" noProof="0" dirty="0">
              <a:ln>
                <a:noFill/>
              </a:ln>
              <a:solidFill>
                <a:srgbClr val="000000">
                  <a:lumMod val="75000"/>
                  <a:lumOff val="25000"/>
                </a:srgbClr>
              </a:solidFill>
              <a:effectLst/>
              <a:uLnTx/>
              <a:uFillTx/>
              <a:latin typeface="Cambria" panose="02040503050406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1600" b="0" i="0" u="none" strike="noStrike" kern="1200" cap="none" spc="0" normalizeH="0" baseline="0" noProof="0" dirty="0" smtClean="0">
              <a:ln>
                <a:noFill/>
              </a:ln>
              <a:solidFill>
                <a:srgbClr val="000000">
                  <a:lumMod val="75000"/>
                  <a:lumOff val="25000"/>
                </a:srgbClr>
              </a:solidFill>
              <a:effectLst/>
              <a:uLnTx/>
              <a:uFillTx/>
              <a:latin typeface="Cambria" panose="02040503050406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1600" b="0" i="0" u="none" strike="noStrike" kern="1200" cap="none" spc="0" normalizeH="0" baseline="0" noProof="0" dirty="0" smtClean="0">
              <a:ln>
                <a:noFill/>
              </a:ln>
              <a:solidFill>
                <a:srgbClr val="000000">
                  <a:lumMod val="75000"/>
                  <a:lumOff val="25000"/>
                </a:srgbClr>
              </a:solidFill>
              <a:effectLst/>
              <a:uLnTx/>
              <a:uFillTx/>
              <a:latin typeface="Cambria" panose="02040503050406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s-ES" sz="1600" b="0" i="0" u="none" strike="noStrike" kern="1200" cap="none" spc="0" normalizeH="0" baseline="0" noProof="0" dirty="0" smtClean="0">
              <a:ln>
                <a:noFill/>
              </a:ln>
              <a:solidFill>
                <a:srgbClr val="000000">
                  <a:lumMod val="75000"/>
                  <a:lumOff val="25000"/>
                </a:srgbClr>
              </a:solidFill>
              <a:effectLst/>
              <a:uLnTx/>
              <a:uFillTx/>
              <a:latin typeface="Cambria" panose="02040503050406030204"/>
              <a:ea typeface="+mn-ea"/>
              <a:cs typeface="+mn-cs"/>
            </a:endParaRPr>
          </a:p>
        </p:txBody>
      </p:sp>
      <p:pic>
        <p:nvPicPr>
          <p:cNvPr id="6" name="Image 5"/>
          <p:cNvPicPr>
            <a:picLocks noChangeAspect="1"/>
          </p:cNvPicPr>
          <p:nvPr/>
        </p:nvPicPr>
        <p:blipFill>
          <a:blip r:embed="rId3"/>
          <a:stretch>
            <a:fillRect/>
          </a:stretch>
        </p:blipFill>
        <p:spPr>
          <a:xfrm>
            <a:off x="5311523" y="1935623"/>
            <a:ext cx="6252770" cy="1555784"/>
          </a:xfrm>
          <a:prstGeom prst="rect">
            <a:avLst/>
          </a:prstGeom>
        </p:spPr>
      </p:pic>
      <p:pic>
        <p:nvPicPr>
          <p:cNvPr id="7" name="Image 6"/>
          <p:cNvPicPr>
            <a:picLocks noChangeAspect="1"/>
          </p:cNvPicPr>
          <p:nvPr/>
        </p:nvPicPr>
        <p:blipFill>
          <a:blip r:embed="rId4"/>
          <a:stretch>
            <a:fillRect/>
          </a:stretch>
        </p:blipFill>
        <p:spPr>
          <a:xfrm>
            <a:off x="5311522" y="3495905"/>
            <a:ext cx="6252771" cy="1694397"/>
          </a:xfrm>
          <a:prstGeom prst="rect">
            <a:avLst/>
          </a:prstGeom>
        </p:spPr>
      </p:pic>
    </p:spTree>
    <p:extLst>
      <p:ext uri="{BB962C8B-B14F-4D97-AF65-F5344CB8AC3E}">
        <p14:creationId xmlns:p14="http://schemas.microsoft.com/office/powerpoint/2010/main" val="4254396928"/>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16</TotalTime>
  <Words>637</Words>
  <Application>Microsoft Office PowerPoint</Application>
  <PresentationFormat>Grand écran</PresentationFormat>
  <Paragraphs>54</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Antonio</vt:lpstr>
      <vt:lpstr>Calibri</vt:lpstr>
      <vt:lpstr>Cambria</vt:lpstr>
      <vt:lpstr>Wingdings</vt:lpstr>
      <vt:lpstr>Rétrospective</vt:lpstr>
      <vt:lpstr>Modulo 4 – Mejoramiento genetico con la Inseminacion Artificial</vt:lpstr>
      <vt:lpstr>La IA y el Manejo de los cruzamientos </vt:lpstr>
      <vt:lpstr> Programa de mejoramiento con IA : Pruebas de progenie </vt:lpstr>
      <vt:lpstr>La IA y el Manejo de los cruzamientos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4 – Mejoramiento genetico con la Inseminacion Artificial</dc:title>
  <dc:creator>Utilisateur</dc:creator>
  <cp:lastModifiedBy>Utilisateur</cp:lastModifiedBy>
  <cp:revision>3</cp:revision>
  <dcterms:created xsi:type="dcterms:W3CDTF">2020-03-14T20:18:22Z</dcterms:created>
  <dcterms:modified xsi:type="dcterms:W3CDTF">2020-03-14T20:34:34Z</dcterms:modified>
</cp:coreProperties>
</file>