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07" r:id="rId2"/>
    <p:sldId id="305" r:id="rId3"/>
    <p:sldId id="300" r:id="rId4"/>
    <p:sldId id="279" r:id="rId5"/>
    <p:sldId id="280" r:id="rId6"/>
    <p:sldId id="281" r:id="rId7"/>
    <p:sldId id="282" r:id="rId8"/>
    <p:sldId id="301" r:id="rId9"/>
    <p:sldId id="288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83" r:id="rId19"/>
    <p:sldId id="292" r:id="rId20"/>
    <p:sldId id="293" r:id="rId21"/>
    <p:sldId id="294" r:id="rId22"/>
    <p:sldId id="295" r:id="rId23"/>
    <p:sldId id="302" r:id="rId24"/>
    <p:sldId id="291" r:id="rId25"/>
  </p:sldIdLst>
  <p:sldSz cx="9144000" cy="6858000" type="screen4x3"/>
  <p:notesSz cx="6805613" cy="99441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35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85" autoAdjust="0"/>
    <p:restoredTop sz="98577" autoAdjust="0"/>
  </p:normalViewPr>
  <p:slideViewPr>
    <p:cSldViewPr showGuides="1">
      <p:cViewPr>
        <p:scale>
          <a:sx n="100" d="100"/>
          <a:sy n="100" d="100"/>
        </p:scale>
        <p:origin x="-198" y="6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48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49" d="100"/>
          <a:sy n="49" d="100"/>
        </p:scale>
        <p:origin x="-2916" y="-84"/>
      </p:cViewPr>
      <p:guideLst>
        <p:guide orient="horz" pos="3132"/>
        <p:guide pos="2143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4939" y="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59616B-3A70-4218-A933-09318EDEE839}" type="datetimeFigureOut">
              <a:rPr lang="fr-FR" smtClean="0"/>
              <a:t>15/05/2020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45169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4939" y="9445169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BFA6B-3BCB-4A40-A78D-F484F93D17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0400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1C63A-24AD-457C-A8E7-8969104C923B}" type="datetimeFigureOut">
              <a:rPr lang="fr-FR" smtClean="0"/>
              <a:t>15/05/2020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0562" y="4723448"/>
            <a:ext cx="5444490" cy="447484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45169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4939" y="9445169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3AD40E-77BF-42A4-9BE3-F780DBF6B5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06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341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 smtClean="0"/>
          </a:p>
          <a:p>
            <a:r>
              <a:rPr lang="fr-FR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Pour les lieux recevant du public, désinfecter les surfaces au contact des mains (poignées de porte, présentoirs, comptoirs, interrupteurs, boutons d’ascenseurs…)</a:t>
            </a:r>
          </a:p>
          <a:p>
            <a:r>
              <a:rPr lang="fr-FR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Désinfection systématique du matériel de préparation des aliments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 smtClean="0"/>
              <a:t>Attention : les même règles doivent être appliquées durant les livraisons</a:t>
            </a:r>
          </a:p>
          <a:p>
            <a:endParaRPr lang="fr-FR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341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 smtClean="0"/>
          </a:p>
          <a:p>
            <a:r>
              <a:rPr lang="fr-FR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Pour les lieux recevant du public, désinfecter les surfaces au contact des mains (poignées de porte, présentoirs, comptoirs, interrupteurs, boutons d’ascenseurs…)</a:t>
            </a:r>
          </a:p>
          <a:p>
            <a:r>
              <a:rPr lang="fr-FR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Désinfection systématique du matériel de préparation des aliments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 smtClean="0"/>
              <a:t>Attention : les même règles doivent être appliquées durant les livraisons</a:t>
            </a:r>
          </a:p>
          <a:p>
            <a:endParaRPr lang="fr-FR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34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 smtClean="0"/>
          </a:p>
          <a:p>
            <a:r>
              <a:rPr lang="fr-FR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Pour les lieux recevant du public, désinfecter les surfaces au contact des mains (poignées de porte, présentoirs, comptoirs, interrupteurs, boutons d’ascenseurs…)</a:t>
            </a:r>
          </a:p>
          <a:p>
            <a:r>
              <a:rPr lang="fr-FR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Désinfection systématique du matériel de préparation des aliments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 smtClean="0"/>
              <a:t>Attention : les même règles doivent être appliquées durant les livraisons</a:t>
            </a:r>
          </a:p>
          <a:p>
            <a:endParaRPr lang="fr-FR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341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1" dirty="0" smtClean="0"/>
              <a:t>Guide de recommandations de sécurité sanitaire dans les professions de l’ingénierie, du numérique, du conseil, de l’événementiel et de la formation professionnelle</a:t>
            </a:r>
            <a:r>
              <a:rPr lang="fr-FR" dirty="0" smtClean="0"/>
              <a:t> https://travail-emploi.gouv.fr/le-ministere-en-action/coronavirus-covid-19/proteger-les-travailleurs/article/fiches-conseils-metiers-et-guides-pour-les-salaries-et-les-employeurs </a:t>
            </a:r>
            <a:endParaRPr lang="fr-FR" b="1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2138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2138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1" dirty="0" smtClean="0"/>
              <a:t>Guide de recommandations de sécurité sanitaire dans les professions de l’ingénierie, du numérique, du conseil, de l’événementiel et de la formation professionnelle</a:t>
            </a:r>
            <a:r>
              <a:rPr lang="fr-FR" dirty="0" smtClean="0"/>
              <a:t> https://travail-emploi.gouv.fr/le-ministere-en-action/coronavirus-covid-19/proteger-les-travailleurs/article/fiches-conseils-metiers-et-guides-pour-les-salaries-et-les-employeurs </a:t>
            </a:r>
            <a:endParaRPr lang="fr-FR" b="1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2138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1" dirty="0" smtClean="0"/>
              <a:t>Guide de recommandations de sécurité sanitaire dans les professions de l’ingénierie, du numérique, du conseil, de l’événementiel et de la formation professionnelle</a:t>
            </a:r>
            <a:r>
              <a:rPr lang="fr-FR" dirty="0" smtClean="0"/>
              <a:t> https://travail-emploi.gouv.fr/le-ministere-en-action/coronavirus-covid-19/proteger-les-travailleurs/article/fiches-conseils-metiers-et-guides-pour-les-salaries-et-les-employeurs </a:t>
            </a:r>
            <a:endParaRPr lang="fr-FR" b="1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2138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b="0" dirty="0" smtClean="0"/>
              <a:t>Recommandations des réseaux professionnels et sources officielles</a:t>
            </a:r>
          </a:p>
          <a:p>
            <a:endParaRPr lang="fr-FR" b="1" dirty="0" smtClean="0"/>
          </a:p>
          <a:p>
            <a:r>
              <a:rPr lang="fr-FR" b="1" dirty="0" smtClean="0"/>
              <a:t>Ministère du Travail Sécurité et santé des travailleurs : les obligations générales de l’employeur et sa responsabilité :https://travail-emploi.gouv.fr/le-</a:t>
            </a:r>
            <a:r>
              <a:rPr lang="fr-FR" b="1" dirty="0" err="1" smtClean="0"/>
              <a:t>ministere</a:t>
            </a:r>
            <a:r>
              <a:rPr lang="fr-FR" b="1" dirty="0" smtClean="0"/>
              <a:t>-en-action/coronavirus-covid-19/</a:t>
            </a:r>
            <a:r>
              <a:rPr lang="fr-FR" b="1" dirty="0" err="1" smtClean="0"/>
              <a:t>proteger</a:t>
            </a:r>
            <a:r>
              <a:rPr lang="fr-FR" b="1" dirty="0" smtClean="0"/>
              <a:t>-les-travailleurs/article/securite-et-sante-des-travailleurs-les-obligations-generales-de-l-employeur-et</a:t>
            </a:r>
          </a:p>
          <a:p>
            <a:endParaRPr lang="fr-FR" b="1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1" dirty="0" smtClean="0"/>
              <a:t>Quelles mesures l’employeur doit-il prendre pour protéger la santé de ses salariés ?</a:t>
            </a:r>
          </a:p>
          <a:p>
            <a:r>
              <a:rPr lang="fr-FR" b="1" dirty="0" smtClean="0"/>
              <a:t>https://travail-emploi.gouv.fr/le-ministere-en-action/coronavirus-covid-19/proteger-les-travailleurs/article/quelles-mesures-l-employeur-doit-il-prendre-pour-proteger-la-sante-de-ses</a:t>
            </a:r>
          </a:p>
          <a:p>
            <a:endParaRPr lang="fr-FR" b="1" dirty="0" smtClean="0"/>
          </a:p>
          <a:p>
            <a:r>
              <a:rPr lang="fr-FR" b="1" dirty="0" smtClean="0"/>
              <a:t>Guide de recommandations de sécurité sanitaire dans les professions de l’ingénierie, du numérique, du conseil, de l’événementiel et de la formation professionnelle</a:t>
            </a:r>
            <a:r>
              <a:rPr lang="fr-FR" dirty="0" smtClean="0"/>
              <a:t> https://travail-emploi.gouv.fr/le-ministere-en-action/coronavirus-covid-19/proteger-les-travailleurs/article/fiches-conseils-metiers-et-guides-pour-les-salaries-et-les-employeurs </a:t>
            </a:r>
            <a:endParaRPr lang="fr-FR" b="1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5070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Lor</a:t>
            </a:r>
            <a:r>
              <a:rPr lang="fr-FR" baseline="0" dirty="0" smtClean="0"/>
              <a:t>s de la procédure de réservation, sensibiliser le clients sur les conditions d’accueil liées à la crise sanitaire</a:t>
            </a:r>
          </a:p>
          <a:p>
            <a:r>
              <a:rPr lang="fr-FR" baseline="0" dirty="0" smtClean="0"/>
              <a:t>Définir et communiquer les règles d’intervention du personnel dans les espaces privatifs (pas d’intervention ou mesures de prévention dans la cas contraire</a:t>
            </a:r>
          </a:p>
          <a:p>
            <a:r>
              <a:rPr lang="fr-FR" baseline="0" dirty="0" smtClean="0"/>
              <a:t>Communiquer sur les mesures exceptionnels mise en place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5169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Lor</a:t>
            </a:r>
            <a:r>
              <a:rPr lang="fr-FR" baseline="0" dirty="0" smtClean="0"/>
              <a:t>s de la procédure de réservation, sensibiliser le clients sur les conditions d’accueil liées à la crise sanitaire</a:t>
            </a:r>
          </a:p>
          <a:p>
            <a:r>
              <a:rPr lang="fr-FR" baseline="0" dirty="0" smtClean="0"/>
              <a:t>Définir et communiquer les règles d’intervention du personnel dans les espaces privatifs (pas d’intervention ou mesures de prévention dans la cas contraire</a:t>
            </a:r>
          </a:p>
          <a:p>
            <a:r>
              <a:rPr lang="fr-FR" baseline="0" dirty="0" smtClean="0"/>
              <a:t>Communiquer sur les mesures exceptionnels mise en place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 smtClean="0"/>
              <a:t>Définir les modalités d’aération des chambres</a:t>
            </a:r>
          </a:p>
          <a:p>
            <a:endParaRPr lang="fr-FR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 smtClean="0"/>
              <a:t>Définir et communiquer sur les règles d’intervention du personnel dans les chambres (nombre et durée d’intervention dans un séjour…)</a:t>
            </a:r>
          </a:p>
          <a:p>
            <a:endParaRPr lang="fr-FR" baseline="0" dirty="0" smtClean="0"/>
          </a:p>
          <a:p>
            <a:endParaRPr lang="fr-FR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 smtClean="0"/>
              <a:t>Définir les modalités d’aération des chambres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5169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1" dirty="0" smtClean="0"/>
              <a:t>Guide de recommandations de sécurité sanitaire dans les professions de l’ingénierie, du numérique, du conseil, de l’événementiel et de la formation professionnelle</a:t>
            </a:r>
            <a:r>
              <a:rPr lang="fr-FR" dirty="0" smtClean="0"/>
              <a:t> https://travail-emploi.gouv.fr/le-ministere-en-action/coronavirus-covid-19/proteger-les-travailleurs/article/fiches-conseils-metiers-et-guides-pour-les-salaries-et-les-employeurs </a:t>
            </a:r>
            <a:endParaRPr lang="fr-FR" b="1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2138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2138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2138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Voir comment intégrer</a:t>
            </a:r>
            <a:r>
              <a:rPr lang="fr-FR" baseline="0" dirty="0" smtClean="0"/>
              <a:t> les prescripteurs = locaux notamment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2138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2138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AD40E-77BF-42A4-9BE3-F780DBF6B52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213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bg>
      <p:bgPr>
        <a:solidFill>
          <a:srgbClr val="2835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x0167\Desktop\tracé A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750" y="818710"/>
            <a:ext cx="1365250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5354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93357E-8294-4F46-A868-9AD640A47CA6}" type="datetimeFigureOut">
              <a:rPr lang="fr-FR" smtClean="0"/>
              <a:t>15/05/2020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A6DE03-18EF-4DF6-A6C8-26BEB89CD0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68780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93357E-8294-4F46-A868-9AD640A47CA6}" type="datetimeFigureOut">
              <a:rPr lang="fr-FR" smtClean="0"/>
              <a:t>15/05/2020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A6DE03-18EF-4DF6-A6C8-26BEB89CD0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743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93357E-8294-4F46-A868-9AD640A47CA6}" type="datetimeFigureOut">
              <a:rPr lang="fr-FR" smtClean="0"/>
              <a:t>15/05/2020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A6DE03-18EF-4DF6-A6C8-26BEB89CD0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830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93357E-8294-4F46-A868-9AD640A47CA6}" type="datetimeFigureOut">
              <a:rPr lang="fr-FR" smtClean="0"/>
              <a:t>15/05/2020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A6DE03-18EF-4DF6-A6C8-26BEB89CD0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26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93357E-8294-4F46-A868-9AD640A47CA6}" type="datetimeFigureOut">
              <a:rPr lang="fr-FR" smtClean="0"/>
              <a:t>15/05/2020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A6DE03-18EF-4DF6-A6C8-26BEB89CD0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109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93357E-8294-4F46-A868-9AD640A47CA6}" type="datetimeFigureOut">
              <a:rPr lang="fr-FR" smtClean="0"/>
              <a:t>15/05/2020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A6DE03-18EF-4DF6-A6C8-26BEB89CD0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793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93357E-8294-4F46-A868-9AD640A47CA6}" type="datetimeFigureOut">
              <a:rPr lang="fr-FR" smtClean="0"/>
              <a:t>15/05/2020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A6DE03-18EF-4DF6-A6C8-26BEB89CD0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251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93357E-8294-4F46-A868-9AD640A47CA6}" type="datetimeFigureOut">
              <a:rPr lang="fr-FR" smtClean="0"/>
              <a:t>15/05/2020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A6DE03-18EF-4DF6-A6C8-26BEB89CD0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914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93357E-8294-4F46-A868-9AD640A47CA6}" type="datetimeFigureOut">
              <a:rPr lang="fr-FR" smtClean="0"/>
              <a:t>15/05/2020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A6DE03-18EF-4DF6-A6C8-26BEB89CD0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121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93357E-8294-4F46-A868-9AD640A47CA6}" type="datetimeFigureOut">
              <a:rPr lang="fr-FR" smtClean="0"/>
              <a:t>15/05/2020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A6DE03-18EF-4DF6-A6C8-26BEB89CD0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68040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Connecteur droit 10"/>
          <p:cNvCxnSpPr/>
          <p:nvPr userDrawn="1"/>
        </p:nvCxnSpPr>
        <p:spPr>
          <a:xfrm flipV="1">
            <a:off x="1376645" y="6635865"/>
            <a:ext cx="6390710" cy="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 2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2390" y="6181418"/>
            <a:ext cx="836969" cy="532947"/>
          </a:xfrm>
          <a:prstGeom prst="rect">
            <a:avLst/>
          </a:prstGeom>
        </p:spPr>
      </p:pic>
      <p:sp>
        <p:nvSpPr>
          <p:cNvPr id="2" name="ZoneTexte 1"/>
          <p:cNvSpPr txBox="1"/>
          <p:nvPr userDrawn="1"/>
        </p:nvSpPr>
        <p:spPr>
          <a:xfrm>
            <a:off x="1282314" y="6646053"/>
            <a:ext cx="571182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" i="1" spc="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Isère Attractivité est auteur de ce document. Toute utilisation faite sans le consentement de l'auteur est illicite (article L122-4 du code de la propriété intellectuelle)</a:t>
            </a:r>
            <a:endParaRPr lang="fr-FR" sz="600" i="1" spc="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10" y="188640"/>
            <a:ext cx="1019004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127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18" Type="http://schemas.openxmlformats.org/officeDocument/2006/relationships/slide" Target="slide19.xml"/><Relationship Id="rId3" Type="http://schemas.openxmlformats.org/officeDocument/2006/relationships/slide" Target="slide4.xml"/><Relationship Id="rId21" Type="http://schemas.openxmlformats.org/officeDocument/2006/relationships/slide" Target="slide22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18.xml"/><Relationship Id="rId2" Type="http://schemas.openxmlformats.org/officeDocument/2006/relationships/slide" Target="slide3.xml"/><Relationship Id="rId16" Type="http://schemas.openxmlformats.org/officeDocument/2006/relationships/slide" Target="slide17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23" Type="http://schemas.openxmlformats.org/officeDocument/2006/relationships/slide" Target="slide24.xml"/><Relationship Id="rId10" Type="http://schemas.openxmlformats.org/officeDocument/2006/relationships/slide" Target="slide11.xml"/><Relationship Id="rId19" Type="http://schemas.openxmlformats.org/officeDocument/2006/relationships/slide" Target="slide20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Relationship Id="rId22" Type="http://schemas.openxmlformats.org/officeDocument/2006/relationships/slide" Target="slide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olidarites-sante.gouv.fr/soins-et-maladies/maladies/maladies-infectieuses/coronavirus/" TargetMode="External"/><Relationship Id="rId7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hyperlink" Target="https://apps.who.int/iris/bitstream/handle/10665/331855/WHO-2019-nCoV-Food_Safety-2020.1-fre.pdf" TargetMode="External"/><Relationship Id="rId4" Type="http://schemas.openxmlformats.org/officeDocument/2006/relationships/hyperlink" Target="https://www.who.int/fr/emergencies/diseases/novel-coronavirus-2019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uvernement.fr/sites/default/files/cimages/portons-tous-des-masques.jpg" TargetMode="External"/><Relationship Id="rId3" Type="http://schemas.openxmlformats.org/officeDocument/2006/relationships/hyperlink" Target="https://www.gouvernement.fr/sites/default/files/cimages/bienporter_son_masque.png" TargetMode="External"/><Relationship Id="rId7" Type="http://schemas.openxmlformats.org/officeDocument/2006/relationships/hyperlink" Target="http://www.inrs.fr/dms/inrs/CataloguePapier/ED/TI-ED-146/ed146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uvernement.fr/info-coronavirus" TargetMode="External"/><Relationship Id="rId5" Type="http://schemas.openxmlformats.org/officeDocument/2006/relationships/hyperlink" Target="http://www.omedit-idf.fr/wp-content/uploads/2020/04/OMEDIT-CRMRV-IDF-masques-et-COVID19-VF2bis.pdf" TargetMode="External"/><Relationship Id="rId10" Type="http://schemas.openxmlformats.org/officeDocument/2006/relationships/slide" Target="slide2.xml"/><Relationship Id="rId4" Type="http://schemas.openxmlformats.org/officeDocument/2006/relationships/image" Target="../media/image5.png"/><Relationship Id="rId9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hyperlink" Target="https://stopcovid19.fr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asques-pme.laposte.fr/" TargetMode="External"/><Relationship Id="rId5" Type="http://schemas.openxmlformats.org/officeDocument/2006/relationships/hyperlink" Target="https://auvergnerhonealpes-entreprises.fr/carte-interactive-des-entreprises-regionales-fournissant-du-materiel-de-protection-covid-19" TargetMode="Externa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ifrance.gouv.fr/affichTexte.do?cidTexte=JORFTEXT000000205593&amp;categorieLien=id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ravail-emploi.gouv.fr/le-ministere-en-action/coronavirus-covid-19/proteger-les-travailleurs-les-emplois-les-savoir-faire-et-les-competences/proteger-les-travailleurs/article/securite-et-sante-des-travailleurs-les-obligations-generales-de-l-employeur-et" TargetMode="External"/><Relationship Id="rId5" Type="http://schemas.openxmlformats.org/officeDocument/2006/relationships/slide" Target="slide2.xml"/><Relationship Id="rId4" Type="http://schemas.openxmlformats.org/officeDocument/2006/relationships/hyperlink" Target="http://www.legifrance.gouv.fr/affichTexte.do?cidTexte=JORFTEXT000000205593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mailto:iddj@iseredrome-juniors.fr" TargetMode="External"/><Relationship Id="rId3" Type="http://schemas.openxmlformats.org/officeDocument/2006/relationships/hyperlink" Target="https://drive.google.com/open?id=1eU-e7qxNc5ikXnQfVbrHgpIViwlxG7DY" TargetMode="External"/><Relationship Id="rId7" Type="http://schemas.openxmlformats.org/officeDocument/2006/relationships/hyperlink" Target="mailto:location@gites-de-france-isere.com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info@campingisere.com" TargetMode="External"/><Relationship Id="rId5" Type="http://schemas.openxmlformats.org/officeDocument/2006/relationships/hyperlink" Target="mailto:contact@umih38.fr" TargetMode="External"/><Relationship Id="rId10" Type="http://schemas.openxmlformats.org/officeDocument/2006/relationships/slide" Target="slide2.xml"/><Relationship Id="rId4" Type="http://schemas.openxmlformats.org/officeDocument/2006/relationships/hyperlink" Target="https://drive.google.com/open?id=1FWCWpZMrImswehCi5p84oUyGiGHGvUvU" TargetMode="External"/><Relationship Id="rId9" Type="http://schemas.openxmlformats.org/officeDocument/2006/relationships/hyperlink" Target="https://www.ffcam.fr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travail-emploi.gouv.fr/IMG/pdf/guide_recommandations_sanitaires_federation_syntec.pdf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ravail-emploi.gouv.fr/le-ministere-en-action/coronavirus-covid-19/proteger-les-travailleurs/article/fiches-conseils-metiers-et-guides-pour-les-salaries-et-les-employeurs" TargetMode="External"/><Relationship Id="rId7" Type="http://schemas.openxmlformats.org/officeDocument/2006/relationships/slide" Target="slid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/url?sa=t&amp;rct=j&amp;q=&amp;esrc=s&amp;source=web&amp;cd=1&amp;ved=2ahUKEwjWtoOyjq7pAhUoxoUKHausA_oQFjAAegQIBhAB&amp;url=https://solidarites-sante.gouv.fr/IMG/pdf/fiche_mesures_guichet.pdf&amp;usg=AOvVaw1gO4NbyX60noM6MFwa2PtJ" TargetMode="External"/><Relationship Id="rId5" Type="http://schemas.openxmlformats.org/officeDocument/2006/relationships/hyperlink" Target="https://travail-emploi.gouv.fr/le-ministere-en-action/coronavirus-covid-19/proteger-les-travailleurs/article/quelles-mesures-l-employeur-doit-il-prendre-pour-proteger-la-sante-de-ses" TargetMode="External"/><Relationship Id="rId4" Type="http://schemas.openxmlformats.org/officeDocument/2006/relationships/hyperlink" Target="https://travail-emploi.gouv.fr/actualites/presse/communiques-de-presse/article/protocole-national-de-deconfinement-pour-les-entreprises-pour-assurer-la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hyperlink" Target="https://www.google.com/url?sa=t&amp;rct=j&amp;q=&amp;esrc=s&amp;source=web&amp;cd=1&amp;ved=2ahUKEwjWtoOyjq7pAhUoxoUKHausA_oQFjAAegQIBhAB&amp;url=https://solidarites-sante.gouv.fr/IMG/pdf/fiche_mesures_guichet.pdf&amp;usg=AOvVaw1gO4NbyX60noM6MFwa2PtJ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ravail-emploi.gouv.fr/IMG/pdf/protocole-national-de-deconfinement.pdf" TargetMode="External"/><Relationship Id="rId7" Type="http://schemas.openxmlformats.org/officeDocument/2006/relationships/slide" Target="slide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pdejeuner.fr/" TargetMode="External"/><Relationship Id="rId5" Type="http://schemas.openxmlformats.org/officeDocument/2006/relationships/hyperlink" Target="https://www.edenred.fr/ticket-restaurant" TargetMode="External"/><Relationship Id="rId4" Type="http://schemas.openxmlformats.org/officeDocument/2006/relationships/hyperlink" Target="https://www.ancv.com/le-cheque-vacance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apidae-tourisme.com/valorisation-offre-deconfinement/" TargetMode="External"/><Relationship Id="rId4" Type="http://schemas.openxmlformats.org/officeDocument/2006/relationships/hyperlink" Target="mailto:contact@fdotsi-isere.com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open?id=14GREdEAtNz9mBCuYo2PTyhasCMTkrkVO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hyperlink" Target="https://www.tourisme-tarnetgaronne.fr/app/uploads/tarnetgaronne/2020/04/checklist-mnage.pdf" TargetMode="External"/><Relationship Id="rId4" Type="http://schemas.openxmlformats.org/officeDocument/2006/relationships/hyperlink" Target="https://drive.google.com/file/d/1mMpEcFZ8Je814kx1aYB4f1FxmH9YBGDt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frotsi-paca.fr/2020/05/08/plan-accompagnement-entreprises-touristiques-region-sud/" TargetMode="External"/><Relationship Id="rId2" Type="http://schemas.openxmlformats.org/officeDocument/2006/relationships/hyperlink" Target="https://www.trajectoires-tourisme.com/webseminaire-table-ronde-professionnels-hebergement-preparent-reprise/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hyperlink" Target="https://elloha.wistia.com/medias/bpc7zkovc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5"/>
          <p:cNvSpPr txBox="1">
            <a:spLocks/>
          </p:cNvSpPr>
          <p:nvPr/>
        </p:nvSpPr>
        <p:spPr>
          <a:xfrm>
            <a:off x="296525" y="1088740"/>
            <a:ext cx="8415935" cy="3877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140"/>
            <a:r>
              <a:rPr lang="fr-FR" sz="4000" cap="small" dirty="0" smtClean="0">
                <a:latin typeface="+mn-lt"/>
                <a:cs typeface="Arial" panose="020B0604020202020204" pitchFamily="34" charset="0"/>
              </a:rPr>
              <a:t>Adapter </a:t>
            </a:r>
            <a:r>
              <a:rPr lang="fr-FR" sz="4000" cap="small" dirty="0">
                <a:latin typeface="+mn-lt"/>
                <a:cs typeface="Arial" panose="020B0604020202020204" pitchFamily="34" charset="0"/>
              </a:rPr>
              <a:t>son activité </a:t>
            </a:r>
            <a:br>
              <a:rPr lang="fr-FR" sz="4000" cap="small" dirty="0">
                <a:latin typeface="+mn-lt"/>
                <a:cs typeface="Arial" panose="020B0604020202020204" pitchFamily="34" charset="0"/>
              </a:rPr>
            </a:br>
            <a:r>
              <a:rPr lang="fr-FR" sz="4000" cap="small" dirty="0">
                <a:latin typeface="+mn-lt"/>
                <a:cs typeface="Arial" panose="020B0604020202020204" pitchFamily="34" charset="0"/>
              </a:rPr>
              <a:t>aux évolutions sanitaires </a:t>
            </a:r>
            <a:r>
              <a:rPr lang="fr-FR" sz="4000" cap="small" dirty="0" smtClean="0">
                <a:latin typeface="+mn-lt"/>
                <a:cs typeface="Arial" panose="020B0604020202020204" pitchFamily="34" charset="0"/>
              </a:rPr>
              <a:t>:</a:t>
            </a:r>
          </a:p>
          <a:p>
            <a:pPr marL="10140"/>
            <a:endParaRPr lang="fr-FR" sz="4000" b="1" cap="small" dirty="0">
              <a:latin typeface="+mn-lt"/>
              <a:cs typeface="Arial" panose="020B0604020202020204" pitchFamily="34" charset="0"/>
            </a:endParaRPr>
          </a:p>
          <a:p>
            <a:pPr marL="10140"/>
            <a:r>
              <a:rPr lang="fr-FR" cap="small" dirty="0" smtClean="0">
                <a:latin typeface="+mn-lt"/>
                <a:cs typeface="Arial" panose="020B0604020202020204" pitchFamily="34" charset="0"/>
              </a:rPr>
              <a:t>Guide pratique </a:t>
            </a:r>
            <a:br>
              <a:rPr lang="fr-FR" cap="small" dirty="0" smtClean="0">
                <a:latin typeface="+mn-lt"/>
                <a:cs typeface="Arial" panose="020B0604020202020204" pitchFamily="34" charset="0"/>
              </a:rPr>
            </a:br>
            <a:r>
              <a:rPr lang="fr-FR" cap="small" dirty="0" smtClean="0">
                <a:latin typeface="+mn-lt"/>
                <a:cs typeface="Arial" panose="020B0604020202020204" pitchFamily="34" charset="0"/>
              </a:rPr>
              <a:t>à destination des hébergements touristiques et des restaurants </a:t>
            </a:r>
            <a:endParaRPr lang="fr-FR" cap="small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184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37921" y="143635"/>
            <a:ext cx="7902370" cy="94510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283583"/>
                </a:solidFill>
                <a:latin typeface="Madras Extra Bold" pitchFamily="2" charset="0"/>
                <a:ea typeface="+mn-ea"/>
                <a:cs typeface="Arial" panose="020B0604020202020204" pitchFamily="34" charset="0"/>
              </a:rPr>
              <a:t>Sommaire</a:t>
            </a:r>
            <a:endParaRPr lang="fr-FR" sz="4000" b="1" dirty="0">
              <a:solidFill>
                <a:srgbClr val="283583"/>
              </a:solidFill>
              <a:latin typeface="Madras Extra Bold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1530" y="930489"/>
            <a:ext cx="850594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Evolution des comportements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Objectifs du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document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b="1" dirty="0" smtClean="0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1. Informations sur le COVID 19</a:t>
            </a:r>
            <a:endParaRPr lang="fr-FR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Les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modes de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transmission 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2424113" algn="l"/>
              </a:tabLst>
            </a:pP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Principaux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gestes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barrières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: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	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  <a:hlinkClick r:id="rId6" action="ppaction://hlinksldjump"/>
              </a:rPr>
              <a:t>port du masque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>
              <a:tabLst>
                <a:tab pos="2424113" algn="l"/>
              </a:tabLst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	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  <a:hlinkClick r:id="rId7" action="ppaction://hlinksldjump"/>
              </a:rPr>
              <a:t>nettoyage des surfaces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b="1" dirty="0" smtClean="0">
                <a:latin typeface="Arial" panose="020B0604020202020204" pitchFamily="34" charset="0"/>
                <a:cs typeface="Arial" panose="020B0604020202020204" pitchFamily="34" charset="0"/>
                <a:hlinkClick r:id="rId8" action="ppaction://hlinksldjump"/>
              </a:rPr>
              <a:t>2. Mettre en place un protocole sanitaire dans son établissement</a:t>
            </a:r>
            <a:endParaRPr lang="fr-FR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9" action="ppaction://hlinksldjump"/>
              </a:rPr>
              <a:t>Qu’est-ce qu’un protocole 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10" action="ppaction://hlinksldjump"/>
              </a:rPr>
              <a:t>Etape 1 : se référer aux mesures validées par l’Etat dans sa filière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11" action="ppaction://hlinksldjump"/>
              </a:rPr>
              <a:t>Etape 2 : Analyser le parcours du client dans son établissement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0113" algn="l"/>
              </a:tabLst>
            </a:pP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12" action="ppaction://hlinksldjump"/>
              </a:rPr>
              <a:t>Etape 3 : 	Elaborer son propre protocole sanitaire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0113">
              <a:tabLst>
                <a:tab pos="7537450" algn="l"/>
              </a:tabLst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  <a:hlinkClick r:id="rId13" action="ppaction://hlinksldjump"/>
              </a:rPr>
              <a:t>Quelques recommandations pratiques pour assurer la sécurité de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13" action="ppaction://hlinksldjump"/>
              </a:rPr>
              <a:t>son personnel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0113">
              <a:tabLst>
                <a:tab pos="7080250" algn="l"/>
              </a:tabLst>
            </a:pP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Quelques recommandations pratiques pour assurer la sécurité de ses clients : 	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14" action="ppaction://hlinksldjump"/>
              </a:rPr>
              <a:t>partie 1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0113">
              <a:tabLst>
                <a:tab pos="7080250" algn="l"/>
              </a:tabLst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15" action="ppaction://hlinksldjump"/>
              </a:rPr>
              <a:t>partie 2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7537450" algn="l"/>
              </a:tabLst>
            </a:pP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16" action="ppaction://hlinksldjump"/>
              </a:rPr>
              <a:t>Etape 4 : formaliser le protocole sanitaire et l’intégrer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b="1" dirty="0" smtClean="0">
                <a:latin typeface="Arial" panose="020B0604020202020204" pitchFamily="34" charset="0"/>
                <a:cs typeface="Arial" panose="020B0604020202020204" pitchFamily="34" charset="0"/>
                <a:hlinkClick r:id="rId17" action="ppaction://hlinksldjump"/>
              </a:rPr>
              <a:t>3. Valoriser ses actions et ses points forts</a:t>
            </a:r>
            <a:endParaRPr lang="fr-FR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18" action="ppaction://hlinksldjump"/>
              </a:rPr>
              <a:t>Adapter sa communication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19" action="ppaction://hlinksldjump"/>
              </a:rPr>
              <a:t>Quelques recommandations pratiques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20" action="ppaction://hlinksldjump"/>
              </a:rPr>
              <a:t>Communiquer auprès des salariés et partenaires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21" action="ppaction://hlinksldjump"/>
              </a:rPr>
              <a:t>Communiquer auprès de ses clients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2063750" algn="l"/>
              </a:tabLst>
            </a:pP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22" action="ppaction://hlinksldjump"/>
              </a:rPr>
              <a:t>Faciliter la réservation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>
              <a:tabLst>
                <a:tab pos="2063750" algn="l"/>
              </a:tabLst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  <a:hlinkClick r:id="rId23" action="ppaction://hlinksldjump"/>
              </a:rPr>
              <a:t>Pour aller plus loin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68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41630" y="143635"/>
            <a:ext cx="7902370" cy="85509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283583"/>
                </a:solidFill>
                <a:latin typeface="Madras Extra Bold" pitchFamily="2" charset="0"/>
                <a:ea typeface="+mn-ea"/>
                <a:cs typeface="Arial" panose="020B0604020202020204" pitchFamily="34" charset="0"/>
              </a:rPr>
              <a:t>Evolution des comportements</a:t>
            </a:r>
            <a:endParaRPr lang="fr-FR" sz="4000" b="1" dirty="0">
              <a:solidFill>
                <a:srgbClr val="283583"/>
              </a:solidFill>
              <a:latin typeface="Madras Extra Bold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6535" y="908720"/>
            <a:ext cx="8229600" cy="495055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La crise sanitaire du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COVID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19 a mis en avant 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de nouvelles tendances de consommation fortes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à prendre en compte dans le secteur du tourisme : </a:t>
            </a:r>
          </a:p>
          <a:p>
            <a:pPr marL="536575">
              <a:spcBef>
                <a:spcPts val="0"/>
              </a:spcBef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Se recentrer sur l’essentiel, se retrouver avec ses proches</a:t>
            </a:r>
          </a:p>
          <a:p>
            <a:pPr marL="536575">
              <a:spcBef>
                <a:spcPts val="0"/>
              </a:spcBef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Penser « collectif » et « solidaire » </a:t>
            </a:r>
          </a:p>
          <a:p>
            <a:pPr marL="536575">
              <a:spcBef>
                <a:spcPts val="0"/>
              </a:spcBef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Développer sa conscience écologique en rationnalisant sa consommation et en consommant local </a:t>
            </a:r>
          </a:p>
          <a:p>
            <a:pPr marL="536575">
              <a:spcBef>
                <a:spcPts val="0"/>
              </a:spcBef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Réduire ses déplacements en privilégiant le tourisme de proximité </a:t>
            </a:r>
          </a:p>
          <a:p>
            <a:pPr marL="536575">
              <a:spcBef>
                <a:spcPts val="0"/>
              </a:spcBef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Recourir à la dématérialisation et au numérique : poursuite du « E life » après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confinement</a:t>
            </a:r>
          </a:p>
          <a:p>
            <a:pPr marL="0" indent="0">
              <a:spcBef>
                <a:spcPts val="0"/>
              </a:spcBef>
              <a:buNone/>
            </a:pPr>
            <a:endParaRPr lang="fr-F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Même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si différentes études menées en France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affirment que les Français maintiennent leur volonté de prendre des vacances estivales, le passage à l’acte reste incertain. La peur du virus et à la diminution des moyens financiers (période de confinement, mesures de chômage partiel…) pourraient contrebalancer cette volonté, ce qui incite les hébergements et restaurants à prendre en compte les nouveaux besoins des clientèles : </a:t>
            </a:r>
          </a:p>
          <a:p>
            <a:pPr marL="0" indent="0">
              <a:spcBef>
                <a:spcPts val="0"/>
              </a:spcBef>
              <a:buNone/>
            </a:pPr>
            <a:endParaRPr lang="fr-F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sz="1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Des </a:t>
            </a:r>
            <a:r>
              <a:rPr lang="fr-FR" sz="1400" u="sng" dirty="0">
                <a:latin typeface="Arial" panose="020B0604020202020204" pitchFamily="34" charset="0"/>
                <a:cs typeface="Arial" panose="020B0604020202020204" pitchFamily="34" charset="0"/>
              </a:rPr>
              <a:t>besoins incontournables :</a:t>
            </a:r>
          </a:p>
          <a:p>
            <a:pPr marL="285750" indent="-285750">
              <a:spcBef>
                <a:spcPts val="0"/>
              </a:spcBef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de sécurité :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mesures d’hygiène poussées, mesures de distanciation dans les espaces communs… </a:t>
            </a:r>
          </a:p>
          <a:p>
            <a:pPr marL="285750" indent="-285750">
              <a:spcBef>
                <a:spcPts val="0"/>
              </a:spcBef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fr-F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 réassurance 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communication adaptée, dématérialisation des procédures…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0"/>
              </a:spcBef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de flexibilité :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politique d’annulation souple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 marL="285750" indent="-285750">
              <a:spcBef>
                <a:spcPts val="0"/>
              </a:spcBef>
            </a:pPr>
            <a:endParaRPr lang="fr-FR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sz="1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Des </a:t>
            </a:r>
            <a:r>
              <a:rPr lang="fr-FR" sz="1400" u="sng" dirty="0">
                <a:latin typeface="Arial" panose="020B0604020202020204" pitchFamily="34" charset="0"/>
                <a:cs typeface="Arial" panose="020B0604020202020204" pitchFamily="34" charset="0"/>
              </a:rPr>
              <a:t>besoins renforcés :</a:t>
            </a:r>
          </a:p>
          <a:p>
            <a:pPr marL="285750" indent="-285750">
              <a:spcBef>
                <a:spcPts val="0"/>
              </a:spcBef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affectifs :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retrouver, se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rapprocher de sa famille et de ses amis…</a:t>
            </a:r>
          </a:p>
          <a:p>
            <a:pPr marL="285750" indent="-285750">
              <a:spcBef>
                <a:spcPts val="0"/>
              </a:spcBef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de vert et de nature :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sortir, s’évader, consommer responsable…</a:t>
            </a:r>
          </a:p>
          <a:p>
            <a:pPr marL="285750" indent="-285750">
              <a:spcBef>
                <a:spcPts val="0"/>
              </a:spcBef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d’espace :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faire du sport, éviter la foule </a:t>
            </a:r>
          </a:p>
          <a:p>
            <a:pPr marL="285750" indent="-285750">
              <a:spcBef>
                <a:spcPts val="0"/>
              </a:spcBef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de revenir aux valeurs essentielles :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humilité, authenticité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oneTexte 3">
            <a:hlinkClick r:id="rId2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151392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252996" y="224553"/>
            <a:ext cx="78036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Objectifs du document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155575" y="946749"/>
            <a:ext cx="8601890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Ce document a été conçu pour faciliter la réouverture des hébergements touristiques et des restaurants suite à la crise sanitaire du COVID 19 et aux mesures mises en place par l’Etat. </a:t>
            </a:r>
          </a:p>
          <a:p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Il a pour objectifs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’informer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sur les modes de transmission du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COVID 19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, les gestes barrières à adopter et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leurs impacts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sur les métiers liés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 l’hébergement touristique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et à la restauration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présenter les nouvelles attentes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des clients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liées à cette situation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proposer des méthodes de travail permettant d’adapter le fonctionnement des établissements aux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mesures sanitaires afin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de garantir la sécurité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du personnel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des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partenaires et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des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clients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donner des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clés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pour adapter sa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Il comporte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Un ensemble de conseils pratiques et opérationnels issus de sources diversifiées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Les liens vers les principaux documents traitants de ces problématiques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Les principales normes et réglementations en vigueur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Ses limites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Il n’a pas vocation à se substituer aux directives réglementaires et distingue les recommandations issues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des réseaux professionnels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et celles d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es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services de l’Etat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Il ne dresse pas une liste exhaustive des recommandations techniques par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filière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et par métier mais renvoie vers les documents de références permettant aux professionnels d’approfondir leurs recherches</a:t>
            </a:r>
          </a:p>
        </p:txBody>
      </p:sp>
      <p:sp>
        <p:nvSpPr>
          <p:cNvPr id="2" name="AutoShape 2" descr="https://images.unric.org/fr/wp-content/uploads/sites/2/2020/03/QUAND_PORTER_UN_MASQUE__-2-120x3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ZoneTexte 2">
            <a:hlinkClick r:id="rId3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391038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16505" y="143635"/>
            <a:ext cx="8910990" cy="6494507"/>
          </a:xfrm>
          <a:custGeom>
            <a:avLst/>
            <a:gdLst/>
            <a:ahLst/>
            <a:cxnLst/>
            <a:rect l="l" t="t" r="r" b="b"/>
            <a:pathLst>
              <a:path w="10872470" h="7920355">
                <a:moveTo>
                  <a:pt x="0" y="7920012"/>
                </a:moveTo>
                <a:lnTo>
                  <a:pt x="10872000" y="7920012"/>
                </a:lnTo>
                <a:lnTo>
                  <a:pt x="10872000" y="0"/>
                </a:lnTo>
                <a:lnTo>
                  <a:pt x="0" y="0"/>
                </a:lnTo>
                <a:lnTo>
                  <a:pt x="0" y="7920012"/>
                </a:lnTo>
                <a:close/>
              </a:path>
            </a:pathLst>
          </a:custGeom>
          <a:solidFill>
            <a:srgbClr val="283583"/>
          </a:solidFill>
        </p:spPr>
        <p:txBody>
          <a:bodyPr wrap="square" lIns="0" tIns="0" rIns="0" bIns="0" rtlCol="0" anchor="ctr"/>
          <a:lstStyle/>
          <a:p>
            <a:pPr algn="ctr"/>
            <a:r>
              <a:rPr lang="fr-FR" sz="47900" b="1" dirty="0">
                <a:solidFill>
                  <a:schemeClr val="bg1">
                    <a:alpha val="20000"/>
                  </a:schemeClr>
                </a:solidFill>
                <a:latin typeface="Verdana"/>
                <a:cs typeface="Verdana"/>
              </a:rPr>
              <a:t>1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072407" y="1988840"/>
            <a:ext cx="7640053" cy="18466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40" algn="l"/>
            <a:r>
              <a:rPr lang="fr-FR" sz="4000" b="1" dirty="0" smtClean="0">
                <a:solidFill>
                  <a:schemeClr val="bg1"/>
                </a:solidFill>
                <a:latin typeface="Madras Extra Bold" pitchFamily="2" charset="0"/>
                <a:ea typeface="+mn-ea"/>
                <a:cs typeface="Arial" panose="020B0604020202020204" pitchFamily="34" charset="0"/>
              </a:rPr>
              <a:t>INFORMATIONS SUR </a:t>
            </a:r>
            <a:br>
              <a:rPr lang="fr-FR" sz="4000" b="1" dirty="0" smtClean="0">
                <a:solidFill>
                  <a:schemeClr val="bg1"/>
                </a:solidFill>
                <a:latin typeface="Madras Extra Bold" pitchFamily="2" charset="0"/>
                <a:ea typeface="+mn-ea"/>
                <a:cs typeface="Arial" panose="020B0604020202020204" pitchFamily="34" charset="0"/>
              </a:rPr>
            </a:br>
            <a:r>
              <a:rPr lang="fr-FR" sz="4000" b="1" dirty="0" smtClean="0">
                <a:solidFill>
                  <a:schemeClr val="bg1"/>
                </a:solidFill>
                <a:latin typeface="Madras Extra Bold" pitchFamily="2" charset="0"/>
                <a:ea typeface="+mn-ea"/>
                <a:cs typeface="Arial" panose="020B0604020202020204" pitchFamily="34" charset="0"/>
              </a:rPr>
              <a:t>LE COVID 19</a:t>
            </a:r>
            <a:r>
              <a:rPr lang="fr-FR" sz="4000" b="1" dirty="0" smtClean="0">
                <a:solidFill>
                  <a:schemeClr val="bg1"/>
                </a:solidFill>
                <a:latin typeface="Madras Extra Bold" pitchFamily="2" charset="0"/>
                <a:cs typeface="Arial" panose="020B0604020202020204" pitchFamily="34" charset="0"/>
              </a:rPr>
              <a:t/>
            </a:r>
            <a:br>
              <a:rPr lang="fr-FR" sz="4000" b="1" dirty="0" smtClean="0">
                <a:solidFill>
                  <a:schemeClr val="bg1"/>
                </a:solidFill>
                <a:latin typeface="Madras Extra Bold" pitchFamily="2" charset="0"/>
                <a:cs typeface="Arial" panose="020B0604020202020204" pitchFamily="34" charset="0"/>
              </a:rPr>
            </a:br>
            <a:endParaRPr lang="fr-FR" sz="4000" dirty="0">
              <a:solidFill>
                <a:schemeClr val="bg1"/>
              </a:solidFill>
            </a:endParaRPr>
          </a:p>
        </p:txBody>
      </p:sp>
      <p:sp>
        <p:nvSpPr>
          <p:cNvPr id="35" name="object 4"/>
          <p:cNvSpPr txBox="1"/>
          <p:nvPr/>
        </p:nvSpPr>
        <p:spPr>
          <a:xfrm>
            <a:off x="4160609" y="6268641"/>
            <a:ext cx="709100" cy="2495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40" algn="ctr"/>
            <a:r>
              <a:rPr sz="1600" dirty="0" smtClean="0">
                <a:solidFill>
                  <a:srgbClr val="FFFFFF"/>
                </a:solidFill>
                <a:latin typeface="Calibri Light"/>
                <a:cs typeface="Calibri Light"/>
              </a:rPr>
              <a:t>PAG</a:t>
            </a:r>
            <a:r>
              <a:rPr lang="fr-FR" sz="1600" dirty="0" smtClean="0">
                <a:solidFill>
                  <a:srgbClr val="FFFFFF"/>
                </a:solidFill>
                <a:latin typeface="Calibri Light"/>
                <a:cs typeface="Calibri Light"/>
              </a:rPr>
              <a:t>E</a:t>
            </a:r>
            <a:endParaRPr sz="1600" dirty="0">
              <a:latin typeface="Calibri Light"/>
              <a:cs typeface="Calibri Light"/>
            </a:endParaRPr>
          </a:p>
        </p:txBody>
      </p:sp>
      <p:sp>
        <p:nvSpPr>
          <p:cNvPr id="36" name="object 25"/>
          <p:cNvSpPr/>
          <p:nvPr/>
        </p:nvSpPr>
        <p:spPr>
          <a:xfrm flipV="1">
            <a:off x="4143718" y="6271054"/>
            <a:ext cx="767366" cy="0"/>
          </a:xfrm>
          <a:custGeom>
            <a:avLst/>
            <a:gdLst/>
            <a:ahLst/>
            <a:cxnLst/>
            <a:rect l="l" t="t" r="r" b="b"/>
            <a:pathLst>
              <a:path w="676910">
                <a:moveTo>
                  <a:pt x="0" y="0"/>
                </a:moveTo>
                <a:lnTo>
                  <a:pt x="676795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ZoneTexte 5">
            <a:hlinkClick r:id="rId2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132964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252996" y="-472"/>
            <a:ext cx="78036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Les modes de transmission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307976" y="4599130"/>
            <a:ext cx="8629509" cy="16004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latin typeface="+mj-lt"/>
                <a:cs typeface="Arial" panose="020B0604020202020204" pitchFamily="34" charset="0"/>
              </a:rPr>
              <a:t>Ressources utiles :</a:t>
            </a:r>
          </a:p>
          <a:p>
            <a:r>
              <a:rPr lang="fr-FR" sz="1400" dirty="0" smtClean="0">
                <a:latin typeface="+mj-lt"/>
                <a:cs typeface="Arial" panose="020B0604020202020204" pitchFamily="34" charset="0"/>
              </a:rPr>
              <a:t>Ministère des </a:t>
            </a:r>
            <a:r>
              <a:rPr lang="fr-FR" sz="1400" dirty="0">
                <a:latin typeface="+mj-lt"/>
                <a:cs typeface="Arial" panose="020B0604020202020204" pitchFamily="34" charset="0"/>
              </a:rPr>
              <a:t>S</a:t>
            </a:r>
            <a:r>
              <a:rPr lang="fr-FR" sz="1400" dirty="0" smtClean="0">
                <a:latin typeface="+mj-lt"/>
                <a:cs typeface="Arial" panose="020B0604020202020204" pitchFamily="34" charset="0"/>
              </a:rPr>
              <a:t>olidarités et de la Santé : </a:t>
            </a:r>
            <a:r>
              <a:rPr lang="fr-FR" sz="1400" dirty="0">
                <a:latin typeface="+mj-lt"/>
                <a:hlinkClick r:id="rId3"/>
              </a:rPr>
              <a:t>https://solidarites-sante.gouv.fr/soins-et-maladies/maladies/maladies-infectieuses/coronavirus</a:t>
            </a:r>
            <a:r>
              <a:rPr lang="fr-FR" sz="1400" dirty="0" smtClean="0">
                <a:latin typeface="+mj-lt"/>
                <a:hlinkClick r:id="rId3"/>
              </a:rPr>
              <a:t>/</a:t>
            </a:r>
            <a:endParaRPr lang="fr-FR" sz="1400" dirty="0" smtClean="0">
              <a:latin typeface="+mj-lt"/>
            </a:endParaRPr>
          </a:p>
          <a:p>
            <a:r>
              <a:rPr lang="fr-FR" sz="1400" dirty="0" smtClean="0">
                <a:latin typeface="+mj-lt"/>
                <a:cs typeface="Arial" panose="020B0604020202020204" pitchFamily="34" charset="0"/>
              </a:rPr>
              <a:t>Organisation Mondiale de </a:t>
            </a:r>
            <a:r>
              <a:rPr lang="fr-FR" sz="1400" dirty="0">
                <a:latin typeface="+mj-lt"/>
                <a:cs typeface="Arial" panose="020B0604020202020204" pitchFamily="34" charset="0"/>
              </a:rPr>
              <a:t>la </a:t>
            </a:r>
            <a:r>
              <a:rPr lang="fr-FR" sz="1400" dirty="0" smtClean="0">
                <a:latin typeface="+mj-lt"/>
                <a:cs typeface="Arial" panose="020B0604020202020204" pitchFamily="34" charset="0"/>
              </a:rPr>
              <a:t>Santé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>
                <a:latin typeface="+mj-lt"/>
                <a:cs typeface="Arial" panose="020B0604020202020204" pitchFamily="34" charset="0"/>
                <a:hlinkClick r:id="rId4"/>
              </a:rPr>
              <a:t>https</a:t>
            </a:r>
            <a:r>
              <a:rPr lang="fr-FR" sz="1400" dirty="0">
                <a:latin typeface="+mj-lt"/>
                <a:cs typeface="Arial" panose="020B0604020202020204" pitchFamily="34" charset="0"/>
                <a:hlinkClick r:id="rId4"/>
              </a:rPr>
              <a:t>://</a:t>
            </a:r>
            <a:r>
              <a:rPr lang="fr-FR" sz="1400" dirty="0" smtClean="0">
                <a:latin typeface="+mj-lt"/>
                <a:cs typeface="Arial" panose="020B0604020202020204" pitchFamily="34" charset="0"/>
                <a:hlinkClick r:id="rId4"/>
              </a:rPr>
              <a:t>www.who.int/fr/emergencies/diseases/novel-coronavirus-2019</a:t>
            </a:r>
            <a:endParaRPr lang="fr-FR" sz="1400" dirty="0" smtClean="0">
              <a:latin typeface="+mj-lt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>
                <a:hlinkClick r:id="rId5"/>
              </a:rPr>
              <a:t>https</a:t>
            </a:r>
            <a:r>
              <a:rPr lang="fr-FR" sz="1400" dirty="0">
                <a:hlinkClick r:id="rId5"/>
              </a:rPr>
              <a:t>://</a:t>
            </a:r>
            <a:r>
              <a:rPr lang="fr-FR" sz="1400" dirty="0" smtClean="0">
                <a:hlinkClick r:id="rId5"/>
              </a:rPr>
              <a:t>apps.who.int/iris/bitstream/handle/10665/331855/WHO-2019-nCoV-Food_Safety-2020.1-fre.pdf</a:t>
            </a:r>
            <a:r>
              <a:rPr lang="fr-FR" sz="1400" dirty="0" smtClean="0"/>
              <a:t> (d</a:t>
            </a:r>
            <a:r>
              <a:rPr lang="fr-FR" sz="1400" dirty="0" smtClean="0">
                <a:latin typeface="+mj-lt"/>
                <a:cs typeface="Arial" panose="020B0604020202020204" pitchFamily="34" charset="0"/>
              </a:rPr>
              <a:t>ossier </a:t>
            </a:r>
            <a:r>
              <a:rPr lang="fr-FR" sz="1400" dirty="0">
                <a:latin typeface="+mj-lt"/>
                <a:cs typeface="Arial" panose="020B0604020202020204" pitchFamily="34" charset="0"/>
              </a:rPr>
              <a:t>spécifique métiers </a:t>
            </a:r>
            <a:r>
              <a:rPr lang="fr-FR" sz="1400" dirty="0" smtClean="0">
                <a:latin typeface="+mj-lt"/>
                <a:cs typeface="Arial" panose="020B0604020202020204" pitchFamily="34" charset="0"/>
              </a:rPr>
              <a:t>alimentaires)</a:t>
            </a:r>
            <a:endParaRPr lang="fr-F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utoShape 2" descr="https://images.unric.org/fr/wp-content/uploads/sites/2/2020/03/QUAND_PORTER_UN_MASQUE__-2-120x300.jpg"/>
          <p:cNvSpPr>
            <a:spLocks noChangeAspect="1" noChangeArrowheads="1"/>
          </p:cNvSpPr>
          <p:nvPr/>
        </p:nvSpPr>
        <p:spPr bwMode="auto">
          <a:xfrm>
            <a:off x="155575" y="-46577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266855" y="720048"/>
            <a:ext cx="34067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Le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virus se transmet par les gouttelettes </a:t>
            </a:r>
          </a:p>
        </p:txBody>
      </p:sp>
      <p:cxnSp>
        <p:nvCxnSpPr>
          <p:cNvPr id="7" name="Connecteur droit avec flèche 6"/>
          <p:cNvCxnSpPr/>
          <p:nvPr/>
        </p:nvCxnSpPr>
        <p:spPr>
          <a:xfrm flipH="1">
            <a:off x="2771800" y="1027825"/>
            <a:ext cx="2018386" cy="5046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>
            <a:off x="4790186" y="1027825"/>
            <a:ext cx="2122074" cy="5046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307975" y="1592183"/>
            <a:ext cx="2778860" cy="7386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fr-FR" sz="1400" dirty="0"/>
              <a:t>Dans l’air </a:t>
            </a:r>
          </a:p>
          <a:p>
            <a:pPr algn="ctr"/>
            <a:r>
              <a:rPr lang="fr-FR" sz="1400" dirty="0"/>
              <a:t>(postillons, éternuements, respiration)</a:t>
            </a:r>
          </a:p>
        </p:txBody>
      </p:sp>
      <p:cxnSp>
        <p:nvCxnSpPr>
          <p:cNvPr id="15" name="Connecteur droit avec flèche 14"/>
          <p:cNvCxnSpPr/>
          <p:nvPr/>
        </p:nvCxnSpPr>
        <p:spPr>
          <a:xfrm>
            <a:off x="1466655" y="2317800"/>
            <a:ext cx="0" cy="3398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307976" y="2657640"/>
            <a:ext cx="3138900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Distanciation sociale (éviter les </a:t>
            </a:r>
            <a:r>
              <a:rPr lang="fr-FR" sz="1400" dirty="0" smtClean="0"/>
              <a:t>rassemblements, </a:t>
            </a:r>
            <a:r>
              <a:rPr lang="fr-FR" sz="1400" dirty="0"/>
              <a:t>respecter une distance de 1,5 m entre 2 personnes, garantir un espace de travail d’au moins 4m²…)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Aération, ventilation en circuit ouvert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Port du masque</a:t>
            </a:r>
          </a:p>
        </p:txBody>
      </p:sp>
      <p:sp>
        <p:nvSpPr>
          <p:cNvPr id="20" name="AutoShape 2" descr="Visuel COVID-19 - Portons tous des masques"/>
          <p:cNvSpPr>
            <a:spLocks noChangeAspect="1" noChangeArrowheads="1"/>
          </p:cNvSpPr>
          <p:nvPr/>
        </p:nvSpPr>
        <p:spPr bwMode="auto">
          <a:xfrm>
            <a:off x="155575" y="-2286635"/>
            <a:ext cx="8248650" cy="409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1" name="AutoShape 4" descr="Visuel COVID-19 - Portons tous des masques"/>
          <p:cNvSpPr>
            <a:spLocks noChangeAspect="1" noChangeArrowheads="1"/>
          </p:cNvSpPr>
          <p:nvPr/>
        </p:nvSpPr>
        <p:spPr bwMode="auto">
          <a:xfrm>
            <a:off x="307975" y="-2134235"/>
            <a:ext cx="8248650" cy="409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6552221" y="1592183"/>
            <a:ext cx="2295254" cy="7386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fr-FR" sz="1400" dirty="0"/>
              <a:t>Sur les surfaces </a:t>
            </a:r>
          </a:p>
          <a:p>
            <a:pPr algn="ctr"/>
            <a:r>
              <a:rPr lang="fr-FR" sz="1400" dirty="0"/>
              <a:t>(mains non lavées, surfaces souillées )</a:t>
            </a:r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9" t="31366" r="6958" b="14069"/>
          <a:stretch/>
        </p:blipFill>
        <p:spPr>
          <a:xfrm>
            <a:off x="3491880" y="1464863"/>
            <a:ext cx="2624485" cy="29429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237186" y="2702645"/>
            <a:ext cx="2700299" cy="16004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/>
              <a:t>Se </a:t>
            </a:r>
            <a:r>
              <a:rPr lang="fr-FR" sz="1400" dirty="0"/>
              <a:t>laver les mains très </a:t>
            </a:r>
            <a:r>
              <a:rPr lang="fr-FR" sz="1400" dirty="0" smtClean="0"/>
              <a:t>régulièrement</a:t>
            </a:r>
            <a:endParaRPr lang="fr-F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Saluer sans se serrer la main,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Utiliser des mouchoirs / du matériel à usage </a:t>
            </a:r>
            <a:r>
              <a:rPr lang="fr-FR" sz="1400" dirty="0" smtClean="0"/>
              <a:t>unique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N</a:t>
            </a:r>
            <a:r>
              <a:rPr lang="fr-FR" sz="1400" dirty="0" smtClean="0"/>
              <a:t>ettoyer puis désinfecter </a:t>
            </a:r>
            <a:r>
              <a:rPr lang="fr-FR" sz="1400" dirty="0"/>
              <a:t>l</a:t>
            </a:r>
            <a:r>
              <a:rPr lang="fr-FR" sz="1400" dirty="0" smtClean="0"/>
              <a:t>es </a:t>
            </a:r>
            <a:r>
              <a:rPr lang="fr-FR" sz="1400" dirty="0"/>
              <a:t>surfaces, points de </a:t>
            </a:r>
            <a:r>
              <a:rPr lang="fr-FR" sz="1400" dirty="0" smtClean="0"/>
              <a:t>contact</a:t>
            </a:r>
            <a:endParaRPr lang="fr-FR" sz="1400" dirty="0"/>
          </a:p>
        </p:txBody>
      </p:sp>
      <p:cxnSp>
        <p:nvCxnSpPr>
          <p:cNvPr id="23" name="Connecteur droit avec flèche 22"/>
          <p:cNvCxnSpPr/>
          <p:nvPr/>
        </p:nvCxnSpPr>
        <p:spPr>
          <a:xfrm>
            <a:off x="7812360" y="2342605"/>
            <a:ext cx="0" cy="3398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ZoneTexte 23">
            <a:hlinkClick r:id="rId7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80599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252996" y="98630"/>
            <a:ext cx="78036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P</a:t>
            </a:r>
            <a:r>
              <a:rPr lang="fr-FR" sz="40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rincipaux gestes barrières</a:t>
            </a:r>
          </a:p>
        </p:txBody>
      </p:sp>
      <p:sp>
        <p:nvSpPr>
          <p:cNvPr id="2" name="AutoShape 2" descr="https://images.unric.org/fr/wp-content/uploads/sites/2/2020/03/QUAND_PORTER_UN_MASQUE__-2-120x3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307976" y="969690"/>
            <a:ext cx="3138899" cy="375487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1400" b="1" dirty="0" smtClean="0"/>
              <a:t>Port du masque – informations utiles </a:t>
            </a:r>
          </a:p>
          <a:p>
            <a:r>
              <a:rPr lang="fr-FR" sz="1400" dirty="0" smtClean="0"/>
              <a:t>(cliquez sur les images et les liens pour accéder aux informations):</a:t>
            </a:r>
          </a:p>
          <a:p>
            <a:endParaRPr lang="fr-FR" sz="1400" dirty="0"/>
          </a:p>
          <a:p>
            <a:endParaRPr lang="fr-FR" sz="1400" dirty="0" smtClean="0"/>
          </a:p>
          <a:p>
            <a:endParaRPr lang="fr-FR" sz="1400" dirty="0"/>
          </a:p>
          <a:p>
            <a:endParaRPr lang="fr-FR" sz="1400" dirty="0" smtClean="0"/>
          </a:p>
          <a:p>
            <a:endParaRPr lang="fr-FR" sz="1400" dirty="0" smtClean="0"/>
          </a:p>
          <a:p>
            <a:r>
              <a:rPr lang="fr-FR" sz="1400" dirty="0" smtClean="0"/>
              <a:t>	</a:t>
            </a:r>
          </a:p>
          <a:p>
            <a:endParaRPr lang="fr-FR" sz="1400" dirty="0"/>
          </a:p>
          <a:p>
            <a:endParaRPr lang="fr-FR" sz="1400" dirty="0" smtClean="0"/>
          </a:p>
          <a:p>
            <a:endParaRPr lang="fr-FR" sz="1400" dirty="0"/>
          </a:p>
          <a:p>
            <a:endParaRPr lang="fr-FR" sz="1400" dirty="0" smtClean="0"/>
          </a:p>
          <a:p>
            <a:endParaRPr lang="fr-FR" sz="1400" dirty="0"/>
          </a:p>
          <a:p>
            <a:endParaRPr lang="fr-FR" sz="1400" dirty="0" smtClean="0"/>
          </a:p>
          <a:p>
            <a:endParaRPr lang="fr-FR" sz="1400" dirty="0"/>
          </a:p>
          <a:p>
            <a:endParaRPr lang="fr-FR" sz="1400" dirty="0" smtClean="0"/>
          </a:p>
        </p:txBody>
      </p:sp>
      <p:sp>
        <p:nvSpPr>
          <p:cNvPr id="20" name="AutoShape 2" descr="Visuel COVID-19 - Portons tous des masques"/>
          <p:cNvSpPr>
            <a:spLocks noChangeAspect="1" noChangeArrowheads="1"/>
          </p:cNvSpPr>
          <p:nvPr/>
        </p:nvSpPr>
        <p:spPr bwMode="auto">
          <a:xfrm>
            <a:off x="155575" y="-1965325"/>
            <a:ext cx="8248650" cy="409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1" name="AutoShape 4" descr="Visuel COVID-19 - Portons tous des masques"/>
          <p:cNvSpPr>
            <a:spLocks noChangeAspect="1" noChangeArrowheads="1"/>
          </p:cNvSpPr>
          <p:nvPr/>
        </p:nvSpPr>
        <p:spPr bwMode="auto">
          <a:xfrm>
            <a:off x="307975" y="-1812925"/>
            <a:ext cx="8248650" cy="409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4" name="Picture 3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282"/>
          <a:stretch/>
        </p:blipFill>
        <p:spPr bwMode="auto">
          <a:xfrm>
            <a:off x="142407" y="2618910"/>
            <a:ext cx="4479157" cy="376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2" descr="C:\Users\ex0203\Desktop\20367_ECOLAB_Enviro_Hygiene_graphic_French_Pad_550x310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8" name="AutoShape 5" descr="https://www.crc-formation.fr/wp-content/uploads/2020/04/Formation-desinfection-Coronavirus-en-ligne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760179" y="3248980"/>
            <a:ext cx="4042291" cy="2893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fr-FR" sz="1400" b="1" dirty="0"/>
              <a:t>Différents types, usages et normes :</a:t>
            </a:r>
          </a:p>
          <a:p>
            <a:r>
              <a:rPr lang="fr-FR" sz="1400" dirty="0"/>
              <a:t>Observatoires du Médicament, des Dispositifs médicaux et des Innovations </a:t>
            </a:r>
            <a:r>
              <a:rPr lang="fr-FR" sz="1400" dirty="0" smtClean="0"/>
              <a:t>Thérapeutiques Île-de-France : </a:t>
            </a:r>
            <a:r>
              <a:rPr lang="fr-FR" sz="1400" dirty="0" smtClean="0">
                <a:hlinkClick r:id="rId5"/>
              </a:rPr>
              <a:t>http</a:t>
            </a:r>
            <a:r>
              <a:rPr lang="fr-FR" sz="1400" dirty="0">
                <a:hlinkClick r:id="rId5"/>
              </a:rPr>
              <a:t>://www.omedit-idf.fr/wp-content/uploads/2020/04/OMEDIT-CRMRV-IDF-masques-et-COVID19-VF2bis.pdf</a:t>
            </a:r>
            <a:endParaRPr lang="fr-FR" sz="1400" dirty="0"/>
          </a:p>
          <a:p>
            <a:endParaRPr lang="fr-FR" sz="1400" dirty="0"/>
          </a:p>
          <a:p>
            <a:r>
              <a:rPr lang="fr-FR" sz="1400" b="1" dirty="0" smtClean="0"/>
              <a:t>Ressources utiles: </a:t>
            </a:r>
            <a:endParaRPr lang="fr-FR" sz="1400" dirty="0" smtClean="0"/>
          </a:p>
          <a:p>
            <a:r>
              <a:rPr lang="fr-FR" sz="1400" dirty="0" smtClean="0"/>
              <a:t>Gouvernement :</a:t>
            </a:r>
            <a:r>
              <a:rPr lang="fr-FR" sz="1400" b="1" dirty="0" smtClean="0"/>
              <a:t> </a:t>
            </a:r>
            <a:r>
              <a:rPr lang="fr-FR" sz="1400" dirty="0" smtClean="0">
                <a:hlinkClick r:id="rId6"/>
              </a:rPr>
              <a:t>https</a:t>
            </a:r>
            <a:r>
              <a:rPr lang="fr-FR" sz="1400" dirty="0">
                <a:hlinkClick r:id="rId6"/>
              </a:rPr>
              <a:t>://www.gouvernement.fr/info-coronavirus</a:t>
            </a:r>
            <a:endParaRPr lang="fr-FR" sz="1400" b="1" dirty="0"/>
          </a:p>
          <a:p>
            <a:r>
              <a:rPr lang="fr-FR" sz="1400" dirty="0" smtClean="0"/>
              <a:t>Institut National de Recherche et de Sécurité </a:t>
            </a:r>
            <a:r>
              <a:rPr lang="fr-FR" sz="1400" dirty="0"/>
              <a:t>: </a:t>
            </a:r>
            <a:r>
              <a:rPr lang="fr-FR" sz="1400" dirty="0" smtClean="0">
                <a:hlinkClick r:id="rId7"/>
              </a:rPr>
              <a:t>http</a:t>
            </a:r>
            <a:r>
              <a:rPr lang="fr-FR" sz="1400" dirty="0">
                <a:hlinkClick r:id="rId7"/>
              </a:rPr>
              <a:t>://www.inrs.fr/dms/inrs/CataloguePapier/ED/TI-ED-146/ed146.pdf</a:t>
            </a:r>
            <a:endParaRPr lang="fr-FR" sz="1400" dirty="0"/>
          </a:p>
        </p:txBody>
      </p:sp>
      <p:pic>
        <p:nvPicPr>
          <p:cNvPr id="22" name="Picture 5" descr="C:\Users\ex0203\Desktop\Visuel_Portons_Tous_Des_Masques_866_430.jpg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51"/>
          <a:stretch/>
        </p:blipFill>
        <p:spPr bwMode="auto">
          <a:xfrm>
            <a:off x="3356865" y="908720"/>
            <a:ext cx="5594326" cy="234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oneTexte 12">
            <a:hlinkClick r:id="rId10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317431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252996" y="98630"/>
            <a:ext cx="78036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P</a:t>
            </a:r>
            <a:r>
              <a:rPr lang="fr-FR" sz="40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rincipaux gestes barrières </a:t>
            </a:r>
          </a:p>
        </p:txBody>
      </p:sp>
      <p:sp>
        <p:nvSpPr>
          <p:cNvPr id="2" name="AutoShape 2" descr="https://images.unric.org/fr/wp-content/uploads/sites/2/2020/03/QUAND_PORTER_UN_MASQUE__-2-120x3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0" name="AutoShape 2" descr="Visuel COVID-19 - Portons tous des masques"/>
          <p:cNvSpPr>
            <a:spLocks noChangeAspect="1" noChangeArrowheads="1"/>
          </p:cNvSpPr>
          <p:nvPr/>
        </p:nvSpPr>
        <p:spPr bwMode="auto">
          <a:xfrm>
            <a:off x="155575" y="-1965325"/>
            <a:ext cx="8248650" cy="409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1" name="AutoShape 4" descr="Visuel COVID-19 - Portons tous des masques"/>
          <p:cNvSpPr>
            <a:spLocks noChangeAspect="1" noChangeArrowheads="1"/>
          </p:cNvSpPr>
          <p:nvPr/>
        </p:nvSpPr>
        <p:spPr bwMode="auto">
          <a:xfrm>
            <a:off x="307975" y="-1812925"/>
            <a:ext cx="8248650" cy="409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460375" y="908720"/>
            <a:ext cx="8477110" cy="18466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1400" b="1" dirty="0" smtClean="0"/>
              <a:t>Lavage et désinfection des surfaces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/>
              <a:t>Respecter les 4 phases : nettoyage, rinçage, séchage, désinfection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/>
              <a:t>Favoriser les produits jetables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/>
              <a:t>Désinfecter  avec des produits NF </a:t>
            </a:r>
            <a:r>
              <a:rPr lang="fr-FR" sz="1400" dirty="0"/>
              <a:t>EN </a:t>
            </a:r>
            <a:r>
              <a:rPr lang="fr-FR" sz="1400" dirty="0" smtClean="0"/>
              <a:t>14476 (javel diluée à 1/50, alcool à 70°, solution hydro alcoolique)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/>
              <a:t>Laver les textiles au moins 30 minutes à 60°C</a:t>
            </a:r>
          </a:p>
          <a:p>
            <a:endParaRPr lang="fr-FR" sz="800" dirty="0" smtClean="0"/>
          </a:p>
          <a:p>
            <a:r>
              <a:rPr lang="fr-FR" sz="1400" dirty="0" smtClean="0"/>
              <a:t>Pour </a:t>
            </a:r>
            <a:r>
              <a:rPr lang="fr-FR" sz="1400" dirty="0"/>
              <a:t>la restauration : désinfection systématique du matériel de préparation des </a:t>
            </a:r>
            <a:r>
              <a:rPr lang="fr-FR" sz="1400" dirty="0" smtClean="0"/>
              <a:t>aliments</a:t>
            </a:r>
          </a:p>
          <a:p>
            <a:endParaRPr lang="fr-FR" sz="800" b="1" dirty="0" smtClean="0"/>
          </a:p>
          <a:p>
            <a:r>
              <a:rPr lang="fr-FR" sz="1400" b="1" dirty="0" smtClean="0"/>
              <a:t>Protocole spécifique aux fruits et légumes :</a:t>
            </a:r>
          </a:p>
        </p:txBody>
      </p:sp>
      <p:sp>
        <p:nvSpPr>
          <p:cNvPr id="7" name="AutoShape 2" descr="C:\Users\ex0203\Desktop\20367_ECOLAB_Enviro_Hygiene_graphic_French_Pad_550x310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8" name="AutoShape 5" descr="https://www.crc-formation.fr/wp-content/uploads/2020/04/Formation-desinfection-Coronavirus-en-ligne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30" name="Picture 6" descr="C:\Users\ex0203\Desktop\Formation-desinfection-Coronavirus-en-lign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" t="34177" r="1609" b="45675"/>
          <a:stretch/>
        </p:blipFill>
        <p:spPr bwMode="auto">
          <a:xfrm>
            <a:off x="526250" y="2708920"/>
            <a:ext cx="7916180" cy="166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oneTexte 10">
            <a:hlinkClick r:id="rId4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  <p:sp>
        <p:nvSpPr>
          <p:cNvPr id="3" name="Rectangle 2"/>
          <p:cNvSpPr/>
          <p:nvPr/>
        </p:nvSpPr>
        <p:spPr>
          <a:xfrm>
            <a:off x="4391980" y="4358423"/>
            <a:ext cx="4572335" cy="18158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lvl="1"/>
            <a:r>
              <a:rPr lang="fr-FR" sz="1400" b="1" dirty="0" smtClean="0"/>
              <a:t>Ressources utiles  pour </a:t>
            </a:r>
            <a:r>
              <a:rPr lang="fr-FR" sz="1400" b="1" dirty="0"/>
              <a:t>se procurer des masques et du gel </a:t>
            </a:r>
            <a:r>
              <a:rPr lang="fr-FR" sz="1400" b="1" dirty="0" smtClean="0"/>
              <a:t>:</a:t>
            </a:r>
          </a:p>
          <a:p>
            <a:pPr marL="0" lvl="1"/>
            <a:r>
              <a:rPr lang="fr-FR" sz="1400" dirty="0" smtClean="0"/>
              <a:t>Auvergne Rhône-Alpes Entreprises :   </a:t>
            </a:r>
            <a:r>
              <a:rPr lang="fr-FR" sz="1400" dirty="0">
                <a:hlinkClick r:id="rId5"/>
              </a:rPr>
              <a:t>https://auvergnerhonealpes-entreprises.fr/carte-interactive-des-entreprises-regionales-fournissant-du-materiel-de-protection-covid-19</a:t>
            </a:r>
            <a:r>
              <a:rPr lang="fr-FR" sz="1400" dirty="0"/>
              <a:t> </a:t>
            </a:r>
            <a:endParaRPr lang="fr-FR" sz="1400" dirty="0" smtClean="0"/>
          </a:p>
          <a:p>
            <a:pPr marL="0" lvl="1"/>
            <a:r>
              <a:rPr lang="fr-FR" sz="1400" dirty="0" smtClean="0"/>
              <a:t>Ministère de l’Economie et des Finances :</a:t>
            </a:r>
            <a:endParaRPr lang="fr-FR" sz="1400" dirty="0" smtClean="0">
              <a:hlinkClick r:id="rId6"/>
            </a:endParaRPr>
          </a:p>
          <a:p>
            <a:pPr marL="0" lvl="1"/>
            <a:r>
              <a:rPr lang="fr-FR" sz="1400" dirty="0" smtClean="0">
                <a:hlinkClick r:id="rId6"/>
              </a:rPr>
              <a:t>https</a:t>
            </a:r>
            <a:r>
              <a:rPr lang="fr-FR" sz="1400" dirty="0">
                <a:hlinkClick r:id="rId6"/>
              </a:rPr>
              <a:t>://masques-pme.laposte.fr/</a:t>
            </a:r>
            <a:endParaRPr lang="fr-FR" sz="1400" dirty="0"/>
          </a:p>
          <a:p>
            <a:pPr marL="0" lvl="1"/>
            <a:r>
              <a:rPr lang="fr-FR" sz="1400" dirty="0">
                <a:hlinkClick r:id="rId7"/>
              </a:rPr>
              <a:t>https://stopcovid19.fr/</a:t>
            </a:r>
            <a:endParaRPr lang="fr-FR" sz="1400" dirty="0"/>
          </a:p>
        </p:txBody>
      </p:sp>
      <p:sp>
        <p:nvSpPr>
          <p:cNvPr id="4" name="Rectangle 3"/>
          <p:cNvSpPr/>
          <p:nvPr/>
        </p:nvSpPr>
        <p:spPr>
          <a:xfrm>
            <a:off x="526250" y="4464115"/>
            <a:ext cx="377572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b="1" dirty="0"/>
              <a:t>Idées reçues : </a:t>
            </a:r>
          </a:p>
          <a:p>
            <a:pPr marL="447675" lvl="1" indent="-285750">
              <a:buFont typeface="Arial" panose="020B0604020202020204" pitchFamily="34" charset="0"/>
              <a:buChar char="•"/>
            </a:pPr>
            <a:r>
              <a:rPr lang="fr-FR" sz="1400" dirty="0"/>
              <a:t>Le vinaigre et le bicarbonate de soude ne sont pas efficaces pour tuer le </a:t>
            </a:r>
            <a:r>
              <a:rPr lang="fr-FR" sz="1400" dirty="0" smtClean="0"/>
              <a:t>COVID 19</a:t>
            </a:r>
            <a:endParaRPr lang="fr-FR" sz="1400" dirty="0"/>
          </a:p>
          <a:p>
            <a:pPr marL="447675" lvl="1" indent="-285750">
              <a:buFont typeface="Arial" panose="020B0604020202020204" pitchFamily="34" charset="0"/>
              <a:buChar char="•"/>
            </a:pPr>
            <a:r>
              <a:rPr lang="fr-FR" sz="1400" dirty="0"/>
              <a:t>L’utilisation de gants donne un sentiment de sécurité mais ne protège pas du </a:t>
            </a:r>
            <a:r>
              <a:rPr lang="fr-FR" sz="1400" dirty="0" smtClean="0"/>
              <a:t>COVID 19 </a:t>
            </a:r>
            <a:r>
              <a:rPr lang="fr-FR" sz="1400" dirty="0"/>
              <a:t>(la surface des gants peut-être souillée comme les </a:t>
            </a:r>
            <a:r>
              <a:rPr lang="fr-FR" sz="1400" dirty="0" smtClean="0"/>
              <a:t>mains)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262566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16505" y="143635"/>
            <a:ext cx="8910990" cy="6494507"/>
          </a:xfrm>
          <a:custGeom>
            <a:avLst/>
            <a:gdLst/>
            <a:ahLst/>
            <a:cxnLst/>
            <a:rect l="l" t="t" r="r" b="b"/>
            <a:pathLst>
              <a:path w="10872470" h="7920355">
                <a:moveTo>
                  <a:pt x="0" y="7920012"/>
                </a:moveTo>
                <a:lnTo>
                  <a:pt x="10872000" y="7920012"/>
                </a:lnTo>
                <a:lnTo>
                  <a:pt x="10872000" y="0"/>
                </a:lnTo>
                <a:lnTo>
                  <a:pt x="0" y="0"/>
                </a:lnTo>
                <a:lnTo>
                  <a:pt x="0" y="7920012"/>
                </a:lnTo>
                <a:close/>
              </a:path>
            </a:pathLst>
          </a:custGeom>
          <a:solidFill>
            <a:srgbClr val="283583"/>
          </a:solidFill>
        </p:spPr>
        <p:txBody>
          <a:bodyPr wrap="square" lIns="0" tIns="0" rIns="0" bIns="0" rtlCol="0" anchor="ctr"/>
          <a:lstStyle/>
          <a:p>
            <a:pPr algn="ctr"/>
            <a:r>
              <a:rPr lang="fr-FR" sz="47900" b="1" dirty="0">
                <a:solidFill>
                  <a:schemeClr val="bg1">
                    <a:alpha val="20000"/>
                  </a:schemeClr>
                </a:solidFill>
                <a:latin typeface="Verdana"/>
                <a:cs typeface="Verdana"/>
              </a:rPr>
              <a:t>2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072407" y="1988840"/>
            <a:ext cx="7640053" cy="24622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40" algn="l"/>
            <a:r>
              <a:rPr lang="fr-FR" sz="4000" b="1" dirty="0" smtClean="0">
                <a:solidFill>
                  <a:schemeClr val="bg1"/>
                </a:solidFill>
                <a:latin typeface="Madras Extra Bold" pitchFamily="2" charset="0"/>
                <a:ea typeface="+mn-ea"/>
                <a:cs typeface="Arial" panose="020B0604020202020204" pitchFamily="34" charset="0"/>
              </a:rPr>
              <a:t>METTRE EN PLACE UN PROTOCOLE SANITAIRE</a:t>
            </a:r>
            <a:br>
              <a:rPr lang="fr-FR" sz="4000" b="1" dirty="0" smtClean="0">
                <a:solidFill>
                  <a:schemeClr val="bg1"/>
                </a:solidFill>
                <a:latin typeface="Madras Extra Bold" pitchFamily="2" charset="0"/>
                <a:ea typeface="+mn-ea"/>
                <a:cs typeface="Arial" panose="020B0604020202020204" pitchFamily="34" charset="0"/>
              </a:rPr>
            </a:br>
            <a:r>
              <a:rPr lang="fr-FR" sz="4000" b="1" dirty="0" smtClean="0">
                <a:solidFill>
                  <a:schemeClr val="bg1"/>
                </a:solidFill>
                <a:latin typeface="Madras Extra Bold" pitchFamily="2" charset="0"/>
                <a:ea typeface="+mn-ea"/>
                <a:cs typeface="Arial" panose="020B0604020202020204" pitchFamily="34" charset="0"/>
              </a:rPr>
              <a:t>DANS MON ÉTABLISSEMENT</a:t>
            </a:r>
            <a:r>
              <a:rPr lang="fr-FR" sz="4000" b="1" dirty="0" smtClean="0">
                <a:solidFill>
                  <a:schemeClr val="bg1"/>
                </a:solidFill>
                <a:latin typeface="Madras Extra Bold" pitchFamily="2" charset="0"/>
                <a:cs typeface="Arial" panose="020B0604020202020204" pitchFamily="34" charset="0"/>
              </a:rPr>
              <a:t/>
            </a:r>
            <a:br>
              <a:rPr lang="fr-FR" sz="4000" b="1" dirty="0" smtClean="0">
                <a:solidFill>
                  <a:schemeClr val="bg1"/>
                </a:solidFill>
                <a:latin typeface="Madras Extra Bold" pitchFamily="2" charset="0"/>
                <a:cs typeface="Arial" panose="020B0604020202020204" pitchFamily="34" charset="0"/>
              </a:rPr>
            </a:br>
            <a:endParaRPr lang="fr-FR" sz="4000" dirty="0">
              <a:solidFill>
                <a:schemeClr val="bg1"/>
              </a:solidFill>
            </a:endParaRPr>
          </a:p>
        </p:txBody>
      </p:sp>
      <p:sp>
        <p:nvSpPr>
          <p:cNvPr id="35" name="object 4"/>
          <p:cNvSpPr txBox="1"/>
          <p:nvPr/>
        </p:nvSpPr>
        <p:spPr>
          <a:xfrm>
            <a:off x="4160609" y="6268641"/>
            <a:ext cx="709100" cy="2495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40" algn="ctr"/>
            <a:r>
              <a:rPr sz="1600" dirty="0" smtClean="0">
                <a:solidFill>
                  <a:srgbClr val="FFFFFF"/>
                </a:solidFill>
                <a:latin typeface="Calibri Light"/>
                <a:cs typeface="Calibri Light"/>
              </a:rPr>
              <a:t>PAG</a:t>
            </a:r>
            <a:r>
              <a:rPr lang="fr-FR" sz="1600" dirty="0" smtClean="0">
                <a:solidFill>
                  <a:srgbClr val="FFFFFF"/>
                </a:solidFill>
                <a:latin typeface="Calibri Light"/>
                <a:cs typeface="Calibri Light"/>
              </a:rPr>
              <a:t>E</a:t>
            </a:r>
            <a:endParaRPr sz="1600" dirty="0">
              <a:latin typeface="Calibri Light"/>
              <a:cs typeface="Calibri Light"/>
            </a:endParaRPr>
          </a:p>
        </p:txBody>
      </p:sp>
      <p:sp>
        <p:nvSpPr>
          <p:cNvPr id="36" name="object 25"/>
          <p:cNvSpPr/>
          <p:nvPr/>
        </p:nvSpPr>
        <p:spPr>
          <a:xfrm flipV="1">
            <a:off x="4143718" y="6271054"/>
            <a:ext cx="767366" cy="0"/>
          </a:xfrm>
          <a:custGeom>
            <a:avLst/>
            <a:gdLst/>
            <a:ahLst/>
            <a:cxnLst/>
            <a:rect l="l" t="t" r="r" b="b"/>
            <a:pathLst>
              <a:path w="676910">
                <a:moveTo>
                  <a:pt x="0" y="0"/>
                </a:moveTo>
                <a:lnTo>
                  <a:pt x="676795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ZoneTexte 6">
            <a:hlinkClick r:id="rId2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380323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86535" y="1223755"/>
            <a:ext cx="855095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Le protocole sanitaire repose sur la doctrine élaborée par les autorités sanitaires françaises. Il vise à présenter les mesures et procédures à mettre en œuvre pour permettre la réouverture </a:t>
            </a:r>
            <a:r>
              <a:rPr lang="fr-FR" sz="1400" dirty="0" smtClean="0"/>
              <a:t>des entreprises après </a:t>
            </a:r>
            <a:r>
              <a:rPr lang="fr-FR" sz="1400" dirty="0"/>
              <a:t>la période de confinement. </a:t>
            </a:r>
          </a:p>
          <a:p>
            <a:endParaRPr lang="fr-FR" sz="1400" dirty="0"/>
          </a:p>
          <a:p>
            <a:r>
              <a:rPr lang="fr-FR" sz="1400" b="1" dirty="0"/>
              <a:t>Il répond à un double enjeu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L’obligation faite à l’employeur d’ assurer la sécurité et protéger la santé physique et mentale des </a:t>
            </a:r>
            <a:r>
              <a:rPr lang="fr-FR" sz="1400" dirty="0" smtClean="0"/>
              <a:t>travailleurs </a:t>
            </a:r>
            <a:r>
              <a:rPr lang="fr-FR" sz="1400" dirty="0"/>
              <a:t>(articles L. 4121-1 et L. 4121-2 du Code du travail)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La nécessité, pour une entreprise recevant du public de garantir la sécurité de </a:t>
            </a:r>
            <a:r>
              <a:rPr lang="fr-FR" sz="1400" dirty="0" smtClean="0"/>
              <a:t>ses </a:t>
            </a:r>
            <a:r>
              <a:rPr lang="fr-FR" sz="1400" dirty="0"/>
              <a:t>clients (non spécifique mais soumis à la </a:t>
            </a:r>
            <a:r>
              <a:rPr lang="fr-FR" sz="1400" dirty="0">
                <a:hlinkClick r:id="rId3"/>
              </a:rPr>
              <a:t>loi </a:t>
            </a:r>
            <a:r>
              <a:rPr lang="fr-FR" sz="1400" u="sng" dirty="0" smtClean="0">
                <a:hlinkClick r:id="rId4"/>
              </a:rPr>
              <a:t>n</a:t>
            </a:r>
            <a:r>
              <a:rPr lang="fr-FR" sz="1400" u="sng" dirty="0">
                <a:hlinkClick r:id="rId4"/>
              </a:rPr>
              <a:t>° 2000-647 du 10 juillet 2000</a:t>
            </a:r>
            <a:r>
              <a:rPr lang="fr-FR" sz="1400" dirty="0"/>
              <a:t> tendant à préciser la définition des délits non intentionnels)</a:t>
            </a:r>
          </a:p>
          <a:p>
            <a:endParaRPr lang="fr-FR" sz="1400" dirty="0"/>
          </a:p>
          <a:p>
            <a:r>
              <a:rPr lang="fr-FR" sz="1400" b="1" dirty="0" smtClean="0"/>
              <a:t>Il </a:t>
            </a:r>
            <a:r>
              <a:rPr lang="fr-FR" sz="1400" b="1" dirty="0"/>
              <a:t>prend en compte  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1400" dirty="0"/>
              <a:t>L</a:t>
            </a:r>
            <a:r>
              <a:rPr lang="fr-FR" sz="1400" dirty="0" smtClean="0"/>
              <a:t>’organisation </a:t>
            </a:r>
            <a:r>
              <a:rPr lang="fr-FR" sz="1400" dirty="0"/>
              <a:t>du travail et du personnel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1400" dirty="0" smtClean="0"/>
              <a:t>L’accueil </a:t>
            </a:r>
            <a:r>
              <a:rPr lang="fr-FR" sz="1400" dirty="0"/>
              <a:t>des clients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1400" dirty="0"/>
              <a:t>L</a:t>
            </a:r>
            <a:r>
              <a:rPr lang="fr-FR" sz="1400" dirty="0" smtClean="0"/>
              <a:t>es </a:t>
            </a:r>
            <a:r>
              <a:rPr lang="fr-FR" sz="1400" dirty="0"/>
              <a:t>échanges avec les prestataires ou fournisseurs </a:t>
            </a:r>
            <a:r>
              <a:rPr lang="fr-FR" sz="1400" dirty="0" smtClean="0"/>
              <a:t>extérieurs</a:t>
            </a:r>
          </a:p>
          <a:p>
            <a:endParaRPr lang="fr-FR" sz="1400" dirty="0" smtClean="0"/>
          </a:p>
          <a:p>
            <a:r>
              <a:rPr lang="fr-FR" sz="1400" b="1" dirty="0" smtClean="0"/>
              <a:t>Il est propre à chaque établissement en fonction de sa configuration, de sa capacité d’accueil et de son organisation.  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1184815" y="311004"/>
            <a:ext cx="7891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Qu’est ce qu’un protocole sanitaire ?</a:t>
            </a:r>
            <a:endParaRPr lang="fr-FR" sz="3200" b="1" dirty="0">
              <a:solidFill>
                <a:srgbClr val="283583"/>
              </a:solidFill>
              <a:latin typeface="Madras Extra Bold" pitchFamily="2" charset="0"/>
              <a:cs typeface="Arial" panose="020B0604020202020204" pitchFamily="34" charset="0"/>
            </a:endParaRPr>
          </a:p>
        </p:txBody>
      </p:sp>
      <p:sp>
        <p:nvSpPr>
          <p:cNvPr id="5" name="ZoneTexte 4">
            <a:hlinkClick r:id="rId5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  <p:sp>
        <p:nvSpPr>
          <p:cNvPr id="3" name="Rectangle 2"/>
          <p:cNvSpPr/>
          <p:nvPr/>
        </p:nvSpPr>
        <p:spPr>
          <a:xfrm>
            <a:off x="386536" y="5085183"/>
            <a:ext cx="8550949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fr-FR" sz="1400" b="1" dirty="0"/>
              <a:t>Ressource utile :</a:t>
            </a:r>
          </a:p>
          <a:p>
            <a:r>
              <a:rPr lang="fr-FR" sz="1400" dirty="0"/>
              <a:t>Ministère du travail : </a:t>
            </a:r>
            <a:r>
              <a:rPr lang="fr-FR" sz="1400" dirty="0">
                <a:hlinkClick r:id="rId6"/>
              </a:rPr>
              <a:t>https://travail-emploi.gouv.fr/le-ministere-en-action/coronavirus-covid-19/proteger-les-travailleurs-les-emplois-les-savoir-faire-et-les-competences/proteger-les-travailleurs/article/securite-et-sante-des-travailleurs-les-obligations-generales-de-l-employeur-et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418293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176142" y="101532"/>
            <a:ext cx="78910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Etape 1 : Se référer aux mesures validées par l’Etat dans sa filière </a:t>
            </a:r>
            <a:endParaRPr lang="fr-FR" sz="3200" b="1" dirty="0">
              <a:solidFill>
                <a:srgbClr val="283583"/>
              </a:solidFill>
              <a:latin typeface="Madras Extra Bold" pitchFamily="2" charset="0"/>
              <a:cs typeface="Arial" panose="020B0604020202020204" pitchFamily="34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431540" y="1313765"/>
            <a:ext cx="852152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Les mesures des filières validées par l’Etat </a:t>
            </a:r>
            <a:r>
              <a:rPr lang="fr-FR" sz="1600" dirty="0" smtClean="0"/>
              <a:t>(validation en cours) :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Charte nationale  globale avec des focus par typologie d’hébergement (construction par le groupe Accor – certification Veritas – en cours </a:t>
            </a:r>
            <a:r>
              <a:rPr lang="fr-FR" sz="1600" dirty="0" smtClean="0"/>
              <a:t>d’élaboration)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hlinkClick r:id="rId3"/>
              </a:rPr>
              <a:t>G</a:t>
            </a:r>
            <a:r>
              <a:rPr lang="fr-FR" sz="1600" dirty="0" smtClean="0">
                <a:hlinkClick r:id="rId3"/>
              </a:rPr>
              <a:t>uide opérationnel mesures d’hygiène et de sécurité sanitaire </a:t>
            </a:r>
            <a:r>
              <a:rPr lang="fr-FR" sz="1600" dirty="0">
                <a:hlinkClick r:id="rId3"/>
              </a:rPr>
              <a:t>covid-19 – Logis de France </a:t>
            </a: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P</a:t>
            </a:r>
            <a:r>
              <a:rPr lang="fr-FR" sz="1600" dirty="0" smtClean="0"/>
              <a:t>rotocole sanitaire </a:t>
            </a:r>
            <a:r>
              <a:rPr lang="fr-FR" sz="1600" dirty="0"/>
              <a:t>FRHPA </a:t>
            </a:r>
            <a:r>
              <a:rPr lang="fr-FR" sz="1600" dirty="0" smtClean="0"/>
              <a:t>(en coirs d’élaboration) </a:t>
            </a: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Protocole sanitaire Gîte de France (en cours de validation)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Protocole sanitaire Union </a:t>
            </a:r>
            <a:r>
              <a:rPr lang="fr-FR" sz="1600" dirty="0"/>
              <a:t>nationale pour la promotion de la location de </a:t>
            </a:r>
            <a:r>
              <a:rPr lang="fr-FR" sz="1600" dirty="0" smtClean="0"/>
              <a:t>vacances ( en cours </a:t>
            </a:r>
            <a:r>
              <a:rPr lang="fr-FR" sz="1600" dirty="0"/>
              <a:t>d’élaboration)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Protocole sanitaire hébergements collectifs (centre de vacances et villages vacances (en cours d’élaboration DJPEVA)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>
                <a:hlinkClick r:id="rId4"/>
              </a:rPr>
              <a:t>Courrier pour la réouverture adaptée des refuges de montagne en période de crise sanitaire</a:t>
            </a:r>
            <a:endParaRPr lang="fr-FR" sz="1600" dirty="0"/>
          </a:p>
        </p:txBody>
      </p:sp>
      <p:sp>
        <p:nvSpPr>
          <p:cNvPr id="3" name="ZoneTexte 2"/>
          <p:cNvSpPr txBox="1"/>
          <p:nvPr/>
        </p:nvSpPr>
        <p:spPr>
          <a:xfrm>
            <a:off x="432431" y="4194085"/>
            <a:ext cx="8520637" cy="18158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1400" b="1" dirty="0" smtClean="0"/>
              <a:t>Ressources utiles :</a:t>
            </a:r>
          </a:p>
          <a:p>
            <a:r>
              <a:rPr lang="fr-FR" sz="1400" b="1" dirty="0" smtClean="0"/>
              <a:t>UMIH 38 - </a:t>
            </a:r>
            <a:r>
              <a:rPr lang="fr-FR" sz="1400" dirty="0"/>
              <a:t>04 76 49 00 36 - </a:t>
            </a:r>
            <a:r>
              <a:rPr lang="fr-FR" sz="1400" dirty="0" smtClean="0">
                <a:hlinkClick r:id="rId5"/>
              </a:rPr>
              <a:t>contact@umih38.fr</a:t>
            </a:r>
            <a:endParaRPr lang="fr-FR" sz="1400" dirty="0" smtClean="0"/>
          </a:p>
          <a:p>
            <a:r>
              <a:rPr lang="fr-FR" sz="1400" b="1" dirty="0" smtClean="0"/>
              <a:t>Logis de France Isère </a:t>
            </a:r>
            <a:r>
              <a:rPr lang="fr-FR" sz="1400" dirty="0" smtClean="0"/>
              <a:t>– 06 76 00 27 36</a:t>
            </a:r>
          </a:p>
          <a:p>
            <a:r>
              <a:rPr lang="fr-FR" sz="1400" b="1" dirty="0" smtClean="0"/>
              <a:t>Fédération Régionale de l’Hôtellerie de Pleine Air – Isère  - </a:t>
            </a:r>
            <a:r>
              <a:rPr lang="fr-FR" sz="1400" dirty="0"/>
              <a:t>04 76 24 33 </a:t>
            </a:r>
            <a:r>
              <a:rPr lang="fr-FR" sz="1400" dirty="0" smtClean="0"/>
              <a:t>47- </a:t>
            </a:r>
            <a:r>
              <a:rPr lang="fr-FR" sz="1400" dirty="0" smtClean="0">
                <a:hlinkClick r:id="rId6"/>
              </a:rPr>
              <a:t>info@campingisere.com</a:t>
            </a:r>
            <a:endParaRPr lang="fr-FR" sz="1400" dirty="0" smtClean="0"/>
          </a:p>
          <a:p>
            <a:r>
              <a:rPr lang="fr-FR" sz="1400" b="1" dirty="0" smtClean="0"/>
              <a:t>Gîtes </a:t>
            </a:r>
            <a:r>
              <a:rPr lang="fr-FR" sz="1400" b="1" dirty="0"/>
              <a:t>de France </a:t>
            </a:r>
            <a:r>
              <a:rPr lang="fr-FR" sz="1400" b="1" dirty="0" smtClean="0"/>
              <a:t>Isère</a:t>
            </a:r>
            <a:r>
              <a:rPr lang="fr-FR" sz="1400" dirty="0" smtClean="0"/>
              <a:t> - 04 </a:t>
            </a:r>
            <a:r>
              <a:rPr lang="fr-FR" sz="1400" dirty="0"/>
              <a:t>76 40 79 40 - </a:t>
            </a:r>
            <a:r>
              <a:rPr lang="fr-FR" sz="1400" dirty="0" smtClean="0">
                <a:hlinkClick r:id="rId7"/>
              </a:rPr>
              <a:t>location@gites-de-france-isere.com</a:t>
            </a:r>
            <a:endParaRPr lang="fr-FR" sz="1400" dirty="0" smtClean="0"/>
          </a:p>
          <a:p>
            <a:r>
              <a:rPr lang="fr-FR" sz="1400" b="1" dirty="0" err="1" smtClean="0"/>
              <a:t>Clévacances</a:t>
            </a:r>
            <a:r>
              <a:rPr lang="fr-FR" sz="1400" b="1" dirty="0" smtClean="0"/>
              <a:t> Isère  - </a:t>
            </a:r>
            <a:r>
              <a:rPr lang="fr-FR" sz="1400" dirty="0" smtClean="0"/>
              <a:t>04 76 54 06 08 </a:t>
            </a:r>
          </a:p>
          <a:p>
            <a:r>
              <a:rPr lang="fr-FR" sz="1400" b="1" dirty="0"/>
              <a:t>Isère Drôme Destination Juniors </a:t>
            </a:r>
            <a:r>
              <a:rPr lang="fr-FR" sz="1400" b="1" dirty="0" smtClean="0"/>
              <a:t>- </a:t>
            </a:r>
            <a:r>
              <a:rPr lang="fr-FR" sz="1400" dirty="0" smtClean="0"/>
              <a:t>06 40 56 </a:t>
            </a:r>
            <a:r>
              <a:rPr lang="fr-FR" sz="1400" dirty="0"/>
              <a:t>72 06 - </a:t>
            </a:r>
            <a:r>
              <a:rPr lang="fr-FR" sz="1400" dirty="0" smtClean="0">
                <a:hlinkClick r:id="rId8"/>
              </a:rPr>
              <a:t>iddj@iseredrome-juniors.fr</a:t>
            </a:r>
            <a:endParaRPr lang="fr-FR" sz="1400" dirty="0" smtClean="0"/>
          </a:p>
          <a:p>
            <a:r>
              <a:rPr lang="fr-FR" sz="1400" b="1" dirty="0" smtClean="0"/>
              <a:t>Clubs alpins français : </a:t>
            </a:r>
            <a:r>
              <a:rPr lang="fr-FR" sz="1400" dirty="0">
                <a:hlinkClick r:id="rId9"/>
              </a:rPr>
              <a:t>https://www.ffcam.fr/</a:t>
            </a:r>
            <a:endParaRPr lang="fr-FR" sz="1400" b="1" dirty="0"/>
          </a:p>
        </p:txBody>
      </p:sp>
      <p:sp>
        <p:nvSpPr>
          <p:cNvPr id="7" name="ZoneTexte 6">
            <a:hlinkClick r:id="rId10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361486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176142" y="98630"/>
            <a:ext cx="78910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Etape 2 : Analyser le parcours du client dans son établissement </a:t>
            </a:r>
            <a:endParaRPr lang="fr-FR" sz="3200" b="1" dirty="0">
              <a:solidFill>
                <a:srgbClr val="283583"/>
              </a:solidFill>
              <a:latin typeface="Madras Extra Bold" pitchFamily="2" charset="0"/>
              <a:cs typeface="Arial" panose="020B0604020202020204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76545" y="1635473"/>
            <a:ext cx="8145905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Analyser collectivement </a:t>
            </a:r>
            <a:r>
              <a:rPr lang="fr-FR" dirty="0"/>
              <a:t>les pratiques de travail du personnel, </a:t>
            </a:r>
            <a:r>
              <a:rPr lang="fr-FR" dirty="0" smtClean="0"/>
              <a:t> les interactions avec  </a:t>
            </a:r>
            <a:r>
              <a:rPr lang="fr-FR" dirty="0"/>
              <a:t>la clientèle et </a:t>
            </a:r>
            <a:r>
              <a:rPr lang="fr-FR" dirty="0" smtClean="0"/>
              <a:t>les interactions avec les prestataires </a:t>
            </a:r>
            <a:r>
              <a:rPr lang="fr-FR" dirty="0"/>
              <a:t>extérieurs en fonction de 5 temps : </a:t>
            </a:r>
            <a:endParaRPr lang="fr-FR" dirty="0" smtClean="0"/>
          </a:p>
          <a:p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Avant le séjour (modalités de réservation, canaux de commercialisation</a:t>
            </a:r>
            <a:r>
              <a:rPr lang="fr-FR" dirty="0" smtClean="0"/>
              <a:t>…)</a:t>
            </a:r>
          </a:p>
          <a:p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Au moment de l’accueil physique de la </a:t>
            </a:r>
            <a:r>
              <a:rPr lang="fr-FR" dirty="0" smtClean="0"/>
              <a:t>clientèle</a:t>
            </a:r>
          </a:p>
          <a:p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Pendant le séjour </a:t>
            </a:r>
            <a:endParaRPr lang="fr-FR" dirty="0" smtClean="0"/>
          </a:p>
          <a:p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Au départ de la clientèle </a:t>
            </a:r>
            <a:endParaRPr lang="fr-FR" dirty="0" smtClean="0"/>
          </a:p>
          <a:p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En cas de situation </a:t>
            </a:r>
            <a:r>
              <a:rPr lang="fr-FR" dirty="0" smtClean="0"/>
              <a:t>exceptionnelle ou à risques </a:t>
            </a:r>
            <a:r>
              <a:rPr lang="fr-FR" dirty="0"/>
              <a:t>(ex : problème d’inondation dans une chambre, personnel </a:t>
            </a:r>
            <a:r>
              <a:rPr lang="fr-FR" dirty="0" smtClean="0"/>
              <a:t>malade, client malade…)</a:t>
            </a: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oneTexte 5">
            <a:hlinkClick r:id="rId3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62426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176142" y="188640"/>
            <a:ext cx="78910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Etape </a:t>
            </a:r>
            <a:r>
              <a:rPr lang="fr-FR" sz="3200" b="1" dirty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3</a:t>
            </a:r>
            <a:r>
              <a:rPr lang="fr-FR" sz="32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 : Elaborer son propre protocole sanitaire </a:t>
            </a:r>
            <a:endParaRPr lang="fr-FR" sz="3200" b="1" dirty="0">
              <a:solidFill>
                <a:srgbClr val="283583"/>
              </a:solidFill>
              <a:latin typeface="Madras Extra Bold" pitchFamily="2" charset="0"/>
              <a:cs typeface="Arial" panose="020B0604020202020204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86535" y="1403775"/>
            <a:ext cx="854062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cs typeface="Arial" panose="020B0604020202020204" pitchFamily="34" charset="0"/>
              </a:rPr>
              <a:t>Suivant 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>
                <a:cs typeface="Arial" panose="020B0604020202020204" pitchFamily="34" charset="0"/>
              </a:rPr>
              <a:t>L</a:t>
            </a:r>
            <a:r>
              <a:rPr lang="fr-FR" dirty="0" smtClean="0">
                <a:cs typeface="Arial" panose="020B0604020202020204" pitchFamily="34" charset="0"/>
              </a:rPr>
              <a:t>es gestes barrières et les recommandations nationales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>
                <a:cs typeface="Arial" panose="020B0604020202020204" pitchFamily="34" charset="0"/>
              </a:rPr>
              <a:t>L</a:t>
            </a:r>
            <a:r>
              <a:rPr lang="fr-FR" dirty="0" smtClean="0">
                <a:cs typeface="Arial" panose="020B0604020202020204" pitchFamily="34" charset="0"/>
              </a:rPr>
              <a:t>es différents temps du parcours client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>
                <a:cs typeface="Arial" panose="020B0604020202020204" pitchFamily="34" charset="0"/>
              </a:rPr>
              <a:t>L</a:t>
            </a:r>
            <a:r>
              <a:rPr lang="fr-FR" dirty="0" smtClean="0">
                <a:cs typeface="Arial" panose="020B0604020202020204" pitchFamily="34" charset="0"/>
              </a:rPr>
              <a:t>es différents espaces concernés (réceptions, chambre, toilettes communes…)</a:t>
            </a:r>
          </a:p>
          <a:p>
            <a:endParaRPr lang="fr-FR" dirty="0" smtClean="0">
              <a:cs typeface="Arial" panose="020B0604020202020204" pitchFamily="34" charset="0"/>
            </a:endParaRPr>
          </a:p>
          <a:p>
            <a:endParaRPr lang="fr-FR" dirty="0" smtClean="0">
              <a:cs typeface="Arial" panose="020B0604020202020204" pitchFamily="34" charset="0"/>
            </a:endParaRPr>
          </a:p>
          <a:p>
            <a:r>
              <a:rPr lang="fr-FR" dirty="0" smtClean="0">
                <a:cs typeface="Arial" panose="020B0604020202020204" pitchFamily="34" charset="0"/>
              </a:rPr>
              <a:t>Définir en lien avec les instances représentatives du travail dans la structure 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b="1" dirty="0">
                <a:cs typeface="Arial" panose="020B0604020202020204" pitchFamily="34" charset="0"/>
              </a:rPr>
              <a:t>L</a:t>
            </a:r>
            <a:r>
              <a:rPr lang="fr-FR" b="1" dirty="0" smtClean="0">
                <a:cs typeface="Arial" panose="020B0604020202020204" pitchFamily="34" charset="0"/>
              </a:rPr>
              <a:t>es risques </a:t>
            </a:r>
            <a:r>
              <a:rPr lang="fr-FR" dirty="0" smtClean="0">
                <a:cs typeface="Arial" panose="020B0604020202020204" pitchFamily="34" charset="0"/>
              </a:rPr>
              <a:t>pour le personnel, pour les clients et pour les prestataires extérieurs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b="1" dirty="0" smtClean="0">
                <a:cs typeface="Arial" panose="020B0604020202020204" pitchFamily="34" charset="0"/>
              </a:rPr>
              <a:t>Les mesures </a:t>
            </a:r>
            <a:r>
              <a:rPr lang="fr-FR" dirty="0" smtClean="0">
                <a:cs typeface="Arial" panose="020B0604020202020204" pitchFamily="34" charset="0"/>
              </a:rPr>
              <a:t>à mettre en place pour le personnel, l’accueil des clients et les échanges avec les prestataires extérieurs  </a:t>
            </a:r>
            <a:endParaRPr lang="fr-FR" dirty="0"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b="1" dirty="0">
                <a:cs typeface="Arial" panose="020B0604020202020204" pitchFamily="34" charset="0"/>
              </a:rPr>
              <a:t>L</a:t>
            </a:r>
            <a:r>
              <a:rPr lang="fr-FR" b="1" dirty="0" smtClean="0">
                <a:cs typeface="Arial" panose="020B0604020202020204" pitchFamily="34" charset="0"/>
              </a:rPr>
              <a:t>es procédures et les moyens </a:t>
            </a:r>
            <a:r>
              <a:rPr lang="fr-FR" dirty="0" smtClean="0">
                <a:cs typeface="Arial" panose="020B0604020202020204" pitchFamily="34" charset="0"/>
              </a:rPr>
              <a:t>(humain, budgétaire, matériel, formations…) à mettre en œuvre auprès du personnel, des clients et des prestataires extérieurs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86536" y="5075601"/>
            <a:ext cx="8540622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1400" b="1" dirty="0" smtClean="0"/>
              <a:t>Ressource utile :</a:t>
            </a:r>
          </a:p>
          <a:p>
            <a:r>
              <a:rPr lang="fr-FR" sz="1400" dirty="0" smtClean="0"/>
              <a:t>Ministère du Travail -  </a:t>
            </a:r>
            <a:r>
              <a:rPr lang="fr-FR" sz="1400" dirty="0" smtClean="0">
                <a:hlinkClick r:id="rId3"/>
              </a:rPr>
              <a:t>Guide </a:t>
            </a:r>
            <a:r>
              <a:rPr lang="fr-FR" sz="1400" dirty="0">
                <a:hlinkClick r:id="rId3"/>
              </a:rPr>
              <a:t>de recommandations de sécurité sanitaire dans les professions de l’ingénierie, du numérique, du conseil, de l’événementiel et de la formation </a:t>
            </a:r>
            <a:r>
              <a:rPr lang="fr-FR" sz="1400" dirty="0" smtClean="0">
                <a:hlinkClick r:id="rId3"/>
              </a:rPr>
              <a:t>professionnelle</a:t>
            </a:r>
            <a:endParaRPr lang="fr-FR" sz="1400" dirty="0"/>
          </a:p>
        </p:txBody>
      </p:sp>
      <p:sp>
        <p:nvSpPr>
          <p:cNvPr id="7" name="ZoneTexte 6">
            <a:hlinkClick r:id="rId4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249250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241630" y="53625"/>
            <a:ext cx="78036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algn="ctr">
              <a:defRPr sz="3200" b="1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defRPr>
            </a:lvl1pPr>
          </a:lstStyle>
          <a:p>
            <a:r>
              <a:rPr lang="fr-FR" sz="2400" b="0" dirty="0" smtClean="0"/>
              <a:t>Quelques recommandations pratiques pour assurer la sécurité de son personnel</a:t>
            </a:r>
            <a:endParaRPr lang="fr-FR" sz="2400" b="0" dirty="0"/>
          </a:p>
        </p:txBody>
      </p:sp>
      <p:sp>
        <p:nvSpPr>
          <p:cNvPr id="12" name="ZoneTexte 11"/>
          <p:cNvSpPr txBox="1"/>
          <p:nvPr/>
        </p:nvSpPr>
        <p:spPr>
          <a:xfrm>
            <a:off x="170705" y="1163068"/>
            <a:ext cx="880709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400" b="1" dirty="0" smtClean="0">
                <a:cs typeface="Arial" panose="020B0604020202020204" pitchFamily="34" charset="0"/>
              </a:rPr>
              <a:t>Veiller </a:t>
            </a:r>
            <a:r>
              <a:rPr lang="fr-FR" sz="1400" b="1" dirty="0">
                <a:cs typeface="Arial" panose="020B0604020202020204" pitchFamily="34" charset="0"/>
              </a:rPr>
              <a:t>à la santé du </a:t>
            </a:r>
            <a:r>
              <a:rPr lang="fr-FR" sz="1400" b="1" dirty="0" smtClean="0">
                <a:cs typeface="Arial" panose="020B0604020202020204" pitchFamily="34" charset="0"/>
              </a:rPr>
              <a:t>personnel : </a:t>
            </a:r>
            <a:r>
              <a:rPr lang="fr-FR" sz="1400" dirty="0" smtClean="0">
                <a:cs typeface="Arial" panose="020B0604020202020204" pitchFamily="34" charset="0"/>
              </a:rPr>
              <a:t>encourager les personnes </a:t>
            </a:r>
            <a:r>
              <a:rPr lang="fr-FR" sz="1400" dirty="0">
                <a:cs typeface="Arial" panose="020B0604020202020204" pitchFamily="34" charset="0"/>
              </a:rPr>
              <a:t>malades à rester chez </a:t>
            </a:r>
            <a:r>
              <a:rPr lang="fr-FR" sz="1400" dirty="0" smtClean="0">
                <a:cs typeface="Arial" panose="020B0604020202020204" pitchFamily="34" charset="0"/>
              </a:rPr>
              <a:t>elles, nettoyage du poste de travail en cas de détection d’une personne malade…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fr-FR" sz="1400" dirty="0"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400" b="1" dirty="0">
                <a:cs typeface="Arial" panose="020B0604020202020204" pitchFamily="34" charset="0"/>
              </a:rPr>
              <a:t>Ajuster l’organisation du travail suivant les différentes métiers et les différents espaces de travail</a:t>
            </a:r>
            <a:r>
              <a:rPr lang="fr-FR" sz="1400" dirty="0">
                <a:cs typeface="Arial" panose="020B0604020202020204" pitchFamily="34" charset="0"/>
              </a:rPr>
              <a:t> : adaptation des planning, plan de circulation, décalage des temps de pause et de repas, désinfection lors de changements de poste</a:t>
            </a:r>
            <a:r>
              <a:rPr lang="fr-FR" sz="1400" dirty="0" smtClean="0">
                <a:cs typeface="Arial" panose="020B0604020202020204" pitchFamily="34" charset="0"/>
              </a:rPr>
              <a:t>…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fr-FR" sz="1400" dirty="0"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400" b="1" dirty="0"/>
              <a:t>Fournir des équipements de protection et de distanciation adaptés : </a:t>
            </a:r>
            <a:r>
              <a:rPr lang="fr-FR" sz="1400" dirty="0"/>
              <a:t>masques, habillement, produits de désinfection préconisés</a:t>
            </a:r>
            <a:r>
              <a:rPr lang="fr-FR" sz="1400" dirty="0" smtClean="0"/>
              <a:t>…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fr-FR" sz="1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400" b="1" dirty="0"/>
              <a:t>Informer le personnel avant son retour dans la structure sur l’organisation et les procédures : </a:t>
            </a:r>
            <a:r>
              <a:rPr lang="fr-FR" sz="1400" dirty="0"/>
              <a:t>fréquence du nettoyage des mains, gestion des flux entrants et sortants, stockage du matériel, augmentation de la fréquence du nettoyage des vêtements...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fr-FR" sz="14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400" b="1" dirty="0"/>
              <a:t>Former le personnel aux nouvelles conditions de travail :</a:t>
            </a:r>
            <a:r>
              <a:rPr lang="fr-FR" sz="1400" dirty="0"/>
              <a:t> ateliers pratiques, rappel des consignes, e-learning</a:t>
            </a:r>
            <a:r>
              <a:rPr lang="fr-FR" sz="1400" dirty="0" smtClean="0"/>
              <a:t>…</a:t>
            </a:r>
            <a:endParaRPr lang="fr-FR" sz="1400" dirty="0"/>
          </a:p>
        </p:txBody>
      </p:sp>
      <p:sp>
        <p:nvSpPr>
          <p:cNvPr id="17" name="ZoneTexte 16"/>
          <p:cNvSpPr txBox="1"/>
          <p:nvPr/>
        </p:nvSpPr>
        <p:spPr>
          <a:xfrm>
            <a:off x="170705" y="4493438"/>
            <a:ext cx="8807095" cy="18158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1400" b="1" dirty="0" smtClean="0"/>
              <a:t>Ressources utiles :</a:t>
            </a:r>
          </a:p>
          <a:p>
            <a:r>
              <a:rPr lang="fr-FR" sz="1400" dirty="0" smtClean="0"/>
              <a:t>Ministère du Travail 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hlinkClick r:id="rId3"/>
              </a:rPr>
              <a:t>Fiches conseils métiers et guides pour les salariés et les </a:t>
            </a:r>
            <a:r>
              <a:rPr lang="fr-FR" sz="1400" dirty="0" smtClean="0">
                <a:hlinkClick r:id="rId3"/>
              </a:rPr>
              <a:t>employeurs</a:t>
            </a:r>
            <a:r>
              <a:rPr lang="fr-FR" sz="1400" dirty="0"/>
              <a:t> </a:t>
            </a:r>
            <a:r>
              <a:rPr lang="fr-FR" sz="1400" dirty="0" smtClean="0"/>
              <a:t>: restauration </a:t>
            </a:r>
            <a:r>
              <a:rPr lang="fr-FR" sz="1400" dirty="0"/>
              <a:t>collective ou </a:t>
            </a:r>
            <a:r>
              <a:rPr lang="fr-FR" sz="1400" dirty="0" smtClean="0"/>
              <a:t>vente </a:t>
            </a:r>
            <a:r>
              <a:rPr lang="fr-FR" sz="1400" dirty="0"/>
              <a:t>à emporter, </a:t>
            </a:r>
            <a:r>
              <a:rPr lang="fr-FR" sz="1400" dirty="0" smtClean="0"/>
              <a:t>femme </a:t>
            </a:r>
            <a:r>
              <a:rPr lang="fr-FR" sz="1400" dirty="0"/>
              <a:t>et valet de chambre, </a:t>
            </a:r>
            <a:r>
              <a:rPr lang="fr-FR" sz="1400" dirty="0" smtClean="0"/>
              <a:t>réceptionniste </a:t>
            </a:r>
            <a:r>
              <a:rPr lang="fr-FR" sz="1400" dirty="0"/>
              <a:t>ou veilleur de nuit, </a:t>
            </a:r>
            <a:r>
              <a:rPr lang="fr-FR" sz="1400" dirty="0" smtClean="0"/>
              <a:t>gestion </a:t>
            </a:r>
            <a:r>
              <a:rPr lang="fr-FR" sz="1400" dirty="0"/>
              <a:t>des locaux communs et </a:t>
            </a:r>
            <a:r>
              <a:rPr lang="fr-FR" sz="1400" dirty="0" smtClean="0"/>
              <a:t>vestiaires…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>
                <a:hlinkClick r:id="rId4"/>
              </a:rPr>
              <a:t>Protocole </a:t>
            </a:r>
            <a:r>
              <a:rPr lang="fr-FR" sz="1400" dirty="0">
                <a:hlinkClick r:id="rId4"/>
              </a:rPr>
              <a:t>national de </a:t>
            </a:r>
            <a:r>
              <a:rPr lang="fr-FR" sz="1400" dirty="0" err="1">
                <a:hlinkClick r:id="rId4"/>
              </a:rPr>
              <a:t>déconfinement</a:t>
            </a:r>
            <a:r>
              <a:rPr lang="fr-FR" sz="1400" dirty="0">
                <a:hlinkClick r:id="rId4"/>
              </a:rPr>
              <a:t> pour les entreprises pour assurer la sécurité et la santé des salariés</a:t>
            </a:r>
            <a:endParaRPr lang="fr-F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hlinkClick r:id="rId5"/>
              </a:rPr>
              <a:t>Quelles mesures l’employeur doit-il prendre pour protéger la santé de ses salariés </a:t>
            </a:r>
            <a:r>
              <a:rPr lang="fr-FR" sz="1400" dirty="0" smtClean="0">
                <a:hlinkClick r:id="rId5"/>
              </a:rPr>
              <a:t>?</a:t>
            </a:r>
            <a:endParaRPr lang="fr-FR" sz="1400" dirty="0" smtClean="0"/>
          </a:p>
          <a:p>
            <a:r>
              <a:rPr lang="fr-FR" sz="1400" dirty="0" smtClean="0"/>
              <a:t>Ministère des Solidarité et de la Santé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hlinkClick r:id="rId6"/>
              </a:rPr>
              <a:t>Employeurs ayant des personnels salariés/bénévoles en contact direct avec le public</a:t>
            </a:r>
            <a:r>
              <a:rPr lang="fr-FR" sz="1400" dirty="0"/>
              <a:t> </a:t>
            </a:r>
          </a:p>
        </p:txBody>
      </p:sp>
      <p:sp>
        <p:nvSpPr>
          <p:cNvPr id="11" name="ZoneTexte 10">
            <a:hlinkClick r:id="rId7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200990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241630" y="188640"/>
            <a:ext cx="78036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algn="ctr">
              <a:defRPr sz="2400" b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Quelques recommandations pratiques pour assurer la sécurité </a:t>
            </a:r>
            <a:r>
              <a:rPr lang="fr-FR" dirty="0" smtClean="0"/>
              <a:t>de ses clients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386535" y="1161035"/>
            <a:ext cx="850594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600" b="1" dirty="0" smtClean="0">
                <a:cs typeface="Arial" panose="020B0604020202020204" pitchFamily="34" charset="0"/>
              </a:rPr>
              <a:t>Nettoyer </a:t>
            </a:r>
            <a:r>
              <a:rPr lang="fr-FR" sz="1600" b="1" dirty="0">
                <a:cs typeface="Arial" panose="020B0604020202020204" pitchFamily="34" charset="0"/>
              </a:rPr>
              <a:t>et </a:t>
            </a:r>
            <a:r>
              <a:rPr lang="fr-FR" sz="1600" b="1" dirty="0" smtClean="0">
                <a:cs typeface="Arial" panose="020B0604020202020204" pitchFamily="34" charset="0"/>
              </a:rPr>
              <a:t>désinfecter</a:t>
            </a:r>
            <a:r>
              <a:rPr lang="fr-FR" sz="1600" dirty="0" smtClean="0">
                <a:cs typeface="Arial" panose="020B0604020202020204" pitchFamily="34" charset="0"/>
              </a:rPr>
              <a:t> en fonctions   </a:t>
            </a:r>
            <a:r>
              <a:rPr lang="fr-FR" sz="1600" dirty="0">
                <a:cs typeface="Arial" panose="020B0604020202020204" pitchFamily="34" charset="0"/>
              </a:rPr>
              <a:t>:</a:t>
            </a:r>
          </a:p>
          <a:p>
            <a:pPr marL="806450" indent="-285750" algn="just">
              <a:buFont typeface="Arial" panose="020B0604020202020204" pitchFamily="34" charset="0"/>
              <a:buChar char="•"/>
            </a:pPr>
            <a:r>
              <a:rPr lang="fr-FR" sz="1600" dirty="0" smtClean="0">
                <a:cs typeface="Arial" panose="020B0604020202020204" pitchFamily="34" charset="0"/>
              </a:rPr>
              <a:t>des </a:t>
            </a:r>
            <a:r>
              <a:rPr lang="fr-FR" sz="1600" dirty="0">
                <a:cs typeface="Arial" panose="020B0604020202020204" pitchFamily="34" charset="0"/>
              </a:rPr>
              <a:t>différents espaces </a:t>
            </a:r>
            <a:r>
              <a:rPr lang="fr-FR" sz="1600" dirty="0" smtClean="0">
                <a:cs typeface="Arial" panose="020B0604020202020204" pitchFamily="34" charset="0"/>
              </a:rPr>
              <a:t>: parties </a:t>
            </a:r>
            <a:r>
              <a:rPr lang="fr-FR" sz="1600" dirty="0">
                <a:cs typeface="Arial" panose="020B0604020202020204" pitchFamily="34" charset="0"/>
              </a:rPr>
              <a:t>communes, chambres</a:t>
            </a:r>
            <a:r>
              <a:rPr lang="fr-FR" sz="1600" dirty="0" smtClean="0">
                <a:cs typeface="Arial" panose="020B0604020202020204" pitchFamily="34" charset="0"/>
              </a:rPr>
              <a:t>…</a:t>
            </a:r>
            <a:endParaRPr lang="fr-FR" sz="1600" dirty="0">
              <a:cs typeface="Arial" panose="020B0604020202020204" pitchFamily="34" charset="0"/>
            </a:endParaRPr>
          </a:p>
          <a:p>
            <a:pPr marL="806450" indent="-285750" algn="just">
              <a:buFont typeface="Arial" panose="020B0604020202020204" pitchFamily="34" charset="0"/>
              <a:buChar char="•"/>
            </a:pPr>
            <a:r>
              <a:rPr lang="fr-FR" sz="1600" dirty="0" smtClean="0">
                <a:cs typeface="Arial" panose="020B0604020202020204" pitchFamily="34" charset="0"/>
              </a:rPr>
              <a:t>des </a:t>
            </a:r>
            <a:r>
              <a:rPr lang="fr-FR" sz="1600" dirty="0">
                <a:cs typeface="Arial" panose="020B0604020202020204" pitchFamily="34" charset="0"/>
              </a:rPr>
              <a:t>objets/points de </a:t>
            </a:r>
            <a:r>
              <a:rPr lang="fr-FR" sz="1600" dirty="0" smtClean="0">
                <a:cs typeface="Arial" panose="020B0604020202020204" pitchFamily="34" charset="0"/>
              </a:rPr>
              <a:t>contacts présents </a:t>
            </a:r>
            <a:r>
              <a:rPr lang="fr-FR" sz="1600" dirty="0">
                <a:cs typeface="Arial" panose="020B0604020202020204" pitchFamily="34" charset="0"/>
              </a:rPr>
              <a:t>dans ces </a:t>
            </a:r>
            <a:r>
              <a:rPr lang="fr-FR" sz="1600" dirty="0" smtClean="0">
                <a:cs typeface="Arial" panose="020B0604020202020204" pitchFamily="34" charset="0"/>
              </a:rPr>
              <a:t>espaces : poignées de porte, </a:t>
            </a:r>
            <a:r>
              <a:rPr lang="fr-FR" sz="1600" dirty="0">
                <a:cs typeface="Arial" panose="020B0604020202020204" pitchFamily="34" charset="0"/>
              </a:rPr>
              <a:t>télécommande, interrupteurs, ascenseurs, </a:t>
            </a:r>
            <a:r>
              <a:rPr lang="fr-FR" sz="1600" dirty="0" smtClean="0">
                <a:cs typeface="Arial" panose="020B0604020202020204" pitchFamily="34" charset="0"/>
              </a:rPr>
              <a:t>linge…</a:t>
            </a:r>
          </a:p>
          <a:p>
            <a:pPr marL="692150" indent="-171450" algn="just">
              <a:buFont typeface="Arial" panose="020B0604020202020204" pitchFamily="34" charset="0"/>
              <a:buChar char="•"/>
            </a:pPr>
            <a:endParaRPr lang="fr-FR" sz="1200" dirty="0" smtClean="0"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600" b="1" dirty="0" smtClean="0">
                <a:cs typeface="Arial" panose="020B0604020202020204" pitchFamily="34" charset="0"/>
              </a:rPr>
              <a:t>et préciser </a:t>
            </a:r>
            <a:r>
              <a:rPr lang="fr-FR" sz="1600" b="1" dirty="0">
                <a:cs typeface="Arial" panose="020B0604020202020204" pitchFamily="34" charset="0"/>
              </a:rPr>
              <a:t>: </a:t>
            </a:r>
          </a:p>
          <a:p>
            <a:pPr marL="806450" indent="-285750" algn="just">
              <a:buFont typeface="Arial" panose="020B0604020202020204" pitchFamily="34" charset="0"/>
              <a:buChar char="•"/>
            </a:pPr>
            <a:r>
              <a:rPr lang="fr-FR" sz="1600" dirty="0" smtClean="0">
                <a:cs typeface="Arial" panose="020B0604020202020204" pitchFamily="34" charset="0"/>
              </a:rPr>
              <a:t>les </a:t>
            </a:r>
            <a:r>
              <a:rPr lang="fr-FR" sz="1600" dirty="0">
                <a:cs typeface="Arial" panose="020B0604020202020204" pitchFamily="34" charset="0"/>
              </a:rPr>
              <a:t>modalités d’intervention : la fréquence, les produits à utiliser, les éléments non nettoyables à enlever… </a:t>
            </a:r>
          </a:p>
          <a:p>
            <a:pPr marL="806450" indent="-285750" algn="just">
              <a:buFont typeface="Arial" panose="020B0604020202020204" pitchFamily="34" charset="0"/>
              <a:buChar char="•"/>
            </a:pPr>
            <a:r>
              <a:rPr lang="fr-FR" sz="1600" dirty="0" smtClean="0">
                <a:cs typeface="Arial" panose="020B0604020202020204" pitchFamily="34" charset="0"/>
              </a:rPr>
              <a:t>les consignes et les produits à mettre à disposition des clients : lingettes dans les chambres…</a:t>
            </a:r>
            <a:endParaRPr lang="fr-FR" sz="1600" dirty="0"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35" y="3642811"/>
            <a:ext cx="4860540" cy="2666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76545" y="6167336"/>
            <a:ext cx="40954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Exemple : guide Logis de France </a:t>
            </a:r>
            <a:endParaRPr lang="fr-FR" sz="1200" dirty="0"/>
          </a:p>
        </p:txBody>
      </p:sp>
      <p:sp>
        <p:nvSpPr>
          <p:cNvPr id="13" name="ZoneTexte 12"/>
          <p:cNvSpPr txBox="1"/>
          <p:nvPr/>
        </p:nvSpPr>
        <p:spPr>
          <a:xfrm>
            <a:off x="5292080" y="4464115"/>
            <a:ext cx="3616806" cy="116955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1400" b="1" dirty="0" smtClean="0"/>
              <a:t>Ressource utile :</a:t>
            </a:r>
          </a:p>
          <a:p>
            <a:r>
              <a:rPr lang="fr-FR" sz="1400" dirty="0" smtClean="0"/>
              <a:t>Ministère </a:t>
            </a:r>
            <a:r>
              <a:rPr lang="fr-FR" sz="1400" dirty="0"/>
              <a:t>des </a:t>
            </a:r>
            <a:r>
              <a:rPr lang="fr-FR" sz="1400" dirty="0" smtClean="0"/>
              <a:t>Solidarités </a:t>
            </a:r>
            <a:r>
              <a:rPr lang="fr-FR" sz="1400" dirty="0"/>
              <a:t>et de la </a:t>
            </a:r>
            <a:r>
              <a:rPr lang="fr-FR" sz="1400" dirty="0" smtClean="0"/>
              <a:t>Santé </a:t>
            </a:r>
            <a:r>
              <a:rPr lang="fr-FR" sz="1400" dirty="0"/>
              <a:t>:</a:t>
            </a:r>
            <a:r>
              <a:rPr lang="fr-FR" sz="1400" dirty="0" smtClean="0"/>
              <a:t> </a:t>
            </a:r>
            <a:r>
              <a:rPr lang="fr-FR" sz="1400" dirty="0" smtClean="0">
                <a:hlinkClick r:id="rId4"/>
              </a:rPr>
              <a:t>Employeurs </a:t>
            </a:r>
            <a:r>
              <a:rPr lang="fr-FR" sz="1400" dirty="0">
                <a:hlinkClick r:id="rId4"/>
              </a:rPr>
              <a:t>ayant des personnels salariés/bénévoles en contact direct avec le public</a:t>
            </a:r>
            <a:r>
              <a:rPr lang="fr-FR" sz="1400" dirty="0"/>
              <a:t> </a:t>
            </a:r>
            <a:endParaRPr lang="fr-FR" sz="1400" dirty="0" smtClean="0"/>
          </a:p>
        </p:txBody>
      </p:sp>
      <p:sp>
        <p:nvSpPr>
          <p:cNvPr id="7" name="ZoneTexte 6">
            <a:hlinkClick r:id="rId5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160483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/>
          <p:cNvSpPr txBox="1"/>
          <p:nvPr/>
        </p:nvSpPr>
        <p:spPr>
          <a:xfrm>
            <a:off x="296525" y="908720"/>
            <a:ext cx="8550949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285750" indent="-285750" algn="just">
              <a:buFont typeface="Arial" panose="020B0604020202020204" pitchFamily="34" charset="0"/>
              <a:buChar char="•"/>
              <a:defRPr sz="16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indent="0">
              <a:buNone/>
            </a:pPr>
            <a:r>
              <a:rPr lang="fr-FR" sz="1400" dirty="0" smtClean="0">
                <a:latin typeface="+mn-lt"/>
              </a:rPr>
              <a:t>Inciter les </a:t>
            </a:r>
            <a:r>
              <a:rPr lang="fr-FR" sz="1400" dirty="0">
                <a:latin typeface="+mn-lt"/>
              </a:rPr>
              <a:t>clients à appliquer les gestes barrières </a:t>
            </a:r>
            <a:r>
              <a:rPr lang="fr-FR" sz="1400" dirty="0" smtClean="0">
                <a:latin typeface="+mn-lt"/>
              </a:rPr>
              <a:t>dès </a:t>
            </a:r>
            <a:r>
              <a:rPr lang="fr-FR" sz="1400" dirty="0">
                <a:latin typeface="+mn-lt"/>
              </a:rPr>
              <a:t>leur arrivée dans chaque espace </a:t>
            </a:r>
            <a:r>
              <a:rPr lang="fr-FR" sz="1400" dirty="0" smtClean="0">
                <a:latin typeface="+mn-lt"/>
              </a:rPr>
              <a:t>: </a:t>
            </a:r>
            <a:r>
              <a:rPr lang="fr-FR" sz="1400" b="0" dirty="0">
                <a:latin typeface="+mn-lt"/>
              </a:rPr>
              <a:t>affichage des consignes, mise à disposition de </a:t>
            </a:r>
            <a:r>
              <a:rPr lang="fr-FR" sz="1400" b="0" dirty="0" smtClean="0">
                <a:latin typeface="+mn-lt"/>
              </a:rPr>
              <a:t>distributeurs </a:t>
            </a:r>
            <a:r>
              <a:rPr lang="fr-FR" sz="1400" b="0" dirty="0">
                <a:latin typeface="+mn-lt"/>
              </a:rPr>
              <a:t>de </a:t>
            </a:r>
            <a:r>
              <a:rPr lang="fr-FR" sz="1400" b="0" dirty="0" smtClean="0">
                <a:latin typeface="+mn-lt"/>
              </a:rPr>
              <a:t>gel </a:t>
            </a:r>
            <a:r>
              <a:rPr lang="fr-FR" sz="1400" b="0" dirty="0">
                <a:latin typeface="+mn-lt"/>
              </a:rPr>
              <a:t>hydro </a:t>
            </a:r>
            <a:r>
              <a:rPr lang="fr-FR" sz="1400" b="0" dirty="0" smtClean="0">
                <a:latin typeface="+mn-lt"/>
              </a:rPr>
              <a:t>alcoolique et de masques…</a:t>
            </a:r>
            <a:endParaRPr lang="fr-FR" sz="1400" b="0" dirty="0">
              <a:latin typeface="+mn-lt"/>
            </a:endParaRPr>
          </a:p>
          <a:p>
            <a:pPr marL="0" indent="0">
              <a:buNone/>
            </a:pPr>
            <a:endParaRPr lang="fr-FR" sz="1000" dirty="0">
              <a:latin typeface="+mn-lt"/>
            </a:endParaRPr>
          </a:p>
          <a:p>
            <a:pPr marL="0" indent="0">
              <a:buNone/>
            </a:pPr>
            <a:r>
              <a:rPr lang="fr-FR" sz="1400" dirty="0" smtClean="0">
                <a:latin typeface="+mn-lt"/>
              </a:rPr>
              <a:t>Gérer une nouvelle organisation de </a:t>
            </a:r>
            <a:r>
              <a:rPr lang="fr-FR" sz="1400" dirty="0">
                <a:latin typeface="+mn-lt"/>
              </a:rPr>
              <a:t>l’espace : </a:t>
            </a:r>
          </a:p>
          <a:p>
            <a:pPr marL="542925" indent="-277813"/>
            <a:r>
              <a:rPr lang="fr-FR" sz="1400" b="0" dirty="0" smtClean="0">
                <a:latin typeface="+mn-lt"/>
              </a:rPr>
              <a:t>Limitation </a:t>
            </a:r>
            <a:r>
              <a:rPr lang="fr-FR" sz="1400" b="0" dirty="0">
                <a:latin typeface="+mn-lt"/>
              </a:rPr>
              <a:t>d</a:t>
            </a:r>
            <a:r>
              <a:rPr lang="fr-FR" sz="1400" b="0" dirty="0" smtClean="0">
                <a:latin typeface="+mn-lt"/>
              </a:rPr>
              <a:t>es </a:t>
            </a:r>
            <a:r>
              <a:rPr lang="fr-FR" sz="1400" b="0" dirty="0">
                <a:latin typeface="+mn-lt"/>
              </a:rPr>
              <a:t>contacts entre les clients et le personnel et les </a:t>
            </a:r>
            <a:r>
              <a:rPr lang="fr-FR" sz="1400" b="0" dirty="0" smtClean="0">
                <a:latin typeface="+mn-lt"/>
              </a:rPr>
              <a:t>objets/documents : </a:t>
            </a:r>
            <a:r>
              <a:rPr lang="fr-FR" sz="1400" b="0" dirty="0">
                <a:latin typeface="+mn-lt"/>
              </a:rPr>
              <a:t>distinction des flux du personnel des flux des clients, </a:t>
            </a:r>
            <a:r>
              <a:rPr lang="fr-FR" sz="1400" b="0" dirty="0" smtClean="0">
                <a:latin typeface="+mn-lt"/>
              </a:rPr>
              <a:t>suppression des </a:t>
            </a:r>
            <a:r>
              <a:rPr lang="fr-FR" sz="1400" b="0" dirty="0">
                <a:latin typeface="+mn-lt"/>
              </a:rPr>
              <a:t>objets </a:t>
            </a:r>
            <a:r>
              <a:rPr lang="fr-FR" sz="1400" b="0" dirty="0" smtClean="0">
                <a:latin typeface="+mn-lt"/>
              </a:rPr>
              <a:t>inutiles…</a:t>
            </a:r>
            <a:endParaRPr lang="fr-FR" sz="1400" b="0" dirty="0">
              <a:latin typeface="+mn-lt"/>
            </a:endParaRPr>
          </a:p>
          <a:p>
            <a:pPr marL="542925" indent="-277813"/>
            <a:r>
              <a:rPr lang="fr-FR" sz="1400" b="0" dirty="0">
                <a:latin typeface="+mn-lt"/>
              </a:rPr>
              <a:t>D</a:t>
            </a:r>
            <a:r>
              <a:rPr lang="fr-FR" sz="1400" b="0" dirty="0" smtClean="0">
                <a:latin typeface="+mn-lt"/>
              </a:rPr>
              <a:t>élimitation </a:t>
            </a:r>
            <a:r>
              <a:rPr lang="fr-FR" sz="1400" b="0" dirty="0">
                <a:latin typeface="+mn-lt"/>
              </a:rPr>
              <a:t>des espaces entre les </a:t>
            </a:r>
            <a:r>
              <a:rPr lang="fr-FR" sz="1400" b="0" dirty="0" smtClean="0">
                <a:latin typeface="+mn-lt"/>
              </a:rPr>
              <a:t>clients : balisage/marquage </a:t>
            </a:r>
            <a:r>
              <a:rPr lang="fr-FR" sz="1400" b="0" dirty="0">
                <a:latin typeface="+mn-lt"/>
              </a:rPr>
              <a:t>au sol, espacement des meubles</a:t>
            </a:r>
            <a:r>
              <a:rPr lang="fr-FR" sz="1400" b="0" dirty="0" smtClean="0">
                <a:latin typeface="+mn-lt"/>
              </a:rPr>
              <a:t>…</a:t>
            </a:r>
            <a:endParaRPr lang="fr-FR" sz="1400" b="0" dirty="0">
              <a:latin typeface="+mn-lt"/>
            </a:endParaRPr>
          </a:p>
          <a:p>
            <a:pPr marL="542925" indent="-277813"/>
            <a:r>
              <a:rPr lang="fr-FR" sz="1400" b="0" dirty="0">
                <a:latin typeface="+mn-lt"/>
              </a:rPr>
              <a:t>M</a:t>
            </a:r>
            <a:r>
              <a:rPr lang="fr-FR" sz="1400" b="0" dirty="0" smtClean="0">
                <a:latin typeface="+mn-lt"/>
              </a:rPr>
              <a:t>ise </a:t>
            </a:r>
            <a:r>
              <a:rPr lang="fr-FR" sz="1400" b="0" dirty="0">
                <a:latin typeface="+mn-lt"/>
              </a:rPr>
              <a:t>en place d’un sens de circulation </a:t>
            </a:r>
            <a:r>
              <a:rPr lang="fr-FR" sz="1400" b="0" dirty="0" smtClean="0">
                <a:latin typeface="+mn-lt"/>
              </a:rPr>
              <a:t>: entrée/sortie différenciées, suppression </a:t>
            </a:r>
            <a:r>
              <a:rPr lang="fr-FR" sz="1400" b="0" dirty="0">
                <a:latin typeface="+mn-lt"/>
              </a:rPr>
              <a:t>des zones de </a:t>
            </a:r>
            <a:r>
              <a:rPr lang="fr-FR" sz="1400" b="0" dirty="0" smtClean="0">
                <a:latin typeface="+mn-lt"/>
              </a:rPr>
              <a:t>croisement…</a:t>
            </a:r>
            <a:endParaRPr lang="fr-FR" sz="1400" b="0" dirty="0">
              <a:latin typeface="+mn-lt"/>
            </a:endParaRPr>
          </a:p>
          <a:p>
            <a:endParaRPr lang="fr-FR" sz="1000" dirty="0">
              <a:latin typeface="+mn-lt"/>
            </a:endParaRPr>
          </a:p>
          <a:p>
            <a:pPr marL="0" indent="0">
              <a:buNone/>
            </a:pPr>
            <a:r>
              <a:rPr lang="fr-FR" sz="1400" dirty="0" smtClean="0">
                <a:latin typeface="+mn-lt"/>
              </a:rPr>
              <a:t>Gérer le temps </a:t>
            </a:r>
            <a:r>
              <a:rPr lang="fr-FR" sz="1400" dirty="0">
                <a:latin typeface="+mn-lt"/>
              </a:rPr>
              <a:t>et </a:t>
            </a:r>
            <a:r>
              <a:rPr lang="fr-FR" sz="1400" dirty="0" smtClean="0">
                <a:latin typeface="+mn-lt"/>
              </a:rPr>
              <a:t>le </a:t>
            </a:r>
            <a:r>
              <a:rPr lang="fr-FR" sz="1400" dirty="0">
                <a:latin typeface="+mn-lt"/>
              </a:rPr>
              <a:t>nombre de clients dans un même espace </a:t>
            </a:r>
            <a:r>
              <a:rPr lang="fr-FR" sz="1400" b="0" dirty="0">
                <a:latin typeface="+mn-lt"/>
              </a:rPr>
              <a:t>: </a:t>
            </a:r>
          </a:p>
          <a:p>
            <a:pPr marL="542925" indent="-277813"/>
            <a:r>
              <a:rPr lang="fr-FR" sz="1400" b="0" dirty="0">
                <a:latin typeface="+mn-lt"/>
              </a:rPr>
              <a:t>Limitation du nombre de personnes : fermeture d’espaces à risques…</a:t>
            </a:r>
          </a:p>
          <a:p>
            <a:pPr marL="542925" indent="-277813"/>
            <a:r>
              <a:rPr lang="fr-FR" sz="1400" b="0" dirty="0">
                <a:latin typeface="+mn-lt"/>
              </a:rPr>
              <a:t>Echelonnement de la présence des clients : fixation de tranches horaire d’arrivée et de départ, différenciation de l’accès par type de client, durée de non utilisation d’une chambre… </a:t>
            </a:r>
          </a:p>
          <a:p>
            <a:pPr marL="542925" indent="-277813"/>
            <a:r>
              <a:rPr lang="fr-FR" sz="1400" b="0" dirty="0">
                <a:latin typeface="+mn-lt"/>
              </a:rPr>
              <a:t>Mise en place de services individualisés : box repas, partenariat avec un prestataire de vente à emporter</a:t>
            </a:r>
            <a:r>
              <a:rPr lang="fr-FR" sz="1400" b="0" dirty="0" smtClean="0">
                <a:latin typeface="+mn-lt"/>
              </a:rPr>
              <a:t>…</a:t>
            </a:r>
          </a:p>
          <a:p>
            <a:pPr marL="542925" indent="-277813"/>
            <a:endParaRPr lang="fr-FR" sz="1000" b="0" dirty="0">
              <a:latin typeface="+mn-lt"/>
            </a:endParaRPr>
          </a:p>
          <a:p>
            <a:pPr marL="0" indent="0">
              <a:buNone/>
            </a:pPr>
            <a:r>
              <a:rPr lang="fr-FR" sz="1400" dirty="0">
                <a:latin typeface="+mn-lt"/>
              </a:rPr>
              <a:t>Faciliter le paiement en ligne :</a:t>
            </a:r>
          </a:p>
          <a:p>
            <a:r>
              <a:rPr lang="fr-FR" sz="1400" b="0" dirty="0">
                <a:latin typeface="+mn-lt"/>
              </a:rPr>
              <a:t>Mettre en place une solution de paiement en ligne (contrat de vente à distance  avec son établissement bancaire, portefeuille en ligne…)</a:t>
            </a:r>
          </a:p>
          <a:p>
            <a:r>
              <a:rPr lang="fr-FR" sz="1400" b="0" dirty="0">
                <a:latin typeface="+mn-lt"/>
              </a:rPr>
              <a:t>Pour les solutions de paiements spécifiques (Chèque Vacances, Tickets Restaurants, Chèques Déjeuner…), se rapprocher de l’organisme gestionnaire pour proposer des solutions </a:t>
            </a:r>
            <a:r>
              <a:rPr lang="fr-FR" sz="1400" b="0" dirty="0" smtClean="0">
                <a:latin typeface="+mn-lt"/>
              </a:rPr>
              <a:t>dématérialisées</a:t>
            </a:r>
            <a:endParaRPr lang="fr-FR" sz="1400" b="0" dirty="0">
              <a:latin typeface="+mn-lt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296525" y="5094185"/>
            <a:ext cx="8550949" cy="116955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1400" b="1" dirty="0" smtClean="0"/>
              <a:t>Ressources utiles :</a:t>
            </a:r>
          </a:p>
          <a:p>
            <a:r>
              <a:rPr lang="fr-FR" sz="1400" dirty="0"/>
              <a:t>Ministère du Travail </a:t>
            </a:r>
            <a:r>
              <a:rPr lang="fr-FR" sz="1400" dirty="0" smtClean="0"/>
              <a:t>- </a:t>
            </a:r>
            <a:r>
              <a:rPr lang="fr-FR" sz="1400" dirty="0" smtClean="0">
                <a:hlinkClick r:id="rId3"/>
              </a:rPr>
              <a:t>Recommandations </a:t>
            </a:r>
            <a:r>
              <a:rPr lang="fr-FR" sz="1400" dirty="0">
                <a:hlinkClick r:id="rId3"/>
              </a:rPr>
              <a:t>en termes de jauge par espace </a:t>
            </a:r>
            <a:r>
              <a:rPr lang="fr-FR" sz="1400" dirty="0" smtClean="0">
                <a:hlinkClick r:id="rId3"/>
              </a:rPr>
              <a:t>ouvert</a:t>
            </a:r>
          </a:p>
          <a:p>
            <a:r>
              <a:rPr lang="fr-FR" sz="1400" dirty="0"/>
              <a:t>Chèque Vacances : </a:t>
            </a:r>
            <a:r>
              <a:rPr lang="fr-FR" sz="1400" dirty="0">
                <a:hlinkClick r:id="rId4"/>
              </a:rPr>
              <a:t>https://www.ancv.com/le-cheque-vacances</a:t>
            </a:r>
            <a:endParaRPr lang="fr-FR" sz="1400" dirty="0"/>
          </a:p>
          <a:p>
            <a:r>
              <a:rPr lang="fr-FR" sz="1400" dirty="0"/>
              <a:t>Ticket Restaurant : </a:t>
            </a:r>
            <a:r>
              <a:rPr lang="fr-FR" sz="1400" dirty="0">
                <a:hlinkClick r:id="rId5"/>
              </a:rPr>
              <a:t>https://www.edenred.fr/ticket-restaurant</a:t>
            </a:r>
            <a:endParaRPr lang="fr-FR" sz="1400" dirty="0"/>
          </a:p>
          <a:p>
            <a:r>
              <a:rPr lang="fr-FR" sz="1400" dirty="0"/>
              <a:t>Chèque Déjeuner : </a:t>
            </a:r>
            <a:r>
              <a:rPr lang="fr-FR" sz="1400" dirty="0">
                <a:hlinkClick r:id="rId6"/>
              </a:rPr>
              <a:t>https://updejeuner.fr</a:t>
            </a:r>
            <a:r>
              <a:rPr lang="fr-FR" sz="1400" dirty="0" smtClean="0">
                <a:hlinkClick r:id="rId6"/>
              </a:rPr>
              <a:t>/</a:t>
            </a:r>
            <a:r>
              <a:rPr lang="fr-FR" sz="1400" dirty="0" smtClean="0">
                <a:hlinkClick r:id="rId3"/>
              </a:rPr>
              <a:t> </a:t>
            </a:r>
            <a:endParaRPr lang="fr-FR" sz="1400" dirty="0" smtClean="0"/>
          </a:p>
        </p:txBody>
      </p:sp>
      <p:sp>
        <p:nvSpPr>
          <p:cNvPr id="7" name="ZoneTexte 6"/>
          <p:cNvSpPr txBox="1"/>
          <p:nvPr/>
        </p:nvSpPr>
        <p:spPr>
          <a:xfrm>
            <a:off x="1241630" y="77723"/>
            <a:ext cx="78036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algn="ctr">
              <a:defRPr sz="2400" b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Quelques recommandations pratiques pour assurer la sécurité </a:t>
            </a:r>
            <a:r>
              <a:rPr lang="fr-FR" dirty="0" smtClean="0"/>
              <a:t>de ses clients</a:t>
            </a:r>
            <a:endParaRPr lang="fr-FR" dirty="0"/>
          </a:p>
        </p:txBody>
      </p:sp>
      <p:sp>
        <p:nvSpPr>
          <p:cNvPr id="5" name="ZoneTexte 4">
            <a:hlinkClick r:id="rId7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303033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176142" y="188640"/>
            <a:ext cx="78910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Etape 4 : Formaliser son protocole sanitaire et l’intégrer</a:t>
            </a:r>
            <a:endParaRPr lang="fr-FR" sz="3200" b="1" dirty="0">
              <a:solidFill>
                <a:srgbClr val="283583"/>
              </a:solidFill>
              <a:latin typeface="Madras Extra Bold" pitchFamily="2" charset="0"/>
              <a:cs typeface="Arial" panose="020B0604020202020204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41530" y="1448780"/>
            <a:ext cx="84159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 smtClean="0">
                <a:cs typeface="Arial" panose="020B0604020202020204" pitchFamily="34" charset="0"/>
              </a:rPr>
              <a:t>Rédiger </a:t>
            </a:r>
            <a:r>
              <a:rPr lang="fr-FR" dirty="0" smtClean="0">
                <a:cs typeface="Arial" panose="020B0604020202020204" pitchFamily="34" charset="0"/>
              </a:rPr>
              <a:t>un </a:t>
            </a:r>
            <a:r>
              <a:rPr lang="fr-FR" dirty="0">
                <a:cs typeface="Arial" panose="020B0604020202020204" pitchFamily="34" charset="0"/>
              </a:rPr>
              <a:t>protocole de manière </a:t>
            </a:r>
            <a:r>
              <a:rPr lang="fr-FR" dirty="0" smtClean="0">
                <a:cs typeface="Arial" panose="020B0604020202020204" pitchFamily="34" charset="0"/>
              </a:rPr>
              <a:t>simple (fiches, plans pour chaque espace et chaque public cible…) et le tester </a:t>
            </a:r>
            <a:endParaRPr lang="fr-FR" dirty="0">
              <a:cs typeface="Arial" panose="020B0604020202020204" pitchFamily="34" charset="0"/>
            </a:endParaRPr>
          </a:p>
          <a:p>
            <a:endParaRPr lang="fr-FR" dirty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>
                <a:cs typeface="Arial" panose="020B0604020202020204" pitchFamily="34" charset="0"/>
              </a:rPr>
              <a:t>Valider</a:t>
            </a:r>
            <a:r>
              <a:rPr lang="fr-FR" dirty="0">
                <a:cs typeface="Arial" panose="020B0604020202020204" pitchFamily="34" charset="0"/>
              </a:rPr>
              <a:t> le protocole avec le personnel et désigner </a:t>
            </a:r>
            <a:r>
              <a:rPr lang="fr-FR" dirty="0" smtClean="0">
                <a:cs typeface="Arial" panose="020B0604020202020204" pitchFamily="34" charset="0"/>
              </a:rPr>
              <a:t>un ou </a:t>
            </a:r>
            <a:r>
              <a:rPr lang="fr-FR" dirty="0">
                <a:cs typeface="Arial" panose="020B0604020202020204" pitchFamily="34" charset="0"/>
              </a:rPr>
              <a:t>plusieurs </a:t>
            </a:r>
            <a:r>
              <a:rPr lang="fr-FR" dirty="0" smtClean="0">
                <a:cs typeface="Arial" panose="020B0604020202020204" pitchFamily="34" charset="0"/>
              </a:rPr>
              <a:t>référents </a:t>
            </a:r>
            <a:r>
              <a:rPr lang="fr-FR" dirty="0">
                <a:cs typeface="Arial" panose="020B0604020202020204" pitchFamily="34" charset="0"/>
              </a:rPr>
              <a:t>« sécurité sanitaire »</a:t>
            </a:r>
          </a:p>
          <a:p>
            <a:endParaRPr lang="fr-FR" dirty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>
                <a:cs typeface="Arial" panose="020B0604020202020204" pitchFamily="34" charset="0"/>
              </a:rPr>
              <a:t>Intégrer </a:t>
            </a:r>
            <a:r>
              <a:rPr lang="fr-FR" dirty="0">
                <a:cs typeface="Arial" panose="020B0604020202020204" pitchFamily="34" charset="0"/>
              </a:rPr>
              <a:t>le </a:t>
            </a:r>
            <a:r>
              <a:rPr lang="fr-FR" dirty="0" smtClean="0">
                <a:cs typeface="Arial" panose="020B0604020202020204" pitchFamily="34" charset="0"/>
              </a:rPr>
              <a:t>protocole </a:t>
            </a:r>
            <a:r>
              <a:rPr lang="fr-FR" dirty="0">
                <a:cs typeface="Arial" panose="020B0604020202020204" pitchFamily="34" charset="0"/>
              </a:rPr>
              <a:t>dans le Document Unique d’Évaluation des Risques Professionnels et les procédures salariales </a:t>
            </a:r>
          </a:p>
          <a:p>
            <a:endParaRPr lang="fr-FR" dirty="0" smtClean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 smtClean="0">
                <a:cs typeface="Arial" panose="020B0604020202020204" pitchFamily="34" charset="0"/>
              </a:rPr>
              <a:t>Communiquer</a:t>
            </a:r>
            <a:r>
              <a:rPr lang="fr-FR" dirty="0" smtClean="0">
                <a:cs typeface="Arial" panose="020B0604020202020204" pitchFamily="34" charset="0"/>
              </a:rPr>
              <a:t> sur le </a:t>
            </a:r>
            <a:r>
              <a:rPr lang="fr-FR" dirty="0">
                <a:cs typeface="Arial" panose="020B0604020202020204" pitchFamily="34" charset="0"/>
              </a:rPr>
              <a:t>protocole dans son établissement (affichage, mail…) et auprès </a:t>
            </a:r>
            <a:r>
              <a:rPr lang="fr-FR" dirty="0" smtClean="0">
                <a:cs typeface="Arial" panose="020B0604020202020204" pitchFamily="34" charset="0"/>
              </a:rPr>
              <a:t>des prestataires extérieurs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b="1" dirty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 smtClean="0">
                <a:cs typeface="Arial" panose="020B0604020202020204" pitchFamily="34" charset="0"/>
              </a:rPr>
              <a:t>Suivre </a:t>
            </a:r>
            <a:r>
              <a:rPr lang="fr-FR" dirty="0" smtClean="0">
                <a:cs typeface="Arial" panose="020B0604020202020204" pitchFamily="34" charset="0"/>
              </a:rPr>
              <a:t>la </a:t>
            </a:r>
            <a:r>
              <a:rPr lang="fr-FR" dirty="0">
                <a:cs typeface="Arial" panose="020B0604020202020204" pitchFamily="34" charset="0"/>
              </a:rPr>
              <a:t>mise en œuvre du protocole pour s'assurer de l'adéquation </a:t>
            </a:r>
            <a:r>
              <a:rPr lang="fr-FR" dirty="0" smtClean="0">
                <a:cs typeface="Arial" panose="020B0604020202020204" pitchFamily="34" charset="0"/>
              </a:rPr>
              <a:t>des mesures </a:t>
            </a:r>
            <a:r>
              <a:rPr lang="fr-FR" dirty="0">
                <a:cs typeface="Arial" panose="020B0604020202020204" pitchFamily="34" charset="0"/>
              </a:rPr>
              <a:t>prises et les ajuster le cas échéant (registre, classeurs de procédure, réunions…)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>
                <a:cs typeface="Arial" panose="020B0604020202020204" pitchFamily="34" charset="0"/>
              </a:rPr>
              <a:t>Mettre à jour </a:t>
            </a:r>
            <a:r>
              <a:rPr lang="fr-FR" dirty="0">
                <a:cs typeface="Arial" panose="020B0604020202020204" pitchFamily="34" charset="0"/>
              </a:rPr>
              <a:t>le protocole en fonction des évolutions gouvernementales et internes </a:t>
            </a:r>
          </a:p>
        </p:txBody>
      </p:sp>
      <p:sp>
        <p:nvSpPr>
          <p:cNvPr id="4" name="ZoneTexte 3">
            <a:hlinkClick r:id="rId3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342243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16505" y="143635"/>
            <a:ext cx="8910990" cy="6494507"/>
          </a:xfrm>
          <a:custGeom>
            <a:avLst/>
            <a:gdLst/>
            <a:ahLst/>
            <a:cxnLst/>
            <a:rect l="l" t="t" r="r" b="b"/>
            <a:pathLst>
              <a:path w="10872470" h="7920355">
                <a:moveTo>
                  <a:pt x="0" y="7920012"/>
                </a:moveTo>
                <a:lnTo>
                  <a:pt x="10872000" y="7920012"/>
                </a:lnTo>
                <a:lnTo>
                  <a:pt x="10872000" y="0"/>
                </a:lnTo>
                <a:lnTo>
                  <a:pt x="0" y="0"/>
                </a:lnTo>
                <a:lnTo>
                  <a:pt x="0" y="7920012"/>
                </a:lnTo>
                <a:close/>
              </a:path>
            </a:pathLst>
          </a:custGeom>
          <a:solidFill>
            <a:srgbClr val="283583"/>
          </a:solidFill>
        </p:spPr>
        <p:txBody>
          <a:bodyPr wrap="square" lIns="0" tIns="0" rIns="0" bIns="0" rtlCol="0" anchor="ctr"/>
          <a:lstStyle/>
          <a:p>
            <a:pPr algn="ctr"/>
            <a:r>
              <a:rPr lang="fr-FR" sz="47900" b="1" dirty="0">
                <a:solidFill>
                  <a:schemeClr val="bg1">
                    <a:alpha val="20000"/>
                  </a:schemeClr>
                </a:solidFill>
                <a:latin typeface="Verdana"/>
                <a:cs typeface="Verdana"/>
              </a:rPr>
              <a:t>3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072407" y="1988840"/>
            <a:ext cx="7640053" cy="18466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40" algn="l"/>
            <a:r>
              <a:rPr lang="fr-FR" sz="4000" b="1" cap="all" dirty="0" smtClean="0">
                <a:solidFill>
                  <a:schemeClr val="bg1"/>
                </a:solidFill>
                <a:latin typeface="Madras Extra Bold" pitchFamily="2" charset="0"/>
                <a:ea typeface="+mn-ea"/>
                <a:cs typeface="Arial" panose="020B0604020202020204" pitchFamily="34" charset="0"/>
              </a:rPr>
              <a:t>Valoriser ses actions et ses points forts</a:t>
            </a:r>
            <a:r>
              <a:rPr lang="fr-FR" sz="4000" b="1" dirty="0" smtClean="0">
                <a:solidFill>
                  <a:schemeClr val="bg1"/>
                </a:solidFill>
                <a:latin typeface="Madras Extra Bold" pitchFamily="2" charset="0"/>
                <a:cs typeface="Arial" panose="020B0604020202020204" pitchFamily="34" charset="0"/>
              </a:rPr>
              <a:t/>
            </a:r>
            <a:br>
              <a:rPr lang="fr-FR" sz="4000" b="1" dirty="0" smtClean="0">
                <a:solidFill>
                  <a:schemeClr val="bg1"/>
                </a:solidFill>
                <a:latin typeface="Madras Extra Bold" pitchFamily="2" charset="0"/>
                <a:cs typeface="Arial" panose="020B0604020202020204" pitchFamily="34" charset="0"/>
              </a:rPr>
            </a:br>
            <a:endParaRPr lang="fr-FR" sz="4000" dirty="0">
              <a:solidFill>
                <a:schemeClr val="bg1"/>
              </a:solidFill>
            </a:endParaRPr>
          </a:p>
        </p:txBody>
      </p:sp>
      <p:sp>
        <p:nvSpPr>
          <p:cNvPr id="35" name="object 4"/>
          <p:cNvSpPr txBox="1"/>
          <p:nvPr/>
        </p:nvSpPr>
        <p:spPr>
          <a:xfrm>
            <a:off x="4160609" y="6268641"/>
            <a:ext cx="709100" cy="2495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40" algn="ctr"/>
            <a:r>
              <a:rPr sz="1600" dirty="0" smtClean="0">
                <a:solidFill>
                  <a:srgbClr val="FFFFFF"/>
                </a:solidFill>
                <a:latin typeface="Calibri Light"/>
                <a:cs typeface="Calibri Light"/>
              </a:rPr>
              <a:t>PAG</a:t>
            </a:r>
            <a:r>
              <a:rPr lang="fr-FR" sz="1600" dirty="0" smtClean="0">
                <a:solidFill>
                  <a:srgbClr val="FFFFFF"/>
                </a:solidFill>
                <a:latin typeface="Calibri Light"/>
                <a:cs typeface="Calibri Light"/>
              </a:rPr>
              <a:t>E</a:t>
            </a:r>
            <a:endParaRPr sz="1600" dirty="0">
              <a:latin typeface="Calibri Light"/>
              <a:cs typeface="Calibri Light"/>
            </a:endParaRPr>
          </a:p>
        </p:txBody>
      </p:sp>
      <p:sp>
        <p:nvSpPr>
          <p:cNvPr id="36" name="object 25"/>
          <p:cNvSpPr/>
          <p:nvPr/>
        </p:nvSpPr>
        <p:spPr>
          <a:xfrm flipV="1">
            <a:off x="4143718" y="6271054"/>
            <a:ext cx="767366" cy="0"/>
          </a:xfrm>
          <a:custGeom>
            <a:avLst/>
            <a:gdLst/>
            <a:ahLst/>
            <a:cxnLst/>
            <a:rect l="l" t="t" r="r" b="b"/>
            <a:pathLst>
              <a:path w="676910">
                <a:moveTo>
                  <a:pt x="0" y="0"/>
                </a:moveTo>
                <a:lnTo>
                  <a:pt x="676795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ZoneTexte 5">
            <a:hlinkClick r:id="rId2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86790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/>
          <p:cNvSpPr txBox="1"/>
          <p:nvPr/>
        </p:nvSpPr>
        <p:spPr>
          <a:xfrm>
            <a:off x="1252924" y="323655"/>
            <a:ext cx="7891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Adapter sa communication  </a:t>
            </a:r>
            <a:endParaRPr lang="fr-FR" sz="3200" b="1" dirty="0">
              <a:solidFill>
                <a:srgbClr val="283583"/>
              </a:solidFill>
              <a:latin typeface="Madras Extra Bold" pitchFamily="2" charset="0"/>
              <a:cs typeface="Arial" panose="020B0604020202020204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31540" y="1289950"/>
            <a:ext cx="837093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cs typeface="Arial" panose="020B0604020202020204" pitchFamily="34" charset="0"/>
              </a:rPr>
              <a:t>3 niveaux de communication </a:t>
            </a:r>
            <a:r>
              <a:rPr lang="fr-FR" dirty="0">
                <a:cs typeface="Arial" panose="020B0604020202020204" pitchFamily="34" charset="0"/>
              </a:rPr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cs typeface="Arial" panose="020B0604020202020204" pitchFamily="34" charset="0"/>
              </a:rPr>
              <a:t>Niveau 1 (impératif mais non-différenciant) - rassurer sur la prise en compte des mesures sanitaires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cs typeface="Arial" panose="020B0604020202020204" pitchFamily="34" charset="0"/>
              </a:rPr>
              <a:t>Niveau 2 (différenciant mais non déterminant) - valoriser ses atouts concurrentiels spécifiques à cette situation (grands espaces de circulation, extérieurs, isolement…)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cs typeface="Arial" panose="020B0604020202020204" pitchFamily="34" charset="0"/>
              </a:rPr>
              <a:t>Niveau 3 (déterminant dans le choix d’un séjour) - valoriser une expérience touristique répondant aux nouvelles attentes des clients (valeurs humaines, solidarité…)</a:t>
            </a:r>
          </a:p>
          <a:p>
            <a:endParaRPr lang="fr-FR" dirty="0" smtClean="0">
              <a:cs typeface="Arial" panose="020B0604020202020204" pitchFamily="34" charset="0"/>
            </a:endParaRPr>
          </a:p>
          <a:p>
            <a:endParaRPr lang="fr-FR" dirty="0">
              <a:cs typeface="Arial" panose="020B0604020202020204" pitchFamily="34" charset="0"/>
            </a:endParaRPr>
          </a:p>
          <a:p>
            <a:r>
              <a:rPr lang="fr-FR" b="1" dirty="0" smtClean="0">
                <a:cs typeface="Arial" panose="020B0604020202020204" pitchFamily="34" charset="0"/>
              </a:rPr>
              <a:t>3 cibles de communication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cs typeface="Arial" panose="020B0604020202020204" pitchFamily="34" charset="0"/>
              </a:rPr>
              <a:t>Les salariés qui participent </a:t>
            </a:r>
            <a:r>
              <a:rPr lang="fr-FR" dirty="0">
                <a:cs typeface="Arial" panose="020B0604020202020204" pitchFamily="34" charset="0"/>
              </a:rPr>
              <a:t>à</a:t>
            </a:r>
            <a:r>
              <a:rPr lang="fr-FR" dirty="0" smtClean="0">
                <a:cs typeface="Arial" panose="020B0604020202020204" pitchFamily="34" charset="0"/>
              </a:rPr>
              <a:t> la qualité de l’offre et portent le message de l’entreprise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cs typeface="Arial" panose="020B0604020202020204" pitchFamily="34" charset="0"/>
              </a:rPr>
              <a:t>Les partenaires qui sont partie prenante de l’offre et peuvent constituer des prescripteurs (de même que les locaux s’ils sont rassurés quant aux mesures mises en place)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cs typeface="Arial" panose="020B0604020202020204" pitchFamily="34" charset="0"/>
              </a:rPr>
              <a:t>Les clients dont les attentes ont évoluées</a:t>
            </a:r>
          </a:p>
        </p:txBody>
      </p:sp>
      <p:sp>
        <p:nvSpPr>
          <p:cNvPr id="4" name="ZoneTexte 3">
            <a:hlinkClick r:id="rId3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219589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476545" y="1231007"/>
            <a:ext cx="811636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 err="1" smtClean="0"/>
              <a:t>Requestionner</a:t>
            </a:r>
            <a:r>
              <a:rPr lang="fr-FR" b="1" dirty="0" smtClean="0"/>
              <a:t> sa </a:t>
            </a:r>
            <a:r>
              <a:rPr lang="fr-FR" b="1" dirty="0"/>
              <a:t>cible</a:t>
            </a:r>
            <a:r>
              <a:rPr lang="fr-FR" dirty="0"/>
              <a:t> de client en fonction des nouvelles attentes et contraintes sanitaires de </a:t>
            </a:r>
            <a:r>
              <a:rPr lang="fr-FR" dirty="0" smtClean="0"/>
              <a:t>distance pour adapter son offre (repositionnement nécessaire d’établissements accueillant une grande part d’étrangers, de seniors…)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/>
              <a:t>Adopter une communication positive </a:t>
            </a:r>
            <a:r>
              <a:rPr lang="fr-FR" dirty="0"/>
              <a:t>dans une situation </a:t>
            </a:r>
            <a:r>
              <a:rPr lang="fr-FR" dirty="0" smtClean="0"/>
              <a:t>anxiogène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 smtClean="0"/>
              <a:t>Mettre à jour des informations </a:t>
            </a:r>
            <a:r>
              <a:rPr lang="fr-FR" dirty="0" smtClean="0"/>
              <a:t>dans un contexte de situation évolutive et dater les informations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/>
              <a:t>R</a:t>
            </a:r>
            <a:r>
              <a:rPr lang="fr-FR" b="1" dirty="0" smtClean="0"/>
              <a:t>elayer des informations fiables et </a:t>
            </a:r>
            <a:r>
              <a:rPr lang="fr-FR" b="1" dirty="0" err="1" smtClean="0"/>
              <a:t>sourcées</a:t>
            </a:r>
            <a:r>
              <a:rPr lang="fr-FR" b="1" dirty="0" smtClean="0"/>
              <a:t> </a:t>
            </a:r>
            <a:r>
              <a:rPr lang="fr-FR" dirty="0" smtClean="0"/>
              <a:t>(réseaux d’hébergements, gouvernement et collectivités…)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 smtClean="0"/>
              <a:t>Adapter ses visuels </a:t>
            </a:r>
            <a:r>
              <a:rPr lang="fr-FR" dirty="0" smtClean="0"/>
              <a:t>(supports de communications et APIDAE), en fonction des nouveaux besoins de la clientèle (implication locale,  prise en compte de la distanciation…)</a:t>
            </a:r>
          </a:p>
          <a:p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196625" y="413665"/>
            <a:ext cx="7891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Quelques recommandations pratiques</a:t>
            </a:r>
            <a:endParaRPr lang="fr-FR" sz="3200" b="1" dirty="0">
              <a:solidFill>
                <a:srgbClr val="283583"/>
              </a:solidFill>
              <a:latin typeface="Madras Extra Bold" pitchFamily="2" charset="0"/>
              <a:cs typeface="Arial" panose="020B0604020202020204" pitchFamily="34" charset="0"/>
            </a:endParaRPr>
          </a:p>
        </p:txBody>
      </p:sp>
      <p:sp>
        <p:nvSpPr>
          <p:cNvPr id="4" name="ZoneTexte 3">
            <a:hlinkClick r:id="rId3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296241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/>
          <p:cNvSpPr txBox="1"/>
          <p:nvPr/>
        </p:nvSpPr>
        <p:spPr>
          <a:xfrm>
            <a:off x="1192103" y="143635"/>
            <a:ext cx="78910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Communiquer auprès des salariés</a:t>
            </a:r>
            <a:r>
              <a:rPr lang="fr-FR" sz="3200" b="1" dirty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 </a:t>
            </a:r>
            <a:endParaRPr lang="fr-FR" sz="3200" b="1" dirty="0" smtClean="0">
              <a:solidFill>
                <a:srgbClr val="283583"/>
              </a:solidFill>
              <a:latin typeface="Madras Extra Bold" pitchFamily="2" charset="0"/>
              <a:cs typeface="Arial" panose="020B0604020202020204" pitchFamily="34" charset="0"/>
            </a:endParaRPr>
          </a:p>
          <a:p>
            <a:pPr algn="ctr"/>
            <a:r>
              <a:rPr lang="fr-FR" sz="32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et partenaires</a:t>
            </a:r>
            <a:endParaRPr lang="fr-FR" sz="3200" b="1" dirty="0">
              <a:solidFill>
                <a:srgbClr val="283583"/>
              </a:solidFill>
              <a:latin typeface="Madras Extra Bold" pitchFamily="2" charset="0"/>
              <a:cs typeface="Arial" panose="020B0604020202020204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76546" y="1379960"/>
            <a:ext cx="841593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Les salariés pour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Les rassurer sur leurs conditions de travail : affichage, mail d’information personnalisé sur les protocoles mis en place, temps d’échanges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Leur donner des éléments de langage communs sur la prise en compte de la situation sanitaire, les avantages concurrentiels et les valeurs de l’établissement</a:t>
            </a:r>
            <a:endParaRPr lang="fr-FR" dirty="0"/>
          </a:p>
          <a:p>
            <a:endParaRPr lang="fr-FR" dirty="0" smtClean="0"/>
          </a:p>
          <a:p>
            <a:r>
              <a:rPr lang="fr-FR" b="1" dirty="0"/>
              <a:t>Les </a:t>
            </a:r>
            <a:r>
              <a:rPr lang="fr-FR" b="1" dirty="0" smtClean="0"/>
              <a:t>partenaires (fournisseurs, prestataires d’activités, offices de tourisme…) pour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Les consulter régulièrement et vérifier qu’ils sont ouverts pour garantir la qualité et la continuité de l’offre touristique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Leur donner des éléments de </a:t>
            </a:r>
            <a:r>
              <a:rPr lang="fr-FR" dirty="0"/>
              <a:t>langage </a:t>
            </a:r>
            <a:r>
              <a:rPr lang="fr-FR" dirty="0" smtClean="0"/>
              <a:t>pour valoriser et promouvoir l’offre  de l’établissement en tant que prescripteurs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S’appuyer sur une dynamique collective pour accroitre l’attractivité de la destination</a:t>
            </a:r>
          </a:p>
        </p:txBody>
      </p:sp>
      <p:sp>
        <p:nvSpPr>
          <p:cNvPr id="4" name="ZoneTexte 3">
            <a:hlinkClick r:id="rId3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  <p:sp>
        <p:nvSpPr>
          <p:cNvPr id="2" name="Rectangle 1"/>
          <p:cNvSpPr/>
          <p:nvPr/>
        </p:nvSpPr>
        <p:spPr>
          <a:xfrm>
            <a:off x="476546" y="4959170"/>
            <a:ext cx="8415934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fr-FR" sz="1400" b="1" dirty="0"/>
              <a:t>Ressources utiles :</a:t>
            </a:r>
          </a:p>
          <a:p>
            <a:r>
              <a:rPr lang="fr-FR" sz="1400" dirty="0"/>
              <a:t>Fédération des offices de tourisme de l’Isère </a:t>
            </a:r>
            <a:r>
              <a:rPr lang="fr-FR" sz="1400" b="1" dirty="0"/>
              <a:t>- </a:t>
            </a:r>
            <a:r>
              <a:rPr lang="fr-FR" sz="1400" dirty="0"/>
              <a:t>04 76 63 05 86 - </a:t>
            </a:r>
            <a:r>
              <a:rPr lang="fr-FR" sz="1400" dirty="0">
                <a:hlinkClick r:id="rId4"/>
              </a:rPr>
              <a:t>contact@fdotsi-isere.com</a:t>
            </a:r>
            <a:endParaRPr lang="fr-FR" sz="1400" dirty="0"/>
          </a:p>
          <a:p>
            <a:r>
              <a:rPr lang="fr-FR" sz="1400" dirty="0" err="1"/>
              <a:t>Apidae</a:t>
            </a:r>
            <a:r>
              <a:rPr lang="fr-FR" sz="1400" b="1" dirty="0"/>
              <a:t> </a:t>
            </a:r>
            <a:r>
              <a:rPr lang="fr-FR" sz="1400" dirty="0"/>
              <a:t>– valorisation des dispositions spécifiques mises en place par les acteurs du tourisme dans le contexte du COVID 19 : </a:t>
            </a:r>
            <a:r>
              <a:rPr lang="fr-FR" sz="1400" u="sng" dirty="0">
                <a:hlinkClick r:id="rId5"/>
              </a:rPr>
              <a:t>https://www.apidae-tourisme.com/valorisation-offre-deconfinement/</a:t>
            </a:r>
            <a:endParaRPr lang="fr-FR" sz="1400" u="sng" dirty="0"/>
          </a:p>
        </p:txBody>
      </p:sp>
    </p:spTree>
    <p:extLst>
      <p:ext uri="{BB962C8B-B14F-4D97-AF65-F5344CB8AC3E}">
        <p14:creationId xmlns:p14="http://schemas.microsoft.com/office/powerpoint/2010/main" val="258098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251520" y="1122706"/>
            <a:ext cx="858676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500" b="1" dirty="0" smtClean="0">
                <a:cs typeface="Arial" panose="020B0604020202020204" pitchFamily="34" charset="0"/>
              </a:rPr>
              <a:t>Sur le protocole sanitaire dans son établissement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dirty="0" smtClean="0">
                <a:cs typeface="Arial" panose="020B0604020202020204" pitchFamily="34" charset="0"/>
              </a:rPr>
              <a:t>Adapter et mettre en cohérence ses différents supports de communication (affichage sur site, informations rassurantes sur le site internet et les réseaux </a:t>
            </a:r>
            <a:r>
              <a:rPr lang="fr-FR" sz="1500" dirty="0">
                <a:cs typeface="Arial" panose="020B0604020202020204" pitchFamily="34" charset="0"/>
              </a:rPr>
              <a:t>sociaux…) </a:t>
            </a:r>
            <a:endParaRPr lang="fr-FR" sz="1500" dirty="0" smtClean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dirty="0" smtClean="0">
                <a:cs typeface="Arial" panose="020B0604020202020204" pitchFamily="34" charset="0"/>
              </a:rPr>
              <a:t>Formaliser </a:t>
            </a:r>
            <a:r>
              <a:rPr lang="fr-FR" sz="1500" dirty="0">
                <a:cs typeface="Arial" panose="020B0604020202020204" pitchFamily="34" charset="0"/>
              </a:rPr>
              <a:t>les conditions de séjour </a:t>
            </a:r>
            <a:r>
              <a:rPr lang="fr-FR" sz="1500" dirty="0" smtClean="0">
                <a:cs typeface="Arial" panose="020B0604020202020204" pitchFamily="34" charset="0"/>
              </a:rPr>
              <a:t>(charte d’engagement dès la réservation, courrier de bienvenue à l’accueil du client…)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5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r>
              <a:rPr lang="fr-FR" sz="1500" b="1" dirty="0" smtClean="0">
                <a:cs typeface="Arial" panose="020B0604020202020204" pitchFamily="34" charset="0"/>
              </a:rPr>
              <a:t>Sur ses avantages concurrentiels, par exemple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dirty="0" smtClean="0">
                <a:cs typeface="Arial" panose="020B0604020202020204" pitchFamily="34" charset="0"/>
              </a:rPr>
              <a:t>Isolement, espaces extérieurs,…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dirty="0" smtClean="0">
                <a:cs typeface="Arial" panose="020B0604020202020204" pitchFamily="34" charset="0"/>
              </a:rPr>
              <a:t>Valorisation des circuits courts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dirty="0" smtClean="0">
                <a:cs typeface="Arial" panose="020B0604020202020204" pitchFamily="34" charset="0"/>
              </a:rPr>
              <a:t>Panel d’activités touristiques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dirty="0" smtClean="0">
                <a:cs typeface="Arial" panose="020B0604020202020204" pitchFamily="34" charset="0"/>
              </a:rPr>
              <a:t>Souplesse des conditions de vente, simplification du parcours </a:t>
            </a:r>
            <a:r>
              <a:rPr lang="fr-FR" sz="1500" dirty="0">
                <a:cs typeface="Arial" panose="020B0604020202020204" pitchFamily="34" charset="0"/>
              </a:rPr>
              <a:t>client (facilitation du report d’un séjour, sécurisation de la réservation par versement d’un acompte)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500" dirty="0">
              <a:cs typeface="Arial" panose="020B0604020202020204" pitchFamily="34" charset="0"/>
            </a:endParaRPr>
          </a:p>
          <a:p>
            <a:r>
              <a:rPr lang="fr-FR" sz="1500" b="1" dirty="0" smtClean="0">
                <a:cs typeface="Arial" panose="020B0604020202020204" pitchFamily="34" charset="0"/>
              </a:rPr>
              <a:t>Sur sa vision de l’expérience touristique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dirty="0" smtClean="0">
                <a:cs typeface="Arial" panose="020B0604020202020204" pitchFamily="34" charset="0"/>
              </a:rPr>
              <a:t>Valeurs portées par l’établissement : solidarité/engagement dans l’économie locale au travers de ses partenaires, prise en compte de l’environnement….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dirty="0">
                <a:cs typeface="Arial" panose="020B0604020202020204" pitchFamily="34" charset="0"/>
              </a:rPr>
              <a:t>Attention portée au client tout au long de son séjour : accueil, gestion de la relation client privilégiant le contact non-physique (téléphone, email, Facebook Messenger, WhatsApp</a:t>
            </a:r>
            <a:r>
              <a:rPr lang="fr-FR" sz="1500" dirty="0" smtClean="0">
                <a:cs typeface="Arial" panose="020B0604020202020204" pitchFamily="34" charset="0"/>
              </a:rPr>
              <a:t>,…)</a:t>
            </a:r>
            <a:r>
              <a:rPr lang="fr-FR" sz="1500" dirty="0" smtClean="0"/>
              <a:t> 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196625" y="278650"/>
            <a:ext cx="7891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Communiquer auprès de ses clients</a:t>
            </a:r>
            <a:endParaRPr lang="fr-FR" sz="3200" b="1" dirty="0">
              <a:solidFill>
                <a:srgbClr val="283583"/>
              </a:solidFill>
              <a:latin typeface="Madras Extra Bold" pitchFamily="2" charset="0"/>
              <a:cs typeface="Arial" panose="020B0604020202020204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51520" y="5435641"/>
            <a:ext cx="8586761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1400" b="1" dirty="0" smtClean="0"/>
              <a:t>Ressources utiles  : </a:t>
            </a:r>
          </a:p>
          <a:p>
            <a:r>
              <a:rPr lang="fr-FR" sz="1400" dirty="0" smtClean="0"/>
              <a:t>Ministère des Solidarités  et de la Santé : </a:t>
            </a:r>
            <a:r>
              <a:rPr lang="fr-FR" sz="1400" dirty="0" smtClean="0">
                <a:hlinkClick r:id="rId3"/>
              </a:rPr>
              <a:t>kit de communication </a:t>
            </a:r>
            <a:r>
              <a:rPr lang="fr-FR" sz="1400" dirty="0" smtClean="0"/>
              <a:t>et </a:t>
            </a:r>
            <a:r>
              <a:rPr lang="fr-FR" sz="1400" dirty="0" smtClean="0">
                <a:hlinkClick r:id="rId4"/>
              </a:rPr>
              <a:t>affiches</a:t>
            </a:r>
            <a:endParaRPr lang="fr-FR" sz="1400" dirty="0" smtClean="0"/>
          </a:p>
          <a:p>
            <a:r>
              <a:rPr lang="fr-FR" sz="1400" dirty="0" smtClean="0"/>
              <a:t>Tarn </a:t>
            </a:r>
            <a:r>
              <a:rPr lang="fr-FR" sz="1400" dirty="0"/>
              <a:t>et Garonne Tourisme : </a:t>
            </a:r>
            <a:r>
              <a:rPr lang="fr-FR" sz="1400" u="sng" dirty="0" smtClean="0">
                <a:hlinkClick r:id="rId5"/>
              </a:rPr>
              <a:t>Courrier </a:t>
            </a:r>
            <a:r>
              <a:rPr lang="fr-FR" sz="1400" u="sng" dirty="0">
                <a:hlinkClick r:id="rId5"/>
              </a:rPr>
              <a:t>de bienvenue sur les consignes sanitaires</a:t>
            </a:r>
            <a:r>
              <a:rPr lang="fr-FR" sz="1400" u="sng" dirty="0"/>
              <a:t> </a:t>
            </a:r>
            <a:endParaRPr lang="fr-FR" sz="1400" b="1" dirty="0" smtClean="0"/>
          </a:p>
        </p:txBody>
      </p:sp>
      <p:sp>
        <p:nvSpPr>
          <p:cNvPr id="5" name="ZoneTexte 4">
            <a:hlinkClick r:id="rId6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108761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284095" y="1334955"/>
            <a:ext cx="855095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cs typeface="Arial" panose="020B0604020202020204" pitchFamily="34" charset="0"/>
              </a:rPr>
              <a:t>Montrer la disponibilité de l’établissement avec un moteur de réservation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cs typeface="Arial" panose="020B0604020202020204" pitchFamily="34" charset="0"/>
              </a:rPr>
              <a:t>Faciliter la tâche du client qui cherche des informations « chaudes » (disponibilités, tarifs à jour, mode de réservation)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cs typeface="Arial" panose="020B0604020202020204" pitchFamily="34" charset="0"/>
              </a:rPr>
              <a:t>Mettre à jour les informations sur les différents sites sur lesquels l’établissement est référencé (réseaux </a:t>
            </a:r>
            <a:r>
              <a:rPr lang="fr-FR" dirty="0">
                <a:cs typeface="Arial" panose="020B0604020202020204" pitchFamily="34" charset="0"/>
              </a:rPr>
              <a:t>s</a:t>
            </a:r>
            <a:r>
              <a:rPr lang="fr-FR" dirty="0" smtClean="0">
                <a:cs typeface="Arial" panose="020B0604020202020204" pitchFamily="34" charset="0"/>
              </a:rPr>
              <a:t>ociaux, Google </a:t>
            </a:r>
            <a:r>
              <a:rPr lang="fr-FR" dirty="0" err="1" smtClean="0">
                <a:cs typeface="Arial" panose="020B0604020202020204" pitchFamily="34" charset="0"/>
              </a:rPr>
              <a:t>MyBusiness</a:t>
            </a:r>
            <a:r>
              <a:rPr lang="fr-FR" dirty="0" smtClean="0">
                <a:cs typeface="Arial" panose="020B0604020202020204" pitchFamily="34" charset="0"/>
              </a:rPr>
              <a:t>, distributeurs en ligne, </a:t>
            </a:r>
            <a:r>
              <a:rPr lang="fr-FR" dirty="0">
                <a:cs typeface="Arial" panose="020B0604020202020204" pitchFamily="34" charset="0"/>
              </a:rPr>
              <a:t>a</a:t>
            </a:r>
            <a:r>
              <a:rPr lang="fr-FR" dirty="0" smtClean="0">
                <a:cs typeface="Arial" panose="020B0604020202020204" pitchFamily="34" charset="0"/>
              </a:rPr>
              <a:t>nnuaires, office de tourisme, …)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cs typeface="Arial" panose="020B0604020202020204" pitchFamily="34" charset="0"/>
              </a:rPr>
              <a:t>Faciliter la réservation des différents produits, en direct sur le site de l’établissement</a:t>
            </a:r>
          </a:p>
          <a:p>
            <a:endParaRPr lang="fr-FR" dirty="0" smtClean="0">
              <a:cs typeface="Arial" panose="020B0604020202020204" pitchFamily="34" charset="0"/>
            </a:endParaRPr>
          </a:p>
          <a:p>
            <a:endParaRPr lang="fr-FR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r>
              <a:rPr lang="fr-FR" b="1" dirty="0" smtClean="0">
                <a:cs typeface="Arial" panose="020B0604020202020204" pitchFamily="34" charset="0"/>
              </a:rPr>
              <a:t>Faciliter le contact en direct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cs typeface="Arial" panose="020B0604020202020204" pitchFamily="34" charset="0"/>
              </a:rPr>
              <a:t>Les clients ont besoin d’avoir un contact direct avec l’établissement pour disposer d’informations concrètes et précises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cs typeface="Arial" panose="020B0604020202020204" pitchFamily="34" charset="0"/>
              </a:rPr>
              <a:t>Les plateformes de distributeurs, dépersonnalisées, attireront moins les clients qui voudront être rassurés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cs typeface="Arial" panose="020B0604020202020204" pitchFamily="34" charset="0"/>
              </a:rPr>
              <a:t>Avoir un moteur de réservation ne veut pas dire supprimer le contact client. Celui-ci sera plus qualitatif car concentré sur une demande d’informations précises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180650" y="233645"/>
            <a:ext cx="7891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283583"/>
                </a:solidFill>
                <a:latin typeface="Madras Extra Bold" pitchFamily="2" charset="0"/>
                <a:cs typeface="Arial" panose="020B0604020202020204" pitchFamily="34" charset="0"/>
              </a:rPr>
              <a:t>Faciliter la réservation</a:t>
            </a:r>
            <a:endParaRPr lang="fr-FR" sz="3200" b="1" dirty="0">
              <a:solidFill>
                <a:srgbClr val="283583"/>
              </a:solidFill>
              <a:latin typeface="Madras Extra Bold" pitchFamily="2" charset="0"/>
              <a:cs typeface="Arial" panose="020B0604020202020204" pitchFamily="34" charset="0"/>
            </a:endParaRPr>
          </a:p>
        </p:txBody>
      </p:sp>
      <p:sp>
        <p:nvSpPr>
          <p:cNvPr id="4" name="ZoneTexte 3">
            <a:hlinkClick r:id="rId3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349646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07374" y="1339403"/>
            <a:ext cx="7640053" cy="43088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0140" algn="l"/>
            <a:r>
              <a:rPr lang="fr-FR" sz="2400" b="1" dirty="0" smtClean="0">
                <a:latin typeface="+mn-lt"/>
                <a:ea typeface="+mn-ea"/>
                <a:cs typeface="Arial" panose="020B0604020202020204" pitchFamily="34" charset="0"/>
              </a:rPr>
              <a:t>Pour aller plus loin : </a:t>
            </a:r>
            <a:br>
              <a:rPr lang="fr-FR" sz="2400" b="1" dirty="0" smtClean="0">
                <a:latin typeface="+mn-lt"/>
                <a:ea typeface="+mn-ea"/>
                <a:cs typeface="Arial" panose="020B0604020202020204" pitchFamily="34" charset="0"/>
              </a:rPr>
            </a:br>
            <a:r>
              <a:rPr lang="fr-FR" sz="2400" b="1" dirty="0" smtClean="0">
                <a:latin typeface="+mn-lt"/>
                <a:ea typeface="+mn-ea"/>
                <a:cs typeface="Arial" panose="020B0604020202020204" pitchFamily="34" charset="0"/>
              </a:rPr>
              <a:t/>
            </a:r>
            <a:br>
              <a:rPr lang="fr-FR" sz="2400" b="1" dirty="0" smtClean="0">
                <a:latin typeface="+mn-lt"/>
                <a:ea typeface="+mn-ea"/>
                <a:cs typeface="Arial" panose="020B0604020202020204" pitchFamily="34" charset="0"/>
              </a:rPr>
            </a:br>
            <a:r>
              <a:rPr lang="fr-FR" sz="2400" dirty="0">
                <a:latin typeface="+mn-lt"/>
                <a:ea typeface="+mn-ea"/>
                <a:cs typeface="Arial" panose="020B0604020202020204" pitchFamily="34" charset="0"/>
              </a:rPr>
              <a:t>W</a:t>
            </a:r>
            <a:r>
              <a:rPr lang="fr-FR" sz="2400" dirty="0" smtClean="0">
                <a:latin typeface="+mn-lt"/>
                <a:ea typeface="+mn-ea"/>
                <a:cs typeface="Arial" panose="020B0604020202020204" pitchFamily="34" charset="0"/>
              </a:rPr>
              <a:t>ebinaires :</a:t>
            </a:r>
            <a:r>
              <a:rPr lang="fr-FR" sz="2400" u="sng" dirty="0" smtClean="0">
                <a:latin typeface="+mn-lt"/>
                <a:ea typeface="+mn-ea"/>
                <a:cs typeface="Arial" panose="020B0604020202020204" pitchFamily="34" charset="0"/>
              </a:rPr>
              <a:t/>
            </a:r>
            <a:br>
              <a:rPr lang="fr-FR" sz="2400" u="sng" dirty="0" smtClean="0">
                <a:latin typeface="+mn-lt"/>
                <a:ea typeface="+mn-ea"/>
                <a:cs typeface="Arial" panose="020B0604020202020204" pitchFamily="34" charset="0"/>
              </a:rPr>
            </a:br>
            <a:r>
              <a:rPr lang="fr-FR" sz="2400" u="sng" dirty="0" smtClean="0">
                <a:latin typeface="+mn-lt"/>
                <a:ea typeface="+mn-ea"/>
                <a:cs typeface="Arial" panose="020B0604020202020204" pitchFamily="34" charset="0"/>
              </a:rPr>
              <a:t> </a:t>
            </a:r>
            <a:br>
              <a:rPr lang="fr-FR" sz="2400" u="sng" dirty="0" smtClean="0">
                <a:latin typeface="+mn-lt"/>
                <a:ea typeface="+mn-ea"/>
                <a:cs typeface="Arial" panose="020B0604020202020204" pitchFamily="34" charset="0"/>
              </a:rPr>
            </a:br>
            <a:r>
              <a:rPr lang="fr-FR" sz="1600" dirty="0">
                <a:latin typeface="+mn-lt"/>
              </a:rPr>
              <a:t>- </a:t>
            </a:r>
            <a:r>
              <a:rPr lang="fr-FR" sz="1600" dirty="0" smtClean="0">
                <a:latin typeface="+mn-lt"/>
              </a:rPr>
              <a:t>Les professionnels de l’hébergement préparent la reprise – CRT Auvergne Rhône Alpes </a:t>
            </a:r>
            <a:r>
              <a:rPr lang="fr-FR" sz="1600" u="sng" dirty="0" smtClean="0">
                <a:solidFill>
                  <a:schemeClr val="bg1"/>
                </a:solidFill>
                <a:latin typeface="+mn-lt"/>
                <a:hlinkClick r:id="rId2"/>
              </a:rPr>
              <a:t>https://www.trajectoires-tourisme.com/webseminaire-table-ronde-professionnels-hebergement-preparent-reprise/</a:t>
            </a:r>
            <a:r>
              <a:rPr lang="fr-FR" sz="1600" u="sng" dirty="0" smtClean="0">
                <a:solidFill>
                  <a:schemeClr val="bg1"/>
                </a:solidFill>
                <a:latin typeface="+mn-lt"/>
              </a:rPr>
              <a:t> </a:t>
            </a:r>
            <a:br>
              <a:rPr lang="fr-FR" sz="1600" u="sng" dirty="0" smtClean="0">
                <a:solidFill>
                  <a:schemeClr val="bg1"/>
                </a:solidFill>
                <a:latin typeface="+mn-lt"/>
              </a:rPr>
            </a:br>
            <a:r>
              <a:rPr lang="fr-FR" sz="2400" b="1" dirty="0" smtClean="0">
                <a:latin typeface="+mn-lt"/>
                <a:ea typeface="+mn-ea"/>
                <a:cs typeface="Arial" panose="020B0604020202020204" pitchFamily="34" charset="0"/>
              </a:rPr>
              <a:t/>
            </a:r>
            <a:br>
              <a:rPr lang="fr-FR" sz="2400" b="1" dirty="0" smtClean="0">
                <a:latin typeface="+mn-lt"/>
                <a:ea typeface="+mn-ea"/>
                <a:cs typeface="Arial" panose="020B0604020202020204" pitchFamily="34" charset="0"/>
              </a:rPr>
            </a:br>
            <a:r>
              <a:rPr lang="fr-FR" sz="1600" dirty="0" smtClean="0">
                <a:latin typeface="+mn-lt"/>
              </a:rPr>
              <a:t>- </a:t>
            </a:r>
            <a:r>
              <a:rPr lang="fr-FR" sz="1600" dirty="0">
                <a:latin typeface="+mn-lt"/>
              </a:rPr>
              <a:t>Programme d’accompagnement des entreprises touristiques de la Région </a:t>
            </a:r>
            <a:r>
              <a:rPr lang="fr-FR" sz="1600" dirty="0" smtClean="0">
                <a:latin typeface="+mn-lt"/>
              </a:rPr>
              <a:t>Sud - Région PACA/FROT PACA </a:t>
            </a:r>
            <a:r>
              <a:rPr lang="fr-FR" sz="1600" dirty="0" smtClean="0">
                <a:solidFill>
                  <a:schemeClr val="bg1"/>
                </a:solidFill>
                <a:latin typeface="+mn-lt"/>
                <a:hlinkClick r:id="rId3"/>
              </a:rPr>
              <a:t>https://frotsi-paca.fr/2020/05/08/plan-accompagnement-entreprises-touristiques-region-sud/</a:t>
            </a:r>
            <a:r>
              <a:rPr lang="fr-FR" sz="1600" dirty="0">
                <a:solidFill>
                  <a:schemeClr val="bg1"/>
                </a:solidFill>
                <a:latin typeface="+mn-lt"/>
              </a:rPr>
              <a:t> </a:t>
            </a:r>
            <a:r>
              <a:rPr lang="fr-FR" sz="1600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fr-FR" sz="1600" dirty="0" smtClean="0">
                <a:solidFill>
                  <a:schemeClr val="bg1"/>
                </a:solidFill>
                <a:latin typeface="+mn-lt"/>
              </a:rPr>
            </a:br>
            <a:r>
              <a:rPr lang="fr-FR" sz="1600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fr-FR" sz="1600" dirty="0" smtClean="0">
                <a:solidFill>
                  <a:schemeClr val="bg1"/>
                </a:solidFill>
                <a:latin typeface="+mn-lt"/>
              </a:rPr>
            </a:br>
            <a:r>
              <a:rPr lang="fr-FR" sz="1600" dirty="0">
                <a:latin typeface="+mn-lt"/>
              </a:rPr>
              <a:t/>
            </a:r>
            <a:br>
              <a:rPr lang="fr-FR" sz="1600" dirty="0">
                <a:latin typeface="+mn-lt"/>
              </a:rPr>
            </a:br>
            <a:r>
              <a:rPr lang="fr-FR" sz="1600" dirty="0" smtClean="0">
                <a:latin typeface="+mn-lt"/>
              </a:rPr>
              <a:t>- Quelle </a:t>
            </a:r>
            <a:r>
              <a:rPr lang="fr-FR" sz="1600" dirty="0">
                <a:latin typeface="+mn-lt"/>
              </a:rPr>
              <a:t>charte des bonnes pratiques pour se relancer avant l'été </a:t>
            </a:r>
            <a:r>
              <a:rPr lang="fr-FR" sz="1600" dirty="0" smtClean="0">
                <a:latin typeface="+mn-lt"/>
              </a:rPr>
              <a:t>– </a:t>
            </a:r>
            <a:r>
              <a:rPr lang="fr-FR" sz="1600" dirty="0" err="1" smtClean="0">
                <a:latin typeface="+mn-lt"/>
              </a:rPr>
              <a:t>Elloha</a:t>
            </a:r>
            <a:r>
              <a:rPr lang="fr-FR" sz="1600" dirty="0">
                <a:latin typeface="+mn-lt"/>
              </a:rPr>
              <a:t> </a:t>
            </a:r>
            <a:r>
              <a:rPr lang="fr-FR" sz="1600" dirty="0">
                <a:solidFill>
                  <a:schemeClr val="bg1"/>
                </a:solidFill>
                <a:latin typeface="+mn-lt"/>
                <a:hlinkClick r:id="rId4"/>
              </a:rPr>
              <a:t>https://</a:t>
            </a:r>
            <a:r>
              <a:rPr lang="fr-FR" sz="1600" dirty="0" smtClean="0">
                <a:solidFill>
                  <a:schemeClr val="bg1"/>
                </a:solidFill>
                <a:latin typeface="+mn-lt"/>
                <a:hlinkClick r:id="rId4"/>
              </a:rPr>
              <a:t>elloha.wistia.com/medias/bpc7zkovcx</a:t>
            </a:r>
            <a:r>
              <a:rPr lang="fr-FR" sz="1600" dirty="0" smtClean="0">
                <a:solidFill>
                  <a:schemeClr val="bg1"/>
                </a:solidFill>
                <a:latin typeface="+mn-lt"/>
              </a:rPr>
              <a:t> </a:t>
            </a:r>
            <a:endParaRPr lang="fr-FR" sz="4000" dirty="0">
              <a:latin typeface="+mn-lt"/>
            </a:endParaRPr>
          </a:p>
        </p:txBody>
      </p:sp>
      <p:sp>
        <p:nvSpPr>
          <p:cNvPr id="35" name="object 4"/>
          <p:cNvSpPr txBox="1"/>
          <p:nvPr/>
        </p:nvSpPr>
        <p:spPr>
          <a:xfrm>
            <a:off x="4160609" y="6268641"/>
            <a:ext cx="709100" cy="2495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40" algn="ctr"/>
            <a:endParaRPr sz="1600" dirty="0">
              <a:latin typeface="Calibri Light"/>
              <a:cs typeface="Calibri Light"/>
            </a:endParaRPr>
          </a:p>
        </p:txBody>
      </p:sp>
      <p:sp>
        <p:nvSpPr>
          <p:cNvPr id="36" name="object 25"/>
          <p:cNvSpPr/>
          <p:nvPr/>
        </p:nvSpPr>
        <p:spPr>
          <a:xfrm flipV="1">
            <a:off x="4143718" y="6271054"/>
            <a:ext cx="767366" cy="0"/>
          </a:xfrm>
          <a:custGeom>
            <a:avLst/>
            <a:gdLst/>
            <a:ahLst/>
            <a:cxnLst/>
            <a:rect l="l" t="t" r="r" b="b"/>
            <a:pathLst>
              <a:path w="676910">
                <a:moveTo>
                  <a:pt x="0" y="0"/>
                </a:moveTo>
                <a:lnTo>
                  <a:pt x="676795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ZoneTexte 5">
            <a:hlinkClick r:id="rId5" action="ppaction://hlinksldjump"/>
          </p:cNvPr>
          <p:cNvSpPr txBox="1"/>
          <p:nvPr/>
        </p:nvSpPr>
        <p:spPr>
          <a:xfrm>
            <a:off x="3829682" y="6309319"/>
            <a:ext cx="1484637" cy="276999"/>
          </a:xfrm>
          <a:prstGeom prst="rect">
            <a:avLst/>
          </a:prstGeom>
          <a:solidFill>
            <a:srgbClr val="28358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200" b="1" dirty="0" smtClean="0"/>
              <a:t>Retour au sommaire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172208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2519</TotalTime>
  <Words>2942</Words>
  <Application>Microsoft Office PowerPoint</Application>
  <PresentationFormat>Affichage à l'écran (4:3)</PresentationFormat>
  <Paragraphs>392</Paragraphs>
  <Slides>24</Slides>
  <Notes>17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Présentation PowerPoint</vt:lpstr>
      <vt:lpstr>Sommaire</vt:lpstr>
      <vt:lpstr>Evolution des comportements</vt:lpstr>
      <vt:lpstr>Présentation PowerPoint</vt:lpstr>
      <vt:lpstr>INFORMATIONS SUR  LE COVID 19 </vt:lpstr>
      <vt:lpstr>Présentation PowerPoint</vt:lpstr>
      <vt:lpstr>Présentation PowerPoint</vt:lpstr>
      <vt:lpstr>Présentation PowerPoint</vt:lpstr>
      <vt:lpstr>METTRE EN PLACE UN PROTOCOLE SANITAIRE DANS MON ÉTABLISSEMENT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Valoriser ses actions et ses points forts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Pour aller plus loin :   Webinaires :   - Les professionnels de l’hébergement préparent la reprise – CRT Auvergne Rhône Alpes https://www.trajectoires-tourisme.com/webseminaire-table-ronde-professionnels-hebergement-preparent-reprise/   - Programme d’accompagnement des entreprises touristiques de la Région Sud - Région PACA/FROT PACA https://frotsi-paca.fr/2020/05/08/plan-accompagnement-entreprises-touristiques-region-sud/    - Quelle charte des bonnes pratiques pour se relancer avant l'été – Elloha https://elloha.wistia.com/medias/bpc7zkovcx </vt:lpstr>
    </vt:vector>
  </TitlesOfParts>
  <Company>Conseil Général de l'Isère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Battaglia Sophie</dc:creator>
  <cp:lastModifiedBy>Langlois Thomas</cp:lastModifiedBy>
  <cp:revision>166</cp:revision>
  <dcterms:created xsi:type="dcterms:W3CDTF">2017-09-07T07:23:16Z</dcterms:created>
  <dcterms:modified xsi:type="dcterms:W3CDTF">2020-05-15T08:34:59Z</dcterms:modified>
</cp:coreProperties>
</file>