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0" r:id="rId4"/>
    <p:sldMasterId id="2147483654" r:id="rId5"/>
  </p:sldMasterIdLst>
  <p:notesMasterIdLst>
    <p:notesMasterId r:id="rId15"/>
  </p:notesMasterIdLst>
  <p:handoutMasterIdLst>
    <p:handoutMasterId r:id="rId16"/>
  </p:handoutMasterIdLst>
  <p:sldIdLst>
    <p:sldId id="283" r:id="rId6"/>
    <p:sldId id="282" r:id="rId7"/>
    <p:sldId id="277" r:id="rId8"/>
    <p:sldId id="260" r:id="rId9"/>
    <p:sldId id="261" r:id="rId10"/>
    <p:sldId id="278" r:id="rId11"/>
    <p:sldId id="262" r:id="rId12"/>
    <p:sldId id="280" r:id="rId13"/>
    <p:sldId id="279" r:id="rId14"/>
  </p:sldIdLst>
  <p:sldSz cx="9144000" cy="6858000" type="screen4x3"/>
  <p:notesSz cx="7099300" cy="10234613"/>
  <p:defaultTextStyle>
    <a:defPPr>
      <a:defRPr lang="fr-FR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tion sans titre" id="{496541EF-EA39-4D39-A664-5A44B1B5E49F}">
          <p14:sldIdLst>
            <p14:sldId id="283"/>
            <p14:sldId id="282"/>
            <p14:sldId id="277"/>
            <p14:sldId id="260"/>
            <p14:sldId id="261"/>
            <p14:sldId id="278"/>
            <p14:sldId id="262"/>
            <p14:sldId id="280"/>
            <p14:sldId id="279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atherine ISSARTEL" initials="CI" lastIdx="5" clrIdx="0">
    <p:extLst>
      <p:ext uri="{19B8F6BF-5375-455C-9EA6-DF929625EA0E}">
        <p15:presenceInfo xmlns:p15="http://schemas.microsoft.com/office/powerpoint/2012/main" userId="Catherine ISSARTEL" providerId="None"/>
      </p:ext>
    </p:extLst>
  </p:cmAuthor>
  <p:cmAuthor id="2" name="Cathy ISSARTEL" initials="CI" lastIdx="3" clrIdx="1">
    <p:extLst>
      <p:ext uri="{19B8F6BF-5375-455C-9EA6-DF929625EA0E}">
        <p15:presenceInfo xmlns:p15="http://schemas.microsoft.com/office/powerpoint/2012/main" userId="Cathy ISSARTEL" providerId="None"/>
      </p:ext>
    </p:extLst>
  </p:cmAuthor>
  <p:cmAuthor id="3" name="Cathy ISSARTEL" initials="CI [2]" lastIdx="1" clrIdx="2">
    <p:extLst>
      <p:ext uri="{19B8F6BF-5375-455C-9EA6-DF929625EA0E}">
        <p15:presenceInfo xmlns:p15="http://schemas.microsoft.com/office/powerpoint/2012/main" userId="S::c.issartel@inovea-group.com::3b5faf72-9ea9-43f2-9619-ad8fee8f662e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A7A7A7"/>
    <a:srgbClr val="FFFFFF"/>
    <a:srgbClr val="F2F2F2"/>
    <a:srgbClr val="E80A24"/>
    <a:srgbClr val="CD0920"/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520" autoAdjust="0"/>
    <p:restoredTop sz="98953" autoAdjust="0"/>
  </p:normalViewPr>
  <p:slideViewPr>
    <p:cSldViewPr snapToGrid="0" snapToObjects="1">
      <p:cViewPr varScale="1">
        <p:scale>
          <a:sx n="128" d="100"/>
          <a:sy n="128" d="100"/>
        </p:scale>
        <p:origin x="1640" y="1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handoutMaster" Target="handoutMasters/handout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5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>
            <a:extLst>
              <a:ext uri="{FF2B5EF4-FFF2-40B4-BE49-F238E27FC236}">
                <a16:creationId xmlns:a16="http://schemas.microsoft.com/office/drawing/2014/main" id="{7C415604-6A75-43D6-84E0-16BAE650D65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1" y="2"/>
            <a:ext cx="3076099" cy="512763"/>
          </a:xfrm>
          <a:prstGeom prst="rect">
            <a:avLst/>
          </a:prstGeom>
        </p:spPr>
        <p:txBody>
          <a:bodyPr vert="horz" lIns="91432" tIns="45717" rIns="91432" bIns="45717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C62FD693-B31E-4948-BF0C-6C67B7F8D20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4021615" y="2"/>
            <a:ext cx="3076098" cy="512763"/>
          </a:xfrm>
          <a:prstGeom prst="rect">
            <a:avLst/>
          </a:prstGeom>
        </p:spPr>
        <p:txBody>
          <a:bodyPr vert="horz" lIns="91432" tIns="45717" rIns="91432" bIns="45717" rtlCol="0"/>
          <a:lstStyle>
            <a:lvl1pPr algn="r">
              <a:defRPr sz="1200"/>
            </a:lvl1pPr>
          </a:lstStyle>
          <a:p>
            <a:fld id="{368D0F2E-768C-44CB-B2D1-6B6EB1F8B51F}" type="datetimeFigureOut">
              <a:rPr lang="fr-FR" smtClean="0"/>
              <a:t>11/05/2020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57470015-DAB6-46F0-879E-8B4F0794469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1" y="9721852"/>
            <a:ext cx="3076099" cy="512763"/>
          </a:xfrm>
          <a:prstGeom prst="rect">
            <a:avLst/>
          </a:prstGeom>
        </p:spPr>
        <p:txBody>
          <a:bodyPr vert="horz" lIns="91432" tIns="45717" rIns="91432" bIns="45717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4C145A81-F4D3-495C-97F7-DB5C3B4262A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4021615" y="9721852"/>
            <a:ext cx="3076098" cy="512763"/>
          </a:xfrm>
          <a:prstGeom prst="rect">
            <a:avLst/>
          </a:prstGeom>
        </p:spPr>
        <p:txBody>
          <a:bodyPr vert="horz" lIns="91432" tIns="45717" rIns="91432" bIns="45717" rtlCol="0" anchor="b"/>
          <a:lstStyle>
            <a:lvl1pPr algn="r">
              <a:defRPr sz="1200"/>
            </a:lvl1pPr>
          </a:lstStyle>
          <a:p>
            <a:fld id="{1D8489DB-96CF-4269-8E41-DD97F982E1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0107078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1" y="2"/>
            <a:ext cx="3076099" cy="512763"/>
          </a:xfrm>
          <a:prstGeom prst="rect">
            <a:avLst/>
          </a:prstGeom>
        </p:spPr>
        <p:txBody>
          <a:bodyPr vert="horz" lIns="91432" tIns="45717" rIns="91432" bIns="45717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4021615" y="2"/>
            <a:ext cx="3076098" cy="512763"/>
          </a:xfrm>
          <a:prstGeom prst="rect">
            <a:avLst/>
          </a:prstGeom>
        </p:spPr>
        <p:txBody>
          <a:bodyPr vert="horz" lIns="91432" tIns="45717" rIns="91432" bIns="45717" rtlCol="0"/>
          <a:lstStyle>
            <a:lvl1pPr algn="r">
              <a:defRPr sz="1200"/>
            </a:lvl1pPr>
          </a:lstStyle>
          <a:p>
            <a:fld id="{696029F8-AB6C-40EB-B7C2-A23BDED4C426}" type="datetimeFigureOut">
              <a:rPr lang="fr-FR" smtClean="0"/>
              <a:t>11/05/2020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247775" y="1279525"/>
            <a:ext cx="4605338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2" tIns="45717" rIns="91432" bIns="45717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710723" y="4926014"/>
            <a:ext cx="5679440" cy="4029075"/>
          </a:xfrm>
          <a:prstGeom prst="rect">
            <a:avLst/>
          </a:prstGeom>
        </p:spPr>
        <p:txBody>
          <a:bodyPr vert="horz" lIns="91432" tIns="45717" rIns="91432" bIns="45717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1" y="9721852"/>
            <a:ext cx="3076099" cy="512763"/>
          </a:xfrm>
          <a:prstGeom prst="rect">
            <a:avLst/>
          </a:prstGeom>
        </p:spPr>
        <p:txBody>
          <a:bodyPr vert="horz" lIns="91432" tIns="45717" rIns="91432" bIns="45717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4021615" y="9721852"/>
            <a:ext cx="3076098" cy="512763"/>
          </a:xfrm>
          <a:prstGeom prst="rect">
            <a:avLst/>
          </a:prstGeom>
        </p:spPr>
        <p:txBody>
          <a:bodyPr vert="horz" lIns="91432" tIns="45717" rIns="91432" bIns="45717" rtlCol="0" anchor="b"/>
          <a:lstStyle>
            <a:lvl1pPr algn="r">
              <a:defRPr sz="1200"/>
            </a:lvl1pPr>
          </a:lstStyle>
          <a:p>
            <a:fld id="{4BF8B3B1-F269-4863-9565-14855E91BA4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0653361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085792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468952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PPT INALTEA Groupe4.jpg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61088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</p:sldLayoutIdLst>
  <p:hf sldNum="0" hd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PPT INALTEA Groupe3.jpg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34664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</p:sldLayoutIdLst>
  <p:hf sldNum="0" hd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slide" Target="slide6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6" Type="http://schemas.openxmlformats.org/officeDocument/2006/relationships/slide" Target="slide7.xml"/><Relationship Id="rId5" Type="http://schemas.openxmlformats.org/officeDocument/2006/relationships/slide" Target="slide5.xml"/><Relationship Id="rId4" Type="http://schemas.openxmlformats.org/officeDocument/2006/relationships/slide" Target="slide9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mailto:gestionreseau@inovea-group.com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speedtest.net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210475C7-BCDC-DE4D-B7BB-E234CB7B5BB2}"/>
              </a:ext>
            </a:extLst>
          </p:cNvPr>
          <p:cNvSpPr txBox="1"/>
          <p:nvPr/>
        </p:nvSpPr>
        <p:spPr>
          <a:xfrm>
            <a:off x="7948247" y="6506307"/>
            <a:ext cx="119575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2020-05-07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E34A446F-42DF-C645-A0F3-97703EAFC394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43916"/>
            <a:ext cx="9192002" cy="6901916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639A2C3-16AE-6045-95D1-5F7E52E4F4B4}"/>
              </a:ext>
            </a:extLst>
          </p:cNvPr>
          <p:cNvSpPr txBox="1"/>
          <p:nvPr/>
        </p:nvSpPr>
        <p:spPr>
          <a:xfrm>
            <a:off x="4387279" y="5744466"/>
            <a:ext cx="52248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  <a:latin typeface="Open Sans" panose="020B0806030504020204" pitchFamily="34" charset="0"/>
                <a:ea typeface="Open Sans" panose="020B0806030504020204" pitchFamily="34" charset="0"/>
                <a:cs typeface="Open Sans" panose="020B0806030504020204" pitchFamily="34" charset="0"/>
              </a:rPr>
              <a:t>FAQ Application </a:t>
            </a:r>
            <a:r>
              <a:rPr lang="fr-FR" sz="2800" b="1" dirty="0" err="1">
                <a:solidFill>
                  <a:schemeClr val="bg1"/>
                </a:solidFill>
                <a:latin typeface="Open Sans" panose="020B0806030504020204" pitchFamily="34" charset="0"/>
                <a:ea typeface="Open Sans" panose="020B0806030504020204" pitchFamily="34" charset="0"/>
                <a:cs typeface="Open Sans" panose="020B0806030504020204" pitchFamily="34" charset="0"/>
              </a:rPr>
              <a:t>Filianse</a:t>
            </a:r>
            <a:r>
              <a:rPr lang="fr-FR" sz="2800" b="1" dirty="0">
                <a:solidFill>
                  <a:schemeClr val="bg1"/>
                </a:solidFill>
                <a:latin typeface="Open Sans" panose="020B0806030504020204" pitchFamily="34" charset="0"/>
                <a:ea typeface="Open Sans" panose="020B0806030504020204" pitchFamily="34" charset="0"/>
                <a:cs typeface="Open Sans" panose="020B0806030504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1104662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7A90D261-AAF7-4DDE-BC4B-B238EF74E04C}"/>
              </a:ext>
            </a:extLst>
          </p:cNvPr>
          <p:cNvSpPr txBox="1"/>
          <p:nvPr/>
        </p:nvSpPr>
        <p:spPr>
          <a:xfrm>
            <a:off x="8091695" y="6571435"/>
            <a:ext cx="883630" cy="2169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00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fr-FR" sz="900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2020/11/05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65390BC1-AAA6-44AA-A1A7-86F05EA061CA}"/>
              </a:ext>
            </a:extLst>
          </p:cNvPr>
          <p:cNvSpPr txBox="1"/>
          <p:nvPr/>
        </p:nvSpPr>
        <p:spPr>
          <a:xfrm>
            <a:off x="341490" y="6042641"/>
            <a:ext cx="52248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  <a:latin typeface="Open Sans" panose="020B0806030504020204" pitchFamily="34" charset="0"/>
                <a:ea typeface="Open Sans" panose="020B0806030504020204" pitchFamily="34" charset="0"/>
                <a:cs typeface="Open Sans" panose="020B0806030504020204" pitchFamily="34" charset="0"/>
              </a:rPr>
              <a:t>Questions / réponses</a:t>
            </a:r>
          </a:p>
        </p:txBody>
      </p:sp>
    </p:spTree>
    <p:extLst>
      <p:ext uri="{BB962C8B-B14F-4D97-AF65-F5344CB8AC3E}">
        <p14:creationId xmlns:p14="http://schemas.microsoft.com/office/powerpoint/2010/main" val="836317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au 5">
            <a:extLst>
              <a:ext uri="{FF2B5EF4-FFF2-40B4-BE49-F238E27FC236}">
                <a16:creationId xmlns:a16="http://schemas.microsoft.com/office/drawing/2014/main" id="{E71A336A-AABF-4B56-BEB9-DBE638594A4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1210963"/>
              </p:ext>
            </p:extLst>
          </p:nvPr>
        </p:nvGraphicFramePr>
        <p:xfrm>
          <a:off x="1629378" y="1957702"/>
          <a:ext cx="6143662" cy="294259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545525">
                  <a:extLst>
                    <a:ext uri="{9D8B030D-6E8A-4147-A177-3AD203B41FA5}">
                      <a16:colId xmlns:a16="http://schemas.microsoft.com/office/drawing/2014/main" val="2554005478"/>
                    </a:ext>
                  </a:extLst>
                </a:gridCol>
                <a:gridCol w="1598137">
                  <a:extLst>
                    <a:ext uri="{9D8B030D-6E8A-4147-A177-3AD203B41FA5}">
                      <a16:colId xmlns:a16="http://schemas.microsoft.com/office/drawing/2014/main" val="388519037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fr-FR" sz="1200" b="1" kern="1200" dirty="0">
                        <a:solidFill>
                          <a:schemeClr val="tx1"/>
                        </a:solidFill>
                        <a:latin typeface="Open Sans" panose="020B0806030504020204"/>
                        <a:ea typeface="Open Sans Light" panose="020B0306030504020204" pitchFamily="34" charset="0"/>
                        <a:cs typeface="Open Sans Light" panose="020B030603050402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200" b="1" kern="1200" dirty="0">
                          <a:solidFill>
                            <a:schemeClr val="tx1"/>
                          </a:solidFill>
                          <a:latin typeface="Open Sans" panose="020B0806030504020204"/>
                          <a:ea typeface="Open Sans Light" panose="020B0306030504020204" pitchFamily="34" charset="0"/>
                          <a:cs typeface="Open Sans Light" panose="020B0306030504020204" pitchFamily="34" charset="0"/>
                        </a:rPr>
                        <a:t>Vous rencontrez un problème avec les points suivants </a:t>
                      </a:r>
                      <a:endParaRPr lang="fr-FR" sz="1200" b="1" kern="1200" dirty="0">
                        <a:solidFill>
                          <a:srgbClr val="FFFFFF"/>
                        </a:solidFill>
                        <a:latin typeface="Open Sans" panose="020B0806030504020204"/>
                        <a:ea typeface="Open Sans Light" panose="020B0306030504020204" pitchFamily="34" charset="0"/>
                        <a:cs typeface="Open Sans Light" panose="020B0306030504020204" pitchFamily="34" charset="0"/>
                        <a:sym typeface="Segoe UI Emoji" panose="020B0502040204020203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fr-FR" sz="1200" b="1" kern="1200" dirty="0">
                        <a:solidFill>
                          <a:schemeClr val="tx1"/>
                        </a:solidFill>
                        <a:latin typeface="Open Sans" panose="020B0806030504020204"/>
                        <a:ea typeface="Open Sans Light" panose="020B0306030504020204" pitchFamily="34" charset="0"/>
                        <a:cs typeface="Open Sans Light" panose="020B0306030504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fr-FR" sz="1200" b="1" kern="1200" dirty="0">
                        <a:solidFill>
                          <a:schemeClr val="tx1"/>
                        </a:solidFill>
                        <a:latin typeface="Open Sans" panose="020B0806030504020204"/>
                        <a:ea typeface="Open Sans Light" panose="020B0306030504020204" pitchFamily="34" charset="0"/>
                        <a:cs typeface="Open Sans Light" panose="020B0306030504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200" b="1" kern="1200" dirty="0">
                          <a:solidFill>
                            <a:schemeClr val="tx1"/>
                          </a:solidFill>
                          <a:latin typeface="Open Sans" panose="020B0806030504020204"/>
                          <a:ea typeface="Open Sans Light" panose="020B0306030504020204" pitchFamily="34" charset="0"/>
                          <a:cs typeface="Open Sans Light" panose="020B0306030504020204" pitchFamily="34" charset="0"/>
                        </a:rPr>
                        <a:t>Cliquez sur le lien</a:t>
                      </a: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0753113"/>
                  </a:ext>
                </a:extLst>
              </a:tr>
              <a:tr h="39415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fr-FR" sz="1200" b="0" kern="1200" dirty="0">
                          <a:solidFill>
                            <a:schemeClr val="tx1"/>
                          </a:solidFill>
                          <a:effectLst/>
                          <a:latin typeface="Open Sans" panose="020B0806030504020204"/>
                          <a:ea typeface="+mn-ea"/>
                          <a:cs typeface="+mn-cs"/>
                        </a:rPr>
                        <a:t>Codes de connexion </a:t>
                      </a: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fr-FR" sz="1200" dirty="0">
                          <a:effectLst/>
                          <a:latin typeface="Open Sans" panose="020B0806030504020204"/>
                          <a:ea typeface="Open Sans Light" panose="020B0306030504020204" pitchFamily="34" charset="0"/>
                          <a:cs typeface="Open Sans Light" panose="020B0306030504020204" pitchFamily="34" charset="0"/>
                        </a:rPr>
                        <a:t> </a:t>
                      </a: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7961879"/>
                  </a:ext>
                </a:extLst>
              </a:tr>
              <a:tr h="37286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fr-FR" sz="1200" b="0" dirty="0">
                          <a:solidFill>
                            <a:schemeClr val="tx1"/>
                          </a:solidFill>
                          <a:effectLst/>
                          <a:latin typeface="Open Sans" panose="020B0806030504020204"/>
                          <a:ea typeface="Open Sans Light" panose="020B0306030504020204" pitchFamily="34" charset="0"/>
                          <a:cs typeface="Open Sans Light" panose="020B0306030504020204" pitchFamily="34" charset="0"/>
                        </a:rPr>
                        <a:t>L’application ne s’ouvre pas </a:t>
                      </a: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endParaRPr lang="fr-FR" sz="1200" dirty="0">
                        <a:effectLst/>
                        <a:latin typeface="Open Sans" panose="020B0806030504020204"/>
                        <a:ea typeface="Open Sans Light" panose="020B0306030504020204" pitchFamily="34" charset="0"/>
                        <a:cs typeface="Open Sans Light" panose="020B0306030504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07199968"/>
                  </a:ext>
                </a:extLst>
              </a:tr>
              <a:tr h="37286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fr-FR" sz="1200" b="0" dirty="0">
                          <a:solidFill>
                            <a:schemeClr val="tx1"/>
                          </a:solidFill>
                          <a:effectLst/>
                          <a:latin typeface="Open Sans" panose="020B0806030504020204"/>
                          <a:ea typeface="Open Sans Light" panose="020B0306030504020204" pitchFamily="34" charset="0"/>
                          <a:cs typeface="Open Sans Light" panose="020B0306030504020204" pitchFamily="34" charset="0"/>
                        </a:rPr>
                        <a:t>Les vidéos de l’application </a:t>
                      </a:r>
                      <a:r>
                        <a:rPr lang="fr-FR" sz="1200" b="0" dirty="0" err="1">
                          <a:solidFill>
                            <a:schemeClr val="tx1"/>
                          </a:solidFill>
                          <a:effectLst/>
                          <a:latin typeface="Open Sans" panose="020B0806030504020204"/>
                          <a:ea typeface="Open Sans Light" panose="020B0306030504020204" pitchFamily="34" charset="0"/>
                          <a:cs typeface="Open Sans Light" panose="020B0306030504020204" pitchFamily="34" charset="0"/>
                        </a:rPr>
                        <a:t>Filianse</a:t>
                      </a:r>
                      <a:endParaRPr lang="fr-FR" sz="1200" b="0" dirty="0">
                        <a:solidFill>
                          <a:schemeClr val="tx1"/>
                        </a:solidFill>
                        <a:effectLst/>
                        <a:latin typeface="Open Sans" panose="020B0806030504020204"/>
                        <a:ea typeface="Open Sans Light" panose="020B0306030504020204" pitchFamily="34" charset="0"/>
                        <a:cs typeface="Open Sans Light" panose="020B0306030504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endParaRPr lang="fr-FR" sz="1200" dirty="0">
                        <a:effectLst/>
                        <a:latin typeface="Open Sans" panose="020B0806030504020204"/>
                        <a:ea typeface="Open Sans Light" panose="020B0306030504020204" pitchFamily="34" charset="0"/>
                        <a:cs typeface="Open Sans Light" panose="020B0306030504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4877478"/>
                  </a:ext>
                </a:extLst>
              </a:tr>
              <a:tr h="39949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fr-FR" sz="1200" b="0" dirty="0">
                          <a:solidFill>
                            <a:schemeClr val="tx1"/>
                          </a:solidFill>
                          <a:effectLst/>
                          <a:latin typeface="Open Sans" panose="020B0806030504020204"/>
                          <a:ea typeface="Open Sans Light" panose="020B0306030504020204" pitchFamily="34" charset="0"/>
                          <a:cs typeface="Open Sans Light" panose="020B0306030504020204" pitchFamily="34" charset="0"/>
                        </a:rPr>
                        <a:t>Le questionnaire n’est pas disponible dans l’application </a:t>
                      </a:r>
                      <a:r>
                        <a:rPr lang="fr-FR" sz="1200" b="0" dirty="0" err="1">
                          <a:solidFill>
                            <a:schemeClr val="tx1"/>
                          </a:solidFill>
                          <a:effectLst/>
                          <a:latin typeface="Open Sans" panose="020B0806030504020204"/>
                          <a:ea typeface="Open Sans Light" panose="020B0306030504020204" pitchFamily="34" charset="0"/>
                          <a:cs typeface="Open Sans Light" panose="020B0306030504020204" pitchFamily="34" charset="0"/>
                        </a:rPr>
                        <a:t>Filianse</a:t>
                      </a:r>
                      <a:endParaRPr lang="fr-FR" sz="1200" b="0" dirty="0">
                        <a:solidFill>
                          <a:schemeClr val="tx1"/>
                        </a:solidFill>
                        <a:effectLst/>
                        <a:latin typeface="Open Sans" panose="020B0806030504020204"/>
                        <a:ea typeface="Open Sans Light" panose="020B0306030504020204" pitchFamily="34" charset="0"/>
                        <a:cs typeface="Open Sans Light" panose="020B0306030504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endParaRPr lang="fr-FR" sz="1200" dirty="0">
                        <a:effectLst/>
                        <a:latin typeface="Open Sans" panose="020B0806030504020204"/>
                        <a:ea typeface="Open Sans Light" panose="020B0306030504020204" pitchFamily="34" charset="0"/>
                        <a:cs typeface="Open Sans Light" panose="020B0306030504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5955260"/>
                  </a:ext>
                </a:extLst>
              </a:tr>
              <a:tr h="40837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fr-FR" sz="1200" b="0" dirty="0">
                          <a:solidFill>
                            <a:schemeClr val="tx1"/>
                          </a:solidFill>
                          <a:effectLst/>
                          <a:latin typeface="Open Sans" panose="020B0806030504020204"/>
                          <a:ea typeface="Open Sans Light" panose="020B0306030504020204" pitchFamily="34" charset="0"/>
                          <a:cs typeface="Open Sans Light" panose="020B0306030504020204" pitchFamily="34" charset="0"/>
                        </a:rPr>
                        <a:t>La saisie d’un contact/ un contact a disparu</a:t>
                      </a: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endParaRPr lang="fr-FR" sz="1200" dirty="0">
                        <a:effectLst/>
                        <a:latin typeface="Open Sans" panose="020B0806030504020204"/>
                        <a:ea typeface="Open Sans Light" panose="020B0306030504020204" pitchFamily="34" charset="0"/>
                        <a:cs typeface="Open Sans Light" panose="020B0306030504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0210727"/>
                  </a:ext>
                </a:extLst>
              </a:tr>
              <a:tr h="417251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b="0" dirty="0">
                          <a:solidFill>
                            <a:schemeClr val="tx1"/>
                          </a:solidFill>
                          <a:effectLst/>
                          <a:latin typeface="Open Sans" panose="020B0806030504020204"/>
                          <a:ea typeface="Open Sans Light" panose="020B0306030504020204" pitchFamily="34" charset="0"/>
                          <a:cs typeface="Open Sans Light" panose="020B0306030504020204" pitchFamily="34" charset="0"/>
                        </a:rPr>
                        <a:t>Mon consultant n’a pas l’audit dans son espace</a:t>
                      </a: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endParaRPr lang="fr-FR" sz="1200" dirty="0">
                        <a:effectLst/>
                        <a:latin typeface="Open Sans" panose="020B0806030504020204"/>
                        <a:ea typeface="Open Sans Light" panose="020B0306030504020204" pitchFamily="34" charset="0"/>
                        <a:cs typeface="Open Sans Light" panose="020B0306030504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04978089"/>
                  </a:ext>
                </a:extLst>
              </a:tr>
            </a:tbl>
          </a:graphicData>
        </a:graphic>
      </p:graphicFrame>
      <p:pic>
        <p:nvPicPr>
          <p:cNvPr id="1026" name="Picture 2" descr="Icône de lien de vecteur - Telecharger Vectoriel Gratuit, Clipart ...">
            <a:hlinkClick r:id="rId2" action="ppaction://hlinksldjump"/>
            <a:extLst>
              <a:ext uri="{FF2B5EF4-FFF2-40B4-BE49-F238E27FC236}">
                <a16:creationId xmlns:a16="http://schemas.microsoft.com/office/drawing/2014/main" id="{8B34E45D-A454-45BD-A43B-38F54BFC14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25319" y="2571679"/>
            <a:ext cx="309516" cy="309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Icône de lien de vecteur - Telecharger Vectoriel Gratuit, Clipart ...">
            <a:hlinkClick r:id="rId4" action="ppaction://hlinksldjump"/>
            <a:extLst>
              <a:ext uri="{FF2B5EF4-FFF2-40B4-BE49-F238E27FC236}">
                <a16:creationId xmlns:a16="http://schemas.microsoft.com/office/drawing/2014/main" id="{00D08FD6-FF83-43B4-8D5C-B47A27BA96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25319" y="2982777"/>
            <a:ext cx="309516" cy="309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Icône de lien de vecteur - Telecharger Vectoriel Gratuit, Clipart ...">
            <a:hlinkClick r:id="rId5" action="ppaction://hlinksldjump"/>
            <a:extLst>
              <a:ext uri="{FF2B5EF4-FFF2-40B4-BE49-F238E27FC236}">
                <a16:creationId xmlns:a16="http://schemas.microsoft.com/office/drawing/2014/main" id="{258C3B12-E874-479D-80F1-99356D52EB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36495" y="3338395"/>
            <a:ext cx="309516" cy="309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Icône de lien de vecteur - Telecharger Vectoriel Gratuit, Clipart ...">
            <a:hlinkClick r:id="rId6" action="ppaction://hlinksldjump"/>
            <a:extLst>
              <a:ext uri="{FF2B5EF4-FFF2-40B4-BE49-F238E27FC236}">
                <a16:creationId xmlns:a16="http://schemas.microsoft.com/office/drawing/2014/main" id="{86873A69-DA4B-41E3-A43A-61266AD90C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36495" y="4518228"/>
            <a:ext cx="309516" cy="309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Icône de lien de vecteur - Telecharger Vectoriel Gratuit, Clipart ...">
            <a:hlinkClick r:id="rId6" action="ppaction://hlinksldjump"/>
            <a:extLst>
              <a:ext uri="{FF2B5EF4-FFF2-40B4-BE49-F238E27FC236}">
                <a16:creationId xmlns:a16="http://schemas.microsoft.com/office/drawing/2014/main" id="{053142E2-6685-4A5E-BCB4-C10E3BD338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36495" y="4104772"/>
            <a:ext cx="309516" cy="309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Icône de lien de vecteur - Telecharger Vectoriel Gratuit, Clipart ...">
            <a:hlinkClick r:id="rId7" action="ppaction://hlinksldjump"/>
            <a:extLst>
              <a:ext uri="{FF2B5EF4-FFF2-40B4-BE49-F238E27FC236}">
                <a16:creationId xmlns:a16="http://schemas.microsoft.com/office/drawing/2014/main" id="{661052DD-89EF-4AB0-98E4-1B86E3EF08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36495" y="3703391"/>
            <a:ext cx="309516" cy="309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ZoneTexte 11">
            <a:extLst>
              <a:ext uri="{FF2B5EF4-FFF2-40B4-BE49-F238E27FC236}">
                <a16:creationId xmlns:a16="http://schemas.microsoft.com/office/drawing/2014/main" id="{F1A95937-C213-5D4C-AB48-86B41DA26028}"/>
              </a:ext>
            </a:extLst>
          </p:cNvPr>
          <p:cNvSpPr txBox="1"/>
          <p:nvPr/>
        </p:nvSpPr>
        <p:spPr>
          <a:xfrm>
            <a:off x="1886505" y="547101"/>
            <a:ext cx="53709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latin typeface="Open Sans" panose="020B0606030504020204"/>
              </a:rPr>
              <a:t>Sommaire</a:t>
            </a:r>
            <a:endParaRPr lang="fr-FR" sz="1400" b="1" cap="all" dirty="0">
              <a:solidFill>
                <a:srgbClr val="FF0000"/>
              </a:solidFill>
              <a:latin typeface="Open Sans" panose="020B0606030504020204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20325989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>
            <a:extLst>
              <a:ext uri="{FF2B5EF4-FFF2-40B4-BE49-F238E27FC236}">
                <a16:creationId xmlns:a16="http://schemas.microsoft.com/office/drawing/2014/main" id="{1A20A62F-B0EA-4DE4-B624-F9CCEDAD2495}"/>
              </a:ext>
            </a:extLst>
          </p:cNvPr>
          <p:cNvSpPr txBox="1"/>
          <p:nvPr/>
        </p:nvSpPr>
        <p:spPr>
          <a:xfrm>
            <a:off x="1988600" y="320109"/>
            <a:ext cx="53709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latin typeface="Open Sans" panose="020B0606030504020204"/>
              </a:rPr>
              <a:t>Votre question concerne les codes de connexion </a:t>
            </a:r>
            <a:endParaRPr lang="fr-FR" sz="1400" b="1" cap="all" dirty="0">
              <a:solidFill>
                <a:srgbClr val="FF0000"/>
              </a:solidFill>
              <a:latin typeface="Open Sans" panose="020B0606030504020204"/>
              <a:cs typeface="Open Sans"/>
            </a:endParaRPr>
          </a:p>
        </p:txBody>
      </p:sp>
      <p:graphicFrame>
        <p:nvGraphicFramePr>
          <p:cNvPr id="10" name="Tableau 9">
            <a:extLst>
              <a:ext uri="{FF2B5EF4-FFF2-40B4-BE49-F238E27FC236}">
                <a16:creationId xmlns:a16="http://schemas.microsoft.com/office/drawing/2014/main" id="{445FC406-E92E-4342-AE10-869784274C1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862257"/>
              </p:ext>
            </p:extLst>
          </p:nvPr>
        </p:nvGraphicFramePr>
        <p:xfrm>
          <a:off x="1083076" y="1598145"/>
          <a:ext cx="7014882" cy="3398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14882">
                  <a:extLst>
                    <a:ext uri="{9D8B030D-6E8A-4147-A177-3AD203B41FA5}">
                      <a16:colId xmlns:a16="http://schemas.microsoft.com/office/drawing/2014/main" val="371611027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fr-FR" sz="1200" b="1" kern="1200" dirty="0">
                          <a:solidFill>
                            <a:schemeClr val="tx1"/>
                          </a:solidFill>
                          <a:effectLst/>
                          <a:latin typeface="Open Sans" panose="020B0606030504020204"/>
                          <a:ea typeface="+mn-ea"/>
                          <a:cs typeface="+mn-cs"/>
                        </a:rPr>
                        <a:t>Quand vais-je recevoir mes codes de connexion ?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509877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sz="1200" kern="1200" dirty="0">
                          <a:solidFill>
                            <a:schemeClr val="dk1"/>
                          </a:solidFill>
                          <a:effectLst/>
                          <a:latin typeface="Open Sans" panose="020B0606030504020204"/>
                          <a:ea typeface="+mn-ea"/>
                          <a:cs typeface="+mn-cs"/>
                        </a:rPr>
                        <a:t>Vous les avez reçus avec votre mail de bienvenu. Ce sont les mêmes codes que pour le portail.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71600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sz="1200" b="1" kern="1200" dirty="0">
                          <a:solidFill>
                            <a:schemeClr val="dk1"/>
                          </a:solidFill>
                          <a:effectLst/>
                          <a:latin typeface="Open Sans" panose="020B0606030504020204"/>
                          <a:ea typeface="+mn-ea"/>
                          <a:cs typeface="+mn-cs"/>
                        </a:rPr>
                        <a:t>Mes codes de connexion ne fonctionnent pas ?</a:t>
                      </a:r>
                      <a:endParaRPr lang="fr-FR" sz="1200" kern="1200" dirty="0">
                        <a:solidFill>
                          <a:schemeClr val="dk1"/>
                        </a:solidFill>
                        <a:effectLst/>
                        <a:latin typeface="Open Sans" panose="020B0606030504020204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290082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28600" marR="0" lvl="0" indent="-22860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fr-FR" sz="1200" kern="1200" dirty="0">
                          <a:solidFill>
                            <a:schemeClr val="dk1"/>
                          </a:solidFill>
                          <a:effectLst/>
                          <a:latin typeface="Open Sans" panose="020B0606030504020204"/>
                          <a:ea typeface="+mn-ea"/>
                          <a:cs typeface="+mn-cs"/>
                        </a:rPr>
                        <a:t>Vérifier la connexion internet sur l’outil utilisé ainsi que la bonne saisie en faisant un copié/collé.  </a:t>
                      </a:r>
                    </a:p>
                    <a:p>
                      <a:pPr marL="228600" indent="-228600">
                        <a:buFont typeface="+mj-lt"/>
                        <a:buAutoNum type="arabicPeriod"/>
                      </a:pPr>
                      <a:endParaRPr lang="fr-FR" sz="1200" kern="1200" dirty="0">
                        <a:solidFill>
                          <a:schemeClr val="dk1"/>
                        </a:solidFill>
                        <a:effectLst/>
                        <a:latin typeface="Open Sans" panose="020B0606030504020204"/>
                        <a:ea typeface="+mn-ea"/>
                        <a:cs typeface="+mn-cs"/>
                      </a:endParaRPr>
                    </a:p>
                    <a:p>
                      <a:pPr marL="228600" indent="-228600">
                        <a:buFont typeface="+mj-lt"/>
                        <a:buAutoNum type="arabicPeriod"/>
                      </a:pPr>
                      <a:r>
                        <a:rPr lang="fr-FR" sz="1200" kern="1200" dirty="0">
                          <a:solidFill>
                            <a:schemeClr val="dk1"/>
                          </a:solidFill>
                          <a:effectLst/>
                          <a:latin typeface="Open Sans" panose="020B0606030504020204"/>
                          <a:ea typeface="+mn-ea"/>
                          <a:cs typeface="+mn-cs"/>
                        </a:rPr>
                        <a:t>Si vous avez changé d’adresse mail ou de mot de passe sur le portail, pensez à modifier vos codes enregistrés pour l’application.</a:t>
                      </a:r>
                    </a:p>
                    <a:p>
                      <a:pPr marL="228600" indent="-228600">
                        <a:buFont typeface="+mj-lt"/>
                        <a:buAutoNum type="arabicPeriod"/>
                      </a:pPr>
                      <a:endParaRPr lang="fr-FR" sz="1200" kern="1200" dirty="0">
                        <a:solidFill>
                          <a:schemeClr val="dk1"/>
                        </a:solidFill>
                        <a:effectLst/>
                        <a:latin typeface="Open Sans" panose="020B0606030504020204"/>
                        <a:ea typeface="+mn-ea"/>
                        <a:cs typeface="+mn-cs"/>
                      </a:endParaRPr>
                    </a:p>
                    <a:p>
                      <a:pPr marL="228600" indent="-228600">
                        <a:buFont typeface="+mj-lt"/>
                        <a:buAutoNum type="arabicPeriod"/>
                      </a:pPr>
                      <a:r>
                        <a:rPr lang="fr-FR" sz="1200" kern="1200" dirty="0">
                          <a:solidFill>
                            <a:schemeClr val="dk1"/>
                          </a:solidFill>
                          <a:effectLst/>
                          <a:latin typeface="Open Sans" panose="020B0606030504020204"/>
                          <a:ea typeface="+mn-ea"/>
                          <a:cs typeface="+mn-cs"/>
                        </a:rPr>
                        <a:t>Vous avez oublié votre mot de passe ? cliquez sur mot de passe oublié sur le portail et générez un nouveau mot de passe (caractères spéciaux non autorisés). </a:t>
                      </a:r>
                    </a:p>
                    <a:p>
                      <a:pPr marL="0" indent="0">
                        <a:buFont typeface="+mj-lt"/>
                        <a:buNone/>
                      </a:pPr>
                      <a:endParaRPr lang="fr-FR" sz="1200" kern="1200" dirty="0">
                        <a:solidFill>
                          <a:schemeClr val="dk1"/>
                        </a:solidFill>
                        <a:effectLst/>
                        <a:latin typeface="Open Sans" panose="020B0606030504020204"/>
                        <a:ea typeface="+mn-ea"/>
                        <a:cs typeface="+mn-cs"/>
                      </a:endParaRPr>
                    </a:p>
                    <a:p>
                      <a:pPr marL="228600" indent="-228600">
                        <a:buFont typeface="+mj-lt"/>
                        <a:buAutoNum type="arabicPeriod"/>
                      </a:pPr>
                      <a:r>
                        <a:rPr lang="fr-FR" sz="1200" kern="1200" dirty="0">
                          <a:solidFill>
                            <a:schemeClr val="dk1"/>
                          </a:solidFill>
                          <a:effectLst/>
                          <a:latin typeface="Open Sans" panose="020B0606030504020204"/>
                          <a:ea typeface="+mn-ea"/>
                          <a:cs typeface="+mn-cs"/>
                        </a:rPr>
                        <a:t>Vous n’avez peut-être pas renouvelé le Label en fin d’année et n’avait plus accès au Portail INOVEA : Contacter le service Gestion Réseau gestionreseau@inovea-group.com </a:t>
                      </a:r>
                    </a:p>
                    <a:p>
                      <a:pPr marL="457200" lvl="1" algn="l" defTabSz="4572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200" b="0" kern="1200" dirty="0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latin typeface="Open Sans" panose="020B0606030504020204"/>
                        <a:ea typeface="Open Sans Light" panose="020B0306030504020204" pitchFamily="34" charset="0"/>
                        <a:cs typeface="Open Sans Light" panose="020B030603050402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75364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925194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au 3">
            <a:extLst>
              <a:ext uri="{FF2B5EF4-FFF2-40B4-BE49-F238E27FC236}">
                <a16:creationId xmlns:a16="http://schemas.microsoft.com/office/drawing/2014/main" id="{88A022EB-6FA3-48F7-BD85-16B935513CD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2873446"/>
              </p:ext>
            </p:extLst>
          </p:nvPr>
        </p:nvGraphicFramePr>
        <p:xfrm>
          <a:off x="864171" y="981958"/>
          <a:ext cx="7014882" cy="1935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14882">
                  <a:extLst>
                    <a:ext uri="{9D8B030D-6E8A-4147-A177-3AD203B41FA5}">
                      <a16:colId xmlns:a16="http://schemas.microsoft.com/office/drawing/2014/main" val="371611027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fr-FR" sz="1200" kern="1200" dirty="0">
                          <a:solidFill>
                            <a:schemeClr val="dk1"/>
                          </a:solidFill>
                          <a:effectLst/>
                          <a:latin typeface="Open Sans" panose="020B0606030504020204"/>
                          <a:ea typeface="+mn-ea"/>
                          <a:cs typeface="+mn-cs"/>
                        </a:rPr>
                        <a:t>La première vidéo n’a pas de son ?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509877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sz="1200" kern="1200" dirty="0">
                          <a:solidFill>
                            <a:schemeClr val="dk1"/>
                          </a:solidFill>
                          <a:effectLst/>
                          <a:latin typeface="Open Sans" panose="020B0606030504020204"/>
                          <a:ea typeface="+mn-ea"/>
                          <a:cs typeface="+mn-cs"/>
                        </a:rPr>
                        <a:t>La première vidéo est un Prezi qui ne contient pas de son. 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71600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sz="1200" b="1" kern="1200" dirty="0">
                          <a:solidFill>
                            <a:schemeClr val="dk1"/>
                          </a:solidFill>
                          <a:effectLst/>
                          <a:latin typeface="Open Sans" panose="020B0606030504020204"/>
                          <a:ea typeface="+mn-ea"/>
                          <a:cs typeface="+mn-cs"/>
                        </a:rPr>
                        <a:t>Les vidéos ne s’affichent pas ? 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290082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kern="1200" dirty="0">
                          <a:solidFill>
                            <a:schemeClr val="dk1"/>
                          </a:solidFill>
                          <a:effectLst/>
                          <a:latin typeface="Open Sans" panose="020B0606030504020204"/>
                          <a:ea typeface="+mn-ea"/>
                          <a:cs typeface="+mn-cs"/>
                        </a:rPr>
                        <a:t>Si vous avez accès au bouton paramètre : Pour Relancer le téléchargement des vidéos (Activez « Relancer le téléchargement des fichiers » et « Sauvegarder » (confère page 26 et 27 du process d’installation)</a:t>
                      </a:r>
                    </a:p>
                    <a:p>
                      <a:pPr marL="457200" lvl="1" algn="l" defTabSz="4572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200" kern="1200" dirty="0">
                        <a:solidFill>
                          <a:schemeClr val="dk1"/>
                        </a:solidFill>
                        <a:effectLst/>
                        <a:latin typeface="Open Sans" panose="020B0606030504020204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753642"/>
                  </a:ext>
                </a:extLst>
              </a:tr>
            </a:tbl>
          </a:graphicData>
        </a:graphic>
      </p:graphicFrame>
      <p:sp>
        <p:nvSpPr>
          <p:cNvPr id="6" name="ZoneTexte 5">
            <a:extLst>
              <a:ext uri="{FF2B5EF4-FFF2-40B4-BE49-F238E27FC236}">
                <a16:creationId xmlns:a16="http://schemas.microsoft.com/office/drawing/2014/main" id="{8053D3CF-C922-4893-87C5-B22E312B1983}"/>
              </a:ext>
            </a:extLst>
          </p:cNvPr>
          <p:cNvSpPr txBox="1"/>
          <p:nvPr/>
        </p:nvSpPr>
        <p:spPr>
          <a:xfrm>
            <a:off x="2409349" y="246157"/>
            <a:ext cx="40003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latin typeface="Open Sans" panose="020B0606030504020204"/>
              </a:rPr>
              <a:t>Votre question concerne les vidéos</a:t>
            </a:r>
            <a:endParaRPr lang="fr-FR" sz="1400" b="1" cap="all" dirty="0">
              <a:solidFill>
                <a:srgbClr val="FF0000"/>
              </a:solidFill>
              <a:latin typeface="Open Sans" panose="020B0606030504020204"/>
              <a:cs typeface="Open Sans"/>
            </a:endParaRP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B7C11781-0B56-402E-9E0D-59D1A96488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597" y="3099241"/>
            <a:ext cx="8219487" cy="923330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4D91D4EA-8B5A-4798-9900-D0C979BC33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140" y="3890665"/>
            <a:ext cx="8464944" cy="1900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57662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ableau 9">
            <a:extLst>
              <a:ext uri="{FF2B5EF4-FFF2-40B4-BE49-F238E27FC236}">
                <a16:creationId xmlns:a16="http://schemas.microsoft.com/office/drawing/2014/main" id="{445FC406-E92E-4342-AE10-869784274C1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5339926"/>
              </p:ext>
            </p:extLst>
          </p:nvPr>
        </p:nvGraphicFramePr>
        <p:xfrm>
          <a:off x="1109709" y="1598145"/>
          <a:ext cx="6988249" cy="1559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88249">
                  <a:extLst>
                    <a:ext uri="{9D8B030D-6E8A-4147-A177-3AD203B41FA5}">
                      <a16:colId xmlns:a16="http://schemas.microsoft.com/office/drawing/2014/main" val="371611027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fr-FR" sz="1200" b="1" kern="1200" dirty="0">
                          <a:solidFill>
                            <a:schemeClr val="tx1"/>
                          </a:solidFill>
                          <a:effectLst/>
                          <a:latin typeface="Open Sans" panose="020B0606030504020204"/>
                          <a:ea typeface="+mn-ea"/>
                          <a:cs typeface="+mn-cs"/>
                        </a:rPr>
                        <a:t>Pas d’audit prévu s’affiche dans l’application ? Ou votre audit n’est pas présent ?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509877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28600" indent="-228600">
                        <a:buFont typeface="+mj-lt"/>
                        <a:buAutoNum type="arabicPeriod"/>
                      </a:pPr>
                      <a:r>
                        <a:rPr lang="fr-FR" sz="1200" kern="1200" dirty="0">
                          <a:solidFill>
                            <a:schemeClr val="dk1"/>
                          </a:solidFill>
                          <a:effectLst/>
                          <a:latin typeface="Open Sans" panose="020B0606030504020204"/>
                          <a:ea typeface="+mn-ea"/>
                          <a:cs typeface="+mn-cs"/>
                        </a:rPr>
                        <a:t>Soit le contact est présent dans « audit à réaliser » : cocher « Ne souhaite pas donner suite » ressaisir le client, mettre une date : le questionnaire est de nouveau téléchargeable.</a:t>
                      </a:r>
                    </a:p>
                    <a:p>
                      <a:pPr marL="228600" indent="-228600">
                        <a:buFont typeface="+mj-lt"/>
                        <a:buAutoNum type="arabicPeriod"/>
                      </a:pPr>
                      <a:endParaRPr lang="fr-FR" sz="1200" kern="1200" dirty="0">
                        <a:solidFill>
                          <a:schemeClr val="dk1"/>
                        </a:solidFill>
                        <a:effectLst/>
                        <a:latin typeface="Open Sans" panose="020B0606030504020204"/>
                        <a:ea typeface="+mn-ea"/>
                        <a:cs typeface="+mn-cs"/>
                      </a:endParaRPr>
                    </a:p>
                    <a:p>
                      <a:pPr marL="228600" marR="0" lvl="0" indent="-22860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fr-FR" sz="1200" kern="1200" dirty="0">
                          <a:solidFill>
                            <a:schemeClr val="dk1"/>
                          </a:solidFill>
                          <a:effectLst/>
                          <a:latin typeface="Open Sans" panose="020B0606030504020204"/>
                          <a:ea typeface="+mn-ea"/>
                          <a:cs typeface="+mn-cs"/>
                        </a:rPr>
                        <a:t>Soit le contact n’est plus présent dans audit à réaliser (il disparait au bout de 10 jours) : ressaisir le contact, mettre une date : le questionnaire est de nouveau téléchargeable.</a:t>
                      </a:r>
                    </a:p>
                    <a:p>
                      <a:pPr marL="228600" indent="-228600">
                        <a:buFont typeface="+mj-lt"/>
                        <a:buAutoNum type="arabicPeriod"/>
                      </a:pPr>
                      <a:endParaRPr lang="fr-FR" sz="1200" kern="1200" dirty="0">
                        <a:solidFill>
                          <a:schemeClr val="dk1"/>
                        </a:solidFill>
                        <a:effectLst/>
                        <a:latin typeface="Open Sans" panose="020B0606030504020204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7160069"/>
                  </a:ext>
                </a:extLst>
              </a:tr>
            </a:tbl>
          </a:graphicData>
        </a:graphic>
      </p:graphicFrame>
      <p:sp>
        <p:nvSpPr>
          <p:cNvPr id="6" name="ZoneTexte 5">
            <a:extLst>
              <a:ext uri="{FF2B5EF4-FFF2-40B4-BE49-F238E27FC236}">
                <a16:creationId xmlns:a16="http://schemas.microsoft.com/office/drawing/2014/main" id="{BC66E464-FAB6-4B9D-9887-FCA62BC4047C}"/>
              </a:ext>
            </a:extLst>
          </p:cNvPr>
          <p:cNvSpPr txBox="1"/>
          <p:nvPr/>
        </p:nvSpPr>
        <p:spPr>
          <a:xfrm>
            <a:off x="1191998" y="453274"/>
            <a:ext cx="67600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</a:pPr>
            <a:r>
              <a:rPr lang="fr-FR" dirty="0">
                <a:latin typeface="Open Sans" panose="020B0806030504020204"/>
                <a:ea typeface="Open Sans Light" panose="020B0306030504020204" pitchFamily="34" charset="0"/>
                <a:cs typeface="Open Sans Light" panose="020B0306030504020204" pitchFamily="34" charset="0"/>
              </a:rPr>
              <a:t>Le questionnaire n’est pas disponible dans l’application </a:t>
            </a:r>
            <a:r>
              <a:rPr lang="fr-FR" dirty="0" err="1">
                <a:latin typeface="Open Sans" panose="020B0806030504020204"/>
                <a:ea typeface="Open Sans Light" panose="020B0306030504020204" pitchFamily="34" charset="0"/>
                <a:cs typeface="Open Sans Light" panose="020B0306030504020204" pitchFamily="34" charset="0"/>
              </a:rPr>
              <a:t>Filianse</a:t>
            </a:r>
            <a:endParaRPr lang="fr-FR" dirty="0">
              <a:latin typeface="Open Sans" panose="020B0806030504020204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16B13529-0138-41FE-9BF3-A9C5F2560814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44255" y="4039340"/>
            <a:ext cx="4762190" cy="1491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90364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66D3CB16-969A-4F63-99AC-B5465CD8450D}"/>
              </a:ext>
            </a:extLst>
          </p:cNvPr>
          <p:cNvSpPr txBox="1"/>
          <p:nvPr/>
        </p:nvSpPr>
        <p:spPr>
          <a:xfrm>
            <a:off x="1191998" y="492967"/>
            <a:ext cx="67600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</a:pPr>
            <a:r>
              <a:rPr lang="fr-FR" dirty="0">
                <a:latin typeface="Open Sans" panose="020B0806030504020204"/>
                <a:ea typeface="Open Sans Light" panose="020B0306030504020204" pitchFamily="34" charset="0"/>
                <a:cs typeface="Open Sans Light" panose="020B0306030504020204" pitchFamily="34" charset="0"/>
              </a:rPr>
              <a:t>Problème lié à la saisie d’un contact/un contact a disparu</a:t>
            </a:r>
          </a:p>
        </p:txBody>
      </p:sp>
      <p:graphicFrame>
        <p:nvGraphicFramePr>
          <p:cNvPr id="5" name="Tableau 4">
            <a:extLst>
              <a:ext uri="{FF2B5EF4-FFF2-40B4-BE49-F238E27FC236}">
                <a16:creationId xmlns:a16="http://schemas.microsoft.com/office/drawing/2014/main" id="{D5EA6B19-277F-4C91-9D40-F1EA92B67BC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5412615"/>
              </p:ext>
            </p:extLst>
          </p:nvPr>
        </p:nvGraphicFramePr>
        <p:xfrm>
          <a:off x="1083076" y="1598145"/>
          <a:ext cx="7014882" cy="393644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14882">
                  <a:extLst>
                    <a:ext uri="{9D8B030D-6E8A-4147-A177-3AD203B41FA5}">
                      <a16:colId xmlns:a16="http://schemas.microsoft.com/office/drawing/2014/main" val="371611027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fr-FR" sz="1200" b="1" kern="1200" dirty="0">
                          <a:solidFill>
                            <a:schemeClr val="tx1"/>
                          </a:solidFill>
                          <a:effectLst/>
                          <a:latin typeface="Open Sans" panose="020B0606030504020204"/>
                          <a:ea typeface="+mn-ea"/>
                          <a:cs typeface="+mn-cs"/>
                        </a:rPr>
                        <a:t>Un contact a disparu de mes audits réalisés ?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5098776"/>
                  </a:ext>
                </a:extLst>
              </a:tr>
              <a:tr h="535159">
                <a:tc>
                  <a:txBody>
                    <a:bodyPr/>
                    <a:lstStyle/>
                    <a:p>
                      <a:endParaRPr lang="fr-FR" sz="1200" kern="1200" dirty="0">
                        <a:solidFill>
                          <a:schemeClr val="dk1"/>
                        </a:solidFill>
                        <a:effectLst/>
                        <a:latin typeface="Open Sans" panose="020B0606030504020204"/>
                        <a:ea typeface="+mn-ea"/>
                        <a:cs typeface="+mn-cs"/>
                      </a:endParaRPr>
                    </a:p>
                    <a:p>
                      <a:r>
                        <a:rPr lang="fr-FR" sz="1200" kern="1200" dirty="0">
                          <a:solidFill>
                            <a:schemeClr val="dk1"/>
                          </a:solidFill>
                          <a:effectLst/>
                          <a:latin typeface="Open Sans" panose="020B0606030504020204"/>
                          <a:ea typeface="+mn-ea"/>
                          <a:cs typeface="+mn-cs"/>
                        </a:rPr>
                        <a:t>Prenez contact avec votre consultant :</a:t>
                      </a:r>
                    </a:p>
                    <a:p>
                      <a:pPr marL="228600" indent="-228600">
                        <a:buFont typeface="+mj-lt"/>
                        <a:buAutoNum type="arabicPeriod"/>
                      </a:pPr>
                      <a:r>
                        <a:rPr lang="fr-FR" sz="1200" kern="1200" dirty="0">
                          <a:solidFill>
                            <a:schemeClr val="dk1"/>
                          </a:solidFill>
                          <a:effectLst/>
                          <a:latin typeface="Open Sans" panose="020B0606030504020204"/>
                          <a:ea typeface="+mn-ea"/>
                          <a:cs typeface="+mn-cs"/>
                        </a:rPr>
                        <a:t>Soit l’audit n’a pas été accepté et il disparait au bout de 16 jours</a:t>
                      </a:r>
                    </a:p>
                    <a:p>
                      <a:pPr marL="228600" indent="-228600">
                        <a:buFont typeface="+mj-lt"/>
                        <a:buAutoNum type="arabicPeriod"/>
                      </a:pPr>
                      <a:r>
                        <a:rPr lang="fr-FR" sz="1200" kern="1200" dirty="0">
                          <a:solidFill>
                            <a:schemeClr val="dk1"/>
                          </a:solidFill>
                          <a:effectLst/>
                          <a:latin typeface="Open Sans" panose="020B0606030504020204"/>
                          <a:ea typeface="+mn-ea"/>
                          <a:cs typeface="+mn-cs"/>
                        </a:rPr>
                        <a:t>Soit le consultant à cocher « ne souhaite pas donné suite »</a:t>
                      </a:r>
                    </a:p>
                    <a:p>
                      <a:pPr marL="228600" indent="-228600">
                        <a:buFont typeface="+mj-lt"/>
                        <a:buAutoNum type="arabicPeriod"/>
                      </a:pPr>
                      <a:r>
                        <a:rPr lang="fr-FR" sz="1200" kern="1200" dirty="0">
                          <a:solidFill>
                            <a:schemeClr val="dk1"/>
                          </a:solidFill>
                          <a:effectLst/>
                          <a:latin typeface="Open Sans" panose="020B0606030504020204"/>
                          <a:ea typeface="+mn-ea"/>
                          <a:cs typeface="+mn-cs"/>
                        </a:rPr>
                        <a:t>Soit il y a eu une souscription</a:t>
                      </a:r>
                    </a:p>
                    <a:p>
                      <a:pPr marL="228600" indent="-228600">
                        <a:buFont typeface="+mj-lt"/>
                        <a:buAutoNum type="arabicPeriod"/>
                      </a:pPr>
                      <a:endParaRPr lang="fr-FR" sz="1200" kern="1200" dirty="0">
                        <a:solidFill>
                          <a:schemeClr val="dk1"/>
                        </a:solidFill>
                        <a:effectLst/>
                        <a:latin typeface="Open Sans" panose="020B0606030504020204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7160069"/>
                  </a:ext>
                </a:extLst>
              </a:tr>
              <a:tr h="456641">
                <a:tc>
                  <a:txBody>
                    <a:bodyPr/>
                    <a:lstStyle/>
                    <a:p>
                      <a:r>
                        <a:rPr lang="fr-FR" sz="1200" b="1" kern="1200" dirty="0">
                          <a:solidFill>
                            <a:schemeClr val="dk1"/>
                          </a:solidFill>
                          <a:effectLst/>
                          <a:latin typeface="Open Sans" panose="020B0606030504020204"/>
                          <a:ea typeface="+mn-ea"/>
                          <a:cs typeface="+mn-cs"/>
                        </a:rPr>
                        <a:t>Je n’arrive pas à saisir un contact</a:t>
                      </a:r>
                      <a:endParaRPr lang="fr-FR" sz="1200" kern="1200" dirty="0">
                        <a:solidFill>
                          <a:schemeClr val="dk1"/>
                        </a:solidFill>
                        <a:effectLst/>
                        <a:latin typeface="Open Sans" panose="020B0606030504020204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290082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28600" indent="-228600">
                        <a:buFont typeface="+mj-lt"/>
                        <a:buAutoNum type="arabicPeriod"/>
                      </a:pPr>
                      <a:r>
                        <a:rPr lang="fr-FR" sz="1200" kern="1200" dirty="0">
                          <a:solidFill>
                            <a:schemeClr val="dk1"/>
                          </a:solidFill>
                          <a:effectLst/>
                          <a:latin typeface="Open Sans" panose="020B0606030504020204"/>
                          <a:ea typeface="+mn-ea"/>
                          <a:cs typeface="+mn-cs"/>
                        </a:rPr>
                        <a:t>Si vous avez 10 contacts dans vos audits à réaliser : vous avez atteint le nombre maximum de contact. Pour pouvoir saisir un nouveau contact, faites de la place en supprimant des contacts : cocher « ne souhaite pas donner suite ». Vous pourrez les saisir à nouveau par la suite en cas de besoin.</a:t>
                      </a:r>
                    </a:p>
                    <a:p>
                      <a:pPr marL="228600" indent="-228600">
                        <a:buFont typeface="+mj-lt"/>
                        <a:buAutoNum type="arabicPeriod"/>
                      </a:pPr>
                      <a:endParaRPr lang="fr-FR" sz="1200" kern="1200" dirty="0">
                        <a:solidFill>
                          <a:schemeClr val="dk1"/>
                        </a:solidFill>
                        <a:effectLst/>
                        <a:latin typeface="Open Sans" panose="020B0606030504020204"/>
                        <a:ea typeface="+mn-ea"/>
                        <a:cs typeface="+mn-cs"/>
                      </a:endParaRPr>
                    </a:p>
                    <a:p>
                      <a:pPr marL="228600" indent="-228600">
                        <a:buFont typeface="+mj-lt"/>
                        <a:buAutoNum type="arabicPeriod"/>
                      </a:pPr>
                      <a:r>
                        <a:rPr lang="fr-FR" sz="1200" kern="1200" dirty="0">
                          <a:solidFill>
                            <a:schemeClr val="dk1"/>
                          </a:solidFill>
                          <a:effectLst/>
                          <a:latin typeface="Open Sans" panose="020B0606030504020204"/>
                          <a:ea typeface="+mn-ea"/>
                          <a:cs typeface="+mn-cs"/>
                        </a:rPr>
                        <a:t>Le contact existe peut-être ou il est enregistré en conjoint (revoir le process de l’application audit </a:t>
                      </a:r>
                      <a:r>
                        <a:rPr lang="fr-FR" sz="1200" kern="1200" dirty="0" err="1">
                          <a:solidFill>
                            <a:schemeClr val="dk1"/>
                          </a:solidFill>
                          <a:effectLst/>
                          <a:latin typeface="Open Sans" panose="020B0606030504020204"/>
                          <a:ea typeface="+mn-ea"/>
                          <a:cs typeface="+mn-cs"/>
                        </a:rPr>
                        <a:t>Filianse</a:t>
                      </a:r>
                      <a:r>
                        <a:rPr lang="fr-FR" sz="1200" kern="1200" dirty="0">
                          <a:solidFill>
                            <a:schemeClr val="dk1"/>
                          </a:solidFill>
                          <a:effectLst/>
                          <a:latin typeface="Open Sans" panose="020B0606030504020204"/>
                          <a:ea typeface="+mn-ea"/>
                          <a:cs typeface="+mn-cs"/>
                        </a:rPr>
                        <a:t> pour l’inscription d’un couple) Contacter le service gestion réseau en envoyant les informations d’inscription de la personne à l’adresse mail : </a:t>
                      </a:r>
                      <a:r>
                        <a:rPr lang="fr-FR" sz="1200" kern="1200" dirty="0">
                          <a:solidFill>
                            <a:schemeClr val="dk1"/>
                          </a:solidFill>
                          <a:effectLst/>
                          <a:latin typeface="Open Sans" panose="020B0606030504020204"/>
                          <a:ea typeface="+mn-ea"/>
                          <a:cs typeface="+mn-cs"/>
                          <a:hlinkClick r:id="rId2"/>
                        </a:rPr>
                        <a:t>gestionreseau@inovea-group.com</a:t>
                      </a:r>
                      <a:endParaRPr lang="fr-FR" sz="1200" kern="1200" dirty="0">
                        <a:solidFill>
                          <a:schemeClr val="dk1"/>
                        </a:solidFill>
                        <a:effectLst/>
                        <a:latin typeface="Open Sans" panose="020B0606030504020204"/>
                        <a:ea typeface="+mn-ea"/>
                        <a:cs typeface="+mn-cs"/>
                      </a:endParaRPr>
                    </a:p>
                    <a:p>
                      <a:pPr marL="457200" lvl="1" algn="l" defTabSz="4572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200" b="0" kern="1200" dirty="0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latin typeface="Open Sans" panose="020B0606030504020204"/>
                        <a:ea typeface="Open Sans Light" panose="020B0306030504020204" pitchFamily="34" charset="0"/>
                        <a:cs typeface="Open Sans Light" panose="020B030603050402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75364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184970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B642199D-FCDB-4861-8642-448E7B661FE2}"/>
              </a:ext>
            </a:extLst>
          </p:cNvPr>
          <p:cNvSpPr txBox="1"/>
          <p:nvPr/>
        </p:nvSpPr>
        <p:spPr>
          <a:xfrm>
            <a:off x="1191998" y="492967"/>
            <a:ext cx="67600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</a:pPr>
            <a:r>
              <a:rPr lang="fr-FR" dirty="0">
                <a:latin typeface="Open Sans" panose="020B0806030504020204"/>
                <a:ea typeface="Open Sans Light" panose="020B0306030504020204" pitchFamily="34" charset="0"/>
                <a:cs typeface="Open Sans Light" panose="020B0306030504020204" pitchFamily="34" charset="0"/>
              </a:rPr>
              <a:t>Mon consultant n’a pas l’audit dans son espace</a:t>
            </a:r>
          </a:p>
        </p:txBody>
      </p:sp>
      <p:graphicFrame>
        <p:nvGraphicFramePr>
          <p:cNvPr id="3" name="Tableau 2">
            <a:extLst>
              <a:ext uri="{FF2B5EF4-FFF2-40B4-BE49-F238E27FC236}">
                <a16:creationId xmlns:a16="http://schemas.microsoft.com/office/drawing/2014/main" id="{8DE84E9C-95AB-4B64-ABCF-6A3BAA53CD7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9234764"/>
              </p:ext>
            </p:extLst>
          </p:nvPr>
        </p:nvGraphicFramePr>
        <p:xfrm>
          <a:off x="1083076" y="1598145"/>
          <a:ext cx="7014882" cy="2839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14882">
                  <a:extLst>
                    <a:ext uri="{9D8B030D-6E8A-4147-A177-3AD203B41FA5}">
                      <a16:colId xmlns:a16="http://schemas.microsoft.com/office/drawing/2014/main" val="371611027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fr-FR" sz="1200" b="1" kern="1200" dirty="0">
                          <a:solidFill>
                            <a:schemeClr val="tx1"/>
                          </a:solidFill>
                          <a:effectLst/>
                          <a:latin typeface="Open Sans" panose="020B0606030504020204"/>
                          <a:ea typeface="+mn-ea"/>
                          <a:cs typeface="+mn-cs"/>
                        </a:rPr>
                        <a:t>Votre audit réalisé n’est pas visible dans l’espace de votre consultant ?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5098776"/>
                  </a:ext>
                </a:extLst>
              </a:tr>
              <a:tr h="535159">
                <a:tc>
                  <a:txBody>
                    <a:bodyPr/>
                    <a:lstStyle/>
                    <a:p>
                      <a:endParaRPr lang="fr-FR" sz="1200" kern="1200" dirty="0">
                        <a:solidFill>
                          <a:schemeClr val="dk1"/>
                        </a:solidFill>
                        <a:effectLst/>
                        <a:latin typeface="Open Sans" panose="020B060603050402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fr-FR" sz="1200" kern="1200" dirty="0">
                          <a:solidFill>
                            <a:schemeClr val="dk1"/>
                          </a:solidFill>
                          <a:effectLst/>
                          <a:latin typeface="Open Sans" panose="020B0606030504020204"/>
                          <a:ea typeface="+mn-ea"/>
                          <a:cs typeface="+mn-cs"/>
                        </a:rPr>
                        <a:t>1 . Si l’audit est toujours présent dans audit réalisé : 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endParaRPr lang="fr-FR" sz="1200" kern="1200" dirty="0">
                        <a:solidFill>
                          <a:schemeClr val="dk1"/>
                        </a:solidFill>
                        <a:effectLst/>
                        <a:latin typeface="Open Sans" panose="020B0606030504020204"/>
                        <a:ea typeface="+mn-ea"/>
                        <a:cs typeface="+mn-cs"/>
                      </a:endParaRPr>
                    </a:p>
                    <a:p>
                      <a:pPr marL="171450" marR="0" lvl="0" indent="-1714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fr-FR" sz="1200" kern="1200" dirty="0">
                          <a:solidFill>
                            <a:schemeClr val="dk1"/>
                          </a:solidFill>
                          <a:effectLst/>
                          <a:latin typeface="Open Sans" panose="020B0606030504020204"/>
                          <a:ea typeface="+mn-ea"/>
                          <a:cs typeface="+mn-cs"/>
                        </a:rPr>
                        <a:t>Vérifiez que vous avez désactivé le mode formation dans les paramètres. S’il était toujours activé l’audit n’a pas été réalisé et doit être refait.</a:t>
                      </a:r>
                    </a:p>
                    <a:p>
                      <a:pPr marL="171450" marR="0" lvl="0" indent="-1714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endParaRPr lang="fr-FR" sz="1200" kern="1200" dirty="0">
                        <a:solidFill>
                          <a:schemeClr val="dk1"/>
                        </a:solidFill>
                        <a:effectLst/>
                        <a:latin typeface="Open Sans" panose="020B0606030504020204"/>
                        <a:ea typeface="+mn-ea"/>
                        <a:cs typeface="+mn-cs"/>
                      </a:endParaRPr>
                    </a:p>
                    <a:p>
                      <a:pPr marL="171450" marR="0" lvl="0" indent="-1714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fr-FR" sz="1200" kern="1200" dirty="0">
                          <a:solidFill>
                            <a:schemeClr val="dk1"/>
                          </a:solidFill>
                          <a:effectLst/>
                          <a:latin typeface="Open Sans" panose="020B0606030504020204"/>
                          <a:ea typeface="+mn-ea"/>
                          <a:cs typeface="+mn-cs"/>
                        </a:rPr>
                        <a:t>Si le bouton « envoyer les résultats » est toujours actif, dans ce cas connectez vous à internet et envoyez les résultats. 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kern="1200" dirty="0">
                        <a:solidFill>
                          <a:schemeClr val="dk1"/>
                        </a:solidFill>
                        <a:effectLst/>
                        <a:latin typeface="Open Sans" panose="020B060603050402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fr-FR" sz="1200" kern="1200" dirty="0">
                          <a:solidFill>
                            <a:schemeClr val="dk1"/>
                          </a:solidFill>
                          <a:effectLst/>
                          <a:latin typeface="Open Sans" panose="020B0606030504020204"/>
                          <a:ea typeface="+mn-ea"/>
                          <a:cs typeface="+mn-cs"/>
                        </a:rPr>
                        <a:t>2 . Si l’’audit est passé dans « audit réalisé, votre consultant n’a pas accepté l’audit dans les 4 jours suivants l’audit, il n’est plus visible dans son espace. Il doit prendre contact avec le service gestion réseau ou le consultant au dessus pour qu’il lui transfère l’audit. </a:t>
                      </a:r>
                    </a:p>
                    <a:p>
                      <a:pPr marL="228600" indent="-228600">
                        <a:buFont typeface="+mj-lt"/>
                        <a:buAutoNum type="arabicPeriod"/>
                      </a:pPr>
                      <a:endParaRPr lang="fr-FR" sz="1200" kern="1200" dirty="0">
                        <a:solidFill>
                          <a:schemeClr val="dk1"/>
                        </a:solidFill>
                        <a:effectLst/>
                        <a:latin typeface="Open Sans" panose="020B0606030504020204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71600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325173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au 3">
            <a:extLst>
              <a:ext uri="{FF2B5EF4-FFF2-40B4-BE49-F238E27FC236}">
                <a16:creationId xmlns:a16="http://schemas.microsoft.com/office/drawing/2014/main" id="{F0F05381-2568-4D83-8FBA-387A7D21506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4556957"/>
              </p:ext>
            </p:extLst>
          </p:nvPr>
        </p:nvGraphicFramePr>
        <p:xfrm>
          <a:off x="798990" y="777240"/>
          <a:ext cx="7360350" cy="5303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60350">
                  <a:extLst>
                    <a:ext uri="{9D8B030D-6E8A-4147-A177-3AD203B41FA5}">
                      <a16:colId xmlns:a16="http://schemas.microsoft.com/office/drawing/2014/main" val="371611027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fr-FR" sz="1200" kern="1200" dirty="0">
                        <a:solidFill>
                          <a:schemeClr val="dk1"/>
                        </a:solidFill>
                        <a:effectLst/>
                        <a:latin typeface="Open Sans" panose="020B0606030504020204"/>
                        <a:ea typeface="+mn-ea"/>
                        <a:cs typeface="+mn-cs"/>
                      </a:endParaRPr>
                    </a:p>
                    <a:p>
                      <a:pPr lvl="0"/>
                      <a:r>
                        <a:rPr lang="fr-FR" sz="1200" kern="1200" dirty="0">
                          <a:solidFill>
                            <a:schemeClr val="dk1"/>
                          </a:solidFill>
                          <a:effectLst/>
                          <a:latin typeface="Open Sans" panose="020B0606030504020204"/>
                          <a:ea typeface="+mn-ea"/>
                          <a:cs typeface="+mn-cs"/>
                        </a:rPr>
                        <a:t>Vous rencontrez toujours des problèmes après avoir consulté notre FAQ ?</a:t>
                      </a:r>
                    </a:p>
                    <a:p>
                      <a:pPr lvl="0"/>
                      <a:endParaRPr lang="fr-FR" sz="1200" kern="1200" dirty="0">
                        <a:solidFill>
                          <a:schemeClr val="dk1"/>
                        </a:solidFill>
                        <a:effectLst/>
                        <a:latin typeface="Open Sans" panose="020B0606030504020204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5098776"/>
                  </a:ext>
                </a:extLst>
              </a:tr>
              <a:tr h="535159"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fr-FR" sz="1200" kern="1200" dirty="0">
                          <a:solidFill>
                            <a:schemeClr val="dk1"/>
                          </a:solidFill>
                          <a:effectLst/>
                          <a:latin typeface="Open Sans" panose="020B0606030504020204"/>
                          <a:ea typeface="+mn-ea"/>
                          <a:cs typeface="+mn-cs"/>
                        </a:rPr>
                        <a:t>Avez-vous la bonne version de l’application ? 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endParaRPr lang="fr-FR" sz="1200" kern="1200" dirty="0">
                        <a:solidFill>
                          <a:schemeClr val="dk1"/>
                        </a:solidFill>
                        <a:effectLst/>
                        <a:latin typeface="Open Sans" panose="020B0606030504020204"/>
                        <a:ea typeface="+mn-ea"/>
                        <a:cs typeface="+mn-cs"/>
                      </a:endParaRPr>
                    </a:p>
                    <a:p>
                      <a:r>
                        <a:rPr lang="fr-FR" sz="1200" kern="1200" dirty="0">
                          <a:solidFill>
                            <a:schemeClr val="dk1"/>
                          </a:solidFill>
                          <a:effectLst/>
                          <a:latin typeface="Open Sans" panose="020B0606030504020204"/>
                          <a:ea typeface="+mn-ea"/>
                          <a:cs typeface="+mn-cs"/>
                        </a:rPr>
                        <a:t>Téléchargez le process d’installation à jour : dernier version 2020-05-07 dans outils et documentation /documentation Auditeurs/portail INOVEA. </a:t>
                      </a:r>
                    </a:p>
                    <a:p>
                      <a:endParaRPr lang="fr-FR" sz="1200" kern="1200" dirty="0">
                        <a:solidFill>
                          <a:schemeClr val="dk1"/>
                        </a:solidFill>
                        <a:effectLst/>
                        <a:latin typeface="Open Sans" panose="020B0606030504020204"/>
                        <a:ea typeface="+mn-ea"/>
                        <a:cs typeface="+mn-cs"/>
                      </a:endParaRPr>
                    </a:p>
                    <a:p>
                      <a:r>
                        <a:rPr lang="fr-FR" sz="1200" kern="1200" dirty="0">
                          <a:solidFill>
                            <a:schemeClr val="dk1"/>
                          </a:solidFill>
                          <a:effectLst/>
                          <a:latin typeface="Open Sans" panose="020B0606030504020204"/>
                          <a:ea typeface="+mn-ea"/>
                          <a:cs typeface="+mn-cs"/>
                        </a:rPr>
                        <a:t>Merci de réinstaller l’application en cliquant sur le lien qui correspond à votre outil et de bien attendre 30 minutes pour le téléchargement complet des vidéos avant de « LANCER » l’application.</a:t>
                      </a:r>
                    </a:p>
                    <a:p>
                      <a:r>
                        <a:rPr lang="fr-FR" sz="1200" kern="1200" dirty="0">
                          <a:solidFill>
                            <a:schemeClr val="dk1"/>
                          </a:solidFill>
                          <a:effectLst/>
                          <a:latin typeface="Open Sans" panose="020B0606030504020204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fr-FR" sz="1200" kern="1200" dirty="0">
                          <a:solidFill>
                            <a:schemeClr val="dk1"/>
                          </a:solidFill>
                          <a:effectLst/>
                          <a:latin typeface="Open Sans" panose="020B0606030504020204"/>
                          <a:ea typeface="+mn-ea"/>
                          <a:cs typeface="+mn-cs"/>
                        </a:rPr>
                        <a:t>Merci également de vérifier que votre outil (ordinateur ou tablette) a bien toutes les mises à jour nécessaires.</a:t>
                      </a:r>
                    </a:p>
                    <a:p>
                      <a:r>
                        <a:rPr lang="fr-FR" sz="1200" kern="1200" dirty="0">
                          <a:solidFill>
                            <a:schemeClr val="dk1"/>
                          </a:solidFill>
                          <a:effectLst/>
                          <a:latin typeface="Open Sans" panose="020B0606030504020204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pPr lvl="0"/>
                      <a:r>
                        <a:rPr lang="fr-FR" sz="1200" kern="1200" dirty="0">
                          <a:solidFill>
                            <a:schemeClr val="dk1"/>
                          </a:solidFill>
                          <a:effectLst/>
                          <a:latin typeface="Open Sans" panose="020B0606030504020204"/>
                          <a:ea typeface="+mn-ea"/>
                          <a:cs typeface="+mn-cs"/>
                        </a:rPr>
                        <a:t>Vous rencontrez toujours des problèmes ?</a:t>
                      </a:r>
                    </a:p>
                    <a:p>
                      <a:r>
                        <a:rPr lang="fr-FR" sz="1200" kern="1200" dirty="0">
                          <a:solidFill>
                            <a:schemeClr val="dk1"/>
                          </a:solidFill>
                          <a:effectLst/>
                          <a:latin typeface="Open Sans" panose="020B0606030504020204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fr-FR" sz="1200" kern="1200" dirty="0">
                          <a:solidFill>
                            <a:schemeClr val="dk1"/>
                          </a:solidFill>
                          <a:effectLst/>
                          <a:latin typeface="Open Sans" panose="020B0606030504020204"/>
                          <a:ea typeface="+mn-ea"/>
                          <a:cs typeface="+mn-cs"/>
                        </a:rPr>
                        <a:t>Pour permettre à notre service informatique de vous aider, merci de bien vouloir transmettre les informations ci-dessous à : gestionreseau@inovea-group.com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fr-FR" sz="1200" kern="1200" dirty="0">
                        <a:solidFill>
                          <a:schemeClr val="dk1"/>
                        </a:solidFill>
                        <a:effectLst/>
                        <a:latin typeface="Open Sans" panose="020B0606030504020204"/>
                        <a:ea typeface="+mn-ea"/>
                        <a:cs typeface="+mn-cs"/>
                      </a:endParaRP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fr-FR" sz="1200" kern="1200" dirty="0">
                          <a:solidFill>
                            <a:schemeClr val="dk1"/>
                          </a:solidFill>
                          <a:effectLst/>
                          <a:latin typeface="Open Sans" panose="020B0606030504020204"/>
                          <a:ea typeface="+mn-ea"/>
                          <a:cs typeface="+mn-cs"/>
                        </a:rPr>
                        <a:t>Description du problème (Message d’erreur le cas échéant)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fr-FR" sz="1200" kern="1200" dirty="0">
                          <a:solidFill>
                            <a:schemeClr val="dk1"/>
                          </a:solidFill>
                          <a:effectLst/>
                          <a:latin typeface="Open Sans" panose="020B0606030504020204"/>
                          <a:ea typeface="+mn-ea"/>
                          <a:cs typeface="+mn-cs"/>
                        </a:rPr>
                        <a:t>Imprim écran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fr-FR" sz="1200" kern="1200" dirty="0">
                          <a:solidFill>
                            <a:schemeClr val="dk1"/>
                          </a:solidFill>
                          <a:effectLst/>
                          <a:latin typeface="Open Sans" panose="020B0606030504020204"/>
                          <a:ea typeface="+mn-ea"/>
                          <a:cs typeface="+mn-cs"/>
                        </a:rPr>
                        <a:t>niveau du débit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fr-FR" sz="1200" kern="1200" dirty="0">
                          <a:solidFill>
                            <a:schemeClr val="dk1"/>
                          </a:solidFill>
                          <a:effectLst/>
                          <a:latin typeface="Open Sans" panose="020B0606030504020204"/>
                          <a:ea typeface="+mn-ea"/>
                          <a:cs typeface="+mn-cs"/>
                        </a:rPr>
                        <a:t>Pour tester le niveau du débit aller sur ce lien : </a:t>
                      </a:r>
                      <a:r>
                        <a:rPr lang="fr-FR" sz="1200" kern="1200" dirty="0">
                          <a:solidFill>
                            <a:srgbClr val="0000FF"/>
                          </a:solidFill>
                          <a:effectLst/>
                          <a:latin typeface="Open Sans" panose="020B0606030504020204"/>
                          <a:ea typeface="+mn-ea"/>
                          <a:cs typeface="+mn-cs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https://www.speedtest.net</a:t>
                      </a:r>
                      <a:r>
                        <a:rPr lang="fr-FR" sz="1200" kern="1200" dirty="0">
                          <a:solidFill>
                            <a:srgbClr val="0000FF"/>
                          </a:solidFill>
                          <a:effectLst/>
                          <a:latin typeface="Open Sans" panose="020B0606030504020204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fr-FR" sz="1200" kern="1200" dirty="0">
                          <a:solidFill>
                            <a:schemeClr val="dk1"/>
                          </a:solidFill>
                          <a:effectLst/>
                          <a:latin typeface="Open Sans" panose="020B0606030504020204"/>
                          <a:ea typeface="+mn-ea"/>
                          <a:cs typeface="+mn-cs"/>
                        </a:rPr>
                        <a:t>L’appareil utilisé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fr-FR" sz="1200" kern="1200" dirty="0">
                          <a:solidFill>
                            <a:schemeClr val="dk1"/>
                          </a:solidFill>
                          <a:effectLst/>
                          <a:latin typeface="Open Sans" panose="020B0606030504020204"/>
                          <a:ea typeface="+mn-ea"/>
                          <a:cs typeface="+mn-cs"/>
                        </a:rPr>
                        <a:t>Le système 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fr-FR" sz="1200" kern="1200" dirty="0">
                          <a:solidFill>
                            <a:schemeClr val="dk1"/>
                          </a:solidFill>
                          <a:effectLst/>
                          <a:latin typeface="Open Sans" panose="020B0606030504020204"/>
                          <a:ea typeface="+mn-ea"/>
                          <a:cs typeface="+mn-cs"/>
                        </a:rPr>
                        <a:t>La version du système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fr-FR" sz="1200" kern="1200" dirty="0">
                          <a:solidFill>
                            <a:schemeClr val="dk1"/>
                          </a:solidFill>
                          <a:effectLst/>
                          <a:latin typeface="Open Sans" panose="020B0606030504020204"/>
                          <a:ea typeface="+mn-ea"/>
                          <a:cs typeface="+mn-cs"/>
                        </a:rPr>
                        <a:t>Le copié collé du lien du téléchargement de l’application.  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endParaRPr lang="fr-FR" sz="1200" kern="1200" dirty="0">
                        <a:solidFill>
                          <a:schemeClr val="dk1"/>
                        </a:solidFill>
                        <a:effectLst/>
                        <a:latin typeface="Open Sans" panose="020B0606030504020204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71600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89564072"/>
      </p:ext>
    </p:extLst>
  </p:cSld>
  <p:clrMapOvr>
    <a:masterClrMapping/>
  </p:clrMapOvr>
</p:sld>
</file>

<file path=ppt/theme/theme1.xml><?xml version="1.0" encoding="utf-8"?>
<a:theme xmlns:a="http://schemas.openxmlformats.org/drawingml/2006/main" name="1_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3_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4612AD701DD4F44807CA6E495C76762" ma:contentTypeVersion="6" ma:contentTypeDescription="Crée un document." ma:contentTypeScope="" ma:versionID="19de5a89374a4a3eed2631a917f56e5c">
  <xsd:schema xmlns:xsd="http://www.w3.org/2001/XMLSchema" xmlns:xs="http://www.w3.org/2001/XMLSchema" xmlns:p="http://schemas.microsoft.com/office/2006/metadata/properties" xmlns:ns2="1b320084-20c0-47bf-89a2-d4bf8b735d98" targetNamespace="http://schemas.microsoft.com/office/2006/metadata/properties" ma:root="true" ma:fieldsID="28d72aa0e4f45f88f15d08182c7df1b5" ns2:_="">
    <xsd:import namespace="1b320084-20c0-47bf-89a2-d4bf8b735d9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DateTaken" minOccurs="0"/>
                <xsd:element ref="ns2:MediaServiceLocation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b320084-20c0-47bf-89a2-d4bf8b735d9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description="" ma:internalName="MediaServiceAutoTags" ma:readOnly="true">
      <xsd:simpleType>
        <xsd:restriction base="dms:Text"/>
      </xsd:simpleType>
    </xsd:element>
    <xsd:element name="MediaServiceDateTaken" ma:index="11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Location" ma:index="12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13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e de contenu"/>
        <xsd:element ref="dc:title" minOccurs="0" maxOccurs="1" ma:index="4" ma:displayName="Titr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A66CF01-F59E-4F7F-B15D-9A3363A96DB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b320084-20c0-47bf-89a2-d4bf8b735d9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D95C3A4-C12F-4D1F-92B2-2E2A78740295}">
  <ds:schemaRefs>
    <ds:schemaRef ds:uri="http://www.w3.org/XML/1998/namespace"/>
    <ds:schemaRef ds:uri="http://schemas.microsoft.com/office/2006/metadata/properties"/>
    <ds:schemaRef ds:uri="http://schemas.microsoft.com/office/2006/documentManagement/types"/>
    <ds:schemaRef ds:uri="http://purl.org/dc/dcmitype/"/>
    <ds:schemaRef ds:uri="http://purl.org/dc/terms/"/>
    <ds:schemaRef ds:uri="1b320084-20c0-47bf-89a2-d4bf8b735d98"/>
    <ds:schemaRef ds:uri="http://schemas.microsoft.com/office/infopath/2007/PartnerControls"/>
    <ds:schemaRef ds:uri="http://schemas.openxmlformats.org/package/2006/metadata/core-properties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4E9FE963-7513-4A87-BE01-FFE4F0E1685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5107</TotalTime>
  <Words>847</Words>
  <Application>Microsoft Macintosh PowerPoint</Application>
  <PresentationFormat>Affichage à l'écran (4:3)</PresentationFormat>
  <Paragraphs>80</Paragraphs>
  <Slides>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2</vt:i4>
      </vt:variant>
      <vt:variant>
        <vt:lpstr>Titres des diapositives</vt:lpstr>
      </vt:variant>
      <vt:variant>
        <vt:i4>9</vt:i4>
      </vt:variant>
    </vt:vector>
  </HeadingPairs>
  <TitlesOfParts>
    <vt:vector size="15" baseType="lpstr">
      <vt:lpstr>Arial</vt:lpstr>
      <vt:lpstr>Calibri</vt:lpstr>
      <vt:lpstr>Open Sans</vt:lpstr>
      <vt:lpstr>Open Sans Light</vt:lpstr>
      <vt:lpstr>1_Thème Office</vt:lpstr>
      <vt:lpstr>3_Thème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Boronat</dc:creator>
  <cp:lastModifiedBy>Aurore BLANC</cp:lastModifiedBy>
  <cp:revision>279</cp:revision>
  <cp:lastPrinted>2019-11-14T13:36:46Z</cp:lastPrinted>
  <dcterms:created xsi:type="dcterms:W3CDTF">2016-04-18T14:32:47Z</dcterms:created>
  <dcterms:modified xsi:type="dcterms:W3CDTF">2020-05-11T12:29:57Z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0x010100C4612AD701DD4F44807CA6E495C76762</vt:lpwstr>
  </property>
</Properties>
</file>