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wav" ContentType="audio/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Lst>
  <p:notesMasterIdLst>
    <p:notesMasterId r:id="rId49"/>
  </p:notesMasterIdLst>
  <p:sldIdLst>
    <p:sldId id="256" r:id="rId2"/>
    <p:sldId id="257" r:id="rId3"/>
    <p:sldId id="314" r:id="rId4"/>
    <p:sldId id="315" r:id="rId5"/>
    <p:sldId id="310" r:id="rId6"/>
    <p:sldId id="286" r:id="rId7"/>
    <p:sldId id="258" r:id="rId8"/>
    <p:sldId id="260" r:id="rId9"/>
    <p:sldId id="261" r:id="rId10"/>
    <p:sldId id="288" r:id="rId11"/>
    <p:sldId id="287" r:id="rId12"/>
    <p:sldId id="274" r:id="rId13"/>
    <p:sldId id="269" r:id="rId14"/>
    <p:sldId id="263" r:id="rId15"/>
    <p:sldId id="275" r:id="rId16"/>
    <p:sldId id="301" r:id="rId17"/>
    <p:sldId id="291" r:id="rId18"/>
    <p:sldId id="264" r:id="rId19"/>
    <p:sldId id="267" r:id="rId20"/>
    <p:sldId id="268" r:id="rId21"/>
    <p:sldId id="270" r:id="rId22"/>
    <p:sldId id="271" r:id="rId23"/>
    <p:sldId id="276" r:id="rId24"/>
    <p:sldId id="296" r:id="rId25"/>
    <p:sldId id="278" r:id="rId26"/>
    <p:sldId id="282" r:id="rId27"/>
    <p:sldId id="283" r:id="rId28"/>
    <p:sldId id="290" r:id="rId29"/>
    <p:sldId id="284" r:id="rId30"/>
    <p:sldId id="279" r:id="rId31"/>
    <p:sldId id="320" r:id="rId32"/>
    <p:sldId id="317" r:id="rId33"/>
    <p:sldId id="309" r:id="rId34"/>
    <p:sldId id="303" r:id="rId35"/>
    <p:sldId id="304" r:id="rId36"/>
    <p:sldId id="306" r:id="rId37"/>
    <p:sldId id="308" r:id="rId38"/>
    <p:sldId id="307" r:id="rId39"/>
    <p:sldId id="305" r:id="rId40"/>
    <p:sldId id="294" r:id="rId41"/>
    <p:sldId id="318" r:id="rId42"/>
    <p:sldId id="319" r:id="rId43"/>
    <p:sldId id="295" r:id="rId44"/>
    <p:sldId id="298" r:id="rId45"/>
    <p:sldId id="299" r:id="rId46"/>
    <p:sldId id="300" r:id="rId47"/>
    <p:sldId id="312" r:id="rId48"/>
  </p:sldIdLst>
  <p:sldSz cx="9144000" cy="5143500" type="screen16x9"/>
  <p:notesSz cx="6858000" cy="9144000"/>
  <p:embeddedFontLst>
    <p:embeddedFont>
      <p:font typeface="Artistik CE" panose="040F0704080607010103" pitchFamily="82" charset="0"/>
      <p:regular r:id="rId50"/>
    </p:embeddedFont>
    <p:embeddedFont>
      <p:font typeface="BarbeTEE" pitchFamily="2" charset="0"/>
      <p:regular r:id="rId51"/>
    </p:embeddedFont>
    <p:embeddedFont>
      <p:font typeface="Calibri" panose="020F0502020204030204" pitchFamily="34" charset="0"/>
      <p:regular r:id="rId52"/>
      <p:bold r:id="rId53"/>
      <p:italic r:id="rId54"/>
      <p:boldItalic r:id="rId5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P68tsmbVJ8XlH71h0PHog==" hashData="cWeVEiiF8ZGQyqb0P4MD/ct8VhQNmpwE0bLPzHIHYISqqu3tCio+apBX+WPzOyZSY0iKNnfsCd6NlC/kVgbKCQ=="/>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868"/>
    <a:srgbClr val="EE292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99" autoAdjust="0"/>
    <p:restoredTop sz="94660"/>
  </p:normalViewPr>
  <p:slideViewPr>
    <p:cSldViewPr>
      <p:cViewPr varScale="1">
        <p:scale>
          <a:sx n="122" d="100"/>
          <a:sy n="122" d="100"/>
        </p:scale>
        <p:origin x="108" y="324"/>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1.fntdata"/><Relationship Id="rId55"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4.fntdata"/><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2.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A7A4F8-B996-4190-B2E6-78B60BB1231A}" type="datetimeFigureOut">
              <a:rPr lang="sk-SK" smtClean="0"/>
              <a:t>15. 3. 2020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CF9C12-6410-4FE9-8FE0-4B23C7C10033}" type="slidenum">
              <a:rPr lang="sk-SK" smtClean="0"/>
              <a:t>‹#›</a:t>
            </a:fld>
            <a:endParaRPr lang="sk-SK"/>
          </a:p>
        </p:txBody>
      </p:sp>
    </p:spTree>
    <p:extLst>
      <p:ext uri="{BB962C8B-B14F-4D97-AF65-F5344CB8AC3E}">
        <p14:creationId xmlns:p14="http://schemas.microsoft.com/office/powerpoint/2010/main" val="22468231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A63149E-EA8F-4C7E-A38F-65BACDB518AD}" type="datetimeFigureOut">
              <a:rPr lang="en-US" smtClean="0"/>
              <a:pPr/>
              <a:t>3/15/2020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A63149E-EA8F-4C7E-A38F-65BACDB518AD}" type="datetimeFigureOut">
              <a:rPr lang="en-US" smtClean="0"/>
              <a:pPr/>
              <a:t>3/15/2020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63149E-EA8F-4C7E-A38F-65BACDB518AD}" type="datetimeFigureOut">
              <a:rPr lang="en-US" smtClean="0"/>
              <a:pPr/>
              <a:t>3/15/2020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A63149E-EA8F-4C7E-A38F-65BACDB518AD}" type="datetimeFigureOut">
              <a:rPr lang="en-US" smtClean="0"/>
              <a:pPr/>
              <a:t>3/15/2020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A63149E-EA8F-4C7E-A38F-65BACDB518AD}" type="datetimeFigureOut">
              <a:rPr lang="en-US" smtClean="0"/>
              <a:pPr/>
              <a:t>3/15/2020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A63149E-EA8F-4C7E-A38F-65BACDB518AD}" type="datetimeFigureOut">
              <a:rPr lang="en-US" smtClean="0"/>
              <a:pPr/>
              <a:t>3/15/2020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63149E-EA8F-4C7E-A38F-65BACDB518AD}" type="datetimeFigureOut">
              <a:rPr lang="en-US" smtClean="0"/>
              <a:pPr/>
              <a:t>3/15/2020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63149E-EA8F-4C7E-A38F-65BACDB518AD}" type="datetimeFigureOut">
              <a:rPr lang="en-US" smtClean="0"/>
              <a:pPr/>
              <a:t>3/15/2020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63149E-EA8F-4C7E-A38F-65BACDB518AD}" type="datetimeFigureOut">
              <a:rPr lang="en-US" smtClean="0"/>
              <a:pPr/>
              <a:t>3/15/2020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A63149E-EA8F-4C7E-A38F-65BACDB518AD}" type="datetimeFigureOut">
              <a:rPr lang="en-US" smtClean="0"/>
              <a:pPr/>
              <a:t>3/15/2020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A63149E-EA8F-4C7E-A38F-65BACDB518AD}" type="datetimeFigureOut">
              <a:rPr lang="en-US" smtClean="0"/>
              <a:pPr/>
              <a:t>3/15/2020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A63149E-EA8F-4C7E-A38F-65BACDB518AD}" type="datetimeFigureOut">
              <a:rPr lang="en-US" smtClean="0"/>
              <a:pPr/>
              <a:t>3/15/2020</a:t>
            </a:fld>
            <a:endParaRPr lang="en-US" dirty="0"/>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1D55CB8-2857-44E7-864C-F1F811A94B0C}"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90500" y="350290"/>
            <a:ext cx="8610600" cy="3480440"/>
          </a:xfrm>
          <a:prstGeom prst="rect">
            <a:avLst/>
          </a:prstGeom>
          <a:noFill/>
        </p:spPr>
        <p:txBody>
          <a:bodyPr wrap="square" rtlCol="0">
            <a:spAutoFit/>
          </a:bodyPr>
          <a:lstStyle/>
          <a:p>
            <a:pPr algn="ctr">
              <a:lnSpc>
                <a:spcPts val="1500"/>
              </a:lnSpc>
            </a:pPr>
            <a:r>
              <a:rPr lang="en-US" sz="4000" b="1" dirty="0">
                <a:ln>
                  <a:solidFill>
                    <a:sysClr val="windowText" lastClr="000000"/>
                  </a:solidFill>
                </a:ln>
                <a:blipFill>
                  <a:blip r:embed="rId4"/>
                  <a:stretch>
                    <a:fillRect/>
                  </a:stretch>
                </a:blipFill>
                <a:latin typeface="Artistik CE" panose="040F0704080607010103" pitchFamily="82" charset="0"/>
                <a:cs typeface="Times New Roman" pitchFamily="18" charset="0"/>
              </a:rPr>
              <a:t>Norway</a:t>
            </a:r>
          </a:p>
          <a:p>
            <a:pPr algn="justLow">
              <a:lnSpc>
                <a:spcPts val="2000"/>
              </a:lnSpc>
            </a:pPr>
            <a:r>
              <a:rPr lang="en-US" sz="1400" i="1" dirty="0">
                <a:ln w="0"/>
                <a:effectLst>
                  <a:outerShdw blurRad="38100" dist="19050" dir="2700000" algn="tl" rotWithShape="0">
                    <a:schemeClr val="dk1">
                      <a:alpha val="40000"/>
                    </a:schemeClr>
                  </a:outerShdw>
                </a:effectLst>
                <a:latin typeface="BarbeTEE" pitchFamily="2" charset="0"/>
              </a:rPr>
              <a:t>Norway is a Scandinavian country encompassing mountains, glaciers and deep coastal fjords. Oslo, the capital, is a city of green spaces and museums. Preserved 9th-century Viking ships are displayed at Oslo’s Viking Ship Museum. Bergen, with colorful wooden houses, is the starting point for cruises to the dramatic Sognefjord. Norway is also known for fishing, hiking and skiing, notably at Lillehammer’s Olympic resort.</a:t>
            </a:r>
          </a:p>
          <a:p>
            <a:endParaRPr lang="sk-SK" sz="900" b="1" u="sng" dirty="0">
              <a:solidFill>
                <a:schemeClr val="tx1">
                  <a:lumMod val="85000"/>
                  <a:lumOff val="15000"/>
                </a:schemeClr>
              </a:solidFill>
            </a:endParaRPr>
          </a:p>
          <a:p>
            <a:endParaRPr lang="sk-SK" sz="900" b="1" u="sng">
              <a:solidFill>
                <a:schemeClr val="tx1">
                  <a:lumMod val="85000"/>
                  <a:lumOff val="15000"/>
                </a:schemeClr>
              </a:solidFill>
            </a:endParaRPr>
          </a:p>
          <a:p>
            <a:endParaRPr lang="sk-SK" sz="900" b="1" u="sng">
              <a:solidFill>
                <a:schemeClr val="tx1">
                  <a:lumMod val="85000"/>
                  <a:lumOff val="15000"/>
                </a:schemeClr>
              </a:solidFill>
            </a:endParaRPr>
          </a:p>
          <a:p>
            <a:endParaRPr lang="sk-SK" sz="900" b="1" u="sng">
              <a:solidFill>
                <a:schemeClr val="tx1">
                  <a:lumMod val="85000"/>
                  <a:lumOff val="15000"/>
                </a:schemeClr>
              </a:solidFill>
            </a:endParaRPr>
          </a:p>
          <a:p>
            <a:endParaRPr lang="sk-SK" sz="900" b="1" u="sng">
              <a:solidFill>
                <a:schemeClr val="tx1">
                  <a:lumMod val="85000"/>
                  <a:lumOff val="15000"/>
                </a:schemeClr>
              </a:solidFill>
            </a:endParaRPr>
          </a:p>
          <a:p>
            <a:endParaRPr lang="sk-SK" sz="900" b="1" u="sng">
              <a:solidFill>
                <a:schemeClr val="tx1">
                  <a:lumMod val="85000"/>
                  <a:lumOff val="15000"/>
                </a:schemeClr>
              </a:solidFill>
            </a:endParaRPr>
          </a:p>
          <a:p>
            <a:endParaRPr lang="sk-SK" sz="900" b="1" u="sng">
              <a:solidFill>
                <a:schemeClr val="tx1">
                  <a:lumMod val="85000"/>
                  <a:lumOff val="15000"/>
                </a:schemeClr>
              </a:solidFill>
            </a:endParaRPr>
          </a:p>
          <a:p>
            <a:endParaRPr lang="sk-SK" sz="900" b="1" u="sng">
              <a:solidFill>
                <a:schemeClr val="tx1">
                  <a:lumMod val="85000"/>
                  <a:lumOff val="15000"/>
                </a:schemeClr>
              </a:solidFill>
            </a:endParaRPr>
          </a:p>
          <a:p>
            <a:endParaRPr lang="sk-SK" sz="900" b="1" u="sng">
              <a:solidFill>
                <a:schemeClr val="tx1">
                  <a:lumMod val="85000"/>
                  <a:lumOff val="15000"/>
                </a:schemeClr>
              </a:solidFill>
            </a:endParaRPr>
          </a:p>
          <a:p>
            <a:endParaRPr lang="sk-SK" sz="900" b="1" u="sng" dirty="0">
              <a:solidFill>
                <a:schemeClr val="tx1">
                  <a:lumMod val="85000"/>
                  <a:lumOff val="15000"/>
                </a:schemeClr>
              </a:solidFill>
            </a:endParaRPr>
          </a:p>
          <a:p>
            <a:endParaRPr lang="en-US" sz="900" b="1" u="sng" dirty="0">
              <a:solidFill>
                <a:schemeClr val="tx1">
                  <a:lumMod val="85000"/>
                  <a:lumOff val="15000"/>
                </a:schemeClr>
              </a:solidFill>
            </a:endParaRPr>
          </a:p>
          <a:p>
            <a:r>
              <a:rPr lang="en-US" sz="1400" b="1" i="1" u="sng">
                <a:solidFill>
                  <a:schemeClr val="tx1">
                    <a:lumMod val="85000"/>
                    <a:lumOff val="15000"/>
                  </a:schemeClr>
                </a:solidFill>
                <a:latin typeface="BarbeTEE" pitchFamily="2" charset="0"/>
              </a:rPr>
              <a:t>Capital City</a:t>
            </a:r>
            <a:r>
              <a:rPr lang="sk-SK" sz="1400" b="1" i="1">
                <a:solidFill>
                  <a:schemeClr val="tx1">
                    <a:lumMod val="85000"/>
                    <a:lumOff val="15000"/>
                  </a:schemeClr>
                </a:solidFill>
                <a:latin typeface="BarbeTEE" pitchFamily="2" charset="0"/>
              </a:rPr>
              <a:t>	    </a:t>
            </a:r>
            <a:r>
              <a:rPr lang="en-US" sz="1400" b="1" i="1">
                <a:solidFill>
                  <a:schemeClr val="tx1">
                    <a:lumMod val="85000"/>
                    <a:lumOff val="15000"/>
                  </a:schemeClr>
                </a:solidFill>
                <a:latin typeface="BarbeTEE" pitchFamily="2" charset="0"/>
              </a:rPr>
              <a:t>- </a:t>
            </a:r>
            <a:r>
              <a:rPr lang="sk-SK" sz="1400" b="1" i="1">
                <a:solidFill>
                  <a:schemeClr val="tx1">
                    <a:lumMod val="85000"/>
                    <a:lumOff val="15000"/>
                  </a:schemeClr>
                </a:solidFill>
                <a:latin typeface="BarbeTEE" pitchFamily="2" charset="0"/>
              </a:rPr>
              <a:t> </a:t>
            </a:r>
            <a:r>
              <a:rPr lang="en-US" sz="1400" b="1" i="1">
                <a:solidFill>
                  <a:schemeClr val="tx1">
                    <a:lumMod val="85000"/>
                    <a:lumOff val="15000"/>
                  </a:schemeClr>
                </a:solidFill>
                <a:latin typeface="BarbeTEE" pitchFamily="2" charset="0"/>
              </a:rPr>
              <a:t>Oslo</a:t>
            </a:r>
            <a:endParaRPr lang="en-US" sz="1400" b="1" i="1" dirty="0">
              <a:solidFill>
                <a:schemeClr val="tx1">
                  <a:lumMod val="85000"/>
                  <a:lumOff val="15000"/>
                </a:schemeClr>
              </a:solidFill>
              <a:latin typeface="BarbeTEE" pitchFamily="2" charset="0"/>
            </a:endParaRPr>
          </a:p>
          <a:p>
            <a:r>
              <a:rPr lang="en-US" sz="1400" b="1" i="1" u="sng">
                <a:solidFill>
                  <a:schemeClr val="tx1">
                    <a:lumMod val="85000"/>
                    <a:lumOff val="15000"/>
                  </a:schemeClr>
                </a:solidFill>
                <a:latin typeface="BarbeTEE" pitchFamily="2" charset="0"/>
              </a:rPr>
              <a:t>Area</a:t>
            </a:r>
            <a:r>
              <a:rPr lang="sk-SK" sz="1400" b="1" i="1">
                <a:solidFill>
                  <a:schemeClr val="tx1">
                    <a:lumMod val="85000"/>
                    <a:lumOff val="15000"/>
                  </a:schemeClr>
                </a:solidFill>
                <a:latin typeface="BarbeTEE" pitchFamily="2" charset="0"/>
              </a:rPr>
              <a:t>	    </a:t>
            </a:r>
            <a:r>
              <a:rPr lang="en-US" sz="1400" b="1" i="1">
                <a:solidFill>
                  <a:schemeClr val="tx1">
                    <a:lumMod val="85000"/>
                    <a:lumOff val="15000"/>
                  </a:schemeClr>
                </a:solidFill>
                <a:latin typeface="BarbeTEE" pitchFamily="2" charset="0"/>
              </a:rPr>
              <a:t>- </a:t>
            </a:r>
            <a:r>
              <a:rPr lang="sk-SK" sz="1400" b="1" i="1">
                <a:solidFill>
                  <a:schemeClr val="tx1">
                    <a:lumMod val="85000"/>
                    <a:lumOff val="15000"/>
                  </a:schemeClr>
                </a:solidFill>
                <a:latin typeface="BarbeTEE" pitchFamily="2" charset="0"/>
              </a:rPr>
              <a:t> </a:t>
            </a:r>
            <a:r>
              <a:rPr lang="it-IT" sz="1400" b="1" i="1">
                <a:solidFill>
                  <a:schemeClr val="tx1">
                    <a:lumMod val="85000"/>
                    <a:lumOff val="15000"/>
                  </a:schemeClr>
                </a:solidFill>
                <a:latin typeface="BarbeTEE" pitchFamily="2" charset="0"/>
              </a:rPr>
              <a:t>385,252 km</a:t>
            </a:r>
            <a:r>
              <a:rPr lang="sk-SK" sz="1400" b="1" i="1" baseline="30000">
                <a:solidFill>
                  <a:schemeClr val="tx1">
                    <a:lumMod val="85000"/>
                    <a:lumOff val="15000"/>
                  </a:schemeClr>
                </a:solidFill>
                <a:latin typeface="BarbeTEE" pitchFamily="2" charset="0"/>
              </a:rPr>
              <a:t>2</a:t>
            </a:r>
            <a:endParaRPr lang="it-IT" sz="1400" b="1" i="1" baseline="30000" dirty="0">
              <a:solidFill>
                <a:schemeClr val="tx1">
                  <a:lumMod val="85000"/>
                  <a:lumOff val="15000"/>
                </a:schemeClr>
              </a:solidFill>
              <a:latin typeface="BarbeTEE" pitchFamily="2" charset="0"/>
            </a:endParaRPr>
          </a:p>
          <a:p>
            <a:r>
              <a:rPr lang="it-IT" sz="1400" b="1" i="1" u="sng">
                <a:solidFill>
                  <a:schemeClr val="tx1">
                    <a:lumMod val="85000"/>
                    <a:lumOff val="15000"/>
                  </a:schemeClr>
                </a:solidFill>
                <a:latin typeface="BarbeTEE" pitchFamily="2" charset="0"/>
              </a:rPr>
              <a:t>Population</a:t>
            </a:r>
            <a:r>
              <a:rPr lang="sk-SK" sz="1400" b="1" i="1">
                <a:solidFill>
                  <a:schemeClr val="tx1">
                    <a:lumMod val="85000"/>
                    <a:lumOff val="15000"/>
                  </a:schemeClr>
                </a:solidFill>
                <a:latin typeface="BarbeTEE" pitchFamily="2" charset="0"/>
              </a:rPr>
              <a:t>	    </a:t>
            </a:r>
            <a:r>
              <a:rPr lang="it-IT" sz="1400" b="1" i="1">
                <a:solidFill>
                  <a:schemeClr val="tx1">
                    <a:lumMod val="85000"/>
                    <a:lumOff val="15000"/>
                  </a:schemeClr>
                </a:solidFill>
                <a:latin typeface="BarbeTEE" pitchFamily="2" charset="0"/>
              </a:rPr>
              <a:t>- </a:t>
            </a:r>
            <a:r>
              <a:rPr lang="sk-SK" sz="1400" b="1" i="1">
                <a:solidFill>
                  <a:schemeClr val="tx1">
                    <a:lumMod val="85000"/>
                    <a:lumOff val="15000"/>
                  </a:schemeClr>
                </a:solidFill>
                <a:latin typeface="BarbeTEE" pitchFamily="2" charset="0"/>
              </a:rPr>
              <a:t> </a:t>
            </a:r>
            <a:r>
              <a:rPr lang="it-IT" sz="1400" b="1" i="1">
                <a:solidFill>
                  <a:schemeClr val="tx1">
                    <a:lumMod val="85000"/>
                    <a:lumOff val="15000"/>
                  </a:schemeClr>
                </a:solidFill>
                <a:latin typeface="BarbeTEE" pitchFamily="2" charset="0"/>
              </a:rPr>
              <a:t>5.3 </a:t>
            </a:r>
            <a:r>
              <a:rPr lang="it-IT" sz="1400" b="1" i="1" dirty="0">
                <a:solidFill>
                  <a:schemeClr val="tx1">
                    <a:lumMod val="85000"/>
                    <a:lumOff val="15000"/>
                  </a:schemeClr>
                </a:solidFill>
                <a:latin typeface="BarbeTEE" pitchFamily="2" charset="0"/>
              </a:rPr>
              <a:t>million</a:t>
            </a:r>
            <a:endParaRPr lang="en-US" sz="1400" b="1" i="1" dirty="0">
              <a:solidFill>
                <a:schemeClr val="tx1">
                  <a:lumMod val="85000"/>
                  <a:lumOff val="15000"/>
                </a:schemeClr>
              </a:solidFill>
              <a:latin typeface="BarbeTEE" pitchFamily="2" charset="0"/>
            </a:endParaRPr>
          </a:p>
        </p:txBody>
      </p:sp>
      <p:pic>
        <p:nvPicPr>
          <p:cNvPr id="15365" name="Picture 5" descr="D:\MY document\0.png"/>
          <p:cNvPicPr>
            <a:picLocks noChangeAspect="1" noChangeArrowheads="1"/>
          </p:cNvPicPr>
          <p:nvPr/>
        </p:nvPicPr>
        <p:blipFill>
          <a:blip r:embed="rId5" cstate="screen"/>
          <a:srcRect/>
          <a:stretch>
            <a:fillRect/>
          </a:stretch>
        </p:blipFill>
        <p:spPr bwMode="auto">
          <a:xfrm>
            <a:off x="1276350" y="1885950"/>
            <a:ext cx="1600200" cy="872839"/>
          </a:xfrm>
          <a:prstGeom prst="rect">
            <a:avLst/>
          </a:prstGeom>
          <a:noFill/>
          <a:ln w="12700">
            <a:solidFill>
              <a:schemeClr val="bg1"/>
            </a:solidFill>
          </a:ln>
        </p:spPr>
      </p:pic>
      <p:sp>
        <p:nvSpPr>
          <p:cNvPr id="7" name="TextBox 6"/>
          <p:cNvSpPr txBox="1"/>
          <p:nvPr/>
        </p:nvSpPr>
        <p:spPr>
          <a:xfrm>
            <a:off x="762000" y="4331545"/>
            <a:ext cx="2628900" cy="461665"/>
          </a:xfrm>
          <a:prstGeom prst="rect">
            <a:avLst/>
          </a:prstGeom>
          <a:noFill/>
        </p:spPr>
        <p:txBody>
          <a:bodyPr wrap="square" rtlCol="0">
            <a:spAutoFit/>
          </a:bodyPr>
          <a:lstStyle/>
          <a:p>
            <a:pPr algn="ctr"/>
            <a:r>
              <a:rPr lang="en-US" sz="1200" b="1" i="1">
                <a:latin typeface="BarbeTEE" pitchFamily="2" charset="0"/>
              </a:rPr>
              <a:t>Compiled by </a:t>
            </a:r>
            <a:r>
              <a:rPr lang="sk-SK" sz="1200" b="1" i="1">
                <a:latin typeface="BarbeTEE" pitchFamily="2" charset="0"/>
              </a:rPr>
              <a:t>-</a:t>
            </a:r>
            <a:r>
              <a:rPr lang="en-US" sz="1200" b="1" i="1">
                <a:latin typeface="BarbeTEE" pitchFamily="2" charset="0"/>
              </a:rPr>
              <a:t> TONY CHACKO</a:t>
            </a:r>
            <a:endParaRPr lang="sk-SK" sz="1200" b="1" i="1">
              <a:latin typeface="BarbeTEE" pitchFamily="2" charset="0"/>
            </a:endParaRPr>
          </a:p>
          <a:p>
            <a:pPr algn="ctr"/>
            <a:r>
              <a:rPr lang="en-US" sz="1200" b="1" i="1">
                <a:latin typeface="BarbeTEE" pitchFamily="2" charset="0"/>
              </a:rPr>
              <a:t>Technical cooperation</a:t>
            </a:r>
            <a:r>
              <a:rPr lang="sk-SK" sz="1200" b="1" i="1">
                <a:latin typeface="BarbeTEE" pitchFamily="2" charset="0"/>
              </a:rPr>
              <a:t> - Steve Rumpler</a:t>
            </a:r>
            <a:endParaRPr lang="en-US" sz="1200" b="1" i="1" dirty="0">
              <a:latin typeface="BarbeTEE" pitchFamily="2" charset="0"/>
            </a:endParaRPr>
          </a:p>
        </p:txBody>
      </p:sp>
      <p:pic>
        <p:nvPicPr>
          <p:cNvPr id="18440" name="Picture 8" descr="Related image"/>
          <p:cNvPicPr>
            <a:picLocks noChangeAspect="1" noChangeArrowheads="1"/>
          </p:cNvPicPr>
          <p:nvPr/>
        </p:nvPicPr>
        <p:blipFill>
          <a:blip r:embed="rId6" cstate="screen"/>
          <a:srcRect/>
          <a:stretch>
            <a:fillRect/>
          </a:stretch>
        </p:blipFill>
        <p:spPr bwMode="auto">
          <a:xfrm>
            <a:off x="4191000" y="1657350"/>
            <a:ext cx="4292477" cy="3223259"/>
          </a:xfrm>
          <a:prstGeom prst="rect">
            <a:avLst/>
          </a:prstGeom>
          <a:noFill/>
          <a:ln w="22225">
            <a:solidFill>
              <a:schemeClr val="bg1"/>
            </a:solidFill>
          </a:ln>
        </p:spPr>
      </p:pic>
      <p:pic>
        <p:nvPicPr>
          <p:cNvPr id="3" name="Obrázok 2">
            <a:extLst>
              <a:ext uri="{FF2B5EF4-FFF2-40B4-BE49-F238E27FC236}">
                <a16:creationId xmlns:a16="http://schemas.microsoft.com/office/drawing/2014/main" id="{0E70E585-8E00-440D-A0E8-B4723E57555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74325" y="4753834"/>
            <a:ext cx="253550" cy="25355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sndAc>
          <p:stSnd loop="1">
            <p:snd r:embed="rId2" name="Blonker - Side Walk Cafe.wav"/>
          </p:stSnd>
        </p:sndAc>
      </p:transition>
    </mc:Choice>
    <mc:Fallback xmlns="">
      <p:transition spd="slow">
        <p:fade/>
        <p:sndAc>
          <p:stSnd loop="1">
            <p:snd r:embed="rId8" name="Blonker - Side Walk Caf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6" fill="hold" nodeType="afterEffect">
                                  <p:stCondLst>
                                    <p:cond delay="250"/>
                                  </p:stCondLst>
                                  <p:childTnLst>
                                    <p:set>
                                      <p:cBhvr>
                                        <p:cTn id="12" dur="1" fill="hold">
                                          <p:stCondLst>
                                            <p:cond delay="0"/>
                                          </p:stCondLst>
                                        </p:cTn>
                                        <p:tgtEl>
                                          <p:spTgt spid="18440"/>
                                        </p:tgtEl>
                                        <p:attrNameLst>
                                          <p:attrName>style.visibility</p:attrName>
                                        </p:attrNameLst>
                                      </p:cBhvr>
                                      <p:to>
                                        <p:strVal val="visible"/>
                                      </p:to>
                                    </p:set>
                                    <p:anim calcmode="lin" valueType="num">
                                      <p:cBhvr additive="base">
                                        <p:cTn id="13" dur="2000" fill="hold"/>
                                        <p:tgtEl>
                                          <p:spTgt spid="18440"/>
                                        </p:tgtEl>
                                        <p:attrNameLst>
                                          <p:attrName>ppt_x</p:attrName>
                                        </p:attrNameLst>
                                      </p:cBhvr>
                                      <p:tavLst>
                                        <p:tav tm="0">
                                          <p:val>
                                            <p:strVal val="1+#ppt_w/2"/>
                                          </p:val>
                                        </p:tav>
                                        <p:tav tm="100000">
                                          <p:val>
                                            <p:strVal val="#ppt_x"/>
                                          </p:val>
                                        </p:tav>
                                      </p:tavLst>
                                    </p:anim>
                                    <p:anim calcmode="lin" valueType="num">
                                      <p:cBhvr additive="base">
                                        <p:cTn id="14" dur="2000" fill="hold"/>
                                        <p:tgtEl>
                                          <p:spTgt spid="18440"/>
                                        </p:tgtEl>
                                        <p:attrNameLst>
                                          <p:attrName>ppt_y</p:attrName>
                                        </p:attrNameLst>
                                      </p:cBhvr>
                                      <p:tavLst>
                                        <p:tav tm="0">
                                          <p:val>
                                            <p:strVal val="1+#ppt_h/2"/>
                                          </p:val>
                                        </p:tav>
                                        <p:tav tm="100000">
                                          <p:val>
                                            <p:strVal val="#ppt_y"/>
                                          </p:val>
                                        </p:tav>
                                      </p:tavLst>
                                    </p:anim>
                                  </p:childTnLst>
                                </p:cTn>
                              </p:par>
                            </p:childTnLst>
                          </p:cTn>
                        </p:par>
                        <p:par>
                          <p:cTn id="15" fill="hold">
                            <p:stCondLst>
                              <p:cond delay="4250"/>
                            </p:stCondLst>
                            <p:childTnLst>
                              <p:par>
                                <p:cTn id="16" presetID="23" presetClass="entr" presetSubtype="272" fill="hold" nodeType="afterEffect">
                                  <p:stCondLst>
                                    <p:cond delay="500"/>
                                  </p:stCondLst>
                                  <p:iterate type="lt">
                                    <p:tmPct val="10000"/>
                                  </p:iterate>
                                  <p:childTnLst>
                                    <p:set>
                                      <p:cBhvr>
                                        <p:cTn id="17" dur="1" fill="hold">
                                          <p:stCondLst>
                                            <p:cond delay="0"/>
                                          </p:stCondLst>
                                        </p:cTn>
                                        <p:tgtEl>
                                          <p:spTgt spid="4">
                                            <p:txEl>
                                              <p:pRg st="1" end="1"/>
                                            </p:txEl>
                                          </p:spTgt>
                                        </p:tgtEl>
                                        <p:attrNameLst>
                                          <p:attrName>style.visibility</p:attrName>
                                        </p:attrNameLst>
                                      </p:cBhvr>
                                      <p:to>
                                        <p:strVal val="visible"/>
                                      </p:to>
                                    </p:set>
                                    <p:anim calcmode="lin" valueType="num">
                                      <p:cBhvr>
                                        <p:cTn id="18" dur="500" fill="hold"/>
                                        <p:tgtEl>
                                          <p:spTgt spid="4">
                                            <p:txEl>
                                              <p:pRg st="1" end="1"/>
                                            </p:txEl>
                                          </p:spTgt>
                                        </p:tgtEl>
                                        <p:attrNameLst>
                                          <p:attrName>ppt_w</p:attrName>
                                        </p:attrNameLst>
                                      </p:cBhvr>
                                      <p:tavLst>
                                        <p:tav tm="0">
                                          <p:val>
                                            <p:strVal val="2/3*#ppt_w"/>
                                          </p:val>
                                        </p:tav>
                                        <p:tav tm="100000">
                                          <p:val>
                                            <p:strVal val="#ppt_w"/>
                                          </p:val>
                                        </p:tav>
                                      </p:tavLst>
                                    </p:anim>
                                    <p:anim calcmode="lin" valueType="num">
                                      <p:cBhvr>
                                        <p:cTn id="19" dur="500" fill="hold"/>
                                        <p:tgtEl>
                                          <p:spTgt spid="4">
                                            <p:txEl>
                                              <p:pRg st="1" end="1"/>
                                            </p:txEl>
                                          </p:spTgt>
                                        </p:tgtEl>
                                        <p:attrNameLst>
                                          <p:attrName>ppt_h</p:attrName>
                                        </p:attrNameLst>
                                      </p:cBhvr>
                                      <p:tavLst>
                                        <p:tav tm="0">
                                          <p:val>
                                            <p:strVal val="2/3*#ppt_h"/>
                                          </p:val>
                                        </p:tav>
                                        <p:tav tm="100000">
                                          <p:val>
                                            <p:strVal val="#ppt_h"/>
                                          </p:val>
                                        </p:tav>
                                      </p:tavLst>
                                    </p:anim>
                                  </p:childTnLst>
                                </p:cTn>
                              </p:par>
                            </p:childTnLst>
                          </p:cTn>
                        </p:par>
                        <p:par>
                          <p:cTn id="20" fill="hold">
                            <p:stCondLst>
                              <p:cond delay="23100"/>
                            </p:stCondLst>
                            <p:childTnLst>
                              <p:par>
                                <p:cTn id="21" presetID="53" presetClass="entr" presetSubtype="528" fill="hold" nodeType="afterEffect">
                                  <p:stCondLst>
                                    <p:cond delay="1000"/>
                                  </p:stCondLst>
                                  <p:childTnLst>
                                    <p:set>
                                      <p:cBhvr>
                                        <p:cTn id="22" dur="1" fill="hold">
                                          <p:stCondLst>
                                            <p:cond delay="0"/>
                                          </p:stCondLst>
                                        </p:cTn>
                                        <p:tgtEl>
                                          <p:spTgt spid="4">
                                            <p:txEl>
                                              <p:pRg st="13" end="13"/>
                                            </p:txEl>
                                          </p:spTgt>
                                        </p:tgtEl>
                                        <p:attrNameLst>
                                          <p:attrName>style.visibility</p:attrName>
                                        </p:attrNameLst>
                                      </p:cBhvr>
                                      <p:to>
                                        <p:strVal val="visible"/>
                                      </p:to>
                                    </p:set>
                                    <p:anim calcmode="lin" valueType="num">
                                      <p:cBhvr>
                                        <p:cTn id="23" dur="2000" fill="hold"/>
                                        <p:tgtEl>
                                          <p:spTgt spid="4">
                                            <p:txEl>
                                              <p:pRg st="13" end="13"/>
                                            </p:txEl>
                                          </p:spTgt>
                                        </p:tgtEl>
                                        <p:attrNameLst>
                                          <p:attrName>ppt_w</p:attrName>
                                        </p:attrNameLst>
                                      </p:cBhvr>
                                      <p:tavLst>
                                        <p:tav tm="0">
                                          <p:val>
                                            <p:fltVal val="0"/>
                                          </p:val>
                                        </p:tav>
                                        <p:tav tm="100000">
                                          <p:val>
                                            <p:strVal val="#ppt_w"/>
                                          </p:val>
                                        </p:tav>
                                      </p:tavLst>
                                    </p:anim>
                                    <p:anim calcmode="lin" valueType="num">
                                      <p:cBhvr>
                                        <p:cTn id="24" dur="2000" fill="hold"/>
                                        <p:tgtEl>
                                          <p:spTgt spid="4">
                                            <p:txEl>
                                              <p:pRg st="13" end="13"/>
                                            </p:txEl>
                                          </p:spTgt>
                                        </p:tgtEl>
                                        <p:attrNameLst>
                                          <p:attrName>ppt_h</p:attrName>
                                        </p:attrNameLst>
                                      </p:cBhvr>
                                      <p:tavLst>
                                        <p:tav tm="0">
                                          <p:val>
                                            <p:fltVal val="0"/>
                                          </p:val>
                                        </p:tav>
                                        <p:tav tm="100000">
                                          <p:val>
                                            <p:strVal val="#ppt_h"/>
                                          </p:val>
                                        </p:tav>
                                      </p:tavLst>
                                    </p:anim>
                                    <p:animEffect transition="in" filter="fade">
                                      <p:cBhvr>
                                        <p:cTn id="25" dur="2000"/>
                                        <p:tgtEl>
                                          <p:spTgt spid="4">
                                            <p:txEl>
                                              <p:pRg st="13" end="13"/>
                                            </p:txEl>
                                          </p:spTgt>
                                        </p:tgtEl>
                                      </p:cBhvr>
                                    </p:animEffect>
                                    <p:anim calcmode="lin" valueType="num">
                                      <p:cBhvr>
                                        <p:cTn id="26" dur="2000" fill="hold"/>
                                        <p:tgtEl>
                                          <p:spTgt spid="4">
                                            <p:txEl>
                                              <p:pRg st="13" end="13"/>
                                            </p:txEl>
                                          </p:spTgt>
                                        </p:tgtEl>
                                        <p:attrNameLst>
                                          <p:attrName>ppt_x</p:attrName>
                                        </p:attrNameLst>
                                      </p:cBhvr>
                                      <p:tavLst>
                                        <p:tav tm="0">
                                          <p:val>
                                            <p:fltVal val="0.5"/>
                                          </p:val>
                                        </p:tav>
                                        <p:tav tm="100000">
                                          <p:val>
                                            <p:strVal val="#ppt_x"/>
                                          </p:val>
                                        </p:tav>
                                      </p:tavLst>
                                    </p:anim>
                                    <p:anim calcmode="lin" valueType="num">
                                      <p:cBhvr>
                                        <p:cTn id="27" dur="2000" fill="hold"/>
                                        <p:tgtEl>
                                          <p:spTgt spid="4">
                                            <p:txEl>
                                              <p:pRg st="13" end="13"/>
                                            </p:txEl>
                                          </p:spTgt>
                                        </p:tgtEl>
                                        <p:attrNameLst>
                                          <p:attrName>ppt_y</p:attrName>
                                        </p:attrNameLst>
                                      </p:cBhvr>
                                      <p:tavLst>
                                        <p:tav tm="0">
                                          <p:val>
                                            <p:fltVal val="0.5"/>
                                          </p:val>
                                        </p:tav>
                                        <p:tav tm="100000">
                                          <p:val>
                                            <p:strVal val="#ppt_y"/>
                                          </p:val>
                                        </p:tav>
                                      </p:tavLst>
                                    </p:anim>
                                  </p:childTnLst>
                                </p:cTn>
                              </p:par>
                              <p:par>
                                <p:cTn id="28" presetID="53" presetClass="entr" presetSubtype="528" fill="hold" nodeType="withEffect">
                                  <p:stCondLst>
                                    <p:cond delay="1000"/>
                                  </p:stCondLst>
                                  <p:childTnLst>
                                    <p:set>
                                      <p:cBhvr>
                                        <p:cTn id="29" dur="1" fill="hold">
                                          <p:stCondLst>
                                            <p:cond delay="0"/>
                                          </p:stCondLst>
                                        </p:cTn>
                                        <p:tgtEl>
                                          <p:spTgt spid="4">
                                            <p:txEl>
                                              <p:pRg st="14" end="14"/>
                                            </p:txEl>
                                          </p:spTgt>
                                        </p:tgtEl>
                                        <p:attrNameLst>
                                          <p:attrName>style.visibility</p:attrName>
                                        </p:attrNameLst>
                                      </p:cBhvr>
                                      <p:to>
                                        <p:strVal val="visible"/>
                                      </p:to>
                                    </p:set>
                                    <p:anim calcmode="lin" valueType="num">
                                      <p:cBhvr>
                                        <p:cTn id="30" dur="2000" fill="hold"/>
                                        <p:tgtEl>
                                          <p:spTgt spid="4">
                                            <p:txEl>
                                              <p:pRg st="14" end="14"/>
                                            </p:txEl>
                                          </p:spTgt>
                                        </p:tgtEl>
                                        <p:attrNameLst>
                                          <p:attrName>ppt_w</p:attrName>
                                        </p:attrNameLst>
                                      </p:cBhvr>
                                      <p:tavLst>
                                        <p:tav tm="0">
                                          <p:val>
                                            <p:fltVal val="0"/>
                                          </p:val>
                                        </p:tav>
                                        <p:tav tm="100000">
                                          <p:val>
                                            <p:strVal val="#ppt_w"/>
                                          </p:val>
                                        </p:tav>
                                      </p:tavLst>
                                    </p:anim>
                                    <p:anim calcmode="lin" valueType="num">
                                      <p:cBhvr>
                                        <p:cTn id="31" dur="2000" fill="hold"/>
                                        <p:tgtEl>
                                          <p:spTgt spid="4">
                                            <p:txEl>
                                              <p:pRg st="14" end="14"/>
                                            </p:txEl>
                                          </p:spTgt>
                                        </p:tgtEl>
                                        <p:attrNameLst>
                                          <p:attrName>ppt_h</p:attrName>
                                        </p:attrNameLst>
                                      </p:cBhvr>
                                      <p:tavLst>
                                        <p:tav tm="0">
                                          <p:val>
                                            <p:fltVal val="0"/>
                                          </p:val>
                                        </p:tav>
                                        <p:tav tm="100000">
                                          <p:val>
                                            <p:strVal val="#ppt_h"/>
                                          </p:val>
                                        </p:tav>
                                      </p:tavLst>
                                    </p:anim>
                                    <p:animEffect transition="in" filter="fade">
                                      <p:cBhvr>
                                        <p:cTn id="32" dur="2000"/>
                                        <p:tgtEl>
                                          <p:spTgt spid="4">
                                            <p:txEl>
                                              <p:pRg st="14" end="14"/>
                                            </p:txEl>
                                          </p:spTgt>
                                        </p:tgtEl>
                                      </p:cBhvr>
                                    </p:animEffect>
                                    <p:anim calcmode="lin" valueType="num">
                                      <p:cBhvr>
                                        <p:cTn id="33" dur="2000" fill="hold"/>
                                        <p:tgtEl>
                                          <p:spTgt spid="4">
                                            <p:txEl>
                                              <p:pRg st="14" end="14"/>
                                            </p:txEl>
                                          </p:spTgt>
                                        </p:tgtEl>
                                        <p:attrNameLst>
                                          <p:attrName>ppt_x</p:attrName>
                                        </p:attrNameLst>
                                      </p:cBhvr>
                                      <p:tavLst>
                                        <p:tav tm="0">
                                          <p:val>
                                            <p:fltVal val="0.5"/>
                                          </p:val>
                                        </p:tav>
                                        <p:tav tm="100000">
                                          <p:val>
                                            <p:strVal val="#ppt_x"/>
                                          </p:val>
                                        </p:tav>
                                      </p:tavLst>
                                    </p:anim>
                                    <p:anim calcmode="lin" valueType="num">
                                      <p:cBhvr>
                                        <p:cTn id="34" dur="2000" fill="hold"/>
                                        <p:tgtEl>
                                          <p:spTgt spid="4">
                                            <p:txEl>
                                              <p:pRg st="14" end="14"/>
                                            </p:txEl>
                                          </p:spTgt>
                                        </p:tgtEl>
                                        <p:attrNameLst>
                                          <p:attrName>ppt_y</p:attrName>
                                        </p:attrNameLst>
                                      </p:cBhvr>
                                      <p:tavLst>
                                        <p:tav tm="0">
                                          <p:val>
                                            <p:fltVal val="0.5"/>
                                          </p:val>
                                        </p:tav>
                                        <p:tav tm="100000">
                                          <p:val>
                                            <p:strVal val="#ppt_y"/>
                                          </p:val>
                                        </p:tav>
                                      </p:tavLst>
                                    </p:anim>
                                  </p:childTnLst>
                                </p:cTn>
                              </p:par>
                              <p:par>
                                <p:cTn id="35" presetID="53" presetClass="entr" presetSubtype="528" fill="hold" nodeType="withEffect">
                                  <p:stCondLst>
                                    <p:cond delay="1000"/>
                                  </p:stCondLst>
                                  <p:childTnLst>
                                    <p:set>
                                      <p:cBhvr>
                                        <p:cTn id="36" dur="1" fill="hold">
                                          <p:stCondLst>
                                            <p:cond delay="0"/>
                                          </p:stCondLst>
                                        </p:cTn>
                                        <p:tgtEl>
                                          <p:spTgt spid="4">
                                            <p:txEl>
                                              <p:pRg st="15" end="15"/>
                                            </p:txEl>
                                          </p:spTgt>
                                        </p:tgtEl>
                                        <p:attrNameLst>
                                          <p:attrName>style.visibility</p:attrName>
                                        </p:attrNameLst>
                                      </p:cBhvr>
                                      <p:to>
                                        <p:strVal val="visible"/>
                                      </p:to>
                                    </p:set>
                                    <p:anim calcmode="lin" valueType="num">
                                      <p:cBhvr>
                                        <p:cTn id="37" dur="2000" fill="hold"/>
                                        <p:tgtEl>
                                          <p:spTgt spid="4">
                                            <p:txEl>
                                              <p:pRg st="15" end="15"/>
                                            </p:txEl>
                                          </p:spTgt>
                                        </p:tgtEl>
                                        <p:attrNameLst>
                                          <p:attrName>ppt_w</p:attrName>
                                        </p:attrNameLst>
                                      </p:cBhvr>
                                      <p:tavLst>
                                        <p:tav tm="0">
                                          <p:val>
                                            <p:fltVal val="0"/>
                                          </p:val>
                                        </p:tav>
                                        <p:tav tm="100000">
                                          <p:val>
                                            <p:strVal val="#ppt_w"/>
                                          </p:val>
                                        </p:tav>
                                      </p:tavLst>
                                    </p:anim>
                                    <p:anim calcmode="lin" valueType="num">
                                      <p:cBhvr>
                                        <p:cTn id="38" dur="2000" fill="hold"/>
                                        <p:tgtEl>
                                          <p:spTgt spid="4">
                                            <p:txEl>
                                              <p:pRg st="15" end="15"/>
                                            </p:txEl>
                                          </p:spTgt>
                                        </p:tgtEl>
                                        <p:attrNameLst>
                                          <p:attrName>ppt_h</p:attrName>
                                        </p:attrNameLst>
                                      </p:cBhvr>
                                      <p:tavLst>
                                        <p:tav tm="0">
                                          <p:val>
                                            <p:fltVal val="0"/>
                                          </p:val>
                                        </p:tav>
                                        <p:tav tm="100000">
                                          <p:val>
                                            <p:strVal val="#ppt_h"/>
                                          </p:val>
                                        </p:tav>
                                      </p:tavLst>
                                    </p:anim>
                                    <p:animEffect transition="in" filter="fade">
                                      <p:cBhvr>
                                        <p:cTn id="39" dur="2000"/>
                                        <p:tgtEl>
                                          <p:spTgt spid="4">
                                            <p:txEl>
                                              <p:pRg st="15" end="15"/>
                                            </p:txEl>
                                          </p:spTgt>
                                        </p:tgtEl>
                                      </p:cBhvr>
                                    </p:animEffect>
                                    <p:anim calcmode="lin" valueType="num">
                                      <p:cBhvr>
                                        <p:cTn id="40" dur="2000" fill="hold"/>
                                        <p:tgtEl>
                                          <p:spTgt spid="4">
                                            <p:txEl>
                                              <p:pRg st="15" end="15"/>
                                            </p:txEl>
                                          </p:spTgt>
                                        </p:tgtEl>
                                        <p:attrNameLst>
                                          <p:attrName>ppt_x</p:attrName>
                                        </p:attrNameLst>
                                      </p:cBhvr>
                                      <p:tavLst>
                                        <p:tav tm="0">
                                          <p:val>
                                            <p:fltVal val="0.5"/>
                                          </p:val>
                                        </p:tav>
                                        <p:tav tm="100000">
                                          <p:val>
                                            <p:strVal val="#ppt_x"/>
                                          </p:val>
                                        </p:tav>
                                      </p:tavLst>
                                    </p:anim>
                                    <p:anim calcmode="lin" valueType="num">
                                      <p:cBhvr>
                                        <p:cTn id="41" dur="2000" fill="hold"/>
                                        <p:tgtEl>
                                          <p:spTgt spid="4">
                                            <p:txEl>
                                              <p:pRg st="15" end="15"/>
                                            </p:txEl>
                                          </p:spTgt>
                                        </p:tgtEl>
                                        <p:attrNameLst>
                                          <p:attrName>ppt_y</p:attrName>
                                        </p:attrNameLst>
                                      </p:cBhvr>
                                      <p:tavLst>
                                        <p:tav tm="0">
                                          <p:val>
                                            <p:fltVal val="0.5"/>
                                          </p:val>
                                        </p:tav>
                                        <p:tav tm="100000">
                                          <p:val>
                                            <p:strVal val="#ppt_y"/>
                                          </p:val>
                                        </p:tav>
                                      </p:tavLst>
                                    </p:anim>
                                  </p:childTnLst>
                                </p:cTn>
                              </p:par>
                            </p:childTnLst>
                          </p:cTn>
                        </p:par>
                        <p:par>
                          <p:cTn id="42" fill="hold">
                            <p:stCondLst>
                              <p:cond delay="26100"/>
                            </p:stCondLst>
                            <p:childTnLst>
                              <p:par>
                                <p:cTn id="43" presetID="42" presetClass="entr" presetSubtype="0" fill="hold" nodeType="afterEffect">
                                  <p:stCondLst>
                                    <p:cond delay="1000"/>
                                  </p:stCondLst>
                                  <p:childTnLst>
                                    <p:set>
                                      <p:cBhvr>
                                        <p:cTn id="44" dur="1" fill="hold">
                                          <p:stCondLst>
                                            <p:cond delay="0"/>
                                          </p:stCondLst>
                                        </p:cTn>
                                        <p:tgtEl>
                                          <p:spTgt spid="7">
                                            <p:txEl>
                                              <p:pRg st="0" end="0"/>
                                            </p:txEl>
                                          </p:spTgt>
                                        </p:tgtEl>
                                        <p:attrNameLst>
                                          <p:attrName>style.visibility</p:attrName>
                                        </p:attrNameLst>
                                      </p:cBhvr>
                                      <p:to>
                                        <p:strVal val="visible"/>
                                      </p:to>
                                    </p:set>
                                    <p:animEffect transition="in" filter="fade">
                                      <p:cBhvr>
                                        <p:cTn id="45" dur="1000"/>
                                        <p:tgtEl>
                                          <p:spTgt spid="7">
                                            <p:txEl>
                                              <p:pRg st="0" end="0"/>
                                            </p:txEl>
                                          </p:spTgt>
                                        </p:tgtEl>
                                      </p:cBhvr>
                                    </p:animEffect>
                                    <p:anim calcmode="lin" valueType="num">
                                      <p:cBhvr>
                                        <p:cTn id="46"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47"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par>
                          <p:cTn id="48" fill="hold">
                            <p:stCondLst>
                              <p:cond delay="28100"/>
                            </p:stCondLst>
                            <p:childTnLst>
                              <p:par>
                                <p:cTn id="49" presetID="42" presetClass="entr" presetSubtype="0" fill="hold" nodeType="afterEffect">
                                  <p:stCondLst>
                                    <p:cond delay="1000"/>
                                  </p:stCondLst>
                                  <p:childTnLst>
                                    <p:set>
                                      <p:cBhvr>
                                        <p:cTn id="50" dur="1" fill="hold">
                                          <p:stCondLst>
                                            <p:cond delay="0"/>
                                          </p:stCondLst>
                                        </p:cTn>
                                        <p:tgtEl>
                                          <p:spTgt spid="7">
                                            <p:txEl>
                                              <p:pRg st="1" end="1"/>
                                            </p:txEl>
                                          </p:spTgt>
                                        </p:tgtEl>
                                        <p:attrNameLst>
                                          <p:attrName>style.visibility</p:attrName>
                                        </p:attrNameLst>
                                      </p:cBhvr>
                                      <p:to>
                                        <p:strVal val="visible"/>
                                      </p:to>
                                    </p:set>
                                    <p:animEffect transition="in" filter="fade">
                                      <p:cBhvr>
                                        <p:cTn id="51" dur="1000"/>
                                        <p:tgtEl>
                                          <p:spTgt spid="7">
                                            <p:txEl>
                                              <p:pRg st="1" end="1"/>
                                            </p:txEl>
                                          </p:spTgt>
                                        </p:tgtEl>
                                      </p:cBhvr>
                                    </p:animEffect>
                                    <p:anim calcmode="lin" valueType="num">
                                      <p:cBhvr>
                                        <p:cTn id="52"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53" dur="1000" fill="hold"/>
                                        <p:tgtEl>
                                          <p:spTgt spid="7">
                                            <p:txEl>
                                              <p:pRg st="1" end="1"/>
                                            </p:txEl>
                                          </p:spTgt>
                                        </p:tgtEl>
                                        <p:attrNameLst>
                                          <p:attrName>ppt_y</p:attrName>
                                        </p:attrNameLst>
                                      </p:cBhvr>
                                      <p:tavLst>
                                        <p:tav tm="0">
                                          <p:val>
                                            <p:strVal val="#ppt_y+.1"/>
                                          </p:val>
                                        </p:tav>
                                        <p:tav tm="100000">
                                          <p:val>
                                            <p:strVal val="#ppt_y"/>
                                          </p:val>
                                        </p:tav>
                                      </p:tavLst>
                                    </p:anim>
                                  </p:childTnLst>
                                </p:cTn>
                              </p:par>
                              <p:par>
                                <p:cTn id="54" presetID="53" presetClass="entr" presetSubtype="16" fill="hold" nodeType="withEffect">
                                  <p:stCondLst>
                                    <p:cond delay="1000"/>
                                  </p:stCondLst>
                                  <p:childTnLst>
                                    <p:set>
                                      <p:cBhvr>
                                        <p:cTn id="55" dur="1" fill="hold">
                                          <p:stCondLst>
                                            <p:cond delay="0"/>
                                          </p:stCondLst>
                                        </p:cTn>
                                        <p:tgtEl>
                                          <p:spTgt spid="15365"/>
                                        </p:tgtEl>
                                        <p:attrNameLst>
                                          <p:attrName>style.visibility</p:attrName>
                                        </p:attrNameLst>
                                      </p:cBhvr>
                                      <p:to>
                                        <p:strVal val="visible"/>
                                      </p:to>
                                    </p:set>
                                    <p:anim calcmode="lin" valueType="num">
                                      <p:cBhvr>
                                        <p:cTn id="56" dur="1000" fill="hold"/>
                                        <p:tgtEl>
                                          <p:spTgt spid="15365"/>
                                        </p:tgtEl>
                                        <p:attrNameLst>
                                          <p:attrName>ppt_w</p:attrName>
                                        </p:attrNameLst>
                                      </p:cBhvr>
                                      <p:tavLst>
                                        <p:tav tm="0">
                                          <p:val>
                                            <p:fltVal val="0"/>
                                          </p:val>
                                        </p:tav>
                                        <p:tav tm="100000">
                                          <p:val>
                                            <p:strVal val="#ppt_w"/>
                                          </p:val>
                                        </p:tav>
                                      </p:tavLst>
                                    </p:anim>
                                    <p:anim calcmode="lin" valueType="num">
                                      <p:cBhvr>
                                        <p:cTn id="57" dur="1000" fill="hold"/>
                                        <p:tgtEl>
                                          <p:spTgt spid="15365"/>
                                        </p:tgtEl>
                                        <p:attrNameLst>
                                          <p:attrName>ppt_h</p:attrName>
                                        </p:attrNameLst>
                                      </p:cBhvr>
                                      <p:tavLst>
                                        <p:tav tm="0">
                                          <p:val>
                                            <p:fltVal val="0"/>
                                          </p:val>
                                        </p:tav>
                                        <p:tav tm="100000">
                                          <p:val>
                                            <p:strVal val="#ppt_h"/>
                                          </p:val>
                                        </p:tav>
                                      </p:tavLst>
                                    </p:anim>
                                    <p:animEffect transition="in" filter="fade">
                                      <p:cBhvr>
                                        <p:cTn id="58" dur="1000"/>
                                        <p:tgtEl>
                                          <p:spTgt spid="15365"/>
                                        </p:tgtEl>
                                      </p:cBhvr>
                                    </p:animEffect>
                                  </p:childTnLst>
                                </p:cTn>
                              </p:par>
                            </p:childTnLst>
                          </p:cTn>
                        </p:par>
                        <p:par>
                          <p:cTn id="59" fill="hold">
                            <p:stCondLst>
                              <p:cond delay="30100"/>
                            </p:stCondLst>
                            <p:childTnLst>
                              <p:par>
                                <p:cTn id="60" presetID="6" presetClass="entr" presetSubtype="32" fill="hold" nodeType="afterEffect">
                                  <p:stCondLst>
                                    <p:cond delay="500"/>
                                  </p:stCondLst>
                                  <p:childTnLst>
                                    <p:set>
                                      <p:cBhvr>
                                        <p:cTn id="61" dur="1" fill="hold">
                                          <p:stCondLst>
                                            <p:cond delay="0"/>
                                          </p:stCondLst>
                                        </p:cTn>
                                        <p:tgtEl>
                                          <p:spTgt spid="3"/>
                                        </p:tgtEl>
                                        <p:attrNameLst>
                                          <p:attrName>style.visibility</p:attrName>
                                        </p:attrNameLst>
                                      </p:cBhvr>
                                      <p:to>
                                        <p:strVal val="visible"/>
                                      </p:to>
                                    </p:set>
                                    <p:animEffect transition="in" filter="circle(out)">
                                      <p:cBhvr>
                                        <p:cTn id="62"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Image result for hd wallpaper - scenic Northern norway"/>
          <p:cNvPicPr>
            <a:picLocks noChangeAspect="1" noChangeArrowheads="1"/>
          </p:cNvPicPr>
          <p:nvPr/>
        </p:nvPicPr>
        <p:blipFill>
          <a:blip r:embed="rId2" cstate="screen"/>
          <a:srcRect/>
          <a:stretch>
            <a:fillRect/>
          </a:stretch>
        </p:blipFill>
        <p:spPr bwMode="auto">
          <a:xfrm>
            <a:off x="0" y="0"/>
            <a:ext cx="9144000" cy="5143500"/>
          </a:xfrm>
          <a:prstGeom prst="rect">
            <a:avLst/>
          </a:prstGeom>
          <a:noFill/>
        </p:spPr>
      </p:pic>
      <p:pic>
        <p:nvPicPr>
          <p:cNvPr id="3" name="Obrázok 2">
            <a:extLst>
              <a:ext uri="{FF2B5EF4-FFF2-40B4-BE49-F238E27FC236}">
                <a16:creationId xmlns:a16="http://schemas.microsoft.com/office/drawing/2014/main" id="{0660F0E4-1616-4848-9358-661239CD0741}"/>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lated image"/>
          <p:cNvPicPr>
            <a:picLocks noChangeAspect="1" noChangeArrowheads="1"/>
          </p:cNvPicPr>
          <p:nvPr/>
        </p:nvPicPr>
        <p:blipFill>
          <a:blip r:embed="rId2" cstate="screen"/>
          <a:srcRect t="5169" b="10751"/>
          <a:stretch>
            <a:fillRect/>
          </a:stretch>
        </p:blipFill>
        <p:spPr bwMode="auto">
          <a:xfrm>
            <a:off x="0" y="0"/>
            <a:ext cx="9144000" cy="5147968"/>
          </a:xfrm>
          <a:prstGeom prst="rect">
            <a:avLst/>
          </a:prstGeom>
          <a:noFill/>
        </p:spPr>
      </p:pic>
      <p:sp>
        <p:nvSpPr>
          <p:cNvPr id="3" name="TextBox 2"/>
          <p:cNvSpPr txBox="1"/>
          <p:nvPr/>
        </p:nvSpPr>
        <p:spPr>
          <a:xfrm>
            <a:off x="0" y="4781550"/>
            <a:ext cx="6781800" cy="369332"/>
          </a:xfrm>
          <a:prstGeom prst="rect">
            <a:avLst/>
          </a:prstGeom>
          <a:noFill/>
        </p:spPr>
        <p:txBody>
          <a:bodyPr wrap="square" rtlCol="0">
            <a:spAutoFit/>
          </a:bodyPr>
          <a:lstStyle/>
          <a:p>
            <a:endParaRPr lang="en-US" dirty="0"/>
          </a:p>
        </p:txBody>
      </p:sp>
      <p:pic>
        <p:nvPicPr>
          <p:cNvPr id="4" name="Obrázok 3">
            <a:extLst>
              <a:ext uri="{FF2B5EF4-FFF2-40B4-BE49-F238E27FC236}">
                <a16:creationId xmlns:a16="http://schemas.microsoft.com/office/drawing/2014/main" id="{97B6969E-AA55-41A4-981D-D319C43F2D68}"/>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TextBox 5">
            <a:extLst>
              <a:ext uri="{FF2B5EF4-FFF2-40B4-BE49-F238E27FC236}">
                <a16:creationId xmlns:a16="http://schemas.microsoft.com/office/drawing/2014/main" id="{1DA9B29F-201E-4949-B853-7243835F1DFA}"/>
              </a:ext>
            </a:extLst>
          </p:cNvPr>
          <p:cNvSpPr txBox="1"/>
          <p:nvPr/>
        </p:nvSpPr>
        <p:spPr>
          <a:xfrm>
            <a:off x="180000" y="4752000"/>
            <a:ext cx="2143985"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Northern Lights over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Related image"/>
          <p:cNvPicPr>
            <a:picLocks noChangeAspect="1" noChangeArrowheads="1"/>
          </p:cNvPicPr>
          <p:nvPr/>
        </p:nvPicPr>
        <p:blipFill>
          <a:blip r:embed="rId2" cstate="screen">
            <a:lum contrast="20000"/>
          </a:blip>
          <a:srcRect/>
          <a:stretch>
            <a:fillRect/>
          </a:stretch>
        </p:blipFill>
        <p:spPr bwMode="auto">
          <a:xfrm>
            <a:off x="0" y="1"/>
            <a:ext cx="9144000" cy="5143500"/>
          </a:xfrm>
          <a:prstGeom prst="rect">
            <a:avLst/>
          </a:prstGeom>
          <a:noFill/>
        </p:spPr>
      </p:pic>
      <p:sp>
        <p:nvSpPr>
          <p:cNvPr id="5" name="TextBox 4"/>
          <p:cNvSpPr txBox="1"/>
          <p:nvPr/>
        </p:nvSpPr>
        <p:spPr>
          <a:xfrm>
            <a:off x="180000" y="4752000"/>
            <a:ext cx="2706895"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The Arctic Botanic Garden </a:t>
            </a:r>
            <a:r>
              <a:rPr lang="en-US"/>
              <a:t>of  Tromso</a:t>
            </a:r>
            <a:endParaRPr lang="en-US" dirty="0"/>
          </a:p>
        </p:txBody>
      </p:sp>
      <p:pic>
        <p:nvPicPr>
          <p:cNvPr id="6" name="Obrázok 5">
            <a:extLst>
              <a:ext uri="{FF2B5EF4-FFF2-40B4-BE49-F238E27FC236}">
                <a16:creationId xmlns:a16="http://schemas.microsoft.com/office/drawing/2014/main" id="{DFD1C23D-3B53-44F2-B31D-89424F00E356}"/>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Image result for hd tromso city with the northern lights"/>
          <p:cNvPicPr>
            <a:picLocks noChangeAspect="1" noChangeArrowheads="1"/>
          </p:cNvPicPr>
          <p:nvPr/>
        </p:nvPicPr>
        <p:blipFill>
          <a:blip r:embed="rId2" cstate="screen"/>
          <a:srcRect/>
          <a:stretch>
            <a:fillRect/>
          </a:stretch>
        </p:blipFill>
        <p:spPr bwMode="auto">
          <a:xfrm>
            <a:off x="0" y="0"/>
            <a:ext cx="9144000" cy="5147004"/>
          </a:xfrm>
          <a:prstGeom prst="rect">
            <a:avLst/>
          </a:prstGeom>
          <a:noFill/>
        </p:spPr>
      </p:pic>
      <p:pic>
        <p:nvPicPr>
          <p:cNvPr id="4" name="Obrázok 3">
            <a:extLst>
              <a:ext uri="{FF2B5EF4-FFF2-40B4-BE49-F238E27FC236}">
                <a16:creationId xmlns:a16="http://schemas.microsoft.com/office/drawing/2014/main" id="{E8276AF8-9448-4A58-99D1-00D3145A6547}"/>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2518189"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Northern Lights Cathedral </a:t>
            </a:r>
            <a:r>
              <a:rPr lang="en-US"/>
              <a:t>in Alta</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Related image"/>
          <p:cNvPicPr>
            <a:picLocks noChangeAspect="1" noChangeArrowheads="1"/>
          </p:cNvPicPr>
          <p:nvPr/>
        </p:nvPicPr>
        <p:blipFill>
          <a:blip r:embed="rId2" cstate="screen"/>
          <a:srcRect/>
          <a:stretch>
            <a:fillRect/>
          </a:stretch>
        </p:blipFill>
        <p:spPr bwMode="auto">
          <a:xfrm>
            <a:off x="0" y="1"/>
            <a:ext cx="9144000" cy="5143500"/>
          </a:xfrm>
          <a:prstGeom prst="rect">
            <a:avLst/>
          </a:prstGeom>
          <a:noFill/>
        </p:spPr>
      </p:pic>
      <p:pic>
        <p:nvPicPr>
          <p:cNvPr id="4" name="Obrázok 3">
            <a:extLst>
              <a:ext uri="{FF2B5EF4-FFF2-40B4-BE49-F238E27FC236}">
                <a16:creationId xmlns:a16="http://schemas.microsoft.com/office/drawing/2014/main" id="{781E13BA-BF3F-4A1E-8F07-1635CBF95C7D}"/>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59161" y="4752000"/>
            <a:ext cx="1911806"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Night view of </a:t>
            </a:r>
            <a:r>
              <a:rPr lang="en-US"/>
              <a:t>Tromso </a:t>
            </a:r>
            <a:r>
              <a:rPr lang="sk-SK"/>
              <a:t>C</a:t>
            </a:r>
            <a:r>
              <a:rPr lang="en-US"/>
              <a:t>ity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3" descr="D:\MY document\00.jpg"/>
          <p:cNvPicPr>
            <a:picLocks noChangeAspect="1" noChangeArrowheads="1"/>
          </p:cNvPicPr>
          <p:nvPr/>
        </p:nvPicPr>
        <p:blipFill>
          <a:blip r:embed="rId2" cstate="screen"/>
          <a:srcRect/>
          <a:stretch>
            <a:fillRect/>
          </a:stretch>
        </p:blipFill>
        <p:spPr bwMode="auto">
          <a:xfrm>
            <a:off x="0" y="0"/>
            <a:ext cx="9144000" cy="5143499"/>
          </a:xfrm>
          <a:prstGeom prst="rect">
            <a:avLst/>
          </a:prstGeom>
          <a:noFill/>
        </p:spPr>
      </p:pic>
      <p:pic>
        <p:nvPicPr>
          <p:cNvPr id="5" name="Obrázok 4">
            <a:extLst>
              <a:ext uri="{FF2B5EF4-FFF2-40B4-BE49-F238E27FC236}">
                <a16:creationId xmlns:a16="http://schemas.microsoft.com/office/drawing/2014/main" id="{CF6CB33B-FAE3-431A-A64E-74AF7A4AB90F}"/>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TextBox 3"/>
          <p:cNvSpPr txBox="1"/>
          <p:nvPr/>
        </p:nvSpPr>
        <p:spPr>
          <a:xfrm>
            <a:off x="180000" y="4752000"/>
            <a:ext cx="3093667"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A Fjord village between Flåm </a:t>
            </a:r>
            <a:r>
              <a:rPr lang="en-US"/>
              <a:t>to Gudvangen</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Image result for hdwall paper - scenic Northern norway"/>
          <p:cNvPicPr>
            <a:picLocks noChangeAspect="1" noChangeArrowheads="1"/>
          </p:cNvPicPr>
          <p:nvPr/>
        </p:nvPicPr>
        <p:blipFill>
          <a:blip r:embed="rId2" cstate="screen"/>
          <a:srcRect/>
          <a:stretch>
            <a:fillRect/>
          </a:stretch>
        </p:blipFill>
        <p:spPr bwMode="auto">
          <a:xfrm>
            <a:off x="0" y="1"/>
            <a:ext cx="9144000" cy="5143499"/>
          </a:xfrm>
          <a:prstGeom prst="rect">
            <a:avLst/>
          </a:prstGeom>
          <a:noFill/>
        </p:spPr>
      </p:pic>
      <p:pic>
        <p:nvPicPr>
          <p:cNvPr id="3" name="Obrázok 2">
            <a:extLst>
              <a:ext uri="{FF2B5EF4-FFF2-40B4-BE49-F238E27FC236}">
                <a16:creationId xmlns:a16="http://schemas.microsoft.com/office/drawing/2014/main" id="{EB631B6B-D24B-4599-B0D7-9D83C5DFC3C0}"/>
              </a:ext>
            </a:extLst>
          </p:cNvPr>
          <p:cNvPicPr>
            <a:picLocks noChangeAspect="1"/>
          </p:cNvPicPr>
          <p:nvPr/>
        </p:nvPicPr>
        <p:blipFill>
          <a:blip r:embed="rId3" cstate="screen">
            <a:lum contrast="20000"/>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Image result for hdwall paper - scenic Northern norway"/>
          <p:cNvPicPr>
            <a:picLocks noChangeAspect="1" noChangeArrowheads="1"/>
          </p:cNvPicPr>
          <p:nvPr/>
        </p:nvPicPr>
        <p:blipFill>
          <a:blip r:embed="rId2" cstate="screen"/>
          <a:srcRect/>
          <a:stretch>
            <a:fillRect/>
          </a:stretch>
        </p:blipFill>
        <p:spPr bwMode="auto">
          <a:xfrm>
            <a:off x="1" y="0"/>
            <a:ext cx="9144000" cy="5143500"/>
          </a:xfrm>
          <a:prstGeom prst="rect">
            <a:avLst/>
          </a:prstGeom>
          <a:noFill/>
        </p:spPr>
      </p:pic>
      <p:pic>
        <p:nvPicPr>
          <p:cNvPr id="3" name="Obrázok 2">
            <a:extLst>
              <a:ext uri="{FF2B5EF4-FFF2-40B4-BE49-F238E27FC236}">
                <a16:creationId xmlns:a16="http://schemas.microsoft.com/office/drawing/2014/main" id="{0907724F-CE84-4C44-91C8-5233A2C50C3A}"/>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Alesund"/>
          <p:cNvPicPr>
            <a:picLocks noChangeAspect="1" noChangeArrowheads="1"/>
          </p:cNvPicPr>
          <p:nvPr/>
        </p:nvPicPr>
        <p:blipFill>
          <a:blip r:embed="rId2" cstate="screen"/>
          <a:srcRect/>
          <a:stretch>
            <a:fillRect/>
          </a:stretch>
        </p:blipFill>
        <p:spPr bwMode="auto">
          <a:xfrm>
            <a:off x="0" y="1"/>
            <a:ext cx="9144000" cy="5143500"/>
          </a:xfrm>
          <a:prstGeom prst="rect">
            <a:avLst/>
          </a:prstGeom>
          <a:noFill/>
        </p:spPr>
      </p:pic>
      <p:pic>
        <p:nvPicPr>
          <p:cNvPr id="4" name="Obrázok 3">
            <a:extLst>
              <a:ext uri="{FF2B5EF4-FFF2-40B4-BE49-F238E27FC236}">
                <a16:creationId xmlns:a16="http://schemas.microsoft.com/office/drawing/2014/main" id="{30C0BD9C-0A6F-49E2-9063-3D0B3FE1D75B}"/>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3266086"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Ålesund, Sunnmøre District, </a:t>
            </a:r>
            <a:r>
              <a:rPr lang="en-US"/>
              <a:t>Northern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Trollstigen"/>
          <p:cNvPicPr>
            <a:picLocks noChangeAspect="1" noChangeArrowheads="1"/>
          </p:cNvPicPr>
          <p:nvPr/>
        </p:nvPicPr>
        <p:blipFill>
          <a:blip r:embed="rId2" cstate="screen"/>
          <a:srcRect/>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624AB54D-2B28-4470-B939-C135C6B7EA9A}"/>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4889737"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Trollstigen </a:t>
            </a:r>
            <a:r>
              <a:rPr lang="sk-SK"/>
              <a:t>the</a:t>
            </a:r>
            <a:r>
              <a:rPr lang="en-US"/>
              <a:t> </a:t>
            </a:r>
            <a:r>
              <a:rPr lang="en-US" dirty="0"/>
              <a:t>mountain </a:t>
            </a:r>
            <a:r>
              <a:rPr lang="en-US"/>
              <a:t>road in Rauma</a:t>
            </a:r>
            <a:r>
              <a:rPr lang="en-US" dirty="0"/>
              <a:t> Municipality, </a:t>
            </a:r>
            <a:r>
              <a:rPr lang="en-US"/>
              <a:t>Ramsdal County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Related image"/>
          <p:cNvPicPr>
            <a:picLocks noChangeAspect="1" noChangeArrowheads="1"/>
          </p:cNvPicPr>
          <p:nvPr/>
        </p:nvPicPr>
        <p:blipFill>
          <a:blip r:embed="rId2" cstate="screen"/>
          <a:srcRect t="2291" b="10857"/>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A5ED19C4-DEDF-4415-B431-213E0FFD01C4}"/>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1871025"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Geirangerfjord </a:t>
            </a:r>
            <a:r>
              <a:rPr lang="en-US"/>
              <a:t>–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Image result for The Ålesund and Sunnmøre area"/>
          <p:cNvPicPr>
            <a:picLocks noChangeAspect="1" noChangeArrowheads="1"/>
          </p:cNvPicPr>
          <p:nvPr/>
        </p:nvPicPr>
        <p:blipFill>
          <a:blip r:embed="rId2" cstate="screen"/>
          <a:srcRect/>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4A7EAA0B-7433-4FCD-A5CC-C75345EA6C20}"/>
              </a:ext>
            </a:extLst>
          </p:cNvPr>
          <p:cNvPicPr>
            <a:picLocks noChangeAspect="1"/>
          </p:cNvPicPr>
          <p:nvPr/>
        </p:nvPicPr>
        <p:blipFill>
          <a:blip r:embed="rId3" cstate="screen">
            <a:lum contrast="10000"/>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4967321"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Sunnmore open </a:t>
            </a:r>
            <a:r>
              <a:rPr lang="en-US" dirty="0"/>
              <a:t>air museum with 55 old and distinct old cultural houses</a:t>
            </a:r>
            <a:r>
              <a:rPr lang="en-US"/>
              <a:t>. </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Related image"/>
          <p:cNvPicPr>
            <a:picLocks noChangeAspect="1" noChangeArrowheads="1"/>
          </p:cNvPicPr>
          <p:nvPr/>
        </p:nvPicPr>
        <p:blipFill>
          <a:blip r:embed="rId2" cstate="screen"/>
          <a:srcRect/>
          <a:stretch>
            <a:fillRect/>
          </a:stretch>
        </p:blipFill>
        <p:spPr bwMode="auto">
          <a:xfrm>
            <a:off x="0" y="0"/>
            <a:ext cx="9144000" cy="5143500"/>
          </a:xfrm>
          <a:prstGeom prst="rect">
            <a:avLst/>
          </a:prstGeom>
          <a:noFill/>
        </p:spPr>
      </p:pic>
      <p:pic>
        <p:nvPicPr>
          <p:cNvPr id="3" name="Obrázok 2">
            <a:extLst>
              <a:ext uri="{FF2B5EF4-FFF2-40B4-BE49-F238E27FC236}">
                <a16:creationId xmlns:a16="http://schemas.microsoft.com/office/drawing/2014/main" id="{8EF15ABD-922A-4F74-85EB-00D116B5636C}"/>
              </a:ext>
            </a:extLst>
          </p:cNvPr>
          <p:cNvPicPr>
            <a:picLocks noChangeAspect="1"/>
          </p:cNvPicPr>
          <p:nvPr/>
        </p:nvPicPr>
        <p:blipFill>
          <a:blip r:embed="rId3" cstate="screen">
            <a:lum contrast="20000"/>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Related image"/>
          <p:cNvPicPr>
            <a:picLocks noChangeAspect="1" noChangeArrowheads="1"/>
          </p:cNvPicPr>
          <p:nvPr/>
        </p:nvPicPr>
        <p:blipFill rotWithShape="1">
          <a:blip r:embed="rId2" cstate="screen">
            <a:lum contrast="20000"/>
            <a:extLst>
              <a:ext uri="{28A0092B-C50C-407E-A947-70E740481C1C}">
                <a14:useLocalDpi xmlns:a14="http://schemas.microsoft.com/office/drawing/2010/main"/>
              </a:ext>
            </a:extLst>
          </a:blip>
          <a:srcRect/>
          <a:stretch/>
        </p:blipFill>
        <p:spPr bwMode="auto">
          <a:xfrm>
            <a:off x="0" y="1"/>
            <a:ext cx="9144000" cy="5143500"/>
          </a:xfrm>
          <a:prstGeom prst="rect">
            <a:avLst/>
          </a:prstGeom>
          <a:noFill/>
        </p:spPr>
      </p:pic>
      <p:pic>
        <p:nvPicPr>
          <p:cNvPr id="4" name="Obrázok 3">
            <a:extLst>
              <a:ext uri="{FF2B5EF4-FFF2-40B4-BE49-F238E27FC236}">
                <a16:creationId xmlns:a16="http://schemas.microsoft.com/office/drawing/2014/main" id="{BF93D9E9-8F8E-4165-9B6D-448D204692A9}"/>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2619179"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The </a:t>
            </a:r>
            <a:r>
              <a:rPr lang="en-US"/>
              <a:t>Lofoten Archipelago in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Image result for • 03 - Kystriksveien - the coastal route"/>
          <p:cNvPicPr>
            <a:picLocks noChangeAspect="1" noChangeArrowheads="1"/>
          </p:cNvPicPr>
          <p:nvPr/>
        </p:nvPicPr>
        <p:blipFill>
          <a:blip r:embed="rId2" cstate="screen"/>
          <a:srcRect/>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80854AE9-AB68-46C6-8763-B925EADFA30A}"/>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1156086"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Scenic Lofoten</a:t>
            </a:r>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Related image"/>
          <p:cNvPicPr>
            <a:picLocks noChangeAspect="1" noChangeArrowheads="1"/>
          </p:cNvPicPr>
          <p:nvPr/>
        </p:nvPicPr>
        <p:blipFill>
          <a:blip r:embed="rId2" cstate="screen"/>
          <a:srcRect/>
          <a:stretch>
            <a:fillRect/>
          </a:stretch>
        </p:blipFill>
        <p:spPr bwMode="auto">
          <a:xfrm>
            <a:off x="-1" y="-9906"/>
            <a:ext cx="9144001" cy="5153406"/>
          </a:xfrm>
          <a:prstGeom prst="rect">
            <a:avLst/>
          </a:prstGeom>
          <a:noFill/>
        </p:spPr>
      </p:pic>
      <p:pic>
        <p:nvPicPr>
          <p:cNvPr id="4" name="Obrázok 3">
            <a:extLst>
              <a:ext uri="{FF2B5EF4-FFF2-40B4-BE49-F238E27FC236}">
                <a16:creationId xmlns:a16="http://schemas.microsoft.com/office/drawing/2014/main" id="{8C547F07-37CC-483B-B07E-618BD0A142AC}"/>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2266133"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Vaeroy </a:t>
            </a:r>
            <a:r>
              <a:rPr lang="sk-SK"/>
              <a:t>i</a:t>
            </a:r>
            <a:r>
              <a:rPr lang="en-US"/>
              <a:t>sland</a:t>
            </a:r>
            <a:r>
              <a:rPr lang="en-US" dirty="0"/>
              <a:t>, Lofoten, Norway</a:t>
            </a:r>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Related image"/>
          <p:cNvPicPr>
            <a:picLocks noChangeAspect="1" noChangeArrowheads="1"/>
          </p:cNvPicPr>
          <p:nvPr/>
        </p:nvPicPr>
        <p:blipFill>
          <a:blip r:embed="rId2" cstate="screen"/>
          <a:srcRect/>
          <a:stretch>
            <a:fillRect/>
          </a:stretch>
        </p:blipFill>
        <p:spPr bwMode="auto">
          <a:xfrm>
            <a:off x="0" y="0"/>
            <a:ext cx="9143999" cy="5143500"/>
          </a:xfrm>
          <a:prstGeom prst="rect">
            <a:avLst/>
          </a:prstGeom>
          <a:noFill/>
        </p:spPr>
      </p:pic>
      <p:pic>
        <p:nvPicPr>
          <p:cNvPr id="4" name="Obrázok 3">
            <a:extLst>
              <a:ext uri="{FF2B5EF4-FFF2-40B4-BE49-F238E27FC236}">
                <a16:creationId xmlns:a16="http://schemas.microsoft.com/office/drawing/2014/main" id="{9CF5F278-33B7-4D87-96EA-152ED090745A}"/>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3702103"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The Geirangerfjord area with the 7 </a:t>
            </a:r>
            <a:r>
              <a:rPr lang="en-US"/>
              <a:t>Sisters Waterfalls</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Image result for pulpit rock norway"/>
          <p:cNvPicPr>
            <a:picLocks noChangeAspect="1" noChangeArrowheads="1"/>
          </p:cNvPicPr>
          <p:nvPr/>
        </p:nvPicPr>
        <p:blipFill>
          <a:blip r:embed="rId2" cstate="screen"/>
          <a:srcRect t="7163" b="5294"/>
          <a:stretch>
            <a:fillRect/>
          </a:stretch>
        </p:blipFill>
        <p:spPr bwMode="auto">
          <a:xfrm>
            <a:off x="0" y="0"/>
            <a:ext cx="9143999" cy="5143500"/>
          </a:xfrm>
          <a:prstGeom prst="rect">
            <a:avLst/>
          </a:prstGeom>
          <a:noFill/>
        </p:spPr>
      </p:pic>
      <p:pic>
        <p:nvPicPr>
          <p:cNvPr id="4" name="Obrázok 3">
            <a:extLst>
              <a:ext uri="{FF2B5EF4-FFF2-40B4-BE49-F238E27FC236}">
                <a16:creationId xmlns:a16="http://schemas.microsoft.com/office/drawing/2014/main" id="{CF194D6A-C69B-4045-9569-71A2C2235307}"/>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3086102"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Preikestolen </a:t>
            </a:r>
            <a:r>
              <a:rPr lang="en-US"/>
              <a:t>Pulpit Rock</a:t>
            </a:r>
            <a:r>
              <a:rPr lang="sk-SK"/>
              <a:t>,</a:t>
            </a:r>
            <a:r>
              <a:rPr lang="en-US"/>
              <a:t> Lysefjord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Related image"/>
          <p:cNvPicPr>
            <a:picLocks noChangeAspect="1" noChangeArrowheads="1"/>
          </p:cNvPicPr>
          <p:nvPr/>
        </p:nvPicPr>
        <p:blipFill>
          <a:blip r:embed="rId2" cstate="screen"/>
          <a:srcRect/>
          <a:stretch>
            <a:fillRect/>
          </a:stretch>
        </p:blipFill>
        <p:spPr bwMode="auto">
          <a:xfrm>
            <a:off x="1" y="0"/>
            <a:ext cx="9143999" cy="5155110"/>
          </a:xfrm>
          <a:prstGeom prst="rect">
            <a:avLst/>
          </a:prstGeom>
          <a:noFill/>
        </p:spPr>
      </p:pic>
      <p:pic>
        <p:nvPicPr>
          <p:cNvPr id="4" name="Obrázok 3">
            <a:extLst>
              <a:ext uri="{FF2B5EF4-FFF2-40B4-BE49-F238E27FC236}">
                <a16:creationId xmlns:a16="http://schemas.microsoft.com/office/drawing/2014/main" id="{56526A3A-D75A-4375-810C-AFFED7F36B58}"/>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4901022"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Sverd i fjell (Swords in Mountain Rock Monument), Stavanger</a:t>
            </a:r>
            <a:r>
              <a:rPr lang="en-US"/>
              <a:t>,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Image result for Viser bilde 32 av 58. Osterøy - Bergen, Hordaland - Tourism Media"/>
          <p:cNvPicPr>
            <a:picLocks noChangeAspect="1" noChangeArrowheads="1"/>
          </p:cNvPicPr>
          <p:nvPr/>
        </p:nvPicPr>
        <p:blipFill>
          <a:blip r:embed="rId2" cstate="screen">
            <a:lum contrast="20000"/>
          </a:blip>
          <a:srcRect/>
          <a:stretch>
            <a:fillRect/>
          </a:stretch>
        </p:blipFill>
        <p:spPr bwMode="auto">
          <a:xfrm>
            <a:off x="0" y="0"/>
            <a:ext cx="9143999" cy="5143500"/>
          </a:xfrm>
          <a:prstGeom prst="rect">
            <a:avLst/>
          </a:prstGeom>
          <a:noFill/>
        </p:spPr>
      </p:pic>
      <p:pic>
        <p:nvPicPr>
          <p:cNvPr id="4" name="Obrázok 3">
            <a:extLst>
              <a:ext uri="{FF2B5EF4-FFF2-40B4-BE49-F238E27FC236}">
                <a16:creationId xmlns:a16="http://schemas.microsoft.com/office/drawing/2014/main" id="{A5E9DC1B-719C-4843-8C10-6B1A009F8C64}"/>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1412566"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Bergen Hordaland</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Related image"/>
          <p:cNvPicPr>
            <a:picLocks noChangeAspect="1" noChangeArrowheads="1"/>
          </p:cNvPicPr>
          <p:nvPr/>
        </p:nvPicPr>
        <p:blipFill>
          <a:blip r:embed="rId2" cstate="screen">
            <a:lum contrast="20000"/>
          </a:blip>
          <a:srcRect/>
          <a:stretch>
            <a:fillRect/>
          </a:stretch>
        </p:blipFill>
        <p:spPr bwMode="auto">
          <a:xfrm>
            <a:off x="-1" y="0"/>
            <a:ext cx="9144001" cy="5143500"/>
          </a:xfrm>
          <a:prstGeom prst="rect">
            <a:avLst/>
          </a:prstGeom>
          <a:noFill/>
        </p:spPr>
      </p:pic>
      <p:pic>
        <p:nvPicPr>
          <p:cNvPr id="4" name="Obrázok 3">
            <a:extLst>
              <a:ext uri="{FF2B5EF4-FFF2-40B4-BE49-F238E27FC236}">
                <a16:creationId xmlns:a16="http://schemas.microsoft.com/office/drawing/2014/main" id="{522F7518-A291-4B00-AEC9-B4E2A236EE1C}"/>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1125629"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Flam</a:t>
            </a:r>
            <a:r>
              <a:rPr lang="en-US"/>
              <a:t>,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Image result for norway scenery - ship going through fjords"/>
          <p:cNvPicPr>
            <a:picLocks noChangeAspect="1" noChangeArrowheads="1"/>
          </p:cNvPicPr>
          <p:nvPr/>
        </p:nvPicPr>
        <p:blipFill>
          <a:blip r:embed="rId2" cstate="screen">
            <a:lum contrast="10000"/>
          </a:blip>
          <a:srcRect/>
          <a:stretch>
            <a:fillRect/>
          </a:stretch>
        </p:blipFill>
        <p:spPr bwMode="auto">
          <a:xfrm>
            <a:off x="0" y="1"/>
            <a:ext cx="9144000" cy="5143500"/>
          </a:xfrm>
          <a:prstGeom prst="rect">
            <a:avLst/>
          </a:prstGeom>
          <a:noFill/>
        </p:spPr>
      </p:pic>
      <p:pic>
        <p:nvPicPr>
          <p:cNvPr id="4" name="Obrázok 3">
            <a:extLst>
              <a:ext uri="{FF2B5EF4-FFF2-40B4-BE49-F238E27FC236}">
                <a16:creationId xmlns:a16="http://schemas.microsoft.com/office/drawing/2014/main" id="{002E84FA-C779-4076-AD2B-FB628F064D4C}"/>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4405372"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The Flåm Railway runs from Aurlands Fjord to Myrdal </a:t>
            </a:r>
            <a:r>
              <a:rPr lang="en-US"/>
              <a:t>Station.</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Image result for Ryfylke, Rogaland."/>
          <p:cNvPicPr>
            <a:picLocks noChangeAspect="1" noChangeArrowheads="1"/>
          </p:cNvPicPr>
          <p:nvPr/>
        </p:nvPicPr>
        <p:blipFill>
          <a:blip r:embed="rId2" cstate="screen"/>
          <a:srcRect/>
          <a:stretch>
            <a:fillRect/>
          </a:stretch>
        </p:blipFill>
        <p:spPr bwMode="auto">
          <a:xfrm>
            <a:off x="6228" y="0"/>
            <a:ext cx="9137772" cy="5143500"/>
          </a:xfrm>
          <a:prstGeom prst="rect">
            <a:avLst/>
          </a:prstGeom>
          <a:noFill/>
        </p:spPr>
      </p:pic>
      <p:pic>
        <p:nvPicPr>
          <p:cNvPr id="4" name="Obrázok 3">
            <a:extLst>
              <a:ext uri="{FF2B5EF4-FFF2-40B4-BE49-F238E27FC236}">
                <a16:creationId xmlns:a16="http://schemas.microsoft.com/office/drawing/2014/main" id="{4635CAFD-D297-455B-B4C6-64D1F6160A38}"/>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2361544"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Autumn </a:t>
            </a:r>
            <a:r>
              <a:rPr lang="en-US"/>
              <a:t>in Hordaland, Rogaland</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Related image"/>
          <p:cNvPicPr>
            <a:picLocks noChangeAspect="1" noChangeArrowheads="1"/>
          </p:cNvPicPr>
          <p:nvPr/>
        </p:nvPicPr>
        <p:blipFill>
          <a:blip r:embed="rId2" cstate="screen"/>
          <a:srcRect/>
          <a:stretch>
            <a:fillRect/>
          </a:stretch>
        </p:blipFill>
        <p:spPr bwMode="auto">
          <a:xfrm>
            <a:off x="-8164" y="0"/>
            <a:ext cx="9152164" cy="5143500"/>
          </a:xfrm>
          <a:prstGeom prst="rect">
            <a:avLst/>
          </a:prstGeom>
          <a:noFill/>
        </p:spPr>
      </p:pic>
      <p:pic>
        <p:nvPicPr>
          <p:cNvPr id="4" name="Obrázok 3">
            <a:extLst>
              <a:ext uri="{FF2B5EF4-FFF2-40B4-BE49-F238E27FC236}">
                <a16:creationId xmlns:a16="http://schemas.microsoft.com/office/drawing/2014/main" id="{41C2378C-BF92-436E-A3A8-45C6DDC3ED00}"/>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3016018"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Little red house on </a:t>
            </a:r>
            <a:r>
              <a:rPr lang="en-US"/>
              <a:t>an island, Lovrafjorden</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Image result for voss norway"/>
          <p:cNvPicPr>
            <a:picLocks noChangeAspect="1" noChangeArrowheads="1"/>
          </p:cNvPicPr>
          <p:nvPr/>
        </p:nvPicPr>
        <p:blipFill>
          <a:blip r:embed="rId2" cstate="screen"/>
          <a:srcRect/>
          <a:stretch>
            <a:fillRect/>
          </a:stretch>
        </p:blipFill>
        <p:spPr bwMode="auto">
          <a:xfrm>
            <a:off x="0" y="0"/>
            <a:ext cx="9155424" cy="5151946"/>
          </a:xfrm>
          <a:prstGeom prst="rect">
            <a:avLst/>
          </a:prstGeom>
          <a:noFill/>
        </p:spPr>
      </p:pic>
      <p:pic>
        <p:nvPicPr>
          <p:cNvPr id="4" name="Obrázok 3">
            <a:extLst>
              <a:ext uri="{FF2B5EF4-FFF2-40B4-BE49-F238E27FC236}">
                <a16:creationId xmlns:a16="http://schemas.microsoft.com/office/drawing/2014/main" id="{18516CC7-E271-4707-943C-4FE765E5909A}"/>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1202893"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Voss </a:t>
            </a:r>
            <a:r>
              <a:rPr lang="en-US"/>
              <a:t>Ski Resort</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Image result for hd -Tvindefossen Waterfall in norway"/>
          <p:cNvPicPr>
            <a:picLocks noChangeAspect="1" noChangeArrowheads="1"/>
          </p:cNvPicPr>
          <p:nvPr/>
        </p:nvPicPr>
        <p:blipFill>
          <a:blip r:embed="rId2" cstate="screen"/>
          <a:srcRect/>
          <a:stretch>
            <a:fillRect/>
          </a:stretch>
        </p:blipFill>
        <p:spPr bwMode="auto">
          <a:xfrm>
            <a:off x="0" y="-2"/>
            <a:ext cx="9144000" cy="5143501"/>
          </a:xfrm>
          <a:prstGeom prst="rect">
            <a:avLst/>
          </a:prstGeom>
          <a:noFill/>
        </p:spPr>
      </p:pic>
      <p:pic>
        <p:nvPicPr>
          <p:cNvPr id="4" name="Obrázok 3">
            <a:extLst>
              <a:ext uri="{FF2B5EF4-FFF2-40B4-BE49-F238E27FC236}">
                <a16:creationId xmlns:a16="http://schemas.microsoft.com/office/drawing/2014/main" id="{59E29276-E2AB-43C2-B05C-F31746B59348}"/>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1972271"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Latefossen </a:t>
            </a:r>
            <a:r>
              <a:rPr lang="en-US"/>
              <a:t>Twin Waterfalls</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Image result for Innerdal Tower, Omsdal, Norway"/>
          <p:cNvPicPr>
            <a:picLocks noChangeAspect="1" noChangeArrowheads="1"/>
          </p:cNvPicPr>
          <p:nvPr/>
        </p:nvPicPr>
        <p:blipFill>
          <a:blip r:embed="rId2" cstate="screen"/>
          <a:srcRect/>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00811622-CA02-4FE9-8C6B-D29D8B7206BC}"/>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5608779"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Bergen</a:t>
            </a:r>
            <a:r>
              <a:rPr lang="sk-SK"/>
              <a:t> </a:t>
            </a:r>
            <a:r>
              <a:rPr lang="en-US"/>
              <a:t>a</a:t>
            </a:r>
            <a:r>
              <a:rPr lang="en-US" dirty="0"/>
              <a:t> city and municipality in Hordaland on the southwestern coast of </a:t>
            </a:r>
            <a:r>
              <a:rPr lang="en-US"/>
              <a:t>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Related image"/>
          <p:cNvPicPr>
            <a:picLocks noChangeAspect="1" noChangeArrowheads="1"/>
          </p:cNvPicPr>
          <p:nvPr/>
        </p:nvPicPr>
        <p:blipFill>
          <a:blip r:embed="rId2" cstate="screen"/>
          <a:srcRect/>
          <a:stretch>
            <a:fillRect/>
          </a:stretch>
        </p:blipFill>
        <p:spPr bwMode="auto">
          <a:xfrm>
            <a:off x="0" y="-2496"/>
            <a:ext cx="9144000" cy="5145996"/>
          </a:xfrm>
          <a:prstGeom prst="rect">
            <a:avLst/>
          </a:prstGeom>
          <a:noFill/>
        </p:spPr>
      </p:pic>
      <p:pic>
        <p:nvPicPr>
          <p:cNvPr id="4" name="Obrázok 3">
            <a:extLst>
              <a:ext uri="{FF2B5EF4-FFF2-40B4-BE49-F238E27FC236}">
                <a16:creationId xmlns:a16="http://schemas.microsoft.com/office/drawing/2014/main" id="{DB3612BD-BB34-49FD-B439-6A3181A0D1B6}"/>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2058576"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Kristiansand, </a:t>
            </a:r>
            <a:r>
              <a:rPr lang="en-US"/>
              <a:t>South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Image result for Ryfylke, Rogaland."/>
          <p:cNvPicPr>
            <a:picLocks noChangeAspect="1" noChangeArrowheads="1"/>
          </p:cNvPicPr>
          <p:nvPr/>
        </p:nvPicPr>
        <p:blipFill>
          <a:blip r:embed="rId2" cstate="screen"/>
          <a:srcRect/>
          <a:stretch>
            <a:fillRect/>
          </a:stretch>
        </p:blipFill>
        <p:spPr bwMode="auto">
          <a:xfrm>
            <a:off x="0" y="-3994"/>
            <a:ext cx="9144000" cy="5147494"/>
          </a:xfrm>
          <a:prstGeom prst="rect">
            <a:avLst/>
          </a:prstGeom>
          <a:noFill/>
        </p:spPr>
      </p:pic>
      <p:pic>
        <p:nvPicPr>
          <p:cNvPr id="5" name="Obrázok 4">
            <a:extLst>
              <a:ext uri="{FF2B5EF4-FFF2-40B4-BE49-F238E27FC236}">
                <a16:creationId xmlns:a16="http://schemas.microsoft.com/office/drawing/2014/main" id="{FC0A146A-8155-4B10-86E8-BA5A2A6420C2}"/>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3086871"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Tau Rogaland </a:t>
            </a:r>
            <a:r>
              <a:rPr lang="en-US" dirty="0"/>
              <a:t>- </a:t>
            </a:r>
            <a:r>
              <a:rPr lang="en-US"/>
              <a:t>The Hardangerfjord Region</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Image result for the villages of norway"/>
          <p:cNvPicPr>
            <a:picLocks noChangeAspect="1" noChangeArrowheads="1"/>
          </p:cNvPicPr>
          <p:nvPr/>
        </p:nvPicPr>
        <p:blipFill>
          <a:blip r:embed="rId2" cstate="print">
            <a:lum contrast="10000"/>
          </a:blip>
          <a:srcRect t="6518"/>
          <a:stretch>
            <a:fillRect/>
          </a:stretch>
        </p:blipFill>
        <p:spPr bwMode="auto">
          <a:xfrm>
            <a:off x="-1" y="0"/>
            <a:ext cx="9159295" cy="5143500"/>
          </a:xfrm>
          <a:prstGeom prst="rect">
            <a:avLst/>
          </a:prstGeom>
          <a:noFill/>
        </p:spPr>
      </p:pic>
      <p:pic>
        <p:nvPicPr>
          <p:cNvPr id="3" name="Obrázok 2">
            <a:extLst>
              <a:ext uri="{FF2B5EF4-FFF2-40B4-BE49-F238E27FC236}">
                <a16:creationId xmlns:a16="http://schemas.microsoft.com/office/drawing/2014/main" id="{2EB79F2C-2F38-4D0B-86E5-D84D2642206E}"/>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Image result for north atlantic road"/>
          <p:cNvPicPr>
            <a:picLocks noChangeAspect="1" noChangeArrowheads="1"/>
          </p:cNvPicPr>
          <p:nvPr/>
        </p:nvPicPr>
        <p:blipFill>
          <a:blip r:embed="rId2" cstate="screen">
            <a:lum contrast="10000"/>
          </a:blip>
          <a:srcRect/>
          <a:stretch>
            <a:fillRect/>
          </a:stretch>
        </p:blipFill>
        <p:spPr bwMode="auto">
          <a:xfrm>
            <a:off x="0" y="0"/>
            <a:ext cx="9144000" cy="5143500"/>
          </a:xfrm>
          <a:prstGeom prst="rect">
            <a:avLst/>
          </a:prstGeom>
          <a:noFill/>
        </p:spPr>
      </p:pic>
      <p:pic>
        <p:nvPicPr>
          <p:cNvPr id="5" name="Obrázok 4">
            <a:extLst>
              <a:ext uri="{FF2B5EF4-FFF2-40B4-BE49-F238E27FC236}">
                <a16:creationId xmlns:a16="http://schemas.microsoft.com/office/drawing/2014/main" id="{0B1FE6F7-0028-43B6-9EB7-B03C6FD5DB69}"/>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 name="TextBox 2">
            <a:extLst>
              <a:ext uri="{FF2B5EF4-FFF2-40B4-BE49-F238E27FC236}">
                <a16:creationId xmlns:a16="http://schemas.microsoft.com/office/drawing/2014/main" id="{53976212-4965-4870-97ED-F59B3094448B}"/>
              </a:ext>
            </a:extLst>
          </p:cNvPr>
          <p:cNvSpPr txBox="1"/>
          <p:nvPr/>
        </p:nvSpPr>
        <p:spPr>
          <a:xfrm>
            <a:off x="180000" y="4752000"/>
            <a:ext cx="5927585"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The North Atlantic </a:t>
            </a:r>
            <a:r>
              <a:rPr lang="en-US"/>
              <a:t>Road through </a:t>
            </a:r>
            <a:r>
              <a:rPr lang="en-US" dirty="0"/>
              <a:t>an </a:t>
            </a:r>
            <a:r>
              <a:rPr lang="en-US"/>
              <a:t>archipelago in Eide and Averøy,</a:t>
            </a:r>
            <a:r>
              <a:rPr lang="sk-SK"/>
              <a:t> </a:t>
            </a:r>
            <a:r>
              <a:rPr lang="en-US"/>
              <a:t>Ramsdal,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Image result for best port of norway"/>
          <p:cNvPicPr>
            <a:picLocks noChangeAspect="1" noChangeArrowheads="1"/>
          </p:cNvPicPr>
          <p:nvPr/>
        </p:nvPicPr>
        <p:blipFill>
          <a:blip r:embed="rId2" cstate="screen"/>
          <a:srcRect/>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229B5A47-445D-4D78-92AC-F8C386A351B8}"/>
              </a:ext>
            </a:extLst>
          </p:cNvPr>
          <p:cNvPicPr>
            <a:picLocks noChangeAspect="1"/>
          </p:cNvPicPr>
          <p:nvPr/>
        </p:nvPicPr>
        <p:blipFill>
          <a:blip r:embed="rId3" cstate="screen">
            <a:lum contrast="20000"/>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6105454"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Norway has some of the best designed </a:t>
            </a:r>
            <a:r>
              <a:rPr lang="en-US"/>
              <a:t>churches </a:t>
            </a:r>
            <a:r>
              <a:rPr lang="sk-SK"/>
              <a:t>-</a:t>
            </a:r>
            <a:r>
              <a:rPr lang="en-US"/>
              <a:t> </a:t>
            </a:r>
            <a:r>
              <a:rPr lang="sk-SK" dirty="0"/>
              <a:t>h</a:t>
            </a:r>
            <a:r>
              <a:rPr lang="en-US"/>
              <a:t>ere </a:t>
            </a:r>
            <a:r>
              <a:rPr lang="en-US" dirty="0"/>
              <a:t>is a church at Knarvick in </a:t>
            </a:r>
            <a:r>
              <a:rPr lang="en-US"/>
              <a:t>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Image result for kystriksveien the coast route of norway"/>
          <p:cNvPicPr>
            <a:picLocks noChangeAspect="1" noChangeArrowheads="1"/>
          </p:cNvPicPr>
          <p:nvPr/>
        </p:nvPicPr>
        <p:blipFill>
          <a:blip r:embed="rId2" cstate="screen">
            <a:lum contrast="20000"/>
          </a:blip>
          <a:srcRect t="9589" b="5871"/>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FD6E8107-37AB-4982-9C31-C150BA749CAD}"/>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2532360"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Kystriksveien </a:t>
            </a:r>
            <a:r>
              <a:rPr lang="sk-SK"/>
              <a:t>-</a:t>
            </a:r>
            <a:r>
              <a:rPr lang="en-US"/>
              <a:t> </a:t>
            </a:r>
            <a:r>
              <a:rPr lang="en-US" dirty="0"/>
              <a:t>a </a:t>
            </a:r>
            <a:r>
              <a:rPr lang="en-US"/>
              <a:t>great naturescape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Related image"/>
          <p:cNvPicPr>
            <a:picLocks noChangeAspect="1" noChangeArrowheads="1"/>
          </p:cNvPicPr>
          <p:nvPr/>
        </p:nvPicPr>
        <p:blipFill>
          <a:blip r:embed="rId2" cstate="screen">
            <a:lum contrast="10000"/>
          </a:blip>
          <a:srcRect/>
          <a:stretch>
            <a:fillRect/>
          </a:stretch>
        </p:blipFill>
        <p:spPr bwMode="auto">
          <a:xfrm>
            <a:off x="0" y="0"/>
            <a:ext cx="9144000" cy="5152645"/>
          </a:xfrm>
          <a:prstGeom prst="rect">
            <a:avLst/>
          </a:prstGeom>
          <a:noFill/>
        </p:spPr>
      </p:pic>
      <p:pic>
        <p:nvPicPr>
          <p:cNvPr id="4" name="Obrázok 3">
            <a:extLst>
              <a:ext uri="{FF2B5EF4-FFF2-40B4-BE49-F238E27FC236}">
                <a16:creationId xmlns:a16="http://schemas.microsoft.com/office/drawing/2014/main" id="{B3991C44-0E47-4CCE-BB94-385B0C15528C}"/>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1710020"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Stavanger Nature Park</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70" name="Picture 6" descr="Reine, Lofoten"/>
          <p:cNvPicPr>
            <a:picLocks noChangeAspect="1" noChangeArrowheads="1"/>
          </p:cNvPicPr>
          <p:nvPr/>
        </p:nvPicPr>
        <p:blipFill>
          <a:blip r:embed="rId2" cstate="screen"/>
          <a:srcRect/>
          <a:stretch>
            <a:fillRect/>
          </a:stretch>
        </p:blipFill>
        <p:spPr bwMode="auto">
          <a:xfrm>
            <a:off x="0" y="0"/>
            <a:ext cx="9144000" cy="5143500"/>
          </a:xfrm>
          <a:prstGeom prst="rect">
            <a:avLst/>
          </a:prstGeom>
          <a:noFill/>
        </p:spPr>
      </p:pic>
      <p:pic>
        <p:nvPicPr>
          <p:cNvPr id="6" name="Obrázok 5">
            <a:extLst>
              <a:ext uri="{FF2B5EF4-FFF2-40B4-BE49-F238E27FC236}">
                <a16:creationId xmlns:a16="http://schemas.microsoft.com/office/drawing/2014/main" id="{48831E9D-2633-4DE9-9FF3-7E627451E5CF}"/>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TextBox 4"/>
          <p:cNvSpPr txBox="1"/>
          <p:nvPr/>
        </p:nvSpPr>
        <p:spPr>
          <a:xfrm>
            <a:off x="180000" y="4752000"/>
            <a:ext cx="2311851"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Panoramic </a:t>
            </a:r>
            <a:r>
              <a:rPr lang="en-US"/>
              <a:t>scenery of Stavanger</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Image result for best port of norway"/>
          <p:cNvPicPr>
            <a:picLocks noChangeAspect="1" noChangeArrowheads="1"/>
          </p:cNvPicPr>
          <p:nvPr/>
        </p:nvPicPr>
        <p:blipFill>
          <a:blip r:embed="rId2" cstate="screen"/>
          <a:srcRect/>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2F9F49B1-C053-4B04-B465-87BE63323A4D}"/>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1366080"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sk-SK"/>
              <a:t>The </a:t>
            </a:r>
            <a:r>
              <a:rPr lang="en-US"/>
              <a:t>Bergen Fjord</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Image result for best port of norway"/>
          <p:cNvPicPr>
            <a:picLocks noChangeAspect="1" noChangeArrowheads="1"/>
          </p:cNvPicPr>
          <p:nvPr/>
        </p:nvPicPr>
        <p:blipFill>
          <a:blip r:embed="rId2" cstate="screen"/>
          <a:srcRect/>
          <a:stretch>
            <a:fillRect/>
          </a:stretch>
        </p:blipFill>
        <p:spPr bwMode="auto">
          <a:xfrm>
            <a:off x="0" y="148"/>
            <a:ext cx="9144000" cy="5143352"/>
          </a:xfrm>
          <a:prstGeom prst="rect">
            <a:avLst/>
          </a:prstGeom>
          <a:noFill/>
        </p:spPr>
      </p:pic>
      <p:pic>
        <p:nvPicPr>
          <p:cNvPr id="4" name="Obrázok 3">
            <a:extLst>
              <a:ext uri="{FF2B5EF4-FFF2-40B4-BE49-F238E27FC236}">
                <a16:creationId xmlns:a16="http://schemas.microsoft.com/office/drawing/2014/main" id="{4B483896-3738-4D55-B96E-05EF0A493AB5}"/>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910826"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Sognefjord</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Image result for arendal norway"/>
          <p:cNvPicPr>
            <a:picLocks noChangeAspect="1" noChangeArrowheads="1"/>
          </p:cNvPicPr>
          <p:nvPr/>
        </p:nvPicPr>
        <p:blipFill>
          <a:blip r:embed="rId2" cstate="screen"/>
          <a:srcRect/>
          <a:stretch>
            <a:fillRect/>
          </a:stretch>
        </p:blipFill>
        <p:spPr bwMode="auto">
          <a:xfrm>
            <a:off x="1" y="0"/>
            <a:ext cx="9144000" cy="5158921"/>
          </a:xfrm>
          <a:prstGeom prst="rect">
            <a:avLst/>
          </a:prstGeom>
          <a:noFill/>
        </p:spPr>
      </p:pic>
      <p:pic>
        <p:nvPicPr>
          <p:cNvPr id="4" name="Obrázok 3">
            <a:extLst>
              <a:ext uri="{FF2B5EF4-FFF2-40B4-BE49-F238E27FC236}">
                <a16:creationId xmlns:a16="http://schemas.microsoft.com/office/drawing/2014/main" id="{CDD4CDB5-EE8B-469D-AC4E-C3A9BA599E0D}"/>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1740027"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Arendal</a:t>
            </a:r>
            <a:r>
              <a:rPr lang="en-US"/>
              <a:t>, South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lated image"/>
          <p:cNvPicPr>
            <a:picLocks noChangeAspect="1" noChangeArrowheads="1"/>
          </p:cNvPicPr>
          <p:nvPr/>
        </p:nvPicPr>
        <p:blipFill>
          <a:blip r:embed="rId2" cstate="screen"/>
          <a:srcRect/>
          <a:stretch>
            <a:fillRect/>
          </a:stretch>
        </p:blipFill>
        <p:spPr bwMode="auto">
          <a:xfrm>
            <a:off x="0" y="-2359"/>
            <a:ext cx="9143999" cy="5145859"/>
          </a:xfrm>
          <a:prstGeom prst="rect">
            <a:avLst/>
          </a:prstGeom>
          <a:noFill/>
        </p:spPr>
      </p:pic>
      <p:pic>
        <p:nvPicPr>
          <p:cNvPr id="4" name="Obrázok 3">
            <a:extLst>
              <a:ext uri="{FF2B5EF4-FFF2-40B4-BE49-F238E27FC236}">
                <a16:creationId xmlns:a16="http://schemas.microsoft.com/office/drawing/2014/main" id="{FD2E141C-D2E2-470C-889B-736DB9AD23FF}"/>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3728200"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Heddal</a:t>
            </a:r>
            <a:r>
              <a:rPr lang="en-US" dirty="0"/>
              <a:t> stave church is Norway's largest </a:t>
            </a:r>
            <a:r>
              <a:rPr lang="en-US"/>
              <a:t>stave church</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Image result for viking museum norway"/>
          <p:cNvPicPr>
            <a:picLocks noChangeAspect="1" noChangeArrowheads="1"/>
          </p:cNvPicPr>
          <p:nvPr/>
        </p:nvPicPr>
        <p:blipFill>
          <a:blip r:embed="rId2" cstate="print">
            <a:lum contrast="20000"/>
          </a:blip>
          <a:srcRect/>
          <a:stretch>
            <a:fillRect/>
          </a:stretch>
        </p:blipFill>
        <p:spPr bwMode="auto">
          <a:xfrm>
            <a:off x="0" y="1"/>
            <a:ext cx="9144000" cy="5143500"/>
          </a:xfrm>
          <a:prstGeom prst="rect">
            <a:avLst/>
          </a:prstGeom>
          <a:noFill/>
        </p:spPr>
      </p:pic>
      <p:sp>
        <p:nvSpPr>
          <p:cNvPr id="4" name="TextBox 3"/>
          <p:cNvSpPr txBox="1"/>
          <p:nvPr/>
        </p:nvSpPr>
        <p:spPr>
          <a:xfrm>
            <a:off x="180000" y="4752000"/>
            <a:ext cx="4056688"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Lofotr Viking Museum Longhouse, Vestvågøya in  Lofoten</a:t>
            </a:r>
            <a:r>
              <a:rPr lang="en-US"/>
              <a:t> </a:t>
            </a:r>
            <a:endParaRPr lang="en-US" dirty="0"/>
          </a:p>
        </p:txBody>
      </p:sp>
      <p:pic>
        <p:nvPicPr>
          <p:cNvPr id="5" name="Obrázok 4">
            <a:extLst>
              <a:ext uri="{FF2B5EF4-FFF2-40B4-BE49-F238E27FC236}">
                <a16:creationId xmlns:a16="http://schemas.microsoft.com/office/drawing/2014/main" id="{6C25A659-5DE4-46D6-B33A-F8E122FA9D7B}"/>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8" name="Picture 4" descr="Image result for hd - The famous Norwegian Viking ship, the Oseberg ship,"/>
          <p:cNvPicPr>
            <a:picLocks noChangeAspect="1" noChangeArrowheads="1"/>
          </p:cNvPicPr>
          <p:nvPr/>
        </p:nvPicPr>
        <p:blipFill>
          <a:blip r:embed="rId2" cstate="print">
            <a:lum contrast="20000"/>
          </a:blip>
          <a:srcRect t="10557" b="12903"/>
          <a:stretch>
            <a:fillRect/>
          </a:stretch>
        </p:blipFill>
        <p:spPr bwMode="auto">
          <a:xfrm>
            <a:off x="0" y="0"/>
            <a:ext cx="9144000" cy="5143500"/>
          </a:xfrm>
          <a:prstGeom prst="rect">
            <a:avLst/>
          </a:prstGeom>
          <a:noFill/>
        </p:spPr>
      </p:pic>
      <p:sp>
        <p:nvSpPr>
          <p:cNvPr id="5" name="TextBox 4"/>
          <p:cNvSpPr txBox="1"/>
          <p:nvPr/>
        </p:nvSpPr>
        <p:spPr>
          <a:xfrm>
            <a:off x="180000" y="4752000"/>
            <a:ext cx="3962400"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The display of Oseberg Viking ship at the </a:t>
            </a:r>
            <a:r>
              <a:rPr lang="en-US"/>
              <a:t>Oslo Museum</a:t>
            </a:r>
            <a:endParaRPr lang="en-US" dirty="0"/>
          </a:p>
        </p:txBody>
      </p:sp>
      <p:pic>
        <p:nvPicPr>
          <p:cNvPr id="6" name="Obrázok 5">
            <a:extLst>
              <a:ext uri="{FF2B5EF4-FFF2-40B4-BE49-F238E27FC236}">
                <a16:creationId xmlns:a16="http://schemas.microsoft.com/office/drawing/2014/main" id="{AF22E518-A473-4398-B561-7D5730A273BD}"/>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Related image"/>
          <p:cNvPicPr>
            <a:picLocks noChangeAspect="1" noChangeArrowheads="1"/>
          </p:cNvPicPr>
          <p:nvPr/>
        </p:nvPicPr>
        <p:blipFill>
          <a:blip r:embed="rId2" cstate="screen"/>
          <a:srcRect/>
          <a:stretch>
            <a:fillRect/>
          </a:stretch>
        </p:blipFill>
        <p:spPr bwMode="auto">
          <a:xfrm>
            <a:off x="0" y="1"/>
            <a:ext cx="9144000" cy="5143500"/>
          </a:xfrm>
          <a:prstGeom prst="rect">
            <a:avLst/>
          </a:prstGeom>
          <a:noFill/>
        </p:spPr>
      </p:pic>
      <p:pic>
        <p:nvPicPr>
          <p:cNvPr id="4" name="Obrázok 3">
            <a:extLst>
              <a:ext uri="{FF2B5EF4-FFF2-40B4-BE49-F238E27FC236}">
                <a16:creationId xmlns:a16="http://schemas.microsoft.com/office/drawing/2014/main" id="{FB0A4FC4-1C05-497D-9DEF-ACDE08858070}"/>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2766205"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Oslo’s famous </a:t>
            </a:r>
            <a:r>
              <a:rPr lang="en-US"/>
              <a:t>Vigeland Sculpture Park</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Image result for best places of oslo"/>
          <p:cNvPicPr>
            <a:picLocks noChangeAspect="1" noChangeArrowheads="1"/>
          </p:cNvPicPr>
          <p:nvPr/>
        </p:nvPicPr>
        <p:blipFill>
          <a:blip r:embed="rId2" cstate="screen"/>
          <a:srcRect/>
          <a:stretch>
            <a:fillRect/>
          </a:stretch>
        </p:blipFill>
        <p:spPr bwMode="auto">
          <a:xfrm>
            <a:off x="-7510" y="0"/>
            <a:ext cx="9151510" cy="5143500"/>
          </a:xfrm>
          <a:prstGeom prst="rect">
            <a:avLst/>
          </a:prstGeom>
          <a:noFill/>
        </p:spPr>
      </p:pic>
      <p:pic>
        <p:nvPicPr>
          <p:cNvPr id="4" name="Obrázok 3">
            <a:extLst>
              <a:ext uri="{FF2B5EF4-FFF2-40B4-BE49-F238E27FC236}">
                <a16:creationId xmlns:a16="http://schemas.microsoft.com/office/drawing/2014/main" id="{8FB2516B-116C-45F5-AF63-123413B822DE}"/>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3358162"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Night skyline of Oslo, the capital </a:t>
            </a:r>
            <a:r>
              <a:rPr lang="en-US"/>
              <a:t>city of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Image result for oslo radhus"/>
          <p:cNvPicPr>
            <a:picLocks noChangeAspect="1" noChangeArrowheads="1"/>
          </p:cNvPicPr>
          <p:nvPr/>
        </p:nvPicPr>
        <p:blipFill>
          <a:blip r:embed="rId2" cstate="screen">
            <a:lum contrast="20000"/>
          </a:blip>
          <a:srcRect/>
          <a:stretch>
            <a:fillRect/>
          </a:stretch>
        </p:blipFill>
        <p:spPr bwMode="auto">
          <a:xfrm>
            <a:off x="0" y="-2210"/>
            <a:ext cx="9144000" cy="5152434"/>
          </a:xfrm>
          <a:prstGeom prst="rect">
            <a:avLst/>
          </a:prstGeom>
          <a:noFill/>
        </p:spPr>
      </p:pic>
      <p:pic>
        <p:nvPicPr>
          <p:cNvPr id="4" name="Obrázok 3">
            <a:extLst>
              <a:ext uri="{FF2B5EF4-FFF2-40B4-BE49-F238E27FC236}">
                <a16:creationId xmlns:a16="http://schemas.microsoft.com/office/drawing/2014/main" id="{842511CF-07FF-431B-95F5-A868C5BE4F5C}"/>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6713440"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Oslo Radhus (City Hall</a:t>
            </a:r>
            <a:r>
              <a:rPr lang="en-US"/>
              <a:t>) </a:t>
            </a:r>
            <a:r>
              <a:rPr lang="sk-SK"/>
              <a:t>-</a:t>
            </a:r>
            <a:r>
              <a:rPr lang="en-US"/>
              <a:t> </a:t>
            </a:r>
            <a:r>
              <a:rPr lang="en-US" dirty="0"/>
              <a:t>The center where the annual Nobel Prizes are </a:t>
            </a:r>
            <a:r>
              <a:rPr lang="en-US"/>
              <a:t>announced internationally.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Image result for hd - Royal Palace, Oslo"/>
          <p:cNvPicPr>
            <a:picLocks noChangeAspect="1" noChangeArrowheads="1"/>
          </p:cNvPicPr>
          <p:nvPr/>
        </p:nvPicPr>
        <p:blipFill>
          <a:blip r:embed="rId2" cstate="screen"/>
          <a:srcRect/>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17F54222-82D1-4671-956E-F449DB507D9B}"/>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01640" y="4752000"/>
            <a:ext cx="1542410"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Royal </a:t>
            </a:r>
            <a:r>
              <a:rPr lang="en-US"/>
              <a:t>Palace </a:t>
            </a:r>
            <a:r>
              <a:rPr lang="sk-SK"/>
              <a:t>o</a:t>
            </a:r>
            <a:r>
              <a:rPr lang="en-US"/>
              <a:t>f Oslo</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the road through new zealand hills"/>
          <p:cNvPicPr>
            <a:picLocks noChangeAspect="1" noChangeArrowheads="1"/>
          </p:cNvPicPr>
          <p:nvPr/>
        </p:nvPicPr>
        <p:blipFill>
          <a:blip r:embed="rId2" cstate="screen"/>
          <a:srcRect/>
          <a:stretch>
            <a:fillRect/>
          </a:stretch>
        </p:blipFill>
        <p:spPr bwMode="auto">
          <a:xfrm>
            <a:off x="0" y="0"/>
            <a:ext cx="9144001" cy="5143500"/>
          </a:xfrm>
          <a:prstGeom prst="rect">
            <a:avLst/>
          </a:prstGeom>
          <a:noFill/>
        </p:spPr>
      </p:pic>
      <p:pic>
        <p:nvPicPr>
          <p:cNvPr id="6" name="Obrázok 5">
            <a:extLst>
              <a:ext uri="{FF2B5EF4-FFF2-40B4-BE49-F238E27FC236}">
                <a16:creationId xmlns:a16="http://schemas.microsoft.com/office/drawing/2014/main" id="{2EFA43F0-5D5E-4A70-B721-E706DD60E1C1}"/>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324100" y="2190750"/>
            <a:ext cx="4495800" cy="1631216"/>
          </a:xfrm>
          <a:prstGeom prst="rect">
            <a:avLst/>
          </a:prstGeom>
          <a:solidFill>
            <a:schemeClr val="accent6">
              <a:lumMod val="60000"/>
              <a:lumOff val="40000"/>
              <a:alpha val="69000"/>
            </a:schemeClr>
          </a:solidFill>
          <a:ln w="19050">
            <a:solidFill>
              <a:schemeClr val="tx1"/>
            </a:solidFill>
          </a:ln>
        </p:spPr>
        <p:txBody>
          <a:bodyPr wrap="square" rtlCol="0">
            <a:spAutoFit/>
          </a:bodyPr>
          <a:lstStyle/>
          <a:p>
            <a:pPr algn="ctr"/>
            <a:r>
              <a:rPr lang="en-US" sz="1600" b="1" i="1" dirty="0">
                <a:solidFill>
                  <a:sysClr val="windowText" lastClr="000000"/>
                </a:solidFill>
                <a:latin typeface="Times New Roman" pitchFamily="18" charset="0"/>
                <a:cs typeface="Times New Roman" pitchFamily="18" charset="0"/>
              </a:rPr>
              <a:t>Hope you have enjoyed viewing this presentation.</a:t>
            </a:r>
          </a:p>
          <a:p>
            <a:pPr algn="ctr"/>
            <a:r>
              <a:rPr lang="en-US" sz="1600" b="1" i="1" dirty="0">
                <a:solidFill>
                  <a:sysClr val="windowText" lastClr="000000"/>
                </a:solidFill>
                <a:latin typeface="Times New Roman" pitchFamily="18" charset="0"/>
                <a:cs typeface="Times New Roman" pitchFamily="18" charset="0"/>
              </a:rPr>
              <a:t>Have a nice day </a:t>
            </a:r>
          </a:p>
          <a:p>
            <a:endParaRPr lang="en-US" sz="1600" b="1" i="1" dirty="0">
              <a:solidFill>
                <a:sysClr val="windowText" lastClr="000000"/>
              </a:solidFill>
              <a:latin typeface="Times New Roman" pitchFamily="18" charset="0"/>
              <a:cs typeface="Times New Roman" pitchFamily="18" charset="0"/>
            </a:endParaRPr>
          </a:p>
          <a:p>
            <a:pPr algn="ctr"/>
            <a:r>
              <a:rPr lang="en-US" sz="1600" b="1" i="1">
                <a:solidFill>
                  <a:sysClr val="windowText" lastClr="000000"/>
                </a:solidFill>
                <a:latin typeface="Times New Roman" pitchFamily="18" charset="0"/>
                <a:cs typeface="Times New Roman" pitchFamily="18" charset="0"/>
              </a:rPr>
              <a:t>With regards</a:t>
            </a:r>
            <a:endParaRPr lang="sk-SK" sz="1600" b="1" i="1">
              <a:solidFill>
                <a:sysClr val="windowText" lastClr="000000"/>
              </a:solidFill>
              <a:latin typeface="Times New Roman" pitchFamily="18" charset="0"/>
              <a:cs typeface="Times New Roman" pitchFamily="18" charset="0"/>
            </a:endParaRPr>
          </a:p>
          <a:p>
            <a:pPr algn="ctr"/>
            <a:endParaRPr lang="en-US" sz="800" b="1" i="1">
              <a:solidFill>
                <a:sysClr val="windowText" lastClr="000000"/>
              </a:solidFill>
              <a:latin typeface="Times New Roman" pitchFamily="18" charset="0"/>
              <a:cs typeface="Times New Roman" pitchFamily="18" charset="0"/>
            </a:endParaRPr>
          </a:p>
          <a:p>
            <a:pPr algn="ctr"/>
            <a:r>
              <a:rPr lang="sk-SK" sz="1600" b="1" i="1">
                <a:solidFill>
                  <a:sysClr val="windowText" lastClr="000000"/>
                </a:solidFill>
                <a:latin typeface="Times New Roman" pitchFamily="18" charset="0"/>
                <a:cs typeface="Times New Roman" pitchFamily="18" charset="0"/>
              </a:rPr>
              <a:t>      </a:t>
            </a:r>
            <a:r>
              <a:rPr lang="en-US" sz="1600" b="1" i="1">
                <a:solidFill>
                  <a:sysClr val="windowText" lastClr="000000"/>
                </a:solidFill>
                <a:latin typeface="Times New Roman" pitchFamily="18" charset="0"/>
                <a:cs typeface="Times New Roman" pitchFamily="18" charset="0"/>
              </a:rPr>
              <a:t>Tony Chacko </a:t>
            </a:r>
            <a:r>
              <a:rPr lang="sk-SK" sz="1600" b="1" i="1">
                <a:solidFill>
                  <a:sysClr val="windowText" lastClr="000000"/>
                </a:solidFill>
                <a:latin typeface="Times New Roman" pitchFamily="18" charset="0"/>
                <a:cs typeface="Times New Roman" pitchFamily="18" charset="0"/>
              </a:rPr>
              <a:t>                       </a:t>
            </a:r>
            <a:r>
              <a:rPr lang="en-US" sz="1600" b="1" i="1">
                <a:solidFill>
                  <a:sysClr val="windowText" lastClr="000000"/>
                </a:solidFill>
                <a:latin typeface="Times New Roman" pitchFamily="18" charset="0"/>
                <a:cs typeface="Times New Roman" pitchFamily="18" charset="0"/>
              </a:rPr>
              <a:t>  Steve R</a:t>
            </a:r>
            <a:r>
              <a:rPr lang="sk-SK" sz="1600" b="1" i="1">
                <a:solidFill>
                  <a:sysClr val="windowText" lastClr="000000"/>
                </a:solidFill>
                <a:latin typeface="Times New Roman" pitchFamily="18" charset="0"/>
                <a:cs typeface="Times New Roman" pitchFamily="18" charset="0"/>
              </a:rPr>
              <a:t>umpler</a:t>
            </a:r>
            <a:r>
              <a:rPr lang="en-US" sz="1600" b="1" i="1">
                <a:solidFill>
                  <a:sysClr val="windowText" lastClr="000000"/>
                </a:solidFill>
                <a:latin typeface="Times New Roman" pitchFamily="18" charset="0"/>
                <a:cs typeface="Times New Roman" pitchFamily="18" charset="0"/>
              </a:rPr>
              <a:t> </a:t>
            </a:r>
            <a:endParaRPr lang="en-US" sz="1600" b="1" i="1" dirty="0">
              <a:solidFill>
                <a:sysClr val="windowText" lastClr="000000"/>
              </a:solidFill>
              <a:latin typeface="Times New Roman" pitchFamily="18" charset="0"/>
              <a:cs typeface="Times New Roman" pitchFamily="18" charset="0"/>
            </a:endParaRPr>
          </a:p>
          <a:p>
            <a:r>
              <a:rPr lang="en-US" sz="1200" b="1" dirty="0">
                <a:solidFill>
                  <a:sysClr val="windowText" lastClr="000000"/>
                </a:solidFill>
                <a:latin typeface="Times New Roman" pitchFamily="18" charset="0"/>
                <a:cs typeface="Times New Roman" pitchFamily="18" charset="0"/>
              </a:rPr>
              <a:t>(tonychacko2000@gmail.com</a:t>
            </a:r>
            <a:r>
              <a:rPr lang="en-US" sz="1200" b="1">
                <a:solidFill>
                  <a:sysClr val="windowText" lastClr="000000"/>
                </a:solidFill>
                <a:latin typeface="Times New Roman" pitchFamily="18" charset="0"/>
                <a:cs typeface="Times New Roman" pitchFamily="18" charset="0"/>
              </a:rPr>
              <a:t>) </a:t>
            </a:r>
            <a:r>
              <a:rPr lang="sk-SK" sz="1200" b="1">
                <a:solidFill>
                  <a:sysClr val="windowText" lastClr="000000"/>
                </a:solidFill>
                <a:latin typeface="Times New Roman" pitchFamily="18" charset="0"/>
                <a:cs typeface="Times New Roman" pitchFamily="18" charset="0"/>
              </a:rPr>
              <a:t>                  </a:t>
            </a:r>
            <a:r>
              <a:rPr lang="en-US" sz="1200" b="1">
                <a:solidFill>
                  <a:sysClr val="windowText" lastClr="000000"/>
                </a:solidFill>
                <a:latin typeface="Times New Roman" pitchFamily="18" charset="0"/>
                <a:cs typeface="Times New Roman" pitchFamily="18" charset="0"/>
              </a:rPr>
              <a:t>  (</a:t>
            </a:r>
            <a:r>
              <a:rPr lang="sk-SK" sz="1200" b="1">
                <a:solidFill>
                  <a:sysClr val="windowText" lastClr="000000"/>
                </a:solidFill>
                <a:latin typeface="Times New Roman" pitchFamily="18" charset="0"/>
                <a:cs typeface="Times New Roman" pitchFamily="18" charset="0"/>
              </a:rPr>
              <a:t>pista2011</a:t>
            </a:r>
            <a:r>
              <a:rPr lang="en-US" sz="1200" b="1">
                <a:solidFill>
                  <a:sysClr val="windowText" lastClr="000000"/>
                </a:solidFill>
                <a:latin typeface="Times New Roman" pitchFamily="18" charset="0"/>
                <a:cs typeface="Times New Roman" pitchFamily="18" charset="0"/>
              </a:rPr>
              <a:t>@</a:t>
            </a:r>
            <a:r>
              <a:rPr lang="en-US" sz="1200" b="1" dirty="0">
                <a:solidFill>
                  <a:sysClr val="windowText" lastClr="000000"/>
                </a:solidFill>
                <a:latin typeface="Times New Roman" pitchFamily="18" charset="0"/>
                <a:cs typeface="Times New Roman" pitchFamily="18" charset="0"/>
              </a:rPr>
              <a:t>gmail</a:t>
            </a:r>
            <a:r>
              <a:rPr lang="en-US" sz="1200" b="1">
                <a:solidFill>
                  <a:sysClr val="windowText" lastClr="000000"/>
                </a:solidFill>
                <a:latin typeface="Times New Roman" pitchFamily="18" charset="0"/>
                <a:cs typeface="Times New Roman" pitchFamily="18" charset="0"/>
              </a:rPr>
              <a:t>.com</a:t>
            </a:r>
            <a:r>
              <a:rPr lang="sk-SK" sz="1200" b="1" u="sng">
                <a:solidFill>
                  <a:sysClr val="windowText" lastClr="000000"/>
                </a:solidFill>
                <a:latin typeface="Times New Roman" pitchFamily="18" charset="0"/>
                <a:cs typeface="Times New Roman" pitchFamily="18" charset="0"/>
              </a:rPr>
              <a:t>)</a:t>
            </a:r>
            <a:endParaRPr lang="en-US" sz="1200" b="1" dirty="0">
              <a:solidFill>
                <a:sysClr val="windowText" lastClr="000000"/>
              </a:solidFill>
              <a:latin typeface="Times New Roman" pitchFamily="18" charset="0"/>
              <a:cs typeface="Times New Roman" pitchFamily="18" charset="0"/>
            </a:endParaRPr>
          </a:p>
        </p:txBody>
      </p:sp>
      <p:pic>
        <p:nvPicPr>
          <p:cNvPr id="4" name="Podanie rúk">
            <a:extLst>
              <a:ext uri="{FF2B5EF4-FFF2-40B4-BE49-F238E27FC236}">
                <a16:creationId xmlns:a16="http://schemas.microsoft.com/office/drawing/2014/main" id="{A1A8CCD1-CB8C-4091-B792-FC236B555779}"/>
              </a:ext>
            </a:extLst>
          </p:cNvPr>
          <p:cNvPicPr>
            <a:picLocks noChangeAspect="1"/>
          </p:cNvPicPr>
          <p:nvPr/>
        </p:nvPicPr>
        <p:blipFill>
          <a:blip r:embed="rId4" cstate="screen">
            <a:extLst>
              <a:ext uri="{28A0092B-C50C-407E-A947-70E740481C1C}">
                <a14:useLocalDpi xmlns:a14="http://schemas.microsoft.com/office/drawing/2010/main" val="0"/>
              </a:ext>
            </a:extLst>
          </a:blip>
          <a:srcRect/>
          <a:stretch>
            <a:fillRect/>
          </a:stretch>
        </p:blipFill>
        <p:spPr bwMode="auto">
          <a:xfrm>
            <a:off x="4038600" y="4085935"/>
            <a:ext cx="1066800" cy="677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3505200" y="4767991"/>
            <a:ext cx="2133600" cy="276999"/>
          </a:xfrm>
          <a:prstGeom prst="rect">
            <a:avLst/>
          </a:prstGeom>
          <a:noFill/>
        </p:spPr>
        <p:txBody>
          <a:bodyPr wrap="none" rtlCol="0">
            <a:spAutoFit/>
          </a:bodyPr>
          <a:lstStyle/>
          <a:p>
            <a:r>
              <a:rPr lang="en-US" sz="1200">
                <a:solidFill>
                  <a:schemeClr val="bg1"/>
                </a:solidFill>
                <a:latin typeface="Times New Roman" pitchFamily="18" charset="0"/>
                <a:cs typeface="Times New Roman" pitchFamily="18" charset="0"/>
              </a:rPr>
              <a:t>The </a:t>
            </a:r>
            <a:r>
              <a:rPr lang="en-US" sz="1200" dirty="0">
                <a:solidFill>
                  <a:schemeClr val="bg1"/>
                </a:solidFill>
                <a:latin typeface="Times New Roman" pitchFamily="18" charset="0"/>
                <a:cs typeface="Times New Roman" pitchFamily="18" charset="0"/>
              </a:rPr>
              <a:t>Indo-Slovakian Friendship</a:t>
            </a:r>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TC. NORWAY">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TC. NORWAY</Template>
  <TotalTime>0</TotalTime>
  <Words>422</Words>
  <Application>Microsoft Office PowerPoint</Application>
  <PresentationFormat>Prezentácia na obrazovke (16:9)</PresentationFormat>
  <Paragraphs>66</Paragraphs>
  <Slides>47</Slides>
  <Notes>0</Notes>
  <HiddenSlides>0</HiddenSlides>
  <MMClips>0</MMClips>
  <ScaleCrop>false</ScaleCrop>
  <HeadingPairs>
    <vt:vector size="6" baseType="variant">
      <vt:variant>
        <vt:lpstr>Použité písma</vt:lpstr>
      </vt:variant>
      <vt:variant>
        <vt:i4>5</vt:i4>
      </vt:variant>
      <vt:variant>
        <vt:lpstr>Motív</vt:lpstr>
      </vt:variant>
      <vt:variant>
        <vt:i4>1</vt:i4>
      </vt:variant>
      <vt:variant>
        <vt:lpstr>Nadpisy snímok</vt:lpstr>
      </vt:variant>
      <vt:variant>
        <vt:i4>47</vt:i4>
      </vt:variant>
    </vt:vector>
  </HeadingPairs>
  <TitlesOfParts>
    <vt:vector size="53" baseType="lpstr">
      <vt:lpstr>Arial</vt:lpstr>
      <vt:lpstr>Times New Roman</vt:lpstr>
      <vt:lpstr>Artistik CE</vt:lpstr>
      <vt:lpstr>Calibri</vt:lpstr>
      <vt:lpstr>BarbeTEE</vt:lpstr>
      <vt:lpstr>TC. NORWAY</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
  <cp:revision>15</cp:revision>
  <dcterms:created xsi:type="dcterms:W3CDTF">2017-07-06T02:34:51Z</dcterms:created>
  <dcterms:modified xsi:type="dcterms:W3CDTF">2020-03-15T08:43:44Z</dcterms:modified>
</cp:coreProperties>
</file>