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68" r:id="rId2"/>
    <p:sldId id="269" r:id="rId3"/>
    <p:sldId id="272" r:id="rId4"/>
    <p:sldId id="274" r:id="rId5"/>
    <p:sldId id="275" r:id="rId6"/>
    <p:sldId id="277" r:id="rId7"/>
    <p:sldId id="271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79" r:id="rId20"/>
    <p:sldId id="276" r:id="rId21"/>
    <p:sldId id="278" r:id="rId2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2400"/>
    <a:srgbClr val="421C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 snapToObjects="1">
      <p:cViewPr varScale="1">
        <p:scale>
          <a:sx n="119" d="100"/>
          <a:sy n="119" d="100"/>
        </p:scale>
        <p:origin x="68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E21E8-0237-0740-B028-655D1FBD3F36}" type="datetimeFigureOut">
              <a:rPr lang="fr-FR" smtClean="0"/>
              <a:t>25/03/2020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57B86-C0B3-124C-B617-78DEE32ED7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5905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DB57A-265D-1C4D-96F7-2495DDE7E191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Cercle Maurice-Blanchard</a:t>
            </a:r>
          </a:p>
        </p:txBody>
      </p:sp>
    </p:spTree>
    <p:extLst>
      <p:ext uri="{BB962C8B-B14F-4D97-AF65-F5344CB8AC3E}">
        <p14:creationId xmlns:p14="http://schemas.microsoft.com/office/powerpoint/2010/main" val="14839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0D26BC-01B5-8F46-BDA6-88D580883B7C}" type="slidenum">
              <a:rPr lang="fr-FR"/>
              <a:pPr>
                <a:defRPr/>
              </a:pPr>
              <a:t>10</a:t>
            </a:fld>
            <a:endParaRPr lang="fr-FR"/>
          </a:p>
        </p:txBody>
      </p:sp>
      <p:sp>
        <p:nvSpPr>
          <p:cNvPr id="103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3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>
                <a:cs typeface="+mn-cs"/>
              </a:rPr>
              <a:t>Les églises Saint-Médard et Saint-Martin, édifiées dans la vallée, paraissent aujourd</a:t>
            </a:r>
            <a:r>
              <a:rPr lang="fr-FR" altLang="ja-JP" dirty="0">
                <a:latin typeface="Arial"/>
                <a:cs typeface="+mn-cs"/>
              </a:rPr>
              <a:t>’</a:t>
            </a:r>
            <a:r>
              <a:rPr lang="fr-FR" dirty="0">
                <a:cs typeface="+mn-cs"/>
              </a:rPr>
              <a:t>hui en dehors de la ville.</a:t>
            </a:r>
          </a:p>
          <a:p>
            <a:pPr eaLnBrk="1" hangingPunct="1">
              <a:defRPr/>
            </a:pPr>
            <a:r>
              <a:rPr lang="fr-FR" dirty="0">
                <a:cs typeface="+mn-cs"/>
              </a:rPr>
              <a:t>C</a:t>
            </a:r>
            <a:r>
              <a:rPr lang="fr-FR" altLang="ja-JP" dirty="0">
                <a:latin typeface="Arial"/>
                <a:cs typeface="+mn-cs"/>
              </a:rPr>
              <a:t>’</a:t>
            </a:r>
            <a:r>
              <a:rPr lang="fr-FR" dirty="0">
                <a:cs typeface="+mn-cs"/>
              </a:rPr>
              <a:t>est la preuve, les églises étant construites au cœur des habitations que la ville s</a:t>
            </a:r>
            <a:r>
              <a:rPr lang="fr-FR" altLang="ja-JP" dirty="0">
                <a:latin typeface="Arial"/>
                <a:cs typeface="+mn-cs"/>
              </a:rPr>
              <a:t>’</a:t>
            </a:r>
            <a:r>
              <a:rPr lang="fr-FR" dirty="0">
                <a:cs typeface="+mn-cs"/>
              </a:rPr>
              <a:t>étendait autrefois beaucoup plus que de nos jours.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4FF752-A4B3-254D-95E5-B05F4207A96E}" type="slidenum">
              <a:rPr lang="fr-FR"/>
              <a:pPr>
                <a:defRPr/>
              </a:pPr>
              <a:t>12</a:t>
            </a:fld>
            <a:endParaRPr lang="fr-FR"/>
          </a:p>
        </p:txBody>
      </p:sp>
      <p:sp>
        <p:nvSpPr>
          <p:cNvPr id="103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33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5267C-D683-B341-9C60-57F3EF77D3B1}" type="datetimeFigureOut">
              <a:rPr lang="fr-FR" smtClean="0"/>
              <a:t>25/03/2020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2474-561A-DA40-9D8A-12288770BC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125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5267C-D683-B341-9C60-57F3EF77D3B1}" type="datetimeFigureOut">
              <a:rPr lang="fr-FR" smtClean="0"/>
              <a:t>25/03/2020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2474-561A-DA40-9D8A-12288770BC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5536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5267C-D683-B341-9C60-57F3EF77D3B1}" type="datetimeFigureOut">
              <a:rPr lang="fr-FR" smtClean="0"/>
              <a:t>25/03/2020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2474-561A-DA40-9D8A-12288770BC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573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5267C-D683-B341-9C60-57F3EF77D3B1}" type="datetimeFigureOut">
              <a:rPr lang="fr-FR" smtClean="0"/>
              <a:t>25/03/2020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2474-561A-DA40-9D8A-12288770BC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3439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5267C-D683-B341-9C60-57F3EF77D3B1}" type="datetimeFigureOut">
              <a:rPr lang="fr-FR" smtClean="0"/>
              <a:t>25/03/2020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2474-561A-DA40-9D8A-12288770BC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8860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5267C-D683-B341-9C60-57F3EF77D3B1}" type="datetimeFigureOut">
              <a:rPr lang="fr-FR" smtClean="0"/>
              <a:t>25/03/2020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2474-561A-DA40-9D8A-12288770BC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1132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5267C-D683-B341-9C60-57F3EF77D3B1}" type="datetimeFigureOut">
              <a:rPr lang="fr-FR" smtClean="0"/>
              <a:t>25/03/2020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2474-561A-DA40-9D8A-12288770BC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5417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5267C-D683-B341-9C60-57F3EF77D3B1}" type="datetimeFigureOut">
              <a:rPr lang="fr-FR" smtClean="0"/>
              <a:t>25/03/2020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2474-561A-DA40-9D8A-12288770BC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0603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5267C-D683-B341-9C60-57F3EF77D3B1}" type="datetimeFigureOut">
              <a:rPr lang="fr-FR" smtClean="0"/>
              <a:t>25/03/2020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2474-561A-DA40-9D8A-12288770BC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3996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5267C-D683-B341-9C60-57F3EF77D3B1}" type="datetimeFigureOut">
              <a:rPr lang="fr-FR" smtClean="0"/>
              <a:t>25/03/2020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2474-561A-DA40-9D8A-12288770BC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638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5267C-D683-B341-9C60-57F3EF77D3B1}" type="datetimeFigureOut">
              <a:rPr lang="fr-FR" smtClean="0"/>
              <a:t>25/03/2020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2474-561A-DA40-9D8A-12288770BC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5093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5267C-D683-B341-9C60-57F3EF77D3B1}" type="datetimeFigureOut">
              <a:rPr lang="fr-FR" smtClean="0"/>
              <a:t>25/03/2020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B2474-561A-DA40-9D8A-12288770BC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4614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8523" y="464647"/>
            <a:ext cx="7702870" cy="1139825"/>
          </a:xfrm>
        </p:spPr>
        <p:txBody>
          <a:bodyPr>
            <a:normAutofit fontScale="90000"/>
          </a:bodyPr>
          <a:lstStyle/>
          <a:p>
            <a:pPr algn="l"/>
            <a:r>
              <a:rPr lang="fr-FR" b="1" dirty="0">
                <a:solidFill>
                  <a:srgbClr val="5B0101"/>
                </a:solidFill>
                <a:latin typeface="Palatino Linotype"/>
                <a:cs typeface="Palatino Linotype"/>
              </a:rPr>
              <a:t>L’HÔTEL DE VILLE</a:t>
            </a:r>
            <a:br>
              <a:rPr lang="fr-FR" b="1" dirty="0">
                <a:solidFill>
                  <a:schemeClr val="tx1"/>
                </a:solidFill>
                <a:latin typeface="Palatino Linotype"/>
                <a:cs typeface="Palatino Linotype"/>
              </a:rPr>
            </a:br>
            <a:r>
              <a:rPr lang="fr-FR" sz="800" b="1" dirty="0">
                <a:solidFill>
                  <a:schemeClr val="bg1"/>
                </a:solidFill>
                <a:latin typeface="Palatino Linotype"/>
                <a:cs typeface="Palatino Linotype"/>
              </a:rPr>
              <a:t>MM</a:t>
            </a:r>
            <a:br>
              <a:rPr lang="fr-FR" b="1" dirty="0">
                <a:solidFill>
                  <a:schemeClr val="bg1"/>
                </a:solidFill>
                <a:latin typeface="Palatino Linotype"/>
                <a:cs typeface="Palatino Linotype"/>
              </a:rPr>
            </a:br>
            <a:r>
              <a:rPr lang="fr-FR" sz="2800" dirty="0">
                <a:solidFill>
                  <a:srgbClr val="5B0101"/>
                </a:solidFill>
                <a:latin typeface="Palatino Linotype"/>
                <a:cs typeface="Palatino Linotype"/>
              </a:rPr>
              <a:t>Montdidier &lt; Somme &lt; Picardie&lt; Hauts-de-France</a:t>
            </a:r>
            <a:endParaRPr lang="fr-FR" sz="2800" dirty="0">
              <a:solidFill>
                <a:srgbClr val="5B010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B9A1C3-3C3B-0745-A5CA-B36528A9EC16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Cercle Maurice-Blanchard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28" y="1949254"/>
            <a:ext cx="3041464" cy="405528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535" y="1949254"/>
            <a:ext cx="2707363" cy="4055285"/>
          </a:xfrm>
          <a:prstGeom prst="rect">
            <a:avLst/>
          </a:prstGeom>
        </p:spPr>
      </p:pic>
      <p:pic>
        <p:nvPicPr>
          <p:cNvPr id="5" name="Image 4" descr="Hôtel de ville Montdidier vu de la rue Bertin - 26 mars 2007 - J. Heintz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937" y="1949254"/>
            <a:ext cx="1319704" cy="405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16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DA6CA7-2BF1-4F44-8037-08B95B9FB2B8}" type="slidenum">
              <a:rPr lang="fr-FR"/>
              <a:pPr>
                <a:defRPr/>
              </a:pPr>
              <a:t>10</a:t>
            </a:fld>
            <a:endParaRPr lang="fr-FR"/>
          </a:p>
        </p:txBody>
      </p:sp>
      <p:pic>
        <p:nvPicPr>
          <p:cNvPr id="1034242" name="Picture 2" descr="Montdidier - 1849 - Lithographie de Jehenne - SEH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" t="2225" r="1257" b="9146"/>
          <a:stretch>
            <a:fillRect/>
          </a:stretch>
        </p:blipFill>
        <p:spPr bwMode="auto">
          <a:xfrm>
            <a:off x="539750" y="505503"/>
            <a:ext cx="7920038" cy="5472113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43" name="Rectangle 3"/>
          <p:cNvSpPr>
            <a:spLocks noChangeArrowheads="1"/>
          </p:cNvSpPr>
          <p:nvPr/>
        </p:nvSpPr>
        <p:spPr bwMode="auto">
          <a:xfrm>
            <a:off x="1835150" y="1656441"/>
            <a:ext cx="1655763" cy="288925"/>
          </a:xfrm>
          <a:prstGeom prst="rect">
            <a:avLst/>
          </a:prstGeom>
          <a:noFill/>
          <a:ln w="19050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fr-FR" sz="1400" b="1" u="none">
                <a:solidFill>
                  <a:srgbClr val="482400"/>
                </a:solidFill>
                <a:latin typeface="Times New Roman" charset="0"/>
                <a:cs typeface="+mn-cs"/>
              </a:rPr>
              <a:t>Église Saint-Martin</a:t>
            </a:r>
          </a:p>
        </p:txBody>
      </p:sp>
      <p:sp>
        <p:nvSpPr>
          <p:cNvPr id="1034244" name="Line 4"/>
          <p:cNvSpPr>
            <a:spLocks noChangeShapeType="1"/>
          </p:cNvSpPr>
          <p:nvPr/>
        </p:nvSpPr>
        <p:spPr bwMode="auto">
          <a:xfrm>
            <a:off x="971550" y="1224641"/>
            <a:ext cx="576263" cy="2305050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034245" name="Line 5"/>
          <p:cNvSpPr>
            <a:spLocks noChangeShapeType="1"/>
          </p:cNvSpPr>
          <p:nvPr/>
        </p:nvSpPr>
        <p:spPr bwMode="auto">
          <a:xfrm flipH="1">
            <a:off x="1835150" y="1945366"/>
            <a:ext cx="649288" cy="1079500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034246" name="Rectangle 6"/>
          <p:cNvSpPr>
            <a:spLocks noChangeArrowheads="1"/>
          </p:cNvSpPr>
          <p:nvPr/>
        </p:nvSpPr>
        <p:spPr bwMode="auto">
          <a:xfrm>
            <a:off x="684213" y="937303"/>
            <a:ext cx="1737254" cy="288925"/>
          </a:xfrm>
          <a:prstGeom prst="rect">
            <a:avLst/>
          </a:prstGeom>
          <a:noFill/>
          <a:ln w="19050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fr-FR" sz="1400" b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Église</a:t>
            </a:r>
            <a:r>
              <a:rPr lang="fr-FR" sz="1000" b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 </a:t>
            </a:r>
            <a:r>
              <a:rPr lang="fr-FR" sz="1400" b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Saint-Médard</a:t>
            </a:r>
          </a:p>
        </p:txBody>
      </p:sp>
      <p:sp>
        <p:nvSpPr>
          <p:cNvPr id="1034247" name="Line 7"/>
          <p:cNvSpPr>
            <a:spLocks noChangeShapeType="1"/>
          </p:cNvSpPr>
          <p:nvPr/>
        </p:nvSpPr>
        <p:spPr bwMode="auto">
          <a:xfrm flipH="1">
            <a:off x="3454400" y="1440541"/>
            <a:ext cx="393700" cy="936625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034248" name="Rectangle 8"/>
          <p:cNvSpPr>
            <a:spLocks noChangeArrowheads="1"/>
          </p:cNvSpPr>
          <p:nvPr/>
        </p:nvSpPr>
        <p:spPr bwMode="auto">
          <a:xfrm>
            <a:off x="2771775" y="937303"/>
            <a:ext cx="1728788" cy="503238"/>
          </a:xfrm>
          <a:prstGeom prst="rect">
            <a:avLst/>
          </a:prstGeom>
          <a:noFill/>
          <a:ln w="19050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fr-FR" sz="1400" b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L</a:t>
            </a:r>
            <a:r>
              <a:rPr lang="fr-FR" altLang="ja-JP" sz="1400" b="1" u="none" dirty="0">
                <a:solidFill>
                  <a:srgbClr val="482400"/>
                </a:solidFill>
                <a:latin typeface="Arial"/>
                <a:cs typeface="+mn-cs"/>
              </a:rPr>
              <a:t>’</a:t>
            </a:r>
            <a:r>
              <a:rPr lang="fr-FR" sz="1400" b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église Notre-Dame</a:t>
            </a:r>
          </a:p>
          <a:p>
            <a:pPr>
              <a:defRPr/>
            </a:pPr>
            <a:r>
              <a:rPr lang="fr-FR" sz="1400" b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et la Salle du Roy</a:t>
            </a:r>
          </a:p>
        </p:txBody>
      </p:sp>
      <p:sp>
        <p:nvSpPr>
          <p:cNvPr id="1034249" name="Text Box 9"/>
          <p:cNvSpPr txBox="1">
            <a:spLocks noChangeArrowheads="1"/>
          </p:cNvSpPr>
          <p:nvPr/>
        </p:nvSpPr>
        <p:spPr bwMode="auto">
          <a:xfrm>
            <a:off x="539750" y="6096366"/>
            <a:ext cx="79200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1C1C1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600" b="1" i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Montdidier, ville fortifiée, en 1690 </a:t>
            </a:r>
            <a:r>
              <a:rPr lang="fr-FR" sz="1600" i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(par </a:t>
            </a:r>
            <a:r>
              <a:rPr lang="fr-FR" sz="1600" i="1" u="none" dirty="0" err="1">
                <a:solidFill>
                  <a:srgbClr val="482400"/>
                </a:solidFill>
                <a:latin typeface="Times New Roman" charset="0"/>
                <a:cs typeface="+mn-cs"/>
              </a:rPr>
              <a:t>Jéhenne</a:t>
            </a:r>
            <a:r>
              <a:rPr lang="fr-FR" sz="1600" i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, lithographe, 1649).</a:t>
            </a:r>
          </a:p>
        </p:txBody>
      </p:sp>
      <p:sp>
        <p:nvSpPr>
          <p:cNvPr id="1034250" name="Rectangle 10"/>
          <p:cNvSpPr>
            <a:spLocks noChangeArrowheads="1"/>
          </p:cNvSpPr>
          <p:nvPr/>
        </p:nvSpPr>
        <p:spPr bwMode="auto">
          <a:xfrm>
            <a:off x="4572000" y="648378"/>
            <a:ext cx="1655763" cy="288925"/>
          </a:xfrm>
          <a:prstGeom prst="rect">
            <a:avLst/>
          </a:prstGeom>
          <a:noFill/>
          <a:ln w="19050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fr-FR" sz="1400" b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Église Saint-Pierre</a:t>
            </a:r>
          </a:p>
        </p:txBody>
      </p:sp>
      <p:sp>
        <p:nvSpPr>
          <p:cNvPr id="1034251" name="Line 11"/>
          <p:cNvSpPr>
            <a:spLocks noChangeShapeType="1"/>
          </p:cNvSpPr>
          <p:nvPr/>
        </p:nvSpPr>
        <p:spPr bwMode="auto">
          <a:xfrm flipH="1">
            <a:off x="4500563" y="937303"/>
            <a:ext cx="720725" cy="719138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034252" name="Rectangle 12"/>
          <p:cNvSpPr>
            <a:spLocks noChangeArrowheads="1"/>
          </p:cNvSpPr>
          <p:nvPr/>
        </p:nvSpPr>
        <p:spPr bwMode="auto">
          <a:xfrm>
            <a:off x="5219700" y="1224641"/>
            <a:ext cx="2019300" cy="288925"/>
          </a:xfrm>
          <a:prstGeom prst="rect">
            <a:avLst/>
          </a:prstGeom>
          <a:noFill/>
          <a:ln w="19050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fr-FR" sz="1400" b="1" u="none">
                <a:solidFill>
                  <a:srgbClr val="482400"/>
                </a:solidFill>
                <a:latin typeface="Times New Roman" charset="0"/>
                <a:cs typeface="+mn-cs"/>
              </a:rPr>
              <a:t>Église du Saint-Sépulcre</a:t>
            </a:r>
          </a:p>
        </p:txBody>
      </p:sp>
      <p:sp>
        <p:nvSpPr>
          <p:cNvPr id="1034253" name="Line 13"/>
          <p:cNvSpPr>
            <a:spLocks noChangeShapeType="1"/>
          </p:cNvSpPr>
          <p:nvPr/>
        </p:nvSpPr>
        <p:spPr bwMode="auto">
          <a:xfrm>
            <a:off x="5868988" y="1513566"/>
            <a:ext cx="647700" cy="431800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034254" name="Line 14"/>
          <p:cNvSpPr>
            <a:spLocks noChangeShapeType="1"/>
          </p:cNvSpPr>
          <p:nvPr/>
        </p:nvSpPr>
        <p:spPr bwMode="auto">
          <a:xfrm flipH="1">
            <a:off x="3635375" y="1440541"/>
            <a:ext cx="215900" cy="1223962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4896644" y="1800903"/>
            <a:ext cx="1224756" cy="2889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fr-FR" sz="1400" b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H</a:t>
            </a:r>
            <a:r>
              <a:rPr lang="fr-FR" sz="1400" b="1" dirty="0">
                <a:solidFill>
                  <a:srgbClr val="482400"/>
                </a:solidFill>
                <a:latin typeface="Times New Roman" charset="0"/>
              </a:rPr>
              <a:t>ôtel de ville</a:t>
            </a:r>
            <a:endParaRPr lang="fr-FR" sz="1400" b="1" u="none" dirty="0">
              <a:solidFill>
                <a:srgbClr val="482400"/>
              </a:solidFill>
              <a:latin typeface="Times New Roman" charset="0"/>
              <a:cs typeface="+mn-cs"/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4999037" y="2088241"/>
            <a:ext cx="792162" cy="288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66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34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34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034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034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34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34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034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034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034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034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034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034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034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1034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034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1034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1034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1034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034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1034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1034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1034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1034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1034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43" grpId="0" animBg="1"/>
      <p:bldP spid="1034246" grpId="0" animBg="1"/>
      <p:bldP spid="1034248" grpId="0" animBg="1"/>
      <p:bldP spid="1034249" grpId="0"/>
      <p:bldP spid="1034250" grpId="0" animBg="1"/>
      <p:bldP spid="1034252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40" t="12240" r="4371" b="12240"/>
          <a:stretch/>
        </p:blipFill>
        <p:spPr>
          <a:xfrm>
            <a:off x="539552" y="503223"/>
            <a:ext cx="8154846" cy="4896544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DCCDE2-C5CD-E74C-9D53-034789FA8D3C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4757D3D4-340B-5A44-9BF5-6715F0D7A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5557283"/>
            <a:ext cx="81470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1C1C1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i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Très beau dessin </a:t>
            </a:r>
            <a:r>
              <a:rPr lang="fr-FR" sz="1600" b="1" i="1" dirty="0">
                <a:solidFill>
                  <a:srgbClr val="482400"/>
                </a:solidFill>
                <a:latin typeface="Times New Roman" charset="0"/>
              </a:rPr>
              <a:t>de la vie sur la p</a:t>
            </a:r>
            <a:r>
              <a:rPr lang="fr-FR" sz="1600" b="1" i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lace du Marché-aux-Bleds.</a:t>
            </a:r>
          </a:p>
          <a:p>
            <a:pPr algn="ctr">
              <a:defRPr/>
            </a:pPr>
            <a:r>
              <a:rPr lang="fr-FR" sz="1600" b="1" i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De gauche à droite, une voiture et peut-être des voyageurs, la maison de l’Ave Maria, l’église du Saint-Sépulcre, le moulin Maréchal sur la route de Tricot, la fontaine monumentale à l’extrémité de la rue des Juifs, l’hôtel de ville.</a:t>
            </a:r>
            <a:endParaRPr lang="fr-FR" sz="1600" i="1" u="none" dirty="0">
              <a:solidFill>
                <a:srgbClr val="482400"/>
              </a:solidFill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65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F7578F-E8E2-C042-9B72-9BCB873950F6}" type="slidenum">
              <a:rPr lang="fr-FR"/>
              <a:pPr>
                <a:defRPr/>
              </a:pPr>
              <a:t>12</a:t>
            </a:fld>
            <a:endParaRPr lang="fr-FR"/>
          </a:p>
        </p:txBody>
      </p:sp>
      <p:pic>
        <p:nvPicPr>
          <p:cNvPr id="1032194" name="Picture 2" descr="Carte postale rempart s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1118" r="2051" b="1118"/>
          <a:stretch>
            <a:fillRect/>
          </a:stretch>
        </p:blipFill>
        <p:spPr bwMode="auto">
          <a:xfrm>
            <a:off x="468313" y="548680"/>
            <a:ext cx="8243887" cy="5137150"/>
          </a:xfrm>
          <a:prstGeom prst="rect">
            <a:avLst/>
          </a:prstGeom>
          <a:noFill/>
          <a:ln w="9525">
            <a:solidFill>
              <a:srgbClr val="9966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196" name="AutoShape 4"/>
          <p:cNvSpPr>
            <a:spLocks/>
          </p:cNvSpPr>
          <p:nvPr/>
        </p:nvSpPr>
        <p:spPr bwMode="auto">
          <a:xfrm>
            <a:off x="3100387" y="1158173"/>
            <a:ext cx="1058863" cy="431800"/>
          </a:xfrm>
          <a:prstGeom prst="borderCallout1">
            <a:avLst>
              <a:gd name="adj1" fmla="val 26472"/>
              <a:gd name="adj2" fmla="val -7194"/>
              <a:gd name="adj3" fmla="val 159643"/>
              <a:gd name="adj4" fmla="val -30998"/>
            </a:avLst>
          </a:prstGeom>
          <a:noFill/>
          <a:ln w="19050">
            <a:solidFill>
              <a:srgbClr val="00FF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z="1000" b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Hôtel-Dieu </a:t>
            </a:r>
            <a:r>
              <a:rPr lang="fr-FR" sz="900" b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sœurs augustines</a:t>
            </a:r>
          </a:p>
        </p:txBody>
      </p:sp>
      <p:sp>
        <p:nvSpPr>
          <p:cNvPr id="1032197" name="AutoShape 5"/>
          <p:cNvSpPr>
            <a:spLocks/>
          </p:cNvSpPr>
          <p:nvPr/>
        </p:nvSpPr>
        <p:spPr bwMode="auto">
          <a:xfrm rot="10800000">
            <a:off x="1881188" y="597785"/>
            <a:ext cx="865187" cy="574675"/>
          </a:xfrm>
          <a:prstGeom prst="borderCallout3">
            <a:avLst>
              <a:gd name="adj1" fmla="val 73431"/>
              <a:gd name="adj2" fmla="val -8810"/>
              <a:gd name="adj3" fmla="val 73431"/>
              <a:gd name="adj4" fmla="val -9361"/>
              <a:gd name="adj5" fmla="val -46866"/>
              <a:gd name="adj6" fmla="val -9361"/>
              <a:gd name="adj7" fmla="val -191884"/>
              <a:gd name="adj8" fmla="val 27889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/>
          <a:lstStyle/>
          <a:p>
            <a:pPr>
              <a:defRPr/>
            </a:pPr>
            <a:r>
              <a:rPr lang="fr-FR" sz="1000" b="1" u="none" dirty="0">
                <a:solidFill>
                  <a:srgbClr val="003300"/>
                </a:solidFill>
                <a:latin typeface="Times New Roman" charset="0"/>
                <a:cs typeface="+mn-cs"/>
              </a:rPr>
              <a:t>Campanile hôtel de ville</a:t>
            </a:r>
          </a:p>
        </p:txBody>
      </p:sp>
      <p:sp>
        <p:nvSpPr>
          <p:cNvPr id="1032198" name="AutoShape 6"/>
          <p:cNvSpPr>
            <a:spLocks/>
          </p:cNvSpPr>
          <p:nvPr/>
        </p:nvSpPr>
        <p:spPr bwMode="auto">
          <a:xfrm>
            <a:off x="4642298" y="1425575"/>
            <a:ext cx="987425" cy="287337"/>
          </a:xfrm>
          <a:prstGeom prst="borderCallout1">
            <a:avLst>
              <a:gd name="adj1" fmla="val 39778"/>
              <a:gd name="adj2" fmla="val -7718"/>
              <a:gd name="adj3" fmla="val 170368"/>
              <a:gd name="adj4" fmla="val -127582"/>
            </a:avLst>
          </a:prstGeom>
          <a:noFill/>
          <a:ln w="19050">
            <a:solidFill>
              <a:srgbClr val="00FF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z="1000" b="1" u="none">
                <a:solidFill>
                  <a:srgbClr val="482400"/>
                </a:solidFill>
                <a:latin typeface="Times New Roman" charset="0"/>
                <a:cs typeface="+mn-cs"/>
              </a:rPr>
              <a:t>Franciscaines</a:t>
            </a:r>
          </a:p>
        </p:txBody>
      </p:sp>
      <p:sp>
        <p:nvSpPr>
          <p:cNvPr id="1032199" name="AutoShape 7"/>
          <p:cNvSpPr>
            <a:spLocks/>
          </p:cNvSpPr>
          <p:nvPr/>
        </p:nvSpPr>
        <p:spPr bwMode="auto">
          <a:xfrm>
            <a:off x="6018988" y="2181845"/>
            <a:ext cx="698500" cy="287338"/>
          </a:xfrm>
          <a:prstGeom prst="borderCallout1">
            <a:avLst>
              <a:gd name="adj1" fmla="val 39778"/>
              <a:gd name="adj2" fmla="val -10907"/>
              <a:gd name="adj3" fmla="val 90606"/>
              <a:gd name="adj4" fmla="val -68181"/>
            </a:avLst>
          </a:prstGeom>
          <a:noFill/>
          <a:ln w="19050">
            <a:solidFill>
              <a:srgbClr val="00FF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z="1000" b="1" u="none">
                <a:solidFill>
                  <a:srgbClr val="482400"/>
                </a:solidFill>
                <a:latin typeface="Times New Roman" charset="0"/>
                <a:cs typeface="+mn-cs"/>
              </a:rPr>
              <a:t>Capucins</a:t>
            </a:r>
          </a:p>
        </p:txBody>
      </p:sp>
      <p:sp>
        <p:nvSpPr>
          <p:cNvPr id="1032200" name="AutoShape 8"/>
          <p:cNvSpPr>
            <a:spLocks/>
          </p:cNvSpPr>
          <p:nvPr/>
        </p:nvSpPr>
        <p:spPr bwMode="auto">
          <a:xfrm>
            <a:off x="5744369" y="1634331"/>
            <a:ext cx="985837" cy="287337"/>
          </a:xfrm>
          <a:prstGeom prst="borderCallout1">
            <a:avLst>
              <a:gd name="adj1" fmla="val 39778"/>
              <a:gd name="adj2" fmla="val 107731"/>
              <a:gd name="adj3" fmla="val 344199"/>
              <a:gd name="adj4" fmla="val 138968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z="1000" b="1" u="none">
                <a:solidFill>
                  <a:srgbClr val="003300"/>
                </a:solidFill>
                <a:latin typeface="Times New Roman" charset="0"/>
                <a:cs typeface="+mn-cs"/>
              </a:rPr>
              <a:t>Moulin à vent</a:t>
            </a:r>
          </a:p>
        </p:txBody>
      </p:sp>
      <p:sp>
        <p:nvSpPr>
          <p:cNvPr id="1032201" name="AutoShape 9"/>
          <p:cNvSpPr>
            <a:spLocks/>
          </p:cNvSpPr>
          <p:nvPr/>
        </p:nvSpPr>
        <p:spPr bwMode="auto">
          <a:xfrm rot="10800000">
            <a:off x="7741444" y="759709"/>
            <a:ext cx="719137" cy="250825"/>
          </a:xfrm>
          <a:prstGeom prst="borderCallout3">
            <a:avLst>
              <a:gd name="adj1" fmla="val 54426"/>
              <a:gd name="adj2" fmla="val -10597"/>
              <a:gd name="adj3" fmla="val 54426"/>
              <a:gd name="adj4" fmla="val -28477"/>
              <a:gd name="adj5" fmla="val -300634"/>
              <a:gd name="adj6" fmla="val -28477"/>
              <a:gd name="adj7" fmla="val -558231"/>
              <a:gd name="adj8" fmla="val 31565"/>
            </a:avLst>
          </a:prstGeom>
          <a:noFill/>
          <a:ln w="19050">
            <a:solidFill>
              <a:srgbClr val="00FF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/>
          <a:lstStyle/>
          <a:p>
            <a:pPr>
              <a:defRPr/>
            </a:pPr>
            <a:r>
              <a:rPr lang="fr-FR" sz="1000" b="1" u="none">
                <a:solidFill>
                  <a:srgbClr val="482400"/>
                </a:solidFill>
                <a:latin typeface="Times New Roman" charset="0"/>
                <a:cs typeface="+mn-cs"/>
              </a:rPr>
              <a:t>Ursulines</a:t>
            </a:r>
          </a:p>
        </p:txBody>
      </p:sp>
      <p:sp>
        <p:nvSpPr>
          <p:cNvPr id="1032202" name="AutoShape 10"/>
          <p:cNvSpPr>
            <a:spLocks/>
          </p:cNvSpPr>
          <p:nvPr/>
        </p:nvSpPr>
        <p:spPr bwMode="auto">
          <a:xfrm rot="10800000">
            <a:off x="7010125" y="1158173"/>
            <a:ext cx="1152525" cy="566737"/>
          </a:xfrm>
          <a:prstGeom prst="borderCallout3">
            <a:avLst>
              <a:gd name="adj1" fmla="val 79829"/>
              <a:gd name="adj2" fmla="val -6616"/>
              <a:gd name="adj3" fmla="val 79829"/>
              <a:gd name="adj4" fmla="val -13778"/>
              <a:gd name="adj5" fmla="val -15130"/>
              <a:gd name="adj6" fmla="val -13778"/>
              <a:gd name="adj7" fmla="val -154343"/>
              <a:gd name="adj8" fmla="val 28097"/>
            </a:avLst>
          </a:prstGeom>
          <a:noFill/>
          <a:ln w="19050">
            <a:solidFill>
              <a:srgbClr val="00FF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/>
          <a:lstStyle/>
          <a:p>
            <a:pPr>
              <a:defRPr/>
            </a:pPr>
            <a:r>
              <a:rPr lang="fr-FR" sz="1000" b="1" u="none">
                <a:solidFill>
                  <a:srgbClr val="482400"/>
                </a:solidFill>
                <a:latin typeface="Times New Roman" charset="0"/>
                <a:cs typeface="+mn-cs"/>
              </a:rPr>
              <a:t>Sœurs de Saint-Vincent-de-Paul </a:t>
            </a:r>
            <a:r>
              <a:rPr lang="fr-FR" sz="1000" u="none">
                <a:solidFill>
                  <a:srgbClr val="482400"/>
                </a:solidFill>
                <a:latin typeface="Times New Roman" charset="0"/>
                <a:cs typeface="+mn-cs"/>
              </a:rPr>
              <a:t>(hôpital)</a:t>
            </a:r>
          </a:p>
        </p:txBody>
      </p:sp>
      <p:sp>
        <p:nvSpPr>
          <p:cNvPr id="1032203" name="AutoShape 11"/>
          <p:cNvSpPr>
            <a:spLocks/>
          </p:cNvSpPr>
          <p:nvPr/>
        </p:nvSpPr>
        <p:spPr bwMode="auto">
          <a:xfrm>
            <a:off x="4631532" y="1917700"/>
            <a:ext cx="1081087" cy="288925"/>
          </a:xfrm>
          <a:prstGeom prst="borderCallout1">
            <a:avLst>
              <a:gd name="adj1" fmla="val 39560"/>
              <a:gd name="adj2" fmla="val -7046"/>
              <a:gd name="adj3" fmla="val 132417"/>
              <a:gd name="adj4" fmla="val -47870"/>
            </a:avLst>
          </a:prstGeom>
          <a:noFill/>
          <a:ln w="19050">
            <a:solidFill>
              <a:srgbClr val="00FF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z="1000" b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Saint-Sépulcre </a:t>
            </a:r>
          </a:p>
        </p:txBody>
      </p:sp>
      <p:sp>
        <p:nvSpPr>
          <p:cNvPr id="1032204" name="AutoShape 12"/>
          <p:cNvSpPr>
            <a:spLocks/>
          </p:cNvSpPr>
          <p:nvPr/>
        </p:nvSpPr>
        <p:spPr bwMode="auto">
          <a:xfrm rot="10800000">
            <a:off x="468313" y="1425575"/>
            <a:ext cx="1112837" cy="419100"/>
          </a:xfrm>
          <a:prstGeom prst="borderCallout3">
            <a:avLst>
              <a:gd name="adj1" fmla="val 72727"/>
              <a:gd name="adj2" fmla="val -6852"/>
              <a:gd name="adj3" fmla="val 72727"/>
              <a:gd name="adj4" fmla="val -7704"/>
              <a:gd name="adj5" fmla="val -31440"/>
              <a:gd name="adj6" fmla="val -7704"/>
              <a:gd name="adj7" fmla="val -111366"/>
              <a:gd name="adj8" fmla="val 48356"/>
            </a:avLst>
          </a:prstGeom>
          <a:noFill/>
          <a:ln w="19050">
            <a:solidFill>
              <a:srgbClr val="00FF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/>
          <a:lstStyle/>
          <a:p>
            <a:pPr>
              <a:defRPr/>
            </a:pPr>
            <a:r>
              <a:rPr lang="fr-FR" sz="1000" b="1" u="none">
                <a:solidFill>
                  <a:srgbClr val="482400"/>
                </a:solidFill>
                <a:latin typeface="Times New Roman" charset="0"/>
                <a:cs typeface="+mn-cs"/>
              </a:rPr>
              <a:t>Notre-Dame</a:t>
            </a:r>
            <a:r>
              <a:rPr lang="fr-FR" sz="900" b="1" u="none">
                <a:solidFill>
                  <a:srgbClr val="482400"/>
                </a:solidFill>
                <a:latin typeface="Times New Roman" charset="0"/>
                <a:cs typeface="+mn-cs"/>
              </a:rPr>
              <a:t> prieuré bénédictin</a:t>
            </a:r>
            <a:endParaRPr lang="fr-FR" sz="900" b="1" u="none">
              <a:solidFill>
                <a:srgbClr val="482400"/>
              </a:solidFill>
              <a:cs typeface="+mn-cs"/>
            </a:endParaRPr>
          </a:p>
        </p:txBody>
      </p:sp>
      <p:sp>
        <p:nvSpPr>
          <p:cNvPr id="1032205" name="AutoShape 13"/>
          <p:cNvSpPr>
            <a:spLocks/>
          </p:cNvSpPr>
          <p:nvPr/>
        </p:nvSpPr>
        <p:spPr bwMode="auto">
          <a:xfrm rot="10800000">
            <a:off x="2026442" y="3902076"/>
            <a:ext cx="1084262" cy="282575"/>
          </a:xfrm>
          <a:prstGeom prst="borderCallout3">
            <a:avLst>
              <a:gd name="adj1" fmla="val 59546"/>
              <a:gd name="adj2" fmla="val 107028"/>
              <a:gd name="adj3" fmla="val 59546"/>
              <a:gd name="adj4" fmla="val 107319"/>
              <a:gd name="adj5" fmla="val 200000"/>
              <a:gd name="adj6" fmla="val 107319"/>
              <a:gd name="adj7" fmla="val 364042"/>
              <a:gd name="adj8" fmla="val -77162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/>
          <a:lstStyle/>
          <a:p>
            <a:pPr>
              <a:defRPr/>
            </a:pPr>
            <a:r>
              <a:rPr lang="fr-FR" sz="1000" b="1" u="none">
                <a:solidFill>
                  <a:srgbClr val="003300"/>
                </a:solidFill>
                <a:latin typeface="Times New Roman" charset="0"/>
                <a:cs typeface="+mn-cs"/>
              </a:rPr>
              <a:t>Porte de Paris</a:t>
            </a:r>
          </a:p>
        </p:txBody>
      </p:sp>
      <p:sp>
        <p:nvSpPr>
          <p:cNvPr id="1032206" name="AutoShape 14"/>
          <p:cNvSpPr>
            <a:spLocks/>
          </p:cNvSpPr>
          <p:nvPr/>
        </p:nvSpPr>
        <p:spPr bwMode="auto">
          <a:xfrm>
            <a:off x="666750" y="1032761"/>
            <a:ext cx="914400" cy="250825"/>
          </a:xfrm>
          <a:prstGeom prst="borderCallout1">
            <a:avLst>
              <a:gd name="adj1" fmla="val 45569"/>
              <a:gd name="adj2" fmla="val 108333"/>
              <a:gd name="adj3" fmla="val 179745"/>
              <a:gd name="adj4" fmla="val 118231"/>
            </a:avLst>
          </a:prstGeom>
          <a:noFill/>
          <a:ln w="19050">
            <a:solidFill>
              <a:srgbClr val="00FF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z="900" b="1" u="none">
                <a:solidFill>
                  <a:srgbClr val="482400"/>
                </a:solidFill>
                <a:latin typeface="Times New Roman" charset="0"/>
                <a:cs typeface="+mn-cs"/>
              </a:rPr>
              <a:t>Saint-Pierre</a:t>
            </a:r>
          </a:p>
        </p:txBody>
      </p:sp>
      <p:sp>
        <p:nvSpPr>
          <p:cNvPr id="1032207" name="AutoShape 15"/>
          <p:cNvSpPr>
            <a:spLocks/>
          </p:cNvSpPr>
          <p:nvPr/>
        </p:nvSpPr>
        <p:spPr bwMode="auto">
          <a:xfrm rot="10800000">
            <a:off x="581819" y="4184651"/>
            <a:ext cx="1084262" cy="349250"/>
          </a:xfrm>
          <a:prstGeom prst="borderCallout3">
            <a:avLst>
              <a:gd name="adj1" fmla="val 59546"/>
              <a:gd name="adj2" fmla="val 107028"/>
              <a:gd name="adj3" fmla="val 59546"/>
              <a:gd name="adj4" fmla="val 107319"/>
              <a:gd name="adj5" fmla="val 175843"/>
              <a:gd name="adj6" fmla="val 107319"/>
              <a:gd name="adj7" fmla="val 311796"/>
              <a:gd name="adj8" fmla="val 16542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/>
          <a:lstStyle/>
          <a:p>
            <a:pPr>
              <a:defRPr/>
            </a:pPr>
            <a:r>
              <a:rPr lang="fr-FR" sz="1000" b="1" u="none">
                <a:solidFill>
                  <a:srgbClr val="003300"/>
                </a:solidFill>
                <a:latin typeface="Times New Roman" charset="0"/>
                <a:cs typeface="+mn-cs"/>
              </a:rPr>
              <a:t>Tour Blanche</a:t>
            </a:r>
          </a:p>
        </p:txBody>
      </p:sp>
      <p:sp>
        <p:nvSpPr>
          <p:cNvPr id="1032208" name="AutoShape 16"/>
          <p:cNvSpPr>
            <a:spLocks/>
          </p:cNvSpPr>
          <p:nvPr/>
        </p:nvSpPr>
        <p:spPr bwMode="auto">
          <a:xfrm rot="10800000">
            <a:off x="5407800" y="4043363"/>
            <a:ext cx="1222375" cy="282575"/>
          </a:xfrm>
          <a:prstGeom prst="borderCallout3">
            <a:avLst>
              <a:gd name="adj1" fmla="val 59546"/>
              <a:gd name="adj2" fmla="val -6236"/>
              <a:gd name="adj3" fmla="val 59546"/>
              <a:gd name="adj4" fmla="val -12338"/>
              <a:gd name="adj5" fmla="val 126403"/>
              <a:gd name="adj6" fmla="val -12338"/>
              <a:gd name="adj7" fmla="val 264606"/>
              <a:gd name="adj8" fmla="val 208829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/>
          <a:lstStyle/>
          <a:p>
            <a:pPr>
              <a:defRPr/>
            </a:pPr>
            <a:r>
              <a:rPr lang="fr-FR" sz="1000" b="1" u="none">
                <a:solidFill>
                  <a:srgbClr val="003300"/>
                </a:solidFill>
                <a:latin typeface="Times New Roman" charset="0"/>
                <a:cs typeface="+mn-cs"/>
              </a:rPr>
              <a:t>Faubourg de Paris</a:t>
            </a:r>
          </a:p>
        </p:txBody>
      </p:sp>
      <p:sp>
        <p:nvSpPr>
          <p:cNvPr id="1032209" name="AutoShape 17"/>
          <p:cNvSpPr>
            <a:spLocks/>
          </p:cNvSpPr>
          <p:nvPr/>
        </p:nvSpPr>
        <p:spPr bwMode="auto">
          <a:xfrm rot="10800000">
            <a:off x="7238206" y="3760788"/>
            <a:ext cx="1222375" cy="282575"/>
          </a:xfrm>
          <a:prstGeom prst="borderCallout3">
            <a:avLst>
              <a:gd name="adj1" fmla="val 59546"/>
              <a:gd name="adj2" fmla="val -6236"/>
              <a:gd name="adj3" fmla="val 59546"/>
              <a:gd name="adj4" fmla="val -17796"/>
              <a:gd name="adj5" fmla="val 169662"/>
              <a:gd name="adj6" fmla="val -17796"/>
              <a:gd name="adj7" fmla="val 410671"/>
              <a:gd name="adj8" fmla="val 61426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/>
          <a:lstStyle/>
          <a:p>
            <a:pPr>
              <a:defRPr/>
            </a:pPr>
            <a:r>
              <a:rPr lang="fr-FR" sz="1000" b="1" u="none">
                <a:solidFill>
                  <a:srgbClr val="003300"/>
                </a:solidFill>
                <a:latin typeface="Times New Roman" charset="0"/>
                <a:cs typeface="+mn-cs"/>
              </a:rPr>
              <a:t>Faubourg de Roye</a:t>
            </a:r>
          </a:p>
        </p:txBody>
      </p:sp>
      <p:sp>
        <p:nvSpPr>
          <p:cNvPr id="1032210" name="Rectangle 18"/>
          <p:cNvSpPr>
            <a:spLocks noChangeArrowheads="1"/>
          </p:cNvSpPr>
          <p:nvPr/>
        </p:nvSpPr>
        <p:spPr bwMode="auto">
          <a:xfrm>
            <a:off x="476251" y="5691455"/>
            <a:ext cx="8243887" cy="815608"/>
          </a:xfrm>
          <a:prstGeom prst="rect">
            <a:avLst/>
          </a:prstGeom>
          <a:solidFill>
            <a:srgbClr val="FFDBB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9050">
                <a:solidFill>
                  <a:srgbClr val="1C1C1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endParaRPr lang="fr-FR" sz="500" b="1" i="1" u="none" dirty="0">
              <a:solidFill>
                <a:srgbClr val="482400"/>
              </a:solidFill>
              <a:latin typeface="Times New Roman" charset="0"/>
              <a:cs typeface="+mn-cs"/>
            </a:endParaRPr>
          </a:p>
          <a:p>
            <a:pPr algn="ctr">
              <a:defRPr/>
            </a:pPr>
            <a:r>
              <a:rPr lang="fr-FR" sz="1400" b="1" i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En 1740</a:t>
            </a:r>
          </a:p>
          <a:p>
            <a:pPr>
              <a:defRPr/>
            </a:pPr>
            <a:r>
              <a:rPr lang="fr-FR" sz="1400" b="1" i="1" dirty="0">
                <a:solidFill>
                  <a:srgbClr val="482400"/>
                </a:solidFill>
                <a:latin typeface="Times New Roman" charset="0"/>
              </a:rPr>
              <a:t>« </a:t>
            </a:r>
            <a:r>
              <a:rPr lang="fr-FR" sz="1400" b="1" i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Outre les cinq églises et les divers oratoires existants dans les hôpitaux et maisons religieuses, il y avait encore deux chapelles publiques : la chapelle Sainte-Catherine et la chapelle Notre-Dame-de-Boulogne. »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5F34B0ED-4789-5946-B8BC-937906A07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4" y="74653"/>
            <a:ext cx="8251824" cy="440873"/>
          </a:xfrm>
        </p:spPr>
        <p:txBody>
          <a:bodyPr>
            <a:normAutofit fontScale="90000"/>
          </a:bodyPr>
          <a:lstStyle/>
          <a:p>
            <a:r>
              <a:rPr lang="fr-FR" sz="2400" b="1" dirty="0">
                <a:solidFill>
                  <a:srgbClr val="482400"/>
                </a:solidFill>
                <a:latin typeface="Palatino Linotype" charset="0"/>
              </a:rPr>
              <a:t>Les autres édifices</a:t>
            </a:r>
            <a:endParaRPr lang="fr-FR" sz="2400" b="1" dirty="0">
              <a:solidFill>
                <a:srgbClr val="482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4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32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32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32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32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32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32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032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032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03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032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032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032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032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032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1032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1032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1032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1032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000" fill="hold"/>
                                        <p:tgtEl>
                                          <p:spTgt spid="1032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3000" fill="hold"/>
                                        <p:tgtEl>
                                          <p:spTgt spid="1032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1032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3000" fill="hold"/>
                                        <p:tgtEl>
                                          <p:spTgt spid="1032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3000" fill="hold"/>
                                        <p:tgtEl>
                                          <p:spTgt spid="1032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3000" fill="hold"/>
                                        <p:tgtEl>
                                          <p:spTgt spid="1032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 fill="hold"/>
                                        <p:tgtEl>
                                          <p:spTgt spid="1032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1032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3000" fill="hold"/>
                                        <p:tgtEl>
                                          <p:spTgt spid="1032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3000" fill="hold"/>
                                        <p:tgtEl>
                                          <p:spTgt spid="1032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3000" fill="hold"/>
                                        <p:tgtEl>
                                          <p:spTgt spid="1032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0"/>
                                        <p:tgtEl>
                                          <p:spTgt spid="103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196" grpId="0" animBg="1"/>
      <p:bldP spid="1032197" grpId="0" animBg="1"/>
      <p:bldP spid="1032198" grpId="0" animBg="1"/>
      <p:bldP spid="1032199" grpId="0" animBg="1"/>
      <p:bldP spid="1032200" grpId="0" animBg="1"/>
      <p:bldP spid="1032201" grpId="0" animBg="1"/>
      <p:bldP spid="1032202" grpId="0" animBg="1"/>
      <p:bldP spid="1032203" grpId="0" animBg="1"/>
      <p:bldP spid="1032204" grpId="0" animBg="1"/>
      <p:bldP spid="1032205" grpId="0" animBg="1"/>
      <p:bldP spid="1032206" grpId="0" animBg="1"/>
      <p:bldP spid="1032207" grpId="0" animBg="1"/>
      <p:bldP spid="1032208" grpId="0" animBg="1"/>
      <p:bldP spid="1032209" grpId="0" animBg="1"/>
      <p:bldP spid="10322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1F2D12-1B7B-E041-94BA-A8F1598C8F38}" type="slidenum">
              <a:rPr lang="fr-FR"/>
              <a:pPr>
                <a:defRPr/>
              </a:pPr>
              <a:t>13</a:t>
            </a:fld>
            <a:endParaRPr lang="fr-FR"/>
          </a:p>
        </p:txBody>
      </p:sp>
      <p:pic>
        <p:nvPicPr>
          <p:cNvPr id="1029123" name="Picture 3" descr="Hôtel de ville de 1898 - d'Alain Monchi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" b="736"/>
          <a:stretch/>
        </p:blipFill>
        <p:spPr bwMode="auto">
          <a:xfrm>
            <a:off x="467544" y="1089296"/>
            <a:ext cx="3235980" cy="5004000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3697146" y="1089296"/>
            <a:ext cx="2808312" cy="50040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3600"/>
              </a:spcAft>
              <a:defRPr/>
            </a:pPr>
            <a:r>
              <a:rPr lang="fr-FR" sz="2300" dirty="0">
                <a:solidFill>
                  <a:srgbClr val="482400"/>
                </a:solidFill>
              </a:rPr>
              <a:t>En 1898, l’hôtel de ville est reconstruit dans le style Belle Époque.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defRPr/>
            </a:pPr>
            <a:r>
              <a:rPr lang="fr-FR" sz="2300" dirty="0">
                <a:solidFill>
                  <a:srgbClr val="482400"/>
                </a:solidFill>
              </a:rPr>
              <a:t>Jean Duquesne, qui était juché sur le précédent bâtiment, est placé dans le campanile du nouvel édifice.</a:t>
            </a:r>
          </a:p>
        </p:txBody>
      </p:sp>
      <p:pic>
        <p:nvPicPr>
          <p:cNvPr id="3073" name="Picture 1" descr="Jean Duquesne - Photo Christophe Flers - Janvier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4" t="1230" r="22478" b="333"/>
          <a:stretch>
            <a:fillRect/>
          </a:stretch>
        </p:blipFill>
        <p:spPr bwMode="auto">
          <a:xfrm>
            <a:off x="6516216" y="476672"/>
            <a:ext cx="2023976" cy="482453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46856" y="260648"/>
            <a:ext cx="82296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defRPr/>
            </a:pPr>
            <a:r>
              <a:rPr lang="fr-FR" sz="4200" b="1" i="0" u="none" dirty="0">
                <a:solidFill>
                  <a:srgbClr val="482400"/>
                </a:solidFill>
                <a:latin typeface="Palatino Linotype" charset="0"/>
                <a:ea typeface="+mj-ea"/>
              </a:rPr>
              <a:t>XIX</a:t>
            </a:r>
            <a:r>
              <a:rPr lang="fr-FR" sz="4200" b="1" i="0" u="none" baseline="30000" dirty="0">
                <a:solidFill>
                  <a:srgbClr val="482400"/>
                </a:solidFill>
                <a:latin typeface="Palatino Linotype" charset="0"/>
                <a:ea typeface="+mj-ea"/>
              </a:rPr>
              <a:t>e</a:t>
            </a:r>
            <a:r>
              <a:rPr lang="fr-FR" sz="4200" b="1" i="0" u="none" dirty="0">
                <a:solidFill>
                  <a:srgbClr val="482400"/>
                </a:solidFill>
                <a:latin typeface="Palatino Linotype" charset="0"/>
                <a:ea typeface="+mj-ea"/>
              </a:rPr>
              <a:t> siècle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588224" y="5301208"/>
            <a:ext cx="194421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1C1C1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600" b="1" i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Ce jacquemart avait été sculpté en 1875 par Nestor </a:t>
            </a:r>
            <a:r>
              <a:rPr lang="fr-FR" sz="1600" b="1" i="1" u="none" dirty="0" err="1">
                <a:solidFill>
                  <a:srgbClr val="482400"/>
                </a:solidFill>
                <a:latin typeface="Times New Roman" charset="0"/>
                <a:cs typeface="+mn-cs"/>
              </a:rPr>
              <a:t>Colson</a:t>
            </a:r>
            <a:r>
              <a:rPr lang="fr-FR" sz="1600" b="1" i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520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29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078E2A-53AB-8F45-8E28-FDB755097E44}" type="slidenum">
              <a:rPr lang="fr-FR"/>
              <a:pPr>
                <a:defRPr/>
              </a:pPr>
              <a:t>14</a:t>
            </a:fld>
            <a:endParaRPr lang="fr-FR"/>
          </a:p>
        </p:txBody>
      </p:sp>
      <p:sp>
        <p:nvSpPr>
          <p:cNvPr id="984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982939"/>
            <a:ext cx="8229600" cy="4072194"/>
          </a:xfrm>
        </p:spPr>
        <p:txBody>
          <a:bodyPr>
            <a:noAutofit/>
          </a:bodyPr>
          <a:lstStyle/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fr-FR" sz="25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21 mars 1918 </a:t>
            </a:r>
            <a:r>
              <a:rPr lang="fr-FR" sz="2500" dirty="0">
                <a:solidFill>
                  <a:srgbClr val="482400"/>
                </a:solidFill>
                <a:cs typeface="+mn-cs"/>
              </a:rPr>
              <a:t>: les Allemands tentent la bataille « décisive ». Les habitants partent en </a:t>
            </a:r>
            <a:r>
              <a:rPr lang="fr-FR" sz="25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exode</a:t>
            </a:r>
            <a:r>
              <a:rPr lang="fr-FR" sz="2500" dirty="0">
                <a:solidFill>
                  <a:srgbClr val="482400"/>
                </a:solidFill>
                <a:cs typeface="+mn-cs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fr-FR" sz="25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Le sac de la ville commence le 28</a:t>
            </a:r>
            <a:r>
              <a:rPr lang="fr-FR" sz="2500" dirty="0">
                <a:solidFill>
                  <a:srgbClr val="482400"/>
                </a:solidFill>
                <a:cs typeface="+mn-cs"/>
              </a:rPr>
              <a:t>. De nombreux bâtiments sont brûlés après avoir été pillés.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fr-FR" sz="2500" dirty="0">
                <a:solidFill>
                  <a:srgbClr val="482400"/>
                </a:solidFill>
                <a:cs typeface="+mn-cs"/>
              </a:rPr>
              <a:t>Enfin, les 8, 9 et </a:t>
            </a:r>
            <a:r>
              <a:rPr lang="fr-FR" sz="25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10 août 1918</a:t>
            </a:r>
            <a:r>
              <a:rPr lang="fr-FR" sz="2500" dirty="0">
                <a:solidFill>
                  <a:srgbClr val="482400"/>
                </a:solidFill>
                <a:cs typeface="+mn-cs"/>
              </a:rPr>
              <a:t>, pour déloger l</a:t>
            </a:r>
            <a:r>
              <a:rPr lang="fr-FR" altLang="ja-JP" sz="2500" dirty="0">
                <a:solidFill>
                  <a:srgbClr val="482400"/>
                </a:solidFill>
                <a:latin typeface="Arial"/>
                <a:cs typeface="+mn-cs"/>
              </a:rPr>
              <a:t>’</a:t>
            </a:r>
            <a:r>
              <a:rPr lang="fr-FR" sz="2500" dirty="0">
                <a:solidFill>
                  <a:srgbClr val="482400"/>
                </a:solidFill>
                <a:cs typeface="+mn-cs"/>
              </a:rPr>
              <a:t>ennemi, les Français bombardent Montdidier.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fr-FR" sz="2500" dirty="0">
                <a:solidFill>
                  <a:srgbClr val="482400"/>
                </a:solidFill>
                <a:cs typeface="+mn-cs"/>
              </a:rPr>
              <a:t>Le but est atteint, </a:t>
            </a:r>
            <a:r>
              <a:rPr lang="fr-FR" sz="25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la ville est libérée mais elle est en ruines</a:t>
            </a:r>
            <a:r>
              <a:rPr lang="fr-FR" sz="2500" dirty="0">
                <a:solidFill>
                  <a:srgbClr val="482400"/>
                </a:solidFill>
                <a:cs typeface="+mn-cs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fr-FR" sz="2500" dirty="0">
              <a:solidFill>
                <a:srgbClr val="482400"/>
              </a:solidFill>
              <a:cs typeface="+mn-cs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95536" y="260648"/>
            <a:ext cx="82296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fr-FR" sz="4200" b="1" i="0" u="none" dirty="0">
                <a:solidFill>
                  <a:srgbClr val="482400"/>
                </a:solidFill>
                <a:latin typeface="Palatino Linotype" charset="0"/>
                <a:ea typeface="+mj-ea"/>
              </a:rPr>
              <a:t>XX</a:t>
            </a:r>
            <a:r>
              <a:rPr lang="fr-FR" sz="4200" b="1" i="0" u="none" baseline="30000" dirty="0">
                <a:solidFill>
                  <a:srgbClr val="482400"/>
                </a:solidFill>
                <a:latin typeface="Palatino Linotype" charset="0"/>
                <a:ea typeface="+mj-ea"/>
              </a:rPr>
              <a:t>e</a:t>
            </a:r>
            <a:r>
              <a:rPr lang="fr-FR" sz="4200" b="1" i="0" u="none" dirty="0">
                <a:solidFill>
                  <a:srgbClr val="482400"/>
                </a:solidFill>
                <a:latin typeface="Palatino Linotype" charset="0"/>
                <a:ea typeface="+mj-ea"/>
              </a:rPr>
              <a:t> siècle</a:t>
            </a:r>
          </a:p>
        </p:txBody>
      </p:sp>
    </p:spTree>
    <p:extLst>
      <p:ext uri="{BB962C8B-B14F-4D97-AF65-F5344CB8AC3E}">
        <p14:creationId xmlns:p14="http://schemas.microsoft.com/office/powerpoint/2010/main" val="277173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984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3000"/>
                                        <p:tgtEl>
                                          <p:spTgt spid="984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984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0"/>
                                        <p:tgtEl>
                                          <p:spTgt spid="984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DCCDE2-C5CD-E74C-9D53-034789FA8D3C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796107"/>
            <a:ext cx="7965074" cy="5112568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9552" y="6045200"/>
            <a:ext cx="79208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1C1C1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600" b="1" i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L’hôtel de ville sera très endommagé par les bombardements de 1918.</a:t>
            </a:r>
          </a:p>
        </p:txBody>
      </p:sp>
    </p:spTree>
    <p:extLst>
      <p:ext uri="{BB962C8B-B14F-4D97-AF65-F5344CB8AC3E}">
        <p14:creationId xmlns:p14="http://schemas.microsoft.com/office/powerpoint/2010/main" val="422058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DCCDE2-C5CD-E74C-9D53-034789FA8D3C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5" y="630575"/>
            <a:ext cx="7488832" cy="5119563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2063" y="6019800"/>
            <a:ext cx="741585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1C1C1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600" b="1" i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Vue de la place de l’Hôtel-de-Ville en cours de déblaiement.</a:t>
            </a:r>
          </a:p>
        </p:txBody>
      </p:sp>
    </p:spTree>
    <p:extLst>
      <p:ext uri="{BB962C8B-B14F-4D97-AF65-F5344CB8AC3E}">
        <p14:creationId xmlns:p14="http://schemas.microsoft.com/office/powerpoint/2010/main" val="56552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DCCDE2-C5CD-E74C-9D53-034789FA8D3C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b="3542"/>
          <a:stretch/>
        </p:blipFill>
        <p:spPr>
          <a:xfrm>
            <a:off x="680304" y="1082199"/>
            <a:ext cx="7636112" cy="4723065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8F28C750-57C2-9542-AA5E-CAAA8A98A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304" y="5879148"/>
            <a:ext cx="76361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1C1C1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i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Le tribunal, la poste et la mairie s’installent dans des baraques élevées</a:t>
            </a:r>
          </a:p>
          <a:p>
            <a:pPr algn="ctr">
              <a:defRPr/>
            </a:pPr>
            <a:r>
              <a:rPr lang="fr-FR" sz="1600" b="1" i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à l’emplacement du Jardin-Anglais dévasté.</a:t>
            </a:r>
          </a:p>
        </p:txBody>
      </p:sp>
    </p:spTree>
    <p:extLst>
      <p:ext uri="{BB962C8B-B14F-4D97-AF65-F5344CB8AC3E}">
        <p14:creationId xmlns:p14="http://schemas.microsoft.com/office/powerpoint/2010/main" val="185351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2" t="2277" r="2185" b="1545"/>
          <a:stretch/>
        </p:blipFill>
        <p:spPr>
          <a:xfrm>
            <a:off x="504000" y="806400"/>
            <a:ext cx="8013600" cy="492840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DCCDE2-C5CD-E74C-9D53-034789FA8D3C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9552" y="5805264"/>
            <a:ext cx="79208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1C1C1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600" b="1" i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Aux environs de 1928, la place est en partie reconstruite.</a:t>
            </a:r>
          </a:p>
        </p:txBody>
      </p:sp>
    </p:spTree>
    <p:extLst>
      <p:ext uri="{BB962C8B-B14F-4D97-AF65-F5344CB8AC3E}">
        <p14:creationId xmlns:p14="http://schemas.microsoft.com/office/powerpoint/2010/main" val="138519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6D14D1B-8C35-E041-8964-214B0E0981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2" t="2377" r="4801" b="4705"/>
          <a:stretch/>
        </p:blipFill>
        <p:spPr>
          <a:xfrm>
            <a:off x="4698842" y="322729"/>
            <a:ext cx="3763326" cy="590594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4593E9A-8D29-C843-AA81-B99736B049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3427" r="4766" b="2863"/>
          <a:stretch/>
        </p:blipFill>
        <p:spPr>
          <a:xfrm>
            <a:off x="619629" y="322730"/>
            <a:ext cx="3801763" cy="5905948"/>
          </a:xfrm>
          <a:prstGeom prst="rect">
            <a:avLst/>
          </a:prstGeom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690FED14-2530-4F45-8950-830449B97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36255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1C1C1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600" b="1" i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Œuvre des architectes Charles Duval et Emmanuel </a:t>
            </a:r>
            <a:r>
              <a:rPr lang="fr-FR" sz="1600" b="1" i="1" u="none" dirty="0" err="1">
                <a:solidFill>
                  <a:srgbClr val="482400"/>
                </a:solidFill>
                <a:latin typeface="Times New Roman" charset="0"/>
                <a:cs typeface="+mn-cs"/>
              </a:rPr>
              <a:t>Gonse</a:t>
            </a:r>
            <a:r>
              <a:rPr lang="fr-FR" sz="1600" b="1" i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, l’hôtel </a:t>
            </a:r>
            <a:r>
              <a:rPr lang="fr-FR" sz="1600" b="1" i="1" dirty="0">
                <a:solidFill>
                  <a:srgbClr val="482400"/>
                </a:solidFill>
                <a:latin typeface="Times New Roman" charset="0"/>
              </a:rPr>
              <a:t>de ville sera inauguré le 7 juin 1931.</a:t>
            </a:r>
            <a:endParaRPr lang="fr-FR" sz="1600" b="1" i="1" u="none" dirty="0">
              <a:solidFill>
                <a:srgbClr val="482400"/>
              </a:solidFill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10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826" y="1818951"/>
            <a:ext cx="2703524" cy="4055286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rcRect t="29376" b="2937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078E2A-53AB-8F45-8E28-FDB755097E44}" type="slidenum">
              <a:rPr lang="fr-FR"/>
              <a:pPr>
                <a:defRPr/>
              </a:pPr>
              <a:t>20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1F65DF0-F12F-E24F-B50B-6D4BDFE07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05" y="287244"/>
            <a:ext cx="4517704" cy="301535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93C70B5-ABD5-F646-B4A0-7C2532DA2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012" y="299607"/>
            <a:ext cx="3905146" cy="633946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CC21965-145F-A149-95BD-B28C7AA45287}"/>
              </a:ext>
            </a:extLst>
          </p:cNvPr>
          <p:cNvSpPr txBox="1"/>
          <p:nvPr/>
        </p:nvSpPr>
        <p:spPr>
          <a:xfrm>
            <a:off x="268941" y="3429000"/>
            <a:ext cx="4209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1940, l’hôtel de ville est transformé en Kreis kommandantur. À droite, les magasins endommagés par les bombardements.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F0EA82C-A6A7-B54D-8106-75E613F12B8C}"/>
              </a:ext>
            </a:extLst>
          </p:cNvPr>
          <p:cNvSpPr txBox="1"/>
          <p:nvPr/>
        </p:nvSpPr>
        <p:spPr>
          <a:xfrm>
            <a:off x="1413798" y="5771575"/>
            <a:ext cx="3477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b="1" i="1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1</a:t>
            </a:r>
            <a:r>
              <a:rPr lang="fr-FR" sz="1600" b="1" i="1" baseline="3000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fr-FR" sz="1600" b="1" i="1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septembre 1944, jour de la Libération, les résistants au balcon d’honneur de l’hôtel de ville.</a:t>
            </a:r>
          </a:p>
        </p:txBody>
      </p:sp>
    </p:spTree>
    <p:extLst>
      <p:ext uri="{BB962C8B-B14F-4D97-AF65-F5344CB8AC3E}">
        <p14:creationId xmlns:p14="http://schemas.microsoft.com/office/powerpoint/2010/main" val="1922527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F669596-C475-9047-B277-D8BBC5A2D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224" y="3472124"/>
            <a:ext cx="2641862" cy="33228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C1C70DB-B593-7E4B-9009-6D92E5239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802" y="919240"/>
            <a:ext cx="3163422" cy="2372567"/>
          </a:xfrm>
          <a:prstGeom prst="rect">
            <a:avLst/>
          </a:prstGeom>
        </p:spPr>
      </p:pic>
      <p:sp>
        <p:nvSpPr>
          <p:cNvPr id="21" name="Rectangle 3">
            <a:extLst>
              <a:ext uri="{FF2B5EF4-FFF2-40B4-BE49-F238E27FC236}">
                <a16:creationId xmlns:a16="http://schemas.microsoft.com/office/drawing/2014/main" id="{580ABEBC-9C57-9747-AE53-32A79612C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174585"/>
            <a:ext cx="8229600" cy="665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fr-FR" sz="4200" b="1" i="0" u="none" dirty="0">
                <a:solidFill>
                  <a:srgbClr val="482400"/>
                </a:solidFill>
                <a:latin typeface="Palatino Linotype" charset="0"/>
                <a:ea typeface="+mj-ea"/>
              </a:rPr>
              <a:t>XXI</a:t>
            </a:r>
            <a:r>
              <a:rPr lang="fr-FR" sz="4200" b="1" i="0" u="none" baseline="30000" dirty="0">
                <a:solidFill>
                  <a:srgbClr val="482400"/>
                </a:solidFill>
                <a:latin typeface="Palatino Linotype" charset="0"/>
                <a:ea typeface="+mj-ea"/>
              </a:rPr>
              <a:t>e</a:t>
            </a:r>
            <a:r>
              <a:rPr lang="fr-FR" sz="4200" b="1" i="0" u="none" dirty="0">
                <a:solidFill>
                  <a:srgbClr val="482400"/>
                </a:solidFill>
                <a:latin typeface="Palatino Linotype" charset="0"/>
                <a:ea typeface="+mj-ea"/>
              </a:rPr>
              <a:t> siècle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9F71F92-44A3-B343-89BC-D378D8184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030" y="3472027"/>
            <a:ext cx="2199939" cy="329990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46BB711-B323-0A4C-933F-00D61B7E27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966747"/>
            <a:ext cx="2231167" cy="3342004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C9650396-5BBE-DD46-A081-2E1081B3C7BA}"/>
              </a:ext>
            </a:extLst>
          </p:cNvPr>
          <p:cNvSpPr txBox="1"/>
          <p:nvPr/>
        </p:nvSpPr>
        <p:spPr>
          <a:xfrm>
            <a:off x="952244" y="6133651"/>
            <a:ext cx="2519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b="1" i="1" dirty="0">
                <a:latin typeface="Times New Roman" panose="02020603050405020304" pitchFamily="18" charset="0"/>
                <a:ea typeface="Noto Sans Shavian" panose="020B0502040504020204" pitchFamily="34" charset="0"/>
                <a:cs typeface="Times New Roman" panose="02020603050405020304" pitchFamily="18" charset="0"/>
              </a:rPr>
              <a:t>Réaménagement des bureaux en 2016.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5480116-08F9-0B42-BB2F-102CB49D9681}"/>
              </a:ext>
            </a:extLst>
          </p:cNvPr>
          <p:cNvSpPr txBox="1"/>
          <p:nvPr/>
        </p:nvSpPr>
        <p:spPr>
          <a:xfrm>
            <a:off x="395536" y="4387044"/>
            <a:ext cx="2231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i="1" dirty="0">
                <a:latin typeface="Times New Roman" panose="02020603050405020304" pitchFamily="18" charset="0"/>
                <a:ea typeface="Noto Sans Shavian" panose="020B0502040504020204" pitchFamily="34" charset="0"/>
                <a:cs typeface="Times New Roman" panose="02020603050405020304" pitchFamily="18" charset="0"/>
              </a:rPr>
              <a:t>Avril 2008.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C7C5E4E-C583-7F45-9EAB-C1D5DA839D18}"/>
              </a:ext>
            </a:extLst>
          </p:cNvPr>
          <p:cNvSpPr txBox="1"/>
          <p:nvPr/>
        </p:nvSpPr>
        <p:spPr>
          <a:xfrm>
            <a:off x="6321176" y="1802508"/>
            <a:ext cx="2303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>
                <a:latin typeface="Times New Roman" panose="02020603050405020304" pitchFamily="18" charset="0"/>
                <a:ea typeface="Noto Sans Shavian" panose="020B0502040504020204" pitchFamily="34" charset="0"/>
                <a:cs typeface="Times New Roman" panose="02020603050405020304" pitchFamily="18" charset="0"/>
              </a:rPr>
              <a:t>Travaux au sommet du campanile en mars 2012.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D09DD03-D10F-EC44-8FB5-C7A43BA1DA83}"/>
              </a:ext>
            </a:extLst>
          </p:cNvPr>
          <p:cNvSpPr txBox="1"/>
          <p:nvPr/>
        </p:nvSpPr>
        <p:spPr>
          <a:xfrm>
            <a:off x="6703919" y="3050075"/>
            <a:ext cx="2231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b="1" i="1" dirty="0">
                <a:latin typeface="Times New Roman" panose="02020603050405020304" pitchFamily="18" charset="0"/>
                <a:ea typeface="Noto Sans Shavian" panose="020B0502040504020204" pitchFamily="34" charset="0"/>
                <a:cs typeface="Times New Roman" panose="02020603050405020304" pitchFamily="18" charset="0"/>
              </a:rPr>
              <a:t>Décembre 2015.</a:t>
            </a:r>
          </a:p>
        </p:txBody>
      </p:sp>
    </p:spTree>
    <p:extLst>
      <p:ext uri="{BB962C8B-B14F-4D97-AF65-F5344CB8AC3E}">
        <p14:creationId xmlns:p14="http://schemas.microsoft.com/office/powerpoint/2010/main" val="311213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4C6144-B823-004B-B5A7-1E37B0098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482400"/>
                </a:solidFill>
                <a:latin typeface="Palatino Linotype" charset="0"/>
              </a:rPr>
              <a:t>VIII</a:t>
            </a:r>
            <a:r>
              <a:rPr lang="fr-FR" b="1" baseline="30000" dirty="0">
                <a:solidFill>
                  <a:srgbClr val="482400"/>
                </a:solidFill>
                <a:latin typeface="Palatino Linotype" charset="0"/>
              </a:rPr>
              <a:t>e</a:t>
            </a:r>
            <a:r>
              <a:rPr lang="fr-FR" b="1" dirty="0">
                <a:solidFill>
                  <a:srgbClr val="482400"/>
                </a:solidFill>
                <a:latin typeface="Palatino Linotype" charset="0"/>
              </a:rPr>
              <a:t> siècle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6FB6B6-0CD7-B84C-9777-0C8D344AA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4770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fr-FR" sz="2500" dirty="0">
                <a:solidFill>
                  <a:srgbClr val="482400"/>
                </a:solidFill>
              </a:rPr>
              <a:t>En 774, </a:t>
            </a:r>
            <a:r>
              <a:rPr lang="fr-FR" sz="2500" b="1" dirty="0">
                <a:solidFill>
                  <a:schemeClr val="accent6">
                    <a:lumMod val="50000"/>
                  </a:schemeClr>
                </a:solidFill>
              </a:rPr>
              <a:t>Charlemagne</a:t>
            </a:r>
            <a:r>
              <a:rPr lang="fr-FR" sz="2500" dirty="0">
                <a:solidFill>
                  <a:srgbClr val="482400"/>
                </a:solidFill>
              </a:rPr>
              <a:t> fait le siège de Pavie, en Lombardie.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fr-FR" sz="2500" dirty="0">
                <a:solidFill>
                  <a:srgbClr val="482400"/>
                </a:solidFill>
              </a:rPr>
              <a:t>Ayant fait prisonnier son ex-beau-père, </a:t>
            </a:r>
            <a:r>
              <a:rPr lang="fr-FR" sz="2500" b="1" dirty="0">
                <a:solidFill>
                  <a:schemeClr val="accent6">
                    <a:lumMod val="50000"/>
                  </a:schemeClr>
                </a:solidFill>
              </a:rPr>
              <a:t>Didier roi des Lombards</a:t>
            </a:r>
            <a:r>
              <a:rPr lang="fr-FR" sz="2500" dirty="0">
                <a:solidFill>
                  <a:srgbClr val="482400"/>
                </a:solidFill>
              </a:rPr>
              <a:t>,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fr-FR" sz="2500" dirty="0">
                <a:solidFill>
                  <a:srgbClr val="482400"/>
                </a:solidFill>
              </a:rPr>
              <a:t>Il le confie aux moines de l’abbaye de Corbie.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fr-FR" sz="2500" dirty="0">
                <a:solidFill>
                  <a:srgbClr val="482400"/>
                </a:solidFill>
              </a:rPr>
              <a:t>Ceux-ci installent le monarque et sa cour dans un </a:t>
            </a:r>
            <a:r>
              <a:rPr lang="fr-FR" sz="2500" b="1" dirty="0">
                <a:solidFill>
                  <a:schemeClr val="accent6">
                    <a:lumMod val="50000"/>
                  </a:schemeClr>
                </a:solidFill>
              </a:rPr>
              <a:t>donjon</a:t>
            </a:r>
            <a:r>
              <a:rPr lang="fr-FR" sz="2500" dirty="0">
                <a:solidFill>
                  <a:srgbClr val="482400"/>
                </a:solidFill>
              </a:rPr>
              <a:t> élevé en haut de la falaise, sur l’actuel site du Prieuré.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fr-FR" sz="2500" dirty="0">
                <a:solidFill>
                  <a:srgbClr val="482400"/>
                </a:solidFill>
              </a:rPr>
              <a:t>Jusqu’au IX</a:t>
            </a:r>
            <a:r>
              <a:rPr lang="fr-FR" sz="2500" baseline="30000" dirty="0">
                <a:solidFill>
                  <a:srgbClr val="482400"/>
                </a:solidFill>
              </a:rPr>
              <a:t>e</a:t>
            </a:r>
            <a:r>
              <a:rPr lang="fr-FR" sz="2500" dirty="0">
                <a:solidFill>
                  <a:srgbClr val="482400"/>
                </a:solidFill>
              </a:rPr>
              <a:t> siècle, la vie de la future ville de Montdidier s’est d’abord déroulée </a:t>
            </a:r>
            <a:r>
              <a:rPr lang="fr-FR" sz="2500" b="1" dirty="0">
                <a:solidFill>
                  <a:schemeClr val="accent6">
                    <a:lumMod val="50000"/>
                  </a:schemeClr>
                </a:solidFill>
              </a:rPr>
              <a:t>dans la vallée</a:t>
            </a:r>
            <a:r>
              <a:rPr lang="fr-FR" sz="2500" dirty="0">
                <a:solidFill>
                  <a:srgbClr val="482400"/>
                </a:solidFill>
              </a:rPr>
              <a:t>,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fr-FR" sz="2500" dirty="0">
                <a:solidFill>
                  <a:srgbClr val="482400"/>
                </a:solidFill>
              </a:rPr>
              <a:t>Juste au point où la vallée de la rivière des Trois-Doms devient exploitable pour la culture maraîchère.</a:t>
            </a:r>
          </a:p>
        </p:txBody>
      </p:sp>
    </p:spTree>
    <p:extLst>
      <p:ext uri="{BB962C8B-B14F-4D97-AF65-F5344CB8AC3E}">
        <p14:creationId xmlns:p14="http://schemas.microsoft.com/office/powerpoint/2010/main" val="2057693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D6B89A-3D78-6747-A111-5DE2466E1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53236"/>
            <a:ext cx="8229600" cy="259528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fr-FR" sz="2500" dirty="0">
                <a:solidFill>
                  <a:srgbClr val="482400"/>
                </a:solidFill>
              </a:rPr>
              <a:t>En 888, l’invasion normande atteint le Vermandois et le Santerre.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fr-FR" sz="2500" b="1" dirty="0">
                <a:solidFill>
                  <a:schemeClr val="accent6">
                    <a:lumMod val="50000"/>
                  </a:schemeClr>
                </a:solidFill>
              </a:rPr>
              <a:t>Un siècle durant il n’est question que de maisons pillées et incendiées</a:t>
            </a:r>
            <a:r>
              <a:rPr lang="fr-FR" sz="2500" dirty="0">
                <a:solidFill>
                  <a:srgbClr val="482400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lang="fr-FR" sz="2500" dirty="0">
              <a:solidFill>
                <a:srgbClr val="482400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173AF72-2679-FF49-B3E4-4CF2D00CE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482400"/>
                </a:solidFill>
                <a:latin typeface="Palatino Linotype" charset="0"/>
              </a:rPr>
              <a:t>IX</a:t>
            </a:r>
            <a:r>
              <a:rPr lang="fr-FR" b="1" baseline="30000" dirty="0">
                <a:solidFill>
                  <a:srgbClr val="482400"/>
                </a:solidFill>
                <a:latin typeface="Palatino Linotype" charset="0"/>
              </a:rPr>
              <a:t>e</a:t>
            </a:r>
            <a:r>
              <a:rPr lang="fr-FR" b="1" dirty="0">
                <a:solidFill>
                  <a:srgbClr val="482400"/>
                </a:solidFill>
                <a:latin typeface="Palatino Linotype" charset="0"/>
              </a:rPr>
              <a:t> siècle</a:t>
            </a:r>
          </a:p>
        </p:txBody>
      </p:sp>
    </p:spTree>
    <p:extLst>
      <p:ext uri="{BB962C8B-B14F-4D97-AF65-F5344CB8AC3E}">
        <p14:creationId xmlns:p14="http://schemas.microsoft.com/office/powerpoint/2010/main" val="1143261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D04B81-252E-C24F-823D-A68A33BB5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24145"/>
            <a:ext cx="8229600" cy="331604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30000"/>
              </a:lnSpc>
              <a:spcBef>
                <a:spcPts val="300"/>
              </a:spcBef>
              <a:spcAft>
                <a:spcPts val="2400"/>
              </a:spcAft>
              <a:defRPr/>
            </a:pPr>
            <a:r>
              <a:rPr lang="fr-FR" sz="3100" dirty="0">
                <a:solidFill>
                  <a:srgbClr val="482400"/>
                </a:solidFill>
              </a:rPr>
              <a:t>Mais, à cause des </a:t>
            </a:r>
            <a:r>
              <a:rPr lang="fr-FR" sz="3100" b="1" dirty="0">
                <a:solidFill>
                  <a:schemeClr val="accent6">
                    <a:lumMod val="50000"/>
                  </a:schemeClr>
                </a:solidFill>
              </a:rPr>
              <a:t>guerres</a:t>
            </a:r>
            <a:r>
              <a:rPr lang="fr-FR" sz="3100" dirty="0">
                <a:solidFill>
                  <a:srgbClr val="482400"/>
                </a:solidFill>
              </a:rPr>
              <a:t> continuelles à cette époque,</a:t>
            </a:r>
          </a:p>
          <a:p>
            <a:pPr>
              <a:lnSpc>
                <a:spcPct val="130000"/>
              </a:lnSpc>
              <a:spcBef>
                <a:spcPts val="300"/>
              </a:spcBef>
              <a:spcAft>
                <a:spcPts val="2400"/>
              </a:spcAft>
              <a:defRPr/>
            </a:pPr>
            <a:r>
              <a:rPr lang="fr-FR" sz="3100" dirty="0">
                <a:solidFill>
                  <a:srgbClr val="482400"/>
                </a:solidFill>
              </a:rPr>
              <a:t>les </a:t>
            </a:r>
            <a:r>
              <a:rPr lang="fr-FR" sz="3100" b="1" dirty="0">
                <a:solidFill>
                  <a:schemeClr val="accent6">
                    <a:lumMod val="50000"/>
                  </a:schemeClr>
                </a:solidFill>
              </a:rPr>
              <a:t>paysans</a:t>
            </a:r>
            <a:r>
              <a:rPr lang="fr-FR" sz="3100" dirty="0">
                <a:solidFill>
                  <a:srgbClr val="482400"/>
                </a:solidFill>
              </a:rPr>
              <a:t>, dont les villages sont régulièrement envahis et brûlés, cherchent à se protéger et </a:t>
            </a:r>
            <a:r>
              <a:rPr lang="fr-FR" sz="3100" b="1" dirty="0">
                <a:solidFill>
                  <a:schemeClr val="accent6">
                    <a:lumMod val="50000"/>
                  </a:schemeClr>
                </a:solidFill>
              </a:rPr>
              <a:t>montent se mettre en sécurité autour du château</a:t>
            </a:r>
            <a:r>
              <a:rPr lang="fr-FR" sz="3100" dirty="0">
                <a:solidFill>
                  <a:srgbClr val="482400"/>
                </a:solidFill>
              </a:rPr>
              <a:t> des comtes de Montdidier, bâti autour de l’antique donjon, en haut de la falaise.</a:t>
            </a:r>
            <a:endParaRPr lang="fr-FR" sz="2500" dirty="0">
              <a:solidFill>
                <a:srgbClr val="482400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A807A1A-C0F1-084B-91D8-F6997847D5A0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482400"/>
                </a:solidFill>
                <a:latin typeface="Palatino Linotype" charset="0"/>
              </a:rPr>
              <a:t>X</a:t>
            </a:r>
            <a:r>
              <a:rPr lang="fr-FR" b="1" baseline="30000" dirty="0">
                <a:solidFill>
                  <a:srgbClr val="482400"/>
                </a:solidFill>
                <a:latin typeface="Palatino Linotype" charset="0"/>
              </a:rPr>
              <a:t>e</a:t>
            </a:r>
            <a:r>
              <a:rPr lang="fr-FR" b="1" dirty="0">
                <a:solidFill>
                  <a:srgbClr val="482400"/>
                </a:solidFill>
                <a:latin typeface="Palatino Linotype" charset="0"/>
              </a:rPr>
              <a:t> siècle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DE2C0320-D63F-224A-961E-403454129048}"/>
              </a:ext>
            </a:extLst>
          </p:cNvPr>
          <p:cNvSpPr txBox="1">
            <a:spLocks/>
          </p:cNvSpPr>
          <p:nvPr/>
        </p:nvSpPr>
        <p:spPr>
          <a:xfrm>
            <a:off x="457200" y="2853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482400"/>
                </a:solidFill>
                <a:latin typeface="Palatino Linotype" charset="0"/>
              </a:rPr>
              <a:t>X</a:t>
            </a:r>
            <a:r>
              <a:rPr lang="fr-FR" b="1" baseline="30000" dirty="0">
                <a:solidFill>
                  <a:srgbClr val="482400"/>
                </a:solidFill>
                <a:latin typeface="Palatino Linotype" charset="0"/>
              </a:rPr>
              <a:t>e</a:t>
            </a:r>
            <a:r>
              <a:rPr lang="fr-FR" b="1" dirty="0">
                <a:solidFill>
                  <a:srgbClr val="482400"/>
                </a:solidFill>
                <a:latin typeface="Palatino Linotype" charset="0"/>
              </a:rPr>
              <a:t> siècle</a:t>
            </a:r>
          </a:p>
        </p:txBody>
      </p:sp>
    </p:spTree>
    <p:extLst>
      <p:ext uri="{BB962C8B-B14F-4D97-AF65-F5344CB8AC3E}">
        <p14:creationId xmlns:p14="http://schemas.microsoft.com/office/powerpoint/2010/main" val="1872501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DE7A92-3A11-AE41-AD2B-7100C49DC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34905"/>
            <a:ext cx="8229600" cy="303634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</a:pPr>
            <a:r>
              <a:rPr lang="fr-FR" sz="2400" dirty="0">
                <a:solidFill>
                  <a:srgbClr val="482400"/>
                </a:solidFill>
              </a:rPr>
              <a:t>Une charte de Philippe I</a:t>
            </a:r>
            <a:r>
              <a:rPr lang="fr-FR" sz="2400" baseline="30000" dirty="0">
                <a:solidFill>
                  <a:srgbClr val="482400"/>
                </a:solidFill>
              </a:rPr>
              <a:t>er</a:t>
            </a:r>
            <a:r>
              <a:rPr lang="fr-FR" sz="2400" dirty="0">
                <a:solidFill>
                  <a:srgbClr val="482400"/>
                </a:solidFill>
              </a:rPr>
              <a:t>, en 1060, et un texte de </a:t>
            </a:r>
            <a:r>
              <a:rPr lang="fr-FR" sz="2400" dirty="0" err="1">
                <a:solidFill>
                  <a:srgbClr val="482400"/>
                </a:solidFill>
              </a:rPr>
              <a:t>Orderic</a:t>
            </a:r>
            <a:r>
              <a:rPr lang="fr-FR" sz="2400" dirty="0">
                <a:solidFill>
                  <a:srgbClr val="482400"/>
                </a:solidFill>
              </a:rPr>
              <a:t> Vital indiquent clairement le nom de la ville : Monte </a:t>
            </a:r>
            <a:r>
              <a:rPr lang="fr-FR" sz="2400" dirty="0" err="1">
                <a:solidFill>
                  <a:srgbClr val="482400"/>
                </a:solidFill>
              </a:rPr>
              <a:t>Desiderius</a:t>
            </a:r>
            <a:r>
              <a:rPr lang="fr-FR" sz="2400" dirty="0">
                <a:solidFill>
                  <a:srgbClr val="482400"/>
                </a:solidFill>
              </a:rPr>
              <a:t>, </a:t>
            </a:r>
            <a:r>
              <a:rPr lang="fr-FR" sz="2400" b="1" dirty="0" err="1">
                <a:solidFill>
                  <a:schemeClr val="accent6">
                    <a:lumMod val="50000"/>
                  </a:schemeClr>
                </a:solidFill>
              </a:rPr>
              <a:t>Montedesiderii</a:t>
            </a:r>
            <a:r>
              <a:rPr lang="fr-FR" sz="2400" dirty="0">
                <a:solidFill>
                  <a:srgbClr val="482400"/>
                </a:solidFill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</a:pPr>
            <a:r>
              <a:rPr lang="fr-FR" sz="2400" dirty="0">
                <a:solidFill>
                  <a:srgbClr val="482400"/>
                </a:solidFill>
              </a:rPr>
              <a:t>Ainsi, le nom de la ville viendrait de la contraction des mots : « Mont » et « Didier ».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</a:pPr>
            <a:endParaRPr lang="fr-FR" sz="2400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F791F1D3-C3D8-5049-8806-C19676461912}"/>
              </a:ext>
            </a:extLst>
          </p:cNvPr>
          <p:cNvSpPr txBox="1">
            <a:spLocks/>
          </p:cNvSpPr>
          <p:nvPr/>
        </p:nvSpPr>
        <p:spPr>
          <a:xfrm>
            <a:off x="457200" y="2853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482400"/>
                </a:solidFill>
                <a:latin typeface="Palatino Linotype" charset="0"/>
              </a:rPr>
              <a:t>XI</a:t>
            </a:r>
            <a:r>
              <a:rPr lang="fr-FR" b="1" baseline="30000" dirty="0">
                <a:solidFill>
                  <a:srgbClr val="482400"/>
                </a:solidFill>
                <a:latin typeface="Palatino Linotype" charset="0"/>
              </a:rPr>
              <a:t>e</a:t>
            </a:r>
            <a:r>
              <a:rPr lang="fr-FR" b="1" dirty="0">
                <a:solidFill>
                  <a:srgbClr val="482400"/>
                </a:solidFill>
                <a:latin typeface="Palatino Linotype" charset="0"/>
              </a:rPr>
              <a:t> siècle</a:t>
            </a:r>
          </a:p>
        </p:txBody>
      </p:sp>
    </p:spTree>
    <p:extLst>
      <p:ext uri="{BB962C8B-B14F-4D97-AF65-F5344CB8AC3E}">
        <p14:creationId xmlns:p14="http://schemas.microsoft.com/office/powerpoint/2010/main" val="3898645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57A5F6-5BA9-D44C-BB65-4F4A32C35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482400"/>
                </a:solidFill>
                <a:latin typeface="Palatino Linotype" charset="0"/>
              </a:rPr>
              <a:t>XII</a:t>
            </a:r>
            <a:r>
              <a:rPr lang="fr-FR" b="1" baseline="30000" dirty="0">
                <a:solidFill>
                  <a:srgbClr val="482400"/>
                </a:solidFill>
                <a:latin typeface="Palatino Linotype" charset="0"/>
              </a:rPr>
              <a:t>e</a:t>
            </a:r>
            <a:r>
              <a:rPr lang="fr-FR" b="1" dirty="0">
                <a:solidFill>
                  <a:srgbClr val="482400"/>
                </a:solidFill>
                <a:latin typeface="Palatino Linotype" charset="0"/>
              </a:rPr>
              <a:t> siècle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69805F-8F9C-744C-9A14-373BAC53C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22935"/>
            <a:ext cx="8229600" cy="410135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</a:pPr>
            <a:r>
              <a:rPr lang="fr-FR" sz="2800" dirty="0"/>
              <a:t>Le roi </a:t>
            </a:r>
            <a:r>
              <a:rPr lang="fr-FR" sz="2800" b="1" dirty="0">
                <a:solidFill>
                  <a:schemeClr val="accent6">
                    <a:lumMod val="50000"/>
                  </a:schemeClr>
                </a:solidFill>
              </a:rPr>
              <a:t>Philippe II Auguste </a:t>
            </a:r>
            <a:r>
              <a:rPr lang="fr-FR" sz="2800" dirty="0">
                <a:solidFill>
                  <a:srgbClr val="482400"/>
                </a:solidFill>
              </a:rPr>
              <a:t>accorde une charte communale à la ville de Montdidier en 1195.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</a:pPr>
            <a:r>
              <a:rPr lang="fr-FR" sz="2800" b="1" dirty="0">
                <a:solidFill>
                  <a:schemeClr val="accent6">
                    <a:lumMod val="50000"/>
                  </a:schemeClr>
                </a:solidFill>
              </a:rPr>
              <a:t>Jean </a:t>
            </a:r>
            <a:r>
              <a:rPr lang="fr-FR" sz="2800" b="1" dirty="0" err="1">
                <a:solidFill>
                  <a:schemeClr val="accent6">
                    <a:lumMod val="50000"/>
                  </a:schemeClr>
                </a:solidFill>
              </a:rPr>
              <a:t>Dochart</a:t>
            </a:r>
            <a:r>
              <a:rPr lang="fr-FR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2800" dirty="0">
                <a:solidFill>
                  <a:srgbClr val="482400"/>
                </a:solidFill>
              </a:rPr>
              <a:t>est élu maïeur en 1196.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</a:pPr>
            <a:r>
              <a:rPr lang="fr-FR" sz="2800" dirty="0">
                <a:solidFill>
                  <a:srgbClr val="482400"/>
                </a:solidFill>
              </a:rPr>
              <a:t>La maison de ville ou </a:t>
            </a:r>
            <a:r>
              <a:rPr lang="fr-FR" sz="2800" dirty="0" err="1">
                <a:solidFill>
                  <a:srgbClr val="482400"/>
                </a:solidFill>
              </a:rPr>
              <a:t>hostel</a:t>
            </a:r>
            <a:r>
              <a:rPr lang="fr-FR" sz="2800" dirty="0">
                <a:solidFill>
                  <a:srgbClr val="482400"/>
                </a:solidFill>
              </a:rPr>
              <a:t> de ville est installée « </a:t>
            </a:r>
            <a:r>
              <a:rPr lang="fr-FR" sz="2800" b="1" dirty="0">
                <a:solidFill>
                  <a:schemeClr val="accent6">
                    <a:lumMod val="50000"/>
                  </a:schemeClr>
                </a:solidFill>
              </a:rPr>
              <a:t>en la paroisse </a:t>
            </a:r>
            <a:r>
              <a:rPr lang="fr-FR" sz="2800" b="1" dirty="0" err="1">
                <a:solidFill>
                  <a:schemeClr val="accent6">
                    <a:lumMod val="50000"/>
                  </a:schemeClr>
                </a:solidFill>
              </a:rPr>
              <a:t>Saint-Mart</a:t>
            </a:r>
            <a:r>
              <a:rPr lang="fr-FR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2800" dirty="0">
                <a:solidFill>
                  <a:srgbClr val="482400"/>
                </a:solidFill>
              </a:rPr>
              <a:t>de Montdidier », dans la partie basse de la ville, ce quartier Saint-Médard étant alors le centre de la cité.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</a:pPr>
            <a:r>
              <a:rPr lang="fr-FR" sz="2800" dirty="0">
                <a:solidFill>
                  <a:srgbClr val="482400"/>
                </a:solidFill>
              </a:rPr>
              <a:t>L’hôtel de ville subsista </a:t>
            </a:r>
            <a:r>
              <a:rPr lang="fr-FR" sz="2800" b="1" dirty="0">
                <a:solidFill>
                  <a:schemeClr val="accent6">
                    <a:lumMod val="50000"/>
                  </a:schemeClr>
                </a:solidFill>
              </a:rPr>
              <a:t>trois siècles dans la vallée</a:t>
            </a:r>
            <a:r>
              <a:rPr lang="fr-FR" sz="2800" dirty="0">
                <a:solidFill>
                  <a:srgbClr val="4824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4329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A40D55-5B50-EB42-955A-EE59C71E9778}" type="slidenum">
              <a:rPr lang="fr-FR"/>
              <a:pPr>
                <a:defRPr/>
              </a:pPr>
              <a:t>8</a:t>
            </a:fld>
            <a:endParaRPr lang="fr-FR"/>
          </a:p>
        </p:txBody>
      </p:sp>
      <p:sp>
        <p:nvSpPr>
          <p:cNvPr id="1028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2393729"/>
            <a:ext cx="8229600" cy="2285848"/>
          </a:xfrm>
        </p:spPr>
        <p:txBody>
          <a:bodyPr>
            <a:normAutofit/>
          </a:bodyPr>
          <a:lstStyle/>
          <a:p>
            <a:pPr eaLnBrk="1" hangingPunct="1">
              <a:lnSpc>
                <a:spcPct val="130000"/>
              </a:lnSpc>
              <a:spcBef>
                <a:spcPts val="300"/>
              </a:spcBef>
              <a:spcAft>
                <a:spcPts val="1200"/>
              </a:spcAft>
              <a:defRPr/>
            </a:pPr>
            <a:r>
              <a:rPr lang="fr-FR" sz="2800" dirty="0">
                <a:solidFill>
                  <a:srgbClr val="482400"/>
                </a:solidFill>
              </a:rPr>
              <a:t>Au début du XV</a:t>
            </a:r>
            <a:r>
              <a:rPr lang="fr-FR" sz="2800" baseline="30000" dirty="0">
                <a:solidFill>
                  <a:srgbClr val="482400"/>
                </a:solidFill>
              </a:rPr>
              <a:t>e</a:t>
            </a:r>
            <a:r>
              <a:rPr lang="fr-FR" sz="2800" dirty="0">
                <a:solidFill>
                  <a:srgbClr val="482400"/>
                </a:solidFill>
              </a:rPr>
              <a:t> siècle, l</a:t>
            </a:r>
            <a:r>
              <a:rPr lang="fr-FR" altLang="ja-JP" sz="2800" dirty="0">
                <a:solidFill>
                  <a:srgbClr val="482400"/>
                </a:solidFill>
              </a:rPr>
              <a:t>’</a:t>
            </a:r>
            <a:r>
              <a:rPr lang="fr-FR" sz="2800" dirty="0">
                <a:solidFill>
                  <a:srgbClr val="482400"/>
                </a:solidFill>
              </a:rPr>
              <a:t>hôtel de ville s</a:t>
            </a:r>
            <a:r>
              <a:rPr lang="fr-FR" altLang="ja-JP" sz="2800" dirty="0">
                <a:solidFill>
                  <a:srgbClr val="482400"/>
                </a:solidFill>
              </a:rPr>
              <a:t>’</a:t>
            </a:r>
            <a:r>
              <a:rPr lang="fr-FR" sz="2800" dirty="0">
                <a:solidFill>
                  <a:srgbClr val="482400"/>
                </a:solidFill>
              </a:rPr>
              <a:t>installe aussi </a:t>
            </a:r>
            <a:r>
              <a:rPr lang="fr-FR" sz="2800" b="1" dirty="0">
                <a:solidFill>
                  <a:schemeClr val="accent6">
                    <a:lumMod val="50000"/>
                  </a:schemeClr>
                </a:solidFill>
              </a:rPr>
              <a:t>dans la ville haute</a:t>
            </a:r>
            <a:r>
              <a:rPr lang="fr-FR" sz="2800" dirty="0">
                <a:solidFill>
                  <a:srgbClr val="482400"/>
                </a:solidFill>
              </a:rPr>
              <a:t>.</a:t>
            </a:r>
          </a:p>
          <a:p>
            <a:pPr eaLnBrk="1" hangingPunct="1">
              <a:lnSpc>
                <a:spcPct val="130000"/>
              </a:lnSpc>
              <a:spcBef>
                <a:spcPts val="300"/>
              </a:spcBef>
              <a:spcAft>
                <a:spcPts val="1200"/>
              </a:spcAft>
              <a:defRPr/>
            </a:pPr>
            <a:r>
              <a:rPr lang="fr-FR" sz="2800" dirty="0">
                <a:solidFill>
                  <a:srgbClr val="482400"/>
                </a:solidFill>
              </a:rPr>
              <a:t>Mais il sera </a:t>
            </a:r>
            <a:r>
              <a:rPr lang="fr-FR" sz="2800" b="1" dirty="0">
                <a:solidFill>
                  <a:schemeClr val="accent6">
                    <a:lumMod val="50000"/>
                  </a:schemeClr>
                </a:solidFill>
              </a:rPr>
              <a:t>détruit</a:t>
            </a:r>
            <a:r>
              <a:rPr lang="fr-FR" sz="2800" dirty="0">
                <a:solidFill>
                  <a:srgbClr val="482400"/>
                </a:solidFill>
              </a:rPr>
              <a:t> en 1470, 1475, 1523, 1620.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fr-FR" b="1" dirty="0">
                <a:solidFill>
                  <a:srgbClr val="482400"/>
                </a:solidFill>
                <a:latin typeface="Palatino Linotype" charset="0"/>
              </a:rPr>
              <a:t>XV</a:t>
            </a:r>
            <a:r>
              <a:rPr lang="fr-FR" b="1" baseline="30000" dirty="0">
                <a:solidFill>
                  <a:srgbClr val="482400"/>
                </a:solidFill>
                <a:latin typeface="Palatino Linotype" charset="0"/>
              </a:rPr>
              <a:t>e</a:t>
            </a:r>
            <a:r>
              <a:rPr lang="fr-FR" b="1" dirty="0">
                <a:solidFill>
                  <a:srgbClr val="482400"/>
                </a:solidFill>
                <a:latin typeface="Palatino Linotype" charset="0"/>
              </a:rPr>
              <a:t> siècle</a:t>
            </a:r>
          </a:p>
        </p:txBody>
      </p:sp>
    </p:spTree>
    <p:extLst>
      <p:ext uri="{BB962C8B-B14F-4D97-AF65-F5344CB8AC3E}">
        <p14:creationId xmlns:p14="http://schemas.microsoft.com/office/powerpoint/2010/main" val="227759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8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8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8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8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8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6577" y="1844824"/>
            <a:ext cx="3744416" cy="3555515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fr-FR" sz="2600" dirty="0">
                <a:solidFill>
                  <a:srgbClr val="482400"/>
                </a:solidFill>
              </a:rPr>
              <a:t>Le </a:t>
            </a:r>
            <a:r>
              <a:rPr lang="fr-FR" sz="2600" b="1" dirty="0">
                <a:solidFill>
                  <a:schemeClr val="accent6">
                    <a:lumMod val="50000"/>
                  </a:schemeClr>
                </a:solidFill>
              </a:rPr>
              <a:t>6</a:t>
            </a:r>
            <a:r>
              <a:rPr lang="fr-FR" sz="2600" b="1" baseline="30000" dirty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fr-FR" sz="2600" b="1" dirty="0">
                <a:solidFill>
                  <a:schemeClr val="accent6">
                    <a:lumMod val="50000"/>
                  </a:schemeClr>
                </a:solidFill>
              </a:rPr>
              <a:t> hôtel </a:t>
            </a: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de ville </a:t>
            </a:r>
            <a:r>
              <a:rPr lang="fr-FR" sz="2400" dirty="0">
                <a:solidFill>
                  <a:srgbClr val="482400"/>
                </a:solidFill>
              </a:rPr>
              <a:t>sera construit en 1622 par Nicolas Le Pot.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fr-FR" sz="2400" dirty="0">
                <a:solidFill>
                  <a:srgbClr val="482400"/>
                </a:solidFill>
              </a:rPr>
              <a:t>Restauré en 1740,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fr-FR" sz="2400" dirty="0">
                <a:solidFill>
                  <a:srgbClr val="482400"/>
                </a:solidFill>
              </a:rPr>
              <a:t>Il sera détruit volontairement pour vétusté en 1896</a:t>
            </a:r>
            <a:r>
              <a:rPr lang="fr-FR" sz="2600" dirty="0">
                <a:solidFill>
                  <a:srgbClr val="482400"/>
                </a:solidFill>
              </a:rPr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DCCDE2-C5CD-E74C-9D53-034789FA8D3C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  <p:pic>
        <p:nvPicPr>
          <p:cNvPr id="5" name="Picture 2" descr="Hôtel de Ville avant 1898 - Xavier de Bonnault d'Houë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r="8321" b="16624"/>
          <a:stretch>
            <a:fillRect/>
          </a:stretch>
        </p:blipFill>
        <p:spPr bwMode="auto">
          <a:xfrm>
            <a:off x="4376356" y="667718"/>
            <a:ext cx="4214234" cy="5688632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33488" y="5629229"/>
            <a:ext cx="390977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1C1C1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fr-FR" sz="1600" b="1" i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Photo du 6</a:t>
            </a:r>
            <a:r>
              <a:rPr lang="fr-FR" sz="1600" b="1" i="1" u="none" baseline="30000" dirty="0">
                <a:solidFill>
                  <a:srgbClr val="482400"/>
                </a:solidFill>
                <a:latin typeface="Times New Roman" charset="0"/>
                <a:cs typeface="+mn-cs"/>
              </a:rPr>
              <a:t>e</a:t>
            </a:r>
            <a:r>
              <a:rPr lang="fr-FR" sz="1600" b="1" i="1" u="none" dirty="0">
                <a:solidFill>
                  <a:srgbClr val="482400"/>
                </a:solidFill>
                <a:latin typeface="Times New Roman" charset="0"/>
                <a:cs typeface="+mn-cs"/>
              </a:rPr>
              <a:t> hôtel de ville de Montdidier, prise avant 1896. Jean Duquesne, le jacquemart, est installé devant le campanile.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3754760" cy="918939"/>
          </a:xfrm>
        </p:spPr>
        <p:txBody>
          <a:bodyPr/>
          <a:lstStyle/>
          <a:p>
            <a:r>
              <a:rPr lang="fr-FR" b="1" dirty="0">
                <a:solidFill>
                  <a:srgbClr val="482400"/>
                </a:solidFill>
                <a:latin typeface="Palatino Linotype" charset="0"/>
              </a:rPr>
              <a:t>XVII</a:t>
            </a:r>
            <a:r>
              <a:rPr lang="fr-FR" b="1" baseline="30000" dirty="0">
                <a:solidFill>
                  <a:srgbClr val="482400"/>
                </a:solidFill>
                <a:latin typeface="Palatino Linotype" charset="0"/>
              </a:rPr>
              <a:t>e</a:t>
            </a:r>
            <a:r>
              <a:rPr lang="fr-FR" b="1" dirty="0">
                <a:solidFill>
                  <a:srgbClr val="482400"/>
                </a:solidFill>
                <a:latin typeface="Palatino Linotype" charset="0"/>
              </a:rPr>
              <a:t> siècle</a:t>
            </a:r>
            <a:endParaRPr lang="fr-FR" b="1" dirty="0">
              <a:solidFill>
                <a:srgbClr val="482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30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744</Words>
  <Application>Microsoft Macintosh PowerPoint</Application>
  <PresentationFormat>Affichage à l'écran (4:3)</PresentationFormat>
  <Paragraphs>101</Paragraphs>
  <Slides>21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8" baseType="lpstr">
      <vt:lpstr>ＭＳ Ｐゴシック</vt:lpstr>
      <vt:lpstr>Arial</vt:lpstr>
      <vt:lpstr>Calibri</vt:lpstr>
      <vt:lpstr>Noto Sans Shavian</vt:lpstr>
      <vt:lpstr>Palatino Linotype</vt:lpstr>
      <vt:lpstr>Times New Roman</vt:lpstr>
      <vt:lpstr>Thème Office</vt:lpstr>
      <vt:lpstr>L’HÔTEL DE VILLE MM Montdidier &lt; Somme &lt; Picardie&lt; Hauts-de-France</vt:lpstr>
      <vt:lpstr>Présentation PowerPoint</vt:lpstr>
      <vt:lpstr>VIIIe siècle</vt:lpstr>
      <vt:lpstr>IXe siècle</vt:lpstr>
      <vt:lpstr>Présentation PowerPoint</vt:lpstr>
      <vt:lpstr>Présentation PowerPoint</vt:lpstr>
      <vt:lpstr>XIIe siècle</vt:lpstr>
      <vt:lpstr>XVe siècle</vt:lpstr>
      <vt:lpstr>XVIIe siècle</vt:lpstr>
      <vt:lpstr>Présentation PowerPoint</vt:lpstr>
      <vt:lpstr>Présentation PowerPoint</vt:lpstr>
      <vt:lpstr>Les autres édifices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Anne-Marie Caron</dc:creator>
  <cp:lastModifiedBy>Microsoft Office User</cp:lastModifiedBy>
  <cp:revision>37</cp:revision>
  <dcterms:created xsi:type="dcterms:W3CDTF">2017-03-26T12:08:33Z</dcterms:created>
  <dcterms:modified xsi:type="dcterms:W3CDTF">2020-03-25T15:44:09Z</dcterms:modified>
</cp:coreProperties>
</file>