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94" r:id="rId2"/>
    <p:sldId id="260" r:id="rId3"/>
    <p:sldId id="270" r:id="rId4"/>
    <p:sldId id="271" r:id="rId5"/>
    <p:sldId id="272" r:id="rId6"/>
    <p:sldId id="264" r:id="rId7"/>
    <p:sldId id="265" r:id="rId8"/>
    <p:sldId id="259" r:id="rId9"/>
    <p:sldId id="296" r:id="rId10"/>
    <p:sldId id="275" r:id="rId11"/>
    <p:sldId id="303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326" r:id="rId23"/>
    <p:sldId id="278" r:id="rId24"/>
    <p:sldId id="305" r:id="rId25"/>
    <p:sldId id="276" r:id="rId26"/>
    <p:sldId id="295" r:id="rId27"/>
    <p:sldId id="277" r:id="rId28"/>
    <p:sldId id="297" r:id="rId29"/>
    <p:sldId id="315" r:id="rId30"/>
    <p:sldId id="279" r:id="rId31"/>
    <p:sldId id="280" r:id="rId32"/>
    <p:sldId id="258" r:id="rId33"/>
    <p:sldId id="313" r:id="rId34"/>
    <p:sldId id="314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 Rais Celia" initials="ERC" lastIdx="1" clrIdx="0"/>
  <p:cmAuthor id="2" name="El Rais Celia" initials="ERC [2]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3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871"/>
    <p:restoredTop sz="94624"/>
  </p:normalViewPr>
  <p:slideViewPr>
    <p:cSldViewPr snapToGrid="0" snapToObjects="1">
      <p:cViewPr varScale="1">
        <p:scale>
          <a:sx n="99" d="100"/>
          <a:sy n="99" d="100"/>
        </p:scale>
        <p:origin x="184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37FEE-5B8E-BD40-A2F4-DD910C00698A}" type="datetimeFigureOut">
              <a:rPr lang="fr-FR" smtClean="0"/>
              <a:t>23/03/2020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0287-31C1-034F-9B7D-5CF0B3FD0B8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37FEE-5B8E-BD40-A2F4-DD910C00698A}" type="datetimeFigureOut">
              <a:rPr lang="fr-FR" smtClean="0"/>
              <a:t>23/03/2020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0287-31C1-034F-9B7D-5CF0B3FD0B8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37FEE-5B8E-BD40-A2F4-DD910C00698A}" type="datetimeFigureOut">
              <a:rPr lang="fr-FR" smtClean="0"/>
              <a:t>23/03/2020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0287-31C1-034F-9B7D-5CF0B3FD0B8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37FEE-5B8E-BD40-A2F4-DD910C00698A}" type="datetimeFigureOut">
              <a:rPr lang="fr-FR" smtClean="0"/>
              <a:t>23/03/2020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0287-31C1-034F-9B7D-5CF0B3FD0B8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37FEE-5B8E-BD40-A2F4-DD910C00698A}" type="datetimeFigureOut">
              <a:rPr lang="fr-FR" smtClean="0"/>
              <a:t>23/03/2020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0287-31C1-034F-9B7D-5CF0B3FD0B8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37FEE-5B8E-BD40-A2F4-DD910C00698A}" type="datetimeFigureOut">
              <a:rPr lang="fr-FR" smtClean="0"/>
              <a:t>23/03/2020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0287-31C1-034F-9B7D-5CF0B3FD0B8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37FEE-5B8E-BD40-A2F4-DD910C00698A}" type="datetimeFigureOut">
              <a:rPr lang="fr-FR" smtClean="0"/>
              <a:t>23/03/2020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0287-31C1-034F-9B7D-5CF0B3FD0B8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37FEE-5B8E-BD40-A2F4-DD910C00698A}" type="datetimeFigureOut">
              <a:rPr lang="fr-FR" smtClean="0"/>
              <a:t>23/03/2020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0287-31C1-034F-9B7D-5CF0B3FD0B8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37FEE-5B8E-BD40-A2F4-DD910C00698A}" type="datetimeFigureOut">
              <a:rPr lang="fr-FR" smtClean="0"/>
              <a:t>23/03/2020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0287-31C1-034F-9B7D-5CF0B3FD0B8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37FEE-5B8E-BD40-A2F4-DD910C00698A}" type="datetimeFigureOut">
              <a:rPr lang="fr-FR" smtClean="0"/>
              <a:t>23/03/2020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0287-31C1-034F-9B7D-5CF0B3FD0B8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37FEE-5B8E-BD40-A2F4-DD910C00698A}" type="datetimeFigureOut">
              <a:rPr lang="fr-FR" smtClean="0"/>
              <a:t>23/03/2020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0287-31C1-034F-9B7D-5CF0B3FD0B8E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37FEE-5B8E-BD40-A2F4-DD910C00698A}" type="datetimeFigureOut">
              <a:rPr lang="fr-FR" smtClean="0"/>
              <a:t>23/03/2020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C0287-31C1-034F-9B7D-5CF0B3FD0B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41838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fr.wikipedia.org/wiki/Wunderlist" TargetMode="External"/><Relationship Id="rId3" Type="http://schemas.openxmlformats.org/officeDocument/2006/relationships/hyperlink" Target="https://mspoweruser.com/wunderlist-founder-wants-to-buy-back-the-product-from-microsoft/" TargetMode="External"/><Relationship Id="rId7" Type="http://schemas.openxmlformats.org/officeDocument/2006/relationships/hyperlink" Target="https://www.lemondeinformatique.fr/actualites/lire-microsoft-tue-wunderlist-74844.html" TargetMode="External"/><Relationship Id="rId2" Type="http://schemas.openxmlformats.org/officeDocument/2006/relationships/hyperlink" Target="https://www.forbes.com/sites/stevenbertoni/2013/11/12/why-sequoia-bet-19-million-on-berlins-wunderlist/#2d1a76ae7d8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Wunderlist" TargetMode="External"/><Relationship Id="rId5" Type="http://schemas.openxmlformats.org/officeDocument/2006/relationships/hyperlink" Target="https://www.macg.co/logiciels/2019/09/le-createur-de-wunderlist-aimerait-le-racheter-microsoft-108077" TargetMode="External"/><Relationship Id="rId4" Type="http://schemas.openxmlformats.org/officeDocument/2006/relationships/hyperlink" Target="https://www.macg.co/logiciels/2015/06/wunderlist-devient-officiellement-un-logiciel-microsoft-89226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uenderszene.de/amp/wunderlist-to-do-vergleich" TargetMode="External"/><Relationship Id="rId3" Type="http://schemas.openxmlformats.org/officeDocument/2006/relationships/hyperlink" Target="https://www.lemondeinformatique.fr/actualites/lire-microsoft-tue-wunderlist-74844.html" TargetMode="External"/><Relationship Id="rId7" Type="http://schemas.openxmlformats.org/officeDocument/2006/relationships/hyperlink" Target="https://6wunderkinder.desk.com/" TargetMode="External"/><Relationship Id="rId2" Type="http://schemas.openxmlformats.org/officeDocument/2006/relationships/hyperlink" Target="https://fr.wikipedia.org/wiki/Wunderlist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pps.apple.com/fr/app/wunderlist-liste-des-t%C3%A2ches/id410628904?mt=12" TargetMode="External"/><Relationship Id="rId5" Type="http://schemas.openxmlformats.org/officeDocument/2006/relationships/hyperlink" Target="https://www.statista.com/statistics/1049019/favorite-to-do-tools-of-employees-in-the-netherlands/" TargetMode="External"/><Relationship Id="rId4" Type="http://schemas.openxmlformats.org/officeDocument/2006/relationships/hyperlink" Target="https://www.macg.co/logiciels/2019/09/la-version-20-de-microsoft-do-veut-faire-oublier-wunderlist-108109" TargetMode="External"/><Relationship Id="rId9" Type="http://schemas.openxmlformats.org/officeDocument/2006/relationships/hyperlink" Target="http://www.wunderlist.com/de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 rot="2681323">
            <a:off x="4606229" y="1939229"/>
            <a:ext cx="2979542" cy="297954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5" name="Rectangle 44"/>
          <p:cNvSpPr/>
          <p:nvPr/>
        </p:nvSpPr>
        <p:spPr>
          <a:xfrm rot="2681323">
            <a:off x="4619837" y="1939228"/>
            <a:ext cx="2979542" cy="297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8" name="Rectangle 47"/>
          <p:cNvSpPr/>
          <p:nvPr/>
        </p:nvSpPr>
        <p:spPr>
          <a:xfrm rot="2681323">
            <a:off x="4512747" y="1843478"/>
            <a:ext cx="3171043" cy="317104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6" name="Rectangle 45"/>
          <p:cNvSpPr/>
          <p:nvPr/>
        </p:nvSpPr>
        <p:spPr>
          <a:xfrm rot="2681323">
            <a:off x="5100319" y="2421977"/>
            <a:ext cx="1995898" cy="1995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7" name="Rectangle 46"/>
          <p:cNvSpPr/>
          <p:nvPr/>
        </p:nvSpPr>
        <p:spPr>
          <a:xfrm rot="2681323">
            <a:off x="5100319" y="2421977"/>
            <a:ext cx="1995898" cy="1995898"/>
          </a:xfrm>
          <a:prstGeom prst="rect">
            <a:avLst/>
          </a:prstGeom>
          <a:solidFill>
            <a:srgbClr val="C00000"/>
          </a:solidFill>
          <a:ln w="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8" name="TextBox 7"/>
          <p:cNvSpPr txBox="1"/>
          <p:nvPr/>
        </p:nvSpPr>
        <p:spPr>
          <a:xfrm>
            <a:off x="4330645" y="3004427"/>
            <a:ext cx="35307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800" dirty="0">
                <a:solidFill>
                  <a:schemeClr val="bg1"/>
                </a:solidFill>
              </a:rPr>
              <a:t>WUNDERLIST</a:t>
            </a:r>
          </a:p>
        </p:txBody>
      </p:sp>
    </p:spTree>
    <p:extLst>
      <p:ext uri="{BB962C8B-B14F-4D97-AF65-F5344CB8AC3E}">
        <p14:creationId xmlns:p14="http://schemas.microsoft.com/office/powerpoint/2010/main" val="337485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accel="25000" decel="7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2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00000" y="10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2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accel="25000" decel="7500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1200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00000" y="10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accel="25000" decel="75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30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60000" y="16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ccel="25000" decel="75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50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60000" y="16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accel="26316" decel="73684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120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650000" y="6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8" fill="hold" grpId="0" nodeType="withEffect" p14:presetBounceEnd="80952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952">
                                          <p:cBhvr additive="base">
                                            <p:cTn id="37" dur="2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952">
                                          <p:cBhvr additive="base">
                                            <p:cTn id="38" dur="2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1" grpId="1" animBg="1"/>
          <p:bldP spid="45" grpId="0" animBg="1"/>
          <p:bldP spid="45" grpId="1" animBg="1"/>
          <p:bldP spid="48" grpId="0" animBg="1"/>
          <p:bldP spid="48" grpId="1" animBg="1"/>
          <p:bldP spid="46" grpId="0" animBg="1"/>
          <p:bldP spid="46" grpId="1" animBg="1"/>
          <p:bldP spid="47" grpId="0" animBg="1"/>
          <p:bldP spid="47" grpId="1" animBg="1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accel="25000" decel="7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2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00000" y="10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2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accel="25000" decel="7500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1200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00000" y="10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accel="25000" decel="75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30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60000" y="16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ccel="25000" decel="75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50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60000" y="16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accel="26316" decel="73684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120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650000" y="6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2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21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1" grpId="1" animBg="1"/>
          <p:bldP spid="45" grpId="0" animBg="1"/>
          <p:bldP spid="45" grpId="1" animBg="1"/>
          <p:bldP spid="48" grpId="0" animBg="1"/>
          <p:bldP spid="48" grpId="1" animBg="1"/>
          <p:bldP spid="46" grpId="0" animBg="1"/>
          <p:bldP spid="46" grpId="1" animBg="1"/>
          <p:bldP spid="47" grpId="0" animBg="1"/>
          <p:bldP spid="47" grpId="1" animBg="1"/>
          <p:bldP spid="8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27184" y="382659"/>
            <a:ext cx="11436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i="1" u="sng" dirty="0" err="1">
                <a:solidFill>
                  <a:schemeClr val="bg1"/>
                </a:solidFill>
                <a:latin typeface="American Typewriter" panose="02090604020004020304" pitchFamily="18" charset="77"/>
              </a:rPr>
              <a:t>Wunderlist</a:t>
            </a:r>
            <a:endParaRPr lang="fr-FR" sz="4400" i="1" u="sng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568B11D-604F-4245-BFC9-677F13EBE3CE}"/>
              </a:ext>
            </a:extLst>
          </p:cNvPr>
          <p:cNvSpPr txBox="1"/>
          <p:nvPr/>
        </p:nvSpPr>
        <p:spPr>
          <a:xfrm>
            <a:off x="6492660" y="1843950"/>
            <a:ext cx="465794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2009 : </a:t>
            </a:r>
            <a:r>
              <a:rPr lang="fr-FR" sz="2000" dirty="0" err="1">
                <a:solidFill>
                  <a:schemeClr val="bg1"/>
                </a:solidFill>
              </a:rPr>
              <a:t>ersten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Konzepte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von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Wunderlist</a:t>
            </a:r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r>
              <a:rPr lang="fr-FR" sz="2000" dirty="0">
                <a:solidFill>
                  <a:schemeClr val="bg1"/>
                </a:solidFill>
              </a:rPr>
              <a:t>2011 : </a:t>
            </a:r>
            <a:r>
              <a:rPr lang="fr-FR" sz="2000" dirty="0" err="1">
                <a:solidFill>
                  <a:schemeClr val="bg1"/>
                </a:solidFill>
              </a:rPr>
              <a:t>erste</a:t>
            </a:r>
            <a:r>
              <a:rPr lang="fr-FR" sz="2000" dirty="0">
                <a:solidFill>
                  <a:schemeClr val="bg1"/>
                </a:solidFill>
              </a:rPr>
              <a:t> Version </a:t>
            </a:r>
            <a:r>
              <a:rPr lang="fr-FR" sz="2000" dirty="0" err="1">
                <a:solidFill>
                  <a:schemeClr val="bg1"/>
                </a:solidFill>
              </a:rPr>
              <a:t>von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Wunderlist</a:t>
            </a:r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r>
              <a:rPr lang="fr-FR" sz="2000" dirty="0">
                <a:solidFill>
                  <a:schemeClr val="bg1"/>
                </a:solidFill>
              </a:rPr>
              <a:t>2012 : </a:t>
            </a:r>
            <a:r>
              <a:rPr lang="fr-FR" sz="2000" dirty="0" err="1">
                <a:solidFill>
                  <a:schemeClr val="bg1"/>
                </a:solidFill>
              </a:rPr>
              <a:t>Wunderlist</a:t>
            </a:r>
            <a:r>
              <a:rPr lang="fr-FR" sz="2000" dirty="0">
                <a:solidFill>
                  <a:schemeClr val="bg1"/>
                </a:solidFill>
              </a:rPr>
              <a:t> 2</a:t>
            </a:r>
          </a:p>
          <a:p>
            <a:endParaRPr lang="fr-FR" sz="2000" dirty="0">
              <a:solidFill>
                <a:schemeClr val="bg1"/>
              </a:solidFill>
            </a:endParaRPr>
          </a:p>
          <a:p>
            <a:r>
              <a:rPr lang="fr-FR" sz="2000" dirty="0">
                <a:solidFill>
                  <a:schemeClr val="bg1"/>
                </a:solidFill>
              </a:rPr>
              <a:t>2014 : </a:t>
            </a:r>
            <a:r>
              <a:rPr lang="fr-FR" sz="2000" dirty="0" err="1">
                <a:solidFill>
                  <a:schemeClr val="bg1"/>
                </a:solidFill>
              </a:rPr>
              <a:t>Wunderlist</a:t>
            </a:r>
            <a:r>
              <a:rPr lang="fr-FR" sz="2000" dirty="0">
                <a:solidFill>
                  <a:schemeClr val="bg1"/>
                </a:solidFill>
              </a:rPr>
              <a:t> 3 </a:t>
            </a:r>
            <a:r>
              <a:rPr lang="fr-FR" sz="2000" dirty="0" err="1">
                <a:solidFill>
                  <a:schemeClr val="bg1"/>
                </a:solidFill>
              </a:rPr>
              <a:t>und</a:t>
            </a:r>
            <a:r>
              <a:rPr lang="fr-FR" sz="2000" dirty="0">
                <a:solidFill>
                  <a:schemeClr val="bg1"/>
                </a:solidFill>
              </a:rPr>
              <a:t> 10 </a:t>
            </a:r>
            <a:r>
              <a:rPr lang="fr-FR" sz="2000" dirty="0" err="1">
                <a:solidFill>
                  <a:schemeClr val="bg1"/>
                </a:solidFill>
              </a:rPr>
              <a:t>Millionen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Nutzer</a:t>
            </a:r>
            <a:endParaRPr lang="fr-FR" sz="2000" dirty="0">
              <a:solidFill>
                <a:schemeClr val="bg1"/>
              </a:solidFill>
            </a:endParaRPr>
          </a:p>
          <a:p>
            <a:endParaRPr lang="fr-FR" sz="2000" dirty="0">
              <a:solidFill>
                <a:schemeClr val="bg1"/>
              </a:solidFill>
            </a:endParaRPr>
          </a:p>
          <a:p>
            <a:r>
              <a:rPr lang="fr-FR" sz="2000" dirty="0">
                <a:solidFill>
                  <a:schemeClr val="bg1"/>
                </a:solidFill>
              </a:rPr>
              <a:t>2015 : Microsoft </a:t>
            </a:r>
            <a:r>
              <a:rPr lang="fr-FR" sz="2000" dirty="0" err="1">
                <a:solidFill>
                  <a:schemeClr val="bg1"/>
                </a:solidFill>
              </a:rPr>
              <a:t>kauft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Wunderlist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für</a:t>
            </a:r>
            <a:r>
              <a:rPr lang="fr-FR" sz="2000" dirty="0">
                <a:solidFill>
                  <a:schemeClr val="bg1"/>
                </a:solidFill>
              </a:rPr>
              <a:t> 100-200 </a:t>
            </a:r>
            <a:r>
              <a:rPr lang="fr-FR" sz="2000" dirty="0" err="1">
                <a:solidFill>
                  <a:schemeClr val="bg1"/>
                </a:solidFill>
              </a:rPr>
              <a:t>Millionen</a:t>
            </a:r>
            <a:r>
              <a:rPr lang="fr-FR" sz="2000" dirty="0">
                <a:solidFill>
                  <a:schemeClr val="bg1"/>
                </a:solidFill>
              </a:rPr>
              <a:t> US Dollar.</a:t>
            </a:r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18F8966-B6EE-9D49-9BF5-3CB232A21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948" y="1843950"/>
            <a:ext cx="5517572" cy="357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6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469F43-519C-6E47-9A11-7D8AF29638F5}"/>
              </a:ext>
            </a:extLst>
          </p:cNvPr>
          <p:cNvSpPr/>
          <p:nvPr/>
        </p:nvSpPr>
        <p:spPr>
          <a:xfrm>
            <a:off x="2613660" y="429875"/>
            <a:ext cx="794766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i="1" u="sng" dirty="0" err="1">
                <a:latin typeface="American Typewriter" panose="02090604020004020304" pitchFamily="18" charset="77"/>
              </a:rPr>
              <a:t>Unterstützung</a:t>
            </a:r>
            <a:r>
              <a:rPr lang="fr-FR" sz="4000" i="1" u="sng" dirty="0">
                <a:latin typeface="American Typewriter" panose="02090604020004020304" pitchFamily="18" charset="77"/>
              </a:rPr>
              <a:t> </a:t>
            </a:r>
            <a:r>
              <a:rPr lang="fr-FR" sz="4000" i="1" u="sng" dirty="0" err="1">
                <a:latin typeface="American Typewriter" panose="02090604020004020304" pitchFamily="18" charset="77"/>
              </a:rPr>
              <a:t>und</a:t>
            </a:r>
            <a:r>
              <a:rPr lang="fr-FR" sz="4000" i="1" u="sng" dirty="0">
                <a:latin typeface="American Typewriter" panose="02090604020004020304" pitchFamily="18" charset="77"/>
              </a:rPr>
              <a:t> Analyse</a:t>
            </a:r>
          </a:p>
          <a:p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4001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CF7B89C-0058-264A-BB5D-EA9842680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60" y="1459230"/>
            <a:ext cx="6959600" cy="46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F69DC7-C9E6-F549-A936-678E4CCCC1FA}"/>
              </a:ext>
            </a:extLst>
          </p:cNvPr>
          <p:cNvSpPr/>
          <p:nvPr/>
        </p:nvSpPr>
        <p:spPr>
          <a:xfrm>
            <a:off x="4028440" y="166955"/>
            <a:ext cx="44707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i="1" u="sng" dirty="0">
                <a:latin typeface="American Typewriter" panose="02090604020004020304" pitchFamily="18" charset="77"/>
              </a:rPr>
              <a:t>6Wunderkinder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65AE1F-61A2-844C-9CAA-86FCD481DA77}"/>
              </a:ext>
            </a:extLst>
          </p:cNvPr>
          <p:cNvSpPr/>
          <p:nvPr/>
        </p:nvSpPr>
        <p:spPr>
          <a:xfrm>
            <a:off x="8321040" y="2007214"/>
            <a:ext cx="3596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fr-FR" dirty="0">
                <a:latin typeface="Times New Roman" panose="02020603050405020304" pitchFamily="18" charset="0"/>
              </a:rPr>
              <a:t>Die Original </a:t>
            </a:r>
            <a:r>
              <a:rPr lang="fr-FR" dirty="0" err="1">
                <a:latin typeface="Times New Roman" panose="02020603050405020304" pitchFamily="18" charset="0"/>
              </a:rPr>
              <a:t>Schöpfer</a:t>
            </a:r>
            <a:r>
              <a:rPr lang="fr-FR" dirty="0">
                <a:latin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</a:rPr>
              <a:t>von</a:t>
            </a:r>
            <a:r>
              <a:rPr lang="fr-FR" dirty="0">
                <a:latin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</a:rPr>
              <a:t>Wunderlist</a:t>
            </a:r>
            <a:r>
              <a:rPr lang="fr-FR" dirty="0">
                <a:latin typeface="Times New Roman" panose="02020603050405020304" pitchFamily="18" charset="0"/>
              </a:rPr>
              <a:t>. </a:t>
            </a:r>
            <a:endParaRPr lang="fr-FR" dirty="0"/>
          </a:p>
          <a:p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027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4C7714-32B6-6D48-A6FD-4F521AD34192}"/>
              </a:ext>
            </a:extLst>
          </p:cNvPr>
          <p:cNvSpPr/>
          <p:nvPr/>
        </p:nvSpPr>
        <p:spPr>
          <a:xfrm>
            <a:off x="3397624" y="54686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4400" i="1" u="sng" dirty="0" err="1">
                <a:latin typeface="American Typewriter" panose="02090604020004020304" pitchFamily="18" charset="77"/>
              </a:rPr>
              <a:t>Ständiger</a:t>
            </a:r>
            <a:r>
              <a:rPr lang="fr-FR" sz="4400" i="1" u="sng" dirty="0">
                <a:latin typeface="American Typewriter" panose="02090604020004020304" pitchFamily="18" charset="77"/>
              </a:rPr>
              <a:t> </a:t>
            </a:r>
            <a:r>
              <a:rPr lang="fr-FR" sz="4400" i="1" u="sng" dirty="0" err="1">
                <a:latin typeface="American Typewriter" panose="02090604020004020304" pitchFamily="18" charset="77"/>
              </a:rPr>
              <a:t>Fortschritt</a:t>
            </a:r>
            <a:endParaRPr lang="fr-FR" sz="4400" i="1" u="sng" dirty="0">
              <a:latin typeface="American Typewriter" panose="02090604020004020304" pitchFamily="18" charset="77"/>
            </a:endParaRPr>
          </a:p>
          <a:p>
            <a:br>
              <a:rPr lang="fr-FR" dirty="0"/>
            </a:br>
            <a:endParaRPr lang="fr-FR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C524547-7D72-E742-81D4-D9D07335A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458" y="1613647"/>
            <a:ext cx="5773271" cy="432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E6C7FC5-A2E5-554B-9623-6A5DF0392053}"/>
              </a:ext>
            </a:extLst>
          </p:cNvPr>
          <p:cNvSpPr/>
          <p:nvPr/>
        </p:nvSpPr>
        <p:spPr>
          <a:xfrm>
            <a:off x="349624" y="2073171"/>
            <a:ext cx="50560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dirty="0">
                <a:latin typeface="Times New Roman" panose="02020603050405020304" pitchFamily="18" charset="0"/>
              </a:rPr>
              <a:t>55+: Dies </a:t>
            </a:r>
            <a:r>
              <a:rPr lang="fr-FR" sz="2400" dirty="0" err="1">
                <a:latin typeface="Times New Roman" panose="02020603050405020304" pitchFamily="18" charset="0"/>
              </a:rPr>
              <a:t>ist</a:t>
            </a:r>
            <a:r>
              <a:rPr lang="fr-FR" sz="2400" dirty="0">
                <a:latin typeface="Times New Roman" panose="02020603050405020304" pitchFamily="18" charset="0"/>
              </a:rPr>
              <a:t> die </a:t>
            </a:r>
            <a:r>
              <a:rPr lang="fr-FR" sz="2400" dirty="0" err="1">
                <a:latin typeface="Times New Roman" panose="02020603050405020304" pitchFamily="18" charset="0"/>
              </a:rPr>
              <a:t>Anzahl</a:t>
            </a:r>
            <a:r>
              <a:rPr lang="fr-FR" sz="2400" dirty="0">
                <a:latin typeface="Times New Roman" panose="02020603050405020304" pitchFamily="18" charset="0"/>
              </a:rPr>
              <a:t> der </a:t>
            </a:r>
            <a:r>
              <a:rPr lang="fr-FR" sz="2400" dirty="0" err="1">
                <a:latin typeface="Times New Roman" panose="02020603050405020304" pitchFamily="18" charset="0"/>
              </a:rPr>
              <a:t>Anwendungs</a:t>
            </a:r>
            <a:r>
              <a:rPr lang="fr-FR" sz="2400" dirty="0">
                <a:latin typeface="Times New Roman" panose="02020603050405020304" pitchFamily="18" charset="0"/>
              </a:rPr>
              <a:t>-Updates </a:t>
            </a:r>
            <a:r>
              <a:rPr lang="fr-FR" sz="2400" dirty="0" err="1">
                <a:latin typeface="Times New Roman" panose="02020603050405020304" pitchFamily="18" charset="0"/>
              </a:rPr>
              <a:t>seit</a:t>
            </a:r>
            <a:r>
              <a:rPr lang="fr-FR" sz="2400" dirty="0">
                <a:latin typeface="Times New Roman" panose="02020603050405020304" pitchFamily="18" charset="0"/>
              </a:rPr>
              <a:t> 2013.</a:t>
            </a:r>
            <a:endParaRPr lang="fr-FR" sz="2400" dirty="0"/>
          </a:p>
          <a:p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115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4FBD450-0996-1C4F-A3B4-1BAF2DCCD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824" y="1930400"/>
            <a:ext cx="6043225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C6E36BE-BD2D-9C43-9439-C715A7F21F3E}"/>
              </a:ext>
            </a:extLst>
          </p:cNvPr>
          <p:cNvSpPr/>
          <p:nvPr/>
        </p:nvSpPr>
        <p:spPr>
          <a:xfrm>
            <a:off x="778886" y="374134"/>
            <a:ext cx="110085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i="1" u="sng" dirty="0" err="1">
                <a:latin typeface="American Typewriter" panose="02090604020004020304" pitchFamily="18" charset="77"/>
              </a:rPr>
              <a:t>Ein</a:t>
            </a:r>
            <a:r>
              <a:rPr lang="fr-FR" sz="4400" i="1" u="sng" dirty="0">
                <a:latin typeface="American Typewriter" panose="02090604020004020304" pitchFamily="18" charset="77"/>
              </a:rPr>
              <a:t> </a:t>
            </a:r>
            <a:r>
              <a:rPr lang="fr-FR" sz="4400" i="1" u="sng" dirty="0" err="1">
                <a:latin typeface="American Typewriter" panose="02090604020004020304" pitchFamily="18" charset="77"/>
              </a:rPr>
              <a:t>kritischer</a:t>
            </a:r>
            <a:r>
              <a:rPr lang="fr-FR" sz="4400" i="1" u="sng" dirty="0">
                <a:latin typeface="American Typewriter" panose="02090604020004020304" pitchFamily="18" charset="77"/>
              </a:rPr>
              <a:t> </a:t>
            </a:r>
            <a:r>
              <a:rPr lang="fr-FR" sz="4400" i="1" u="sng" dirty="0" err="1">
                <a:latin typeface="American Typewriter" panose="02090604020004020304" pitchFamily="18" charset="77"/>
              </a:rPr>
              <a:t>und</a:t>
            </a:r>
            <a:r>
              <a:rPr lang="fr-FR" sz="4400" i="1" u="sng" dirty="0">
                <a:latin typeface="American Typewriter" panose="02090604020004020304" pitchFamily="18" charset="77"/>
              </a:rPr>
              <a:t> </a:t>
            </a:r>
            <a:r>
              <a:rPr lang="fr-FR" sz="4400" i="1" u="sng" dirty="0" err="1">
                <a:latin typeface="American Typewriter" panose="02090604020004020304" pitchFamily="18" charset="77"/>
              </a:rPr>
              <a:t>kommerzieller</a:t>
            </a:r>
            <a:r>
              <a:rPr lang="fr-FR" sz="4400" i="1" u="sng" dirty="0">
                <a:latin typeface="American Typewriter" panose="02090604020004020304" pitchFamily="18" charset="77"/>
              </a:rPr>
              <a:t> </a:t>
            </a:r>
            <a:r>
              <a:rPr lang="fr-FR" sz="4400" i="1" u="sng" dirty="0" err="1">
                <a:latin typeface="American Typewriter" panose="02090604020004020304" pitchFamily="18" charset="77"/>
              </a:rPr>
              <a:t>Erfolg</a:t>
            </a:r>
            <a:endParaRPr lang="fr-FR" sz="4400" i="1" u="sng" dirty="0">
              <a:latin typeface="American Typewriter" panose="02090604020004020304" pitchFamily="18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CEDAF3-A002-234A-8EDE-A5266458DE5F}"/>
              </a:ext>
            </a:extLst>
          </p:cNvPr>
          <p:cNvSpPr/>
          <p:nvPr/>
        </p:nvSpPr>
        <p:spPr>
          <a:xfrm>
            <a:off x="778886" y="2140635"/>
            <a:ext cx="37169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latin typeface="Times New Roman" panose="02020603050405020304" pitchFamily="18" charset="0"/>
              </a:rPr>
              <a:t>7: die </a:t>
            </a:r>
            <a:r>
              <a:rPr lang="fr-FR" sz="2400" dirty="0" err="1">
                <a:latin typeface="Times New Roman" panose="02020603050405020304" pitchFamily="18" charset="0"/>
              </a:rPr>
              <a:t>Anzahl</a:t>
            </a:r>
            <a:r>
              <a:rPr lang="fr-FR" sz="2400" dirty="0">
                <a:latin typeface="Times New Roman" panose="02020603050405020304" pitchFamily="18" charset="0"/>
              </a:rPr>
              <a:t> der </a:t>
            </a:r>
            <a:r>
              <a:rPr lang="fr-FR" sz="2400" dirty="0" err="1">
                <a:latin typeface="Times New Roman" panose="02020603050405020304" pitchFamily="18" charset="0"/>
              </a:rPr>
              <a:t>Auszeichnungen</a:t>
            </a:r>
            <a:r>
              <a:rPr lang="fr-FR" sz="2400" dirty="0">
                <a:latin typeface="Times New Roman" panose="02020603050405020304" pitchFamily="18" charset="0"/>
              </a:rPr>
              <a:t>, die </a:t>
            </a:r>
            <a:r>
              <a:rPr lang="fr-FR" sz="2400" dirty="0" err="1">
                <a:latin typeface="Times New Roman" panose="02020603050405020304" pitchFamily="18" charset="0"/>
              </a:rPr>
              <a:t>Wunderlist</a:t>
            </a:r>
            <a:r>
              <a:rPr lang="fr-FR" sz="2400" dirty="0">
                <a:latin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</a:rPr>
              <a:t>bisher</a:t>
            </a:r>
            <a:r>
              <a:rPr lang="fr-FR" sz="2400" dirty="0">
                <a:latin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</a:rPr>
              <a:t>erhalten</a:t>
            </a:r>
            <a:r>
              <a:rPr lang="fr-FR" sz="2400" dirty="0">
                <a:latin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</a:rPr>
              <a:t>hat</a:t>
            </a:r>
            <a:r>
              <a:rPr lang="fr-FR" sz="2400" dirty="0">
                <a:latin typeface="Times New Roman" panose="02020603050405020304" pitchFamily="18" charset="0"/>
              </a:rPr>
              <a:t>.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96362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B61878-285F-D349-9510-7A50829E62C0}"/>
              </a:ext>
            </a:extLst>
          </p:cNvPr>
          <p:cNvSpPr/>
          <p:nvPr/>
        </p:nvSpPr>
        <p:spPr>
          <a:xfrm>
            <a:off x="2744988" y="348734"/>
            <a:ext cx="77932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i="1" u="sng" dirty="0" err="1">
                <a:latin typeface="American Typewriter" panose="02090604020004020304" pitchFamily="18" charset="77"/>
              </a:rPr>
              <a:t>Ein</a:t>
            </a:r>
            <a:r>
              <a:rPr lang="fr-FR" sz="4400" i="1" u="sng" dirty="0">
                <a:latin typeface="American Typewriter" panose="02090604020004020304" pitchFamily="18" charset="77"/>
              </a:rPr>
              <a:t> </a:t>
            </a:r>
            <a:r>
              <a:rPr lang="fr-FR" sz="4400" i="1" u="sng" dirty="0" err="1">
                <a:latin typeface="American Typewriter" panose="02090604020004020304" pitchFamily="18" charset="77"/>
              </a:rPr>
              <a:t>begehrtes</a:t>
            </a:r>
            <a:r>
              <a:rPr lang="fr-FR" sz="4400" i="1" u="sng" dirty="0">
                <a:latin typeface="American Typewriter" panose="02090604020004020304" pitchFamily="18" charset="77"/>
              </a:rPr>
              <a:t> </a:t>
            </a:r>
            <a:r>
              <a:rPr lang="fr-FR" sz="4400" i="1" u="sng" dirty="0" err="1">
                <a:latin typeface="American Typewriter" panose="02090604020004020304" pitchFamily="18" charset="77"/>
              </a:rPr>
              <a:t>Unternehmen</a:t>
            </a:r>
            <a:endParaRPr lang="fr-FR" sz="4400" i="1" u="sng" dirty="0">
              <a:latin typeface="American Typewriter" panose="02090604020004020304" pitchFamily="18" charset="77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B094B14-32BC-164B-8FB2-9D49FF56F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917" y="1677531"/>
            <a:ext cx="6825883" cy="365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1000D8B-304E-EA4A-8BDD-85C81BF54C27}"/>
              </a:ext>
            </a:extLst>
          </p:cNvPr>
          <p:cNvSpPr/>
          <p:nvPr/>
        </p:nvSpPr>
        <p:spPr>
          <a:xfrm>
            <a:off x="203200" y="2420035"/>
            <a:ext cx="4343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</a:rPr>
              <a:t>2: die </a:t>
            </a:r>
            <a:r>
              <a:rPr lang="fr-FR" sz="2000" dirty="0" err="1">
                <a:latin typeface="Times New Roman" panose="02020603050405020304" pitchFamily="18" charset="0"/>
              </a:rPr>
              <a:t>Anzahl</a:t>
            </a:r>
            <a:r>
              <a:rPr lang="fr-FR" sz="2000" dirty="0">
                <a:latin typeface="Times New Roman" panose="02020603050405020304" pitchFamily="18" charset="0"/>
              </a:rPr>
              <a:t> der </a:t>
            </a:r>
            <a:r>
              <a:rPr lang="fr-FR" sz="2000" dirty="0" err="1">
                <a:latin typeface="Times New Roman" panose="02020603050405020304" pitchFamily="18" charset="0"/>
              </a:rPr>
              <a:t>Jahre</a:t>
            </a:r>
            <a:r>
              <a:rPr lang="fr-FR" sz="2000" dirty="0">
                <a:latin typeface="Times New Roman" panose="02020603050405020304" pitchFamily="18" charset="0"/>
              </a:rPr>
              <a:t>, in </a:t>
            </a:r>
            <a:r>
              <a:rPr lang="fr-FR" sz="2000" dirty="0" err="1">
                <a:latin typeface="Times New Roman" panose="02020603050405020304" pitchFamily="18" charset="0"/>
              </a:rPr>
              <a:t>denen</a:t>
            </a:r>
            <a:r>
              <a:rPr lang="fr-FR" sz="2000" dirty="0">
                <a:latin typeface="Times New Roman" panose="02020603050405020304" pitchFamily="18" charset="0"/>
              </a:rPr>
              <a:t> die </a:t>
            </a:r>
            <a:r>
              <a:rPr lang="fr-FR" sz="2000" dirty="0" err="1">
                <a:latin typeface="Times New Roman" panose="02020603050405020304" pitchFamily="18" charset="0"/>
              </a:rPr>
              <a:t>Anwendung</a:t>
            </a:r>
            <a:r>
              <a:rPr lang="fr-FR" sz="2000" dirty="0">
                <a:latin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</a:rPr>
              <a:t>ausgeführt</a:t>
            </a:r>
            <a:r>
              <a:rPr lang="fr-FR" sz="2000" dirty="0">
                <a:latin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</a:rPr>
              <a:t>wurde</a:t>
            </a:r>
            <a:r>
              <a:rPr lang="fr-FR" sz="2000" dirty="0">
                <a:latin typeface="Times New Roman" panose="02020603050405020304" pitchFamily="18" charset="0"/>
              </a:rPr>
              <a:t>, </a:t>
            </a:r>
            <a:r>
              <a:rPr lang="fr-FR" sz="2000" dirty="0" err="1">
                <a:latin typeface="Times New Roman" panose="02020603050405020304" pitchFamily="18" charset="0"/>
              </a:rPr>
              <a:t>bevor</a:t>
            </a:r>
            <a:r>
              <a:rPr lang="fr-FR" sz="2000" dirty="0">
                <a:latin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</a:rPr>
              <a:t>sie</a:t>
            </a:r>
            <a:r>
              <a:rPr lang="fr-FR" sz="2000" dirty="0">
                <a:latin typeface="Times New Roman" panose="02020603050405020304" pitchFamily="18" charset="0"/>
              </a:rPr>
              <a:t> 2015 </a:t>
            </a:r>
            <a:r>
              <a:rPr lang="fr-FR" sz="2000" dirty="0" err="1">
                <a:latin typeface="Times New Roman" panose="02020603050405020304" pitchFamily="18" charset="0"/>
              </a:rPr>
              <a:t>von</a:t>
            </a:r>
            <a:r>
              <a:rPr lang="fr-FR" sz="2000" dirty="0">
                <a:latin typeface="Times New Roman" panose="02020603050405020304" pitchFamily="18" charset="0"/>
              </a:rPr>
              <a:t> Microsoft </a:t>
            </a:r>
            <a:r>
              <a:rPr lang="fr-FR" sz="2000" dirty="0" err="1">
                <a:latin typeface="Times New Roman" panose="02020603050405020304" pitchFamily="18" charset="0"/>
              </a:rPr>
              <a:t>übernommen</a:t>
            </a:r>
            <a:r>
              <a:rPr lang="fr-FR" sz="2000" dirty="0">
                <a:latin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</a:rPr>
              <a:t>wurde</a:t>
            </a:r>
            <a:r>
              <a:rPr lang="fr-FR" sz="2000" dirty="0">
                <a:latin typeface="Times New Roman" panose="02020603050405020304" pitchFamily="18" charset="0"/>
              </a:rPr>
              <a:t>.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85942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EA57BA4-655F-3444-83E0-FBF8A2AED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818" y="2006600"/>
            <a:ext cx="5984470" cy="39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375FA6-D61E-B949-B74C-3661F4A9F772}"/>
              </a:ext>
            </a:extLst>
          </p:cNvPr>
          <p:cNvSpPr/>
          <p:nvPr/>
        </p:nvSpPr>
        <p:spPr>
          <a:xfrm>
            <a:off x="3733800" y="171102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4800" i="1" u="sng" dirty="0">
                <a:latin typeface="American Typewriter" panose="02090604020004020304" pitchFamily="18" charset="77"/>
              </a:rPr>
              <a:t>Die </a:t>
            </a:r>
            <a:r>
              <a:rPr lang="fr-FR" sz="4800" i="1" u="sng" dirty="0" err="1">
                <a:latin typeface="American Typewriter" panose="02090604020004020304" pitchFamily="18" charset="77"/>
              </a:rPr>
              <a:t>große</a:t>
            </a:r>
            <a:r>
              <a:rPr lang="fr-FR" sz="4800" i="1" u="sng" dirty="0">
                <a:latin typeface="American Typewriter" panose="02090604020004020304" pitchFamily="18" charset="77"/>
              </a:rPr>
              <a:t> Sache</a:t>
            </a:r>
          </a:p>
          <a:p>
            <a:br>
              <a:rPr lang="fr-FR" dirty="0"/>
            </a:b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2BAF8F-226E-E74C-AA39-A6EB25E09F55}"/>
              </a:ext>
            </a:extLst>
          </p:cNvPr>
          <p:cNvSpPr/>
          <p:nvPr/>
        </p:nvSpPr>
        <p:spPr>
          <a:xfrm>
            <a:off x="747712" y="2061508"/>
            <a:ext cx="38750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</a:rPr>
              <a:t>150 </a:t>
            </a:r>
            <a:r>
              <a:rPr lang="fr-FR" sz="2000" dirty="0" err="1">
                <a:latin typeface="Times New Roman" panose="02020603050405020304" pitchFamily="18" charset="0"/>
              </a:rPr>
              <a:t>Millionen</a:t>
            </a:r>
            <a:r>
              <a:rPr lang="fr-FR" sz="2000" dirty="0">
                <a:latin typeface="Times New Roman" panose="02020603050405020304" pitchFamily="18" charset="0"/>
              </a:rPr>
              <a:t> Euro: Dies </a:t>
            </a:r>
            <a:r>
              <a:rPr lang="fr-FR" sz="2000" dirty="0" err="1">
                <a:latin typeface="Times New Roman" panose="02020603050405020304" pitchFamily="18" charset="0"/>
              </a:rPr>
              <a:t>ist</a:t>
            </a:r>
            <a:r>
              <a:rPr lang="fr-FR" sz="2000" dirty="0">
                <a:latin typeface="Times New Roman" panose="02020603050405020304" pitchFamily="18" charset="0"/>
              </a:rPr>
              <a:t> der </a:t>
            </a:r>
            <a:r>
              <a:rPr lang="fr-FR" sz="2000" dirty="0" err="1">
                <a:latin typeface="Times New Roman" panose="02020603050405020304" pitchFamily="18" charset="0"/>
              </a:rPr>
              <a:t>angenommene</a:t>
            </a:r>
            <a:r>
              <a:rPr lang="fr-FR" sz="2000" dirty="0">
                <a:latin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</a:rPr>
              <a:t>Durchschnittspreis</a:t>
            </a:r>
            <a:r>
              <a:rPr lang="fr-FR" sz="2000" dirty="0">
                <a:latin typeface="Times New Roman" panose="02020603050405020304" pitchFamily="18" charset="0"/>
              </a:rPr>
              <a:t> der </a:t>
            </a:r>
            <a:r>
              <a:rPr lang="fr-FR" sz="2000" dirty="0" err="1">
                <a:latin typeface="Times New Roman" panose="02020603050405020304" pitchFamily="18" charset="0"/>
              </a:rPr>
              <a:t>Übernahme</a:t>
            </a:r>
            <a:r>
              <a:rPr lang="fr-FR" sz="2000" dirty="0">
                <a:latin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</a:rPr>
              <a:t>durch</a:t>
            </a:r>
            <a:r>
              <a:rPr lang="fr-FR" sz="2000" dirty="0">
                <a:latin typeface="Times New Roman" panose="02020603050405020304" pitchFamily="18" charset="0"/>
              </a:rPr>
              <a:t> Microsoft.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6304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8F1D0030-56E3-AC48-B6F4-096FCBB02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25" y="2010350"/>
            <a:ext cx="3591045" cy="141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359F5646-9E8E-A641-9F76-06404B6CF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316" y="3857051"/>
            <a:ext cx="3961654" cy="241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4F5B0066-F5A0-E348-80C6-1603E7FF0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1" y="4193886"/>
            <a:ext cx="4948970" cy="184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63C2F0-D735-5941-A17B-BDDAC99C671C}"/>
              </a:ext>
            </a:extLst>
          </p:cNvPr>
          <p:cNvSpPr/>
          <p:nvPr/>
        </p:nvSpPr>
        <p:spPr>
          <a:xfrm>
            <a:off x="791613" y="408217"/>
            <a:ext cx="110866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i="1" u="sng" dirty="0" err="1">
                <a:latin typeface="American Typewriter" panose="02090604020004020304" pitchFamily="18" charset="77"/>
              </a:rPr>
              <a:t>Erhebliche</a:t>
            </a:r>
            <a:r>
              <a:rPr lang="fr-FR" sz="4800" i="1" u="sng" dirty="0">
                <a:latin typeface="American Typewriter" panose="02090604020004020304" pitchFamily="18" charset="77"/>
              </a:rPr>
              <a:t> </a:t>
            </a:r>
            <a:r>
              <a:rPr lang="fr-FR" sz="4800" i="1" u="sng" dirty="0" err="1">
                <a:latin typeface="American Typewriter" panose="02090604020004020304" pitchFamily="18" charset="77"/>
              </a:rPr>
              <a:t>finanzielle</a:t>
            </a:r>
            <a:r>
              <a:rPr lang="fr-FR" sz="4800" i="1" u="sng" dirty="0">
                <a:latin typeface="American Typewriter" panose="02090604020004020304" pitchFamily="18" charset="77"/>
              </a:rPr>
              <a:t> </a:t>
            </a:r>
            <a:r>
              <a:rPr lang="fr-FR" sz="4800" i="1" u="sng" dirty="0" err="1">
                <a:latin typeface="American Typewriter" panose="02090604020004020304" pitchFamily="18" charset="77"/>
              </a:rPr>
              <a:t>Unterstützung</a:t>
            </a:r>
            <a:endParaRPr lang="fr-FR" sz="4800" i="1" u="sng" dirty="0">
              <a:latin typeface="American Typewriter" panose="02090604020004020304" pitchFamily="18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D283A9-4787-5443-A3E0-F21714900B6D}"/>
              </a:ext>
            </a:extLst>
          </p:cNvPr>
          <p:cNvSpPr/>
          <p:nvPr/>
        </p:nvSpPr>
        <p:spPr>
          <a:xfrm>
            <a:off x="1049214" y="2304176"/>
            <a:ext cx="61077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latin typeface="Times New Roman" panose="02020603050405020304" pitchFamily="18" charset="0"/>
              </a:rPr>
              <a:t>5: die </a:t>
            </a:r>
            <a:r>
              <a:rPr lang="fr-FR" sz="2400" dirty="0" err="1">
                <a:latin typeface="Times New Roman" panose="02020603050405020304" pitchFamily="18" charset="0"/>
              </a:rPr>
              <a:t>Anzahl</a:t>
            </a:r>
            <a:r>
              <a:rPr lang="fr-FR" sz="2400" dirty="0">
                <a:latin typeface="Times New Roman" panose="02020603050405020304" pitchFamily="18" charset="0"/>
              </a:rPr>
              <a:t> der </a:t>
            </a:r>
            <a:r>
              <a:rPr lang="fr-FR" sz="2400" dirty="0" err="1">
                <a:latin typeface="Times New Roman" panose="02020603050405020304" pitchFamily="18" charset="0"/>
              </a:rPr>
              <a:t>Unternehmen</a:t>
            </a:r>
            <a:r>
              <a:rPr lang="fr-FR" sz="2400" dirty="0">
                <a:latin typeface="Times New Roman" panose="02020603050405020304" pitchFamily="18" charset="0"/>
              </a:rPr>
              <a:t>, die in die </a:t>
            </a:r>
            <a:r>
              <a:rPr lang="fr-FR" sz="2400" dirty="0" err="1">
                <a:latin typeface="Times New Roman" panose="02020603050405020304" pitchFamily="18" charset="0"/>
              </a:rPr>
              <a:t>Bewerbung</a:t>
            </a:r>
            <a:r>
              <a:rPr lang="fr-FR" sz="2400" dirty="0">
                <a:latin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</a:rPr>
              <a:t>von</a:t>
            </a:r>
            <a:r>
              <a:rPr lang="fr-FR" sz="2400" dirty="0">
                <a:latin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</a:rPr>
              <a:t>Wunderlist</a:t>
            </a:r>
            <a:r>
              <a:rPr lang="fr-FR" sz="2400" dirty="0">
                <a:latin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</a:rPr>
              <a:t>investiert</a:t>
            </a:r>
            <a:r>
              <a:rPr lang="fr-FR" sz="2400" dirty="0">
                <a:latin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</a:rPr>
              <a:t>haben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97004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3F6943D3-B75A-5148-AC26-53EC0C6DB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932" y="1574800"/>
            <a:ext cx="6129867" cy="459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3F940A-02A7-3240-8BD9-1C591805DEBE}"/>
              </a:ext>
            </a:extLst>
          </p:cNvPr>
          <p:cNvSpPr/>
          <p:nvPr/>
        </p:nvSpPr>
        <p:spPr>
          <a:xfrm>
            <a:off x="3327400" y="189805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4800" i="1" u="sng" dirty="0" err="1">
                <a:latin typeface="American Typewriter" panose="02090604020004020304" pitchFamily="18" charset="77"/>
              </a:rPr>
              <a:t>Immer</a:t>
            </a:r>
            <a:r>
              <a:rPr lang="fr-FR" sz="4800" i="1" u="sng" dirty="0">
                <a:latin typeface="American Typewriter" panose="02090604020004020304" pitchFamily="18" charset="77"/>
              </a:rPr>
              <a:t> </a:t>
            </a:r>
            <a:r>
              <a:rPr lang="fr-FR" sz="4800" i="1" u="sng" dirty="0" err="1">
                <a:latin typeface="American Typewriter" panose="02090604020004020304" pitchFamily="18" charset="77"/>
              </a:rPr>
              <a:t>mehr</a:t>
            </a:r>
            <a:r>
              <a:rPr lang="fr-FR" sz="4800" i="1" u="sng" dirty="0">
                <a:latin typeface="American Typewriter" panose="02090604020004020304" pitchFamily="18" charset="77"/>
              </a:rPr>
              <a:t> </a:t>
            </a:r>
            <a:r>
              <a:rPr lang="fr-FR" sz="4800" i="1" u="sng" dirty="0" err="1">
                <a:latin typeface="American Typewriter" panose="02090604020004020304" pitchFamily="18" charset="77"/>
              </a:rPr>
              <a:t>Geld</a:t>
            </a:r>
            <a:r>
              <a:rPr lang="fr-FR" sz="4800" i="1" u="sng" dirty="0">
                <a:latin typeface="American Typewriter" panose="02090604020004020304" pitchFamily="18" charset="77"/>
              </a:rPr>
              <a:t>!</a:t>
            </a:r>
          </a:p>
          <a:p>
            <a:br>
              <a:rPr lang="fr-FR" dirty="0"/>
            </a:b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455CE5-1AD3-C74C-81F0-5D1A74F28C1F}"/>
              </a:ext>
            </a:extLst>
          </p:cNvPr>
          <p:cNvSpPr/>
          <p:nvPr/>
        </p:nvSpPr>
        <p:spPr>
          <a:xfrm>
            <a:off x="584201" y="2228671"/>
            <a:ext cx="4648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latin typeface="Times New Roman" panose="02020603050405020304" pitchFamily="18" charset="0"/>
              </a:rPr>
              <a:t>35 M: </a:t>
            </a:r>
            <a:r>
              <a:rPr lang="fr-FR" sz="2400" dirty="0" err="1">
                <a:latin typeface="Times New Roman" panose="02020603050405020304" pitchFamily="18" charset="0"/>
              </a:rPr>
              <a:t>Das</a:t>
            </a:r>
            <a:r>
              <a:rPr lang="fr-FR" sz="2400" dirty="0">
                <a:latin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</a:rPr>
              <a:t>ist</a:t>
            </a:r>
            <a:r>
              <a:rPr lang="fr-FR" sz="2400" dirty="0">
                <a:latin typeface="Times New Roman" panose="02020603050405020304" pitchFamily="18" charset="0"/>
              </a:rPr>
              <a:t> die </a:t>
            </a:r>
            <a:r>
              <a:rPr lang="fr-FR" sz="2400" dirty="0" err="1">
                <a:latin typeface="Times New Roman" panose="02020603050405020304" pitchFamily="18" charset="0"/>
              </a:rPr>
              <a:t>Summe</a:t>
            </a:r>
            <a:r>
              <a:rPr lang="fr-FR" sz="2400" dirty="0">
                <a:latin typeface="Times New Roman" panose="02020603050405020304" pitchFamily="18" charset="0"/>
              </a:rPr>
              <a:t> der </a:t>
            </a:r>
            <a:r>
              <a:rPr lang="fr-FR" sz="2400" dirty="0" err="1">
                <a:latin typeface="Times New Roman" panose="02020603050405020304" pitchFamily="18" charset="0"/>
              </a:rPr>
              <a:t>Mittel</a:t>
            </a:r>
            <a:r>
              <a:rPr lang="fr-FR" sz="2400" dirty="0">
                <a:latin typeface="Times New Roman" panose="02020603050405020304" pitchFamily="18" charset="0"/>
              </a:rPr>
              <a:t>, die </a:t>
            </a:r>
            <a:r>
              <a:rPr lang="fr-FR" sz="2400" dirty="0" err="1">
                <a:latin typeface="Times New Roman" panose="02020603050405020304" pitchFamily="18" charset="0"/>
              </a:rPr>
              <a:t>wunderlist</a:t>
            </a:r>
            <a:r>
              <a:rPr lang="fr-FR" sz="2400" dirty="0">
                <a:latin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</a:rPr>
              <a:t>ursprünglich</a:t>
            </a:r>
            <a:r>
              <a:rPr lang="fr-FR" sz="2400" dirty="0">
                <a:latin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</a:rPr>
              <a:t>erhalten</a:t>
            </a:r>
            <a:r>
              <a:rPr lang="fr-FR" sz="2400" dirty="0">
                <a:latin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</a:rPr>
              <a:t>hat</a:t>
            </a:r>
            <a:r>
              <a:rPr lang="fr-FR" sz="2400" dirty="0">
                <a:latin typeface="Times New Roman" panose="02020603050405020304" pitchFamily="18" charset="0"/>
              </a:rPr>
              <a:t>.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34200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8070A0B8-DB08-4E43-B2DC-C4081FBB1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105" y="1600200"/>
            <a:ext cx="6671345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809C3A-D477-8941-B4D0-A23DAD3C585F}"/>
              </a:ext>
            </a:extLst>
          </p:cNvPr>
          <p:cNvSpPr/>
          <p:nvPr/>
        </p:nvSpPr>
        <p:spPr>
          <a:xfrm>
            <a:off x="3632200" y="215205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4800" i="1" u="sng" dirty="0" err="1">
                <a:latin typeface="American Typewriter" panose="02090604020004020304" pitchFamily="18" charset="77"/>
              </a:rPr>
              <a:t>Medienliebling</a:t>
            </a:r>
            <a:endParaRPr lang="fr-FR" sz="4800" i="1" u="sng" dirty="0">
              <a:latin typeface="American Typewriter" panose="02090604020004020304" pitchFamily="18" charset="77"/>
            </a:endParaRPr>
          </a:p>
          <a:p>
            <a:br>
              <a:rPr lang="fr-FR" dirty="0"/>
            </a:b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3A2ED9-9AB2-3542-9598-2DF3B1B40BCA}"/>
              </a:ext>
            </a:extLst>
          </p:cNvPr>
          <p:cNvSpPr/>
          <p:nvPr/>
        </p:nvSpPr>
        <p:spPr>
          <a:xfrm>
            <a:off x="463550" y="2044005"/>
            <a:ext cx="42862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dirty="0">
                <a:latin typeface="Times New Roman" panose="02020603050405020304" pitchFamily="18" charset="0"/>
              </a:rPr>
              <a:t>27: </a:t>
            </a:r>
            <a:r>
              <a:rPr lang="fr-FR" sz="2400" dirty="0" err="1">
                <a:latin typeface="Times New Roman" panose="02020603050405020304" pitchFamily="18" charset="0"/>
              </a:rPr>
              <a:t>ist</a:t>
            </a:r>
            <a:r>
              <a:rPr lang="fr-FR" sz="2400" dirty="0">
                <a:latin typeface="Times New Roman" panose="02020603050405020304" pitchFamily="18" charset="0"/>
              </a:rPr>
              <a:t> die </a:t>
            </a:r>
            <a:r>
              <a:rPr lang="fr-FR" sz="2400" dirty="0" err="1">
                <a:latin typeface="Times New Roman" panose="02020603050405020304" pitchFamily="18" charset="0"/>
              </a:rPr>
              <a:t>Gesamtzahl</a:t>
            </a:r>
            <a:r>
              <a:rPr lang="fr-FR" sz="2400" dirty="0">
                <a:latin typeface="Times New Roman" panose="02020603050405020304" pitchFamily="18" charset="0"/>
              </a:rPr>
              <a:t> der </a:t>
            </a:r>
            <a:r>
              <a:rPr lang="fr-FR" sz="2400" dirty="0" err="1">
                <a:latin typeface="Times New Roman" panose="02020603050405020304" pitchFamily="18" charset="0"/>
              </a:rPr>
              <a:t>Presseartikel</a:t>
            </a:r>
            <a:r>
              <a:rPr lang="fr-FR" sz="2400" dirty="0">
                <a:latin typeface="Times New Roman" panose="02020603050405020304" pitchFamily="18" charset="0"/>
              </a:rPr>
              <a:t>, die </a:t>
            </a:r>
            <a:r>
              <a:rPr lang="fr-FR" sz="2400" dirty="0" err="1">
                <a:latin typeface="Times New Roman" panose="02020603050405020304" pitchFamily="18" charset="0"/>
              </a:rPr>
              <a:t>Wunderlist</a:t>
            </a:r>
            <a:r>
              <a:rPr lang="fr-FR" sz="2400" dirty="0">
                <a:latin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</a:rPr>
              <a:t>seit</a:t>
            </a:r>
            <a:r>
              <a:rPr lang="fr-FR" sz="2400" dirty="0">
                <a:latin typeface="Times New Roman" panose="02020603050405020304" pitchFamily="18" charset="0"/>
              </a:rPr>
              <a:t> 2010 </a:t>
            </a:r>
            <a:r>
              <a:rPr lang="fr-FR" sz="2400" dirty="0" err="1">
                <a:latin typeface="Times New Roman" panose="02020603050405020304" pitchFamily="18" charset="0"/>
              </a:rPr>
              <a:t>gewidmet</a:t>
            </a:r>
            <a:r>
              <a:rPr lang="fr-FR" sz="2400" dirty="0">
                <a:latin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</a:rPr>
              <a:t>sind</a:t>
            </a:r>
            <a:r>
              <a:rPr lang="fr-FR" sz="2400" dirty="0">
                <a:latin typeface="Times New Roman" panose="02020603050405020304" pitchFamily="18" charset="0"/>
              </a:rPr>
              <a:t>.</a:t>
            </a:r>
            <a:endParaRPr lang="fr-FR" sz="2400" dirty="0"/>
          </a:p>
          <a:p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781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>
            <a:off x="1099660" y="2159000"/>
            <a:ext cx="1270000" cy="1270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7" name="Oval 36"/>
          <p:cNvSpPr/>
          <p:nvPr/>
        </p:nvSpPr>
        <p:spPr>
          <a:xfrm>
            <a:off x="5207000" y="2159000"/>
            <a:ext cx="2413000" cy="2413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8" name="Oval 37"/>
          <p:cNvSpPr/>
          <p:nvPr/>
        </p:nvSpPr>
        <p:spPr>
          <a:xfrm>
            <a:off x="1622778" y="825500"/>
            <a:ext cx="4318000" cy="4318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9" name="Oval 38"/>
          <p:cNvSpPr/>
          <p:nvPr/>
        </p:nvSpPr>
        <p:spPr>
          <a:xfrm>
            <a:off x="10223500" y="423333"/>
            <a:ext cx="1778000" cy="1778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0" name="Oval 39"/>
          <p:cNvSpPr/>
          <p:nvPr/>
        </p:nvSpPr>
        <p:spPr>
          <a:xfrm>
            <a:off x="9715500" y="4445000"/>
            <a:ext cx="2159000" cy="2159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1" name="Oval 40"/>
          <p:cNvSpPr/>
          <p:nvPr/>
        </p:nvSpPr>
        <p:spPr>
          <a:xfrm>
            <a:off x="5207000" y="-719667"/>
            <a:ext cx="7591778" cy="759177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2" name="Oval 41"/>
          <p:cNvSpPr/>
          <p:nvPr/>
        </p:nvSpPr>
        <p:spPr>
          <a:xfrm>
            <a:off x="-952500" y="-127000"/>
            <a:ext cx="7549445" cy="754944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5" name="TextBox 44"/>
          <p:cNvSpPr txBox="1"/>
          <p:nvPr/>
        </p:nvSpPr>
        <p:spPr>
          <a:xfrm>
            <a:off x="1099660" y="2507202"/>
            <a:ext cx="9863667" cy="156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583" spc="-250" dirty="0" err="1">
                <a:solidFill>
                  <a:schemeClr val="bg1"/>
                </a:solidFill>
                <a:latin typeface="Bebas" pitchFamily="2" charset="0"/>
              </a:rPr>
              <a:t>Einführung</a:t>
            </a:r>
            <a:endParaRPr lang="en-US" sz="9583" spc="-250" dirty="0">
              <a:solidFill>
                <a:schemeClr val="bg1"/>
              </a:solidFill>
              <a:latin typeface="Beba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19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7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2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decel="100000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7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2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2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decel="10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7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70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grpId="0" nodeType="withEffect">
                                      <p:stCondLst>
                                        <p:cond delay="13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decel="100000" fill="hold" grpId="1" nodeType="withEffect">
                                      <p:stCondLst>
                                        <p:cond delay="13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7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23" presetClass="entr" presetSubtype="16" fill="hold" grpId="0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2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2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decel="100000" fill="hold" grpId="1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animScale>
                                          <p:cBhvr>
                                            <p:cTn id="40" dur="700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23" presetClass="entr" presetSubtype="16" fill="hold" grpId="0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2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decel="100000" fill="hold" grpId="1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7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grpId="0" nodeType="withEffect" p14:presetBounceEnd="8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9" dur="1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0" dur="1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  <p:bldP spid="39" grpId="0" animBg="1"/>
          <p:bldP spid="39" grpId="1" animBg="1"/>
          <p:bldP spid="40" grpId="0" animBg="1"/>
          <p:bldP spid="40" grpId="1" animBg="1"/>
          <p:bldP spid="41" grpId="0" animBg="1"/>
          <p:bldP spid="41" grpId="1" animBg="1"/>
          <p:bldP spid="42" grpId="0" animBg="1"/>
          <p:bldP spid="42" grpId="1" animBg="1"/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7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2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decel="100000" fill="hold" grpId="1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7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2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2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decel="100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7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70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3" presetClass="entr" presetSubtype="16" fill="hold" grpId="0" nodeType="withEffect">
                                      <p:stCondLst>
                                        <p:cond delay="13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decel="100000" fill="hold" grpId="1" nodeType="withEffect">
                                      <p:stCondLst>
                                        <p:cond delay="13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7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23" presetClass="entr" presetSubtype="16" fill="hold" grpId="0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2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2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decel="100000" fill="hold" grpId="1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animScale>
                                          <p:cBhvr>
                                            <p:cTn id="40" dur="700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23" presetClass="entr" presetSubtype="16" fill="hold" grpId="0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2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decel="100000" fill="hold" grpId="1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7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  <p:bldP spid="39" grpId="0" animBg="1"/>
          <p:bldP spid="39" grpId="1" animBg="1"/>
          <p:bldP spid="40" grpId="0" animBg="1"/>
          <p:bldP spid="40" grpId="1" animBg="1"/>
          <p:bldP spid="41" grpId="0" animBg="1"/>
          <p:bldP spid="41" grpId="1" animBg="1"/>
          <p:bldP spid="42" grpId="0" animBg="1"/>
          <p:bldP spid="42" grpId="1" animBg="1"/>
          <p:bldP spid="45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0FDE8B-DD14-2B4A-8749-604454888918}"/>
              </a:ext>
            </a:extLst>
          </p:cNvPr>
          <p:cNvSpPr/>
          <p:nvPr/>
        </p:nvSpPr>
        <p:spPr>
          <a:xfrm>
            <a:off x="3112556" y="528843"/>
            <a:ext cx="71551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5400" i="1" u="sng" dirty="0" err="1">
                <a:latin typeface="American Typewriter" panose="02090604020004020304" pitchFamily="18" charset="77"/>
              </a:rPr>
              <a:t>Scharfer</a:t>
            </a:r>
            <a:r>
              <a:rPr lang="fr-FR" sz="5400" i="1" u="sng" dirty="0">
                <a:latin typeface="American Typewriter" panose="02090604020004020304" pitchFamily="18" charset="77"/>
              </a:rPr>
              <a:t> </a:t>
            </a:r>
            <a:r>
              <a:rPr lang="fr-FR" sz="5400" i="1" u="sng" dirty="0" err="1">
                <a:latin typeface="American Typewriter" panose="02090604020004020304" pitchFamily="18" charset="77"/>
              </a:rPr>
              <a:t>Wettbewerb</a:t>
            </a:r>
            <a:endParaRPr lang="fr-FR" sz="5400" i="1" u="sng" dirty="0">
              <a:latin typeface="American Typewriter" panose="02090604020004020304" pitchFamily="18" charset="77"/>
            </a:endParaRP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719FBDC0-BC1F-6240-9834-82B1F364B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82" y="1966750"/>
            <a:ext cx="2572870" cy="127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AF56804A-13B8-7A40-84E5-CA5C73698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673" y="3272951"/>
            <a:ext cx="2604652" cy="130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id="{DEB6C88A-CC71-BC4A-92E9-7617294CE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673" y="4910342"/>
            <a:ext cx="5597235" cy="156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>
            <a:extLst>
              <a:ext uri="{FF2B5EF4-FFF2-40B4-BE49-F238E27FC236}">
                <a16:creationId xmlns:a16="http://schemas.microsoft.com/office/drawing/2014/main" id="{5046929F-1EFF-F944-A072-ABC646E90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175" y="3927391"/>
            <a:ext cx="1603879" cy="160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>
            <a:extLst>
              <a:ext uri="{FF2B5EF4-FFF2-40B4-BE49-F238E27FC236}">
                <a16:creationId xmlns:a16="http://schemas.microsoft.com/office/drawing/2014/main" id="{A0F86C5F-A5DB-C040-A229-3A1C8E953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04" y="3924114"/>
            <a:ext cx="2604652" cy="146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74C7481-FC1F-D547-988E-F09DAA770BC5}"/>
              </a:ext>
            </a:extLst>
          </p:cNvPr>
          <p:cNvSpPr/>
          <p:nvPr/>
        </p:nvSpPr>
        <p:spPr>
          <a:xfrm>
            <a:off x="1163782" y="227442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dirty="0">
                <a:latin typeface="Times New Roman" panose="02020603050405020304" pitchFamily="18" charset="0"/>
              </a:rPr>
              <a:t>99 </a:t>
            </a:r>
            <a:r>
              <a:rPr lang="fr-FR" sz="2400" dirty="0" err="1">
                <a:latin typeface="Times New Roman" panose="02020603050405020304" pitchFamily="18" charset="0"/>
              </a:rPr>
              <a:t>ist</a:t>
            </a:r>
            <a:r>
              <a:rPr lang="fr-FR" sz="2400" dirty="0">
                <a:latin typeface="Times New Roman" panose="02020603050405020304" pitchFamily="18" charset="0"/>
              </a:rPr>
              <a:t> die </a:t>
            </a:r>
            <a:r>
              <a:rPr lang="fr-FR" sz="2400" dirty="0" err="1">
                <a:latin typeface="Times New Roman" panose="02020603050405020304" pitchFamily="18" charset="0"/>
              </a:rPr>
              <a:t>Mindestanzahl</a:t>
            </a:r>
            <a:r>
              <a:rPr lang="fr-FR" sz="2400" dirty="0">
                <a:latin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</a:rPr>
              <a:t>von</a:t>
            </a:r>
            <a:r>
              <a:rPr lang="fr-FR" sz="2400" dirty="0">
                <a:latin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</a:rPr>
              <a:t>Alternativen</a:t>
            </a:r>
            <a:r>
              <a:rPr lang="fr-FR" sz="2400" dirty="0">
                <a:latin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</a:rPr>
              <a:t>zur</a:t>
            </a:r>
            <a:r>
              <a:rPr lang="fr-FR" sz="2400" dirty="0">
                <a:latin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</a:rPr>
              <a:t>Wunderliste</a:t>
            </a:r>
            <a:r>
              <a:rPr lang="fr-FR" sz="2400" dirty="0">
                <a:latin typeface="Times New Roman" panose="02020603050405020304" pitchFamily="18" charset="0"/>
              </a:rPr>
              <a:t> in </a:t>
            </a:r>
            <a:r>
              <a:rPr lang="fr-FR" sz="2400" dirty="0" err="1">
                <a:latin typeface="Times New Roman" panose="02020603050405020304" pitchFamily="18" charset="0"/>
              </a:rPr>
              <a:t>diesem</a:t>
            </a:r>
            <a:r>
              <a:rPr lang="fr-FR" sz="2400" dirty="0">
                <a:latin typeface="Times New Roman" panose="02020603050405020304" pitchFamily="18" charset="0"/>
              </a:rPr>
              <a:t> </a:t>
            </a:r>
            <a:r>
              <a:rPr lang="fr-FR" sz="2400">
                <a:latin typeface="Times New Roman" panose="02020603050405020304" pitchFamily="18" charset="0"/>
              </a:rPr>
              <a:t>Geschäftsbereich.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30020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1667A9B-9231-DB4A-AB3C-3E8BAC760B55}"/>
              </a:ext>
            </a:extLst>
          </p:cNvPr>
          <p:cNvSpPr txBox="1"/>
          <p:nvPr/>
        </p:nvSpPr>
        <p:spPr>
          <a:xfrm>
            <a:off x="2521529" y="2321004"/>
            <a:ext cx="7620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i="1" u="sng" dirty="0">
                <a:latin typeface="American Typewriter" panose="02090604020004020304" pitchFamily="18" charset="77"/>
              </a:rPr>
              <a:t>SWOT-ANALYSE </a:t>
            </a:r>
          </a:p>
        </p:txBody>
      </p:sp>
    </p:spTree>
    <p:extLst>
      <p:ext uri="{BB962C8B-B14F-4D97-AF65-F5344CB8AC3E}">
        <p14:creationId xmlns:p14="http://schemas.microsoft.com/office/powerpoint/2010/main" val="281233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5D99336F-634E-AB47-9285-39E0BAF54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073" y="3470229"/>
            <a:ext cx="4036580" cy="271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7EB30AB2-76F0-B144-BBEB-4BD771243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9" y="3429000"/>
            <a:ext cx="5153891" cy="276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6899B8-E32F-EE42-B7D7-AB9EB2B863B3}"/>
              </a:ext>
            </a:extLst>
          </p:cNvPr>
          <p:cNvSpPr/>
          <p:nvPr/>
        </p:nvSpPr>
        <p:spPr>
          <a:xfrm>
            <a:off x="2446546" y="252680"/>
            <a:ext cx="85474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i="1" u="sng" dirty="0" err="1">
                <a:latin typeface="American Typewriter" panose="02090604020004020304" pitchFamily="18" charset="77"/>
              </a:rPr>
              <a:t>Großes</a:t>
            </a:r>
            <a:r>
              <a:rPr lang="fr-FR" sz="4800" i="1" u="sng" dirty="0">
                <a:latin typeface="American Typewriter" panose="02090604020004020304" pitchFamily="18" charset="77"/>
              </a:rPr>
              <a:t> </a:t>
            </a:r>
            <a:r>
              <a:rPr lang="fr-FR" sz="4800" i="1" u="sng" dirty="0" err="1">
                <a:latin typeface="American Typewriter" panose="02090604020004020304" pitchFamily="18" charset="77"/>
              </a:rPr>
              <a:t>Wachstumspotenzial</a:t>
            </a:r>
            <a:endParaRPr lang="fr-FR" sz="4800" i="1" u="sng" dirty="0">
              <a:latin typeface="American Typewriter" panose="02090604020004020304" pitchFamily="18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FDA8A4-0BA5-BB48-A983-19F92B11BBB6}"/>
              </a:ext>
            </a:extLst>
          </p:cNvPr>
          <p:cNvSpPr/>
          <p:nvPr/>
        </p:nvSpPr>
        <p:spPr>
          <a:xfrm>
            <a:off x="1117746" y="1615233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</a:rPr>
              <a:t>Die </a:t>
            </a:r>
            <a:r>
              <a:rPr lang="fr-FR" sz="2000" dirty="0" err="1">
                <a:latin typeface="Arial" panose="020B0604020202020204" pitchFamily="34" charset="0"/>
              </a:rPr>
              <a:t>Übernahme</a:t>
            </a:r>
            <a:r>
              <a:rPr lang="fr-FR" sz="2000" dirty="0">
                <a:latin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</a:rPr>
              <a:t>von</a:t>
            </a:r>
            <a:r>
              <a:rPr lang="fr-FR" sz="2000" dirty="0">
                <a:latin typeface="Arial" panose="020B0604020202020204" pitchFamily="34" charset="0"/>
              </a:rPr>
              <a:t> Microsoft </a:t>
            </a:r>
            <a:r>
              <a:rPr lang="fr-FR" sz="2000" dirty="0" err="1">
                <a:latin typeface="Arial" panose="020B0604020202020204" pitchFamily="34" charset="0"/>
              </a:rPr>
              <a:t>kann</a:t>
            </a:r>
            <a:r>
              <a:rPr lang="fr-FR" sz="2000" dirty="0">
                <a:latin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</a:rPr>
              <a:t>für</a:t>
            </a:r>
            <a:r>
              <a:rPr lang="fr-FR" sz="2000" dirty="0">
                <a:latin typeface="Arial" panose="020B0604020202020204" pitchFamily="34" charset="0"/>
              </a:rPr>
              <a:t> die </a:t>
            </a:r>
            <a:r>
              <a:rPr lang="fr-FR" sz="2000" dirty="0" err="1">
                <a:latin typeface="Arial" panose="020B0604020202020204" pitchFamily="34" charset="0"/>
              </a:rPr>
              <a:t>Anwendung</a:t>
            </a:r>
            <a:r>
              <a:rPr lang="fr-FR" sz="2000" dirty="0">
                <a:latin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</a:rPr>
              <a:t>langfristig</a:t>
            </a:r>
            <a:r>
              <a:rPr lang="fr-FR" sz="2000" dirty="0">
                <a:latin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</a:rPr>
              <a:t>eine</a:t>
            </a:r>
            <a:r>
              <a:rPr lang="fr-FR" sz="2000" dirty="0">
                <a:latin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</a:rPr>
              <a:t>gute</a:t>
            </a:r>
            <a:r>
              <a:rPr lang="fr-FR" sz="2000" dirty="0">
                <a:latin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</a:rPr>
              <a:t>oder</a:t>
            </a:r>
            <a:r>
              <a:rPr lang="fr-FR" sz="2000" dirty="0">
                <a:latin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</a:rPr>
              <a:t>schlechte</a:t>
            </a:r>
            <a:r>
              <a:rPr lang="fr-FR" sz="2000" dirty="0">
                <a:latin typeface="Arial" panose="020B0604020202020204" pitchFamily="34" charset="0"/>
              </a:rPr>
              <a:t> Sache sein. Seine </a:t>
            </a:r>
            <a:r>
              <a:rPr lang="fr-FR" sz="2000" dirty="0" err="1">
                <a:latin typeface="Arial" panose="020B0604020202020204" pitchFamily="34" charset="0"/>
              </a:rPr>
              <a:t>Entwicklung</a:t>
            </a:r>
            <a:r>
              <a:rPr lang="fr-FR" sz="2000" dirty="0">
                <a:latin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</a:rPr>
              <a:t>kann</a:t>
            </a:r>
            <a:r>
              <a:rPr lang="fr-FR" sz="2000" dirty="0">
                <a:latin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</a:rPr>
              <a:t>jedoch</a:t>
            </a:r>
            <a:r>
              <a:rPr lang="fr-FR" sz="2000" dirty="0">
                <a:latin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</a:rPr>
              <a:t>noch</a:t>
            </a:r>
            <a:r>
              <a:rPr lang="fr-FR" sz="2000" dirty="0">
                <a:latin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</a:rPr>
              <a:t>sehr</a:t>
            </a:r>
            <a:r>
              <a:rPr lang="fr-FR" sz="2000" dirty="0">
                <a:latin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</a:rPr>
              <a:t>weit</a:t>
            </a:r>
            <a:r>
              <a:rPr lang="fr-FR" sz="2000" dirty="0">
                <a:latin typeface="Arial" panose="020B060402020202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</a:rPr>
              <a:t>gehen</a:t>
            </a:r>
            <a:r>
              <a:rPr lang="fr-FR" sz="2000" dirty="0">
                <a:latin typeface="Arial" panose="020B0604020202020204" pitchFamily="34" charset="0"/>
              </a:rPr>
              <a:t>.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5964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-224590" y="130628"/>
            <a:ext cx="12416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i="1" u="sng" dirty="0" err="1">
                <a:solidFill>
                  <a:schemeClr val="bg1"/>
                </a:solidFill>
                <a:latin typeface="American Typewriter" panose="02090604020004020304" pitchFamily="18" charset="77"/>
              </a:rPr>
              <a:t>Wunderlist</a:t>
            </a:r>
            <a:r>
              <a:rPr lang="fr-FR" sz="4000" i="1" u="sng" dirty="0">
                <a:solidFill>
                  <a:schemeClr val="bg1"/>
                </a:solidFill>
                <a:latin typeface="American Typewriter" panose="02090604020004020304" pitchFamily="18" charset="77"/>
              </a:rPr>
              <a:t> </a:t>
            </a:r>
            <a:r>
              <a:rPr lang="fr-FR" sz="4000" i="1" u="sng" dirty="0" err="1">
                <a:solidFill>
                  <a:schemeClr val="bg1"/>
                </a:solidFill>
                <a:latin typeface="American Typewriter" panose="02090604020004020304" pitchFamily="18" charset="77"/>
              </a:rPr>
              <a:t>erwerb</a:t>
            </a:r>
            <a:r>
              <a:rPr lang="fr-FR" sz="4000" i="1" u="sng" dirty="0">
                <a:solidFill>
                  <a:schemeClr val="bg1"/>
                </a:solidFill>
                <a:latin typeface="American Typewriter" panose="02090604020004020304" pitchFamily="18" charset="77"/>
              </a:rPr>
              <a:t> </a:t>
            </a:r>
            <a:r>
              <a:rPr lang="fr-FR" sz="4000" i="1" u="sng" dirty="0" err="1">
                <a:solidFill>
                  <a:schemeClr val="bg1"/>
                </a:solidFill>
                <a:latin typeface="American Typewriter" panose="02090604020004020304" pitchFamily="18" charset="77"/>
              </a:rPr>
              <a:t>und</a:t>
            </a:r>
            <a:r>
              <a:rPr lang="fr-FR" sz="4000" i="1" u="sng" dirty="0">
                <a:solidFill>
                  <a:schemeClr val="bg1"/>
                </a:solidFill>
                <a:latin typeface="American Typewriter" panose="02090604020004020304" pitchFamily="18" charset="77"/>
              </a:rPr>
              <a:t> </a:t>
            </a:r>
            <a:r>
              <a:rPr lang="fr-FR" sz="4000" i="1" u="sng" dirty="0" err="1">
                <a:solidFill>
                  <a:schemeClr val="bg1"/>
                </a:solidFill>
                <a:latin typeface="American Typewriter" panose="02090604020004020304" pitchFamily="18" charset="77"/>
              </a:rPr>
              <a:t>investition</a:t>
            </a:r>
            <a:endParaRPr lang="fr-FR" sz="4000" i="1" u="sng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16224" y="4664051"/>
            <a:ext cx="3786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 err="1">
                <a:solidFill>
                  <a:schemeClr val="bg1"/>
                </a:solidFill>
              </a:rPr>
              <a:t>Erwerb</a:t>
            </a:r>
            <a:r>
              <a:rPr lang="fr-FR" sz="2000" dirty="0">
                <a:solidFill>
                  <a:schemeClr val="bg1"/>
                </a:solidFill>
              </a:rPr>
              <a:t>: (</a:t>
            </a:r>
            <a:r>
              <a:rPr lang="fr-FR" sz="2000" dirty="0" err="1">
                <a:solidFill>
                  <a:schemeClr val="bg1"/>
                </a:solidFill>
              </a:rPr>
              <a:t>Moped</a:t>
            </a:r>
            <a:r>
              <a:rPr lang="fr-FR" sz="2000" dirty="0">
                <a:solidFill>
                  <a:schemeClr val="bg1"/>
                </a:solidFill>
              </a:rPr>
              <a:t>, 2013) </a:t>
            </a:r>
          </a:p>
          <a:p>
            <a:r>
              <a:rPr lang="fr-FR" sz="2000" dirty="0" err="1">
                <a:solidFill>
                  <a:schemeClr val="bg1"/>
                </a:solidFill>
              </a:rPr>
              <a:t>gesammelte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Gelder</a:t>
            </a:r>
            <a:r>
              <a:rPr lang="fr-FR" sz="2000" dirty="0">
                <a:solidFill>
                  <a:schemeClr val="bg1"/>
                </a:solidFill>
              </a:rPr>
              <a:t>: $1M/J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E3D40AE-BDA1-6543-93A4-E66E5E64A6E8}"/>
              </a:ext>
            </a:extLst>
          </p:cNvPr>
          <p:cNvSpPr txBox="1"/>
          <p:nvPr/>
        </p:nvSpPr>
        <p:spPr>
          <a:xfrm>
            <a:off x="3701845" y="973394"/>
            <a:ext cx="4984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/>
              <a:t>Jahreseinkommen</a:t>
            </a:r>
            <a:r>
              <a:rPr lang="fr-FR" sz="2000" dirty="0"/>
              <a:t> : $5M</a:t>
            </a:r>
          </a:p>
          <a:p>
            <a:pPr algn="ctr"/>
            <a:r>
              <a:rPr lang="fr-FR" sz="2000" dirty="0" err="1"/>
              <a:t>Anzahl</a:t>
            </a:r>
            <a:r>
              <a:rPr lang="fr-FR" sz="2000" dirty="0"/>
              <a:t> der </a:t>
            </a:r>
            <a:r>
              <a:rPr lang="fr-FR" sz="2000" dirty="0" err="1"/>
              <a:t>Mitarbeiter</a:t>
            </a:r>
            <a:r>
              <a:rPr lang="fr-FR" sz="2000" dirty="0"/>
              <a:t>: ca 101-250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C1100F3-EE14-4242-8FEA-A40F83F23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24" y="2056468"/>
            <a:ext cx="2438400" cy="24384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0365C81-80DD-4D4C-90AD-3E821F608426}"/>
              </a:ext>
            </a:extLst>
          </p:cNvPr>
          <p:cNvSpPr txBox="1"/>
          <p:nvPr/>
        </p:nvSpPr>
        <p:spPr>
          <a:xfrm>
            <a:off x="7401130" y="2157474"/>
            <a:ext cx="24777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err="1">
                <a:solidFill>
                  <a:schemeClr val="bg1"/>
                </a:solidFill>
              </a:rPr>
              <a:t>Investition</a:t>
            </a:r>
            <a:r>
              <a:rPr lang="fr-FR" dirty="0">
                <a:solidFill>
                  <a:schemeClr val="bg1"/>
                </a:solidFill>
              </a:rPr>
              <a:t> : (Pitch, 2018)</a:t>
            </a:r>
          </a:p>
          <a:p>
            <a:r>
              <a:rPr lang="fr-FR" dirty="0" err="1">
                <a:solidFill>
                  <a:schemeClr val="bg1"/>
                </a:solidFill>
              </a:rPr>
              <a:t>Gesammelte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Gelder</a:t>
            </a:r>
            <a:r>
              <a:rPr lang="fr-FR" dirty="0">
                <a:solidFill>
                  <a:schemeClr val="bg1"/>
                </a:solidFill>
              </a:rPr>
              <a:t>: $19M/J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510780A-ACC4-0B4E-8A94-9463AE55A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794" y="3926632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8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175640" y="266979"/>
            <a:ext cx="8767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i="1" u="sng" dirty="0" err="1">
                <a:latin typeface="American Typewriter" panose="02090604020004020304" pitchFamily="18" charset="77"/>
              </a:rPr>
              <a:t>Soziale</a:t>
            </a:r>
            <a:r>
              <a:rPr lang="fr-FR" sz="4000" i="1" u="sng" dirty="0">
                <a:latin typeface="American Typewriter" panose="02090604020004020304" pitchFamily="18" charset="77"/>
              </a:rPr>
              <a:t> </a:t>
            </a:r>
            <a:r>
              <a:rPr lang="fr-FR" sz="4000" i="1" u="sng" dirty="0" err="1">
                <a:latin typeface="American Typewriter" panose="02090604020004020304" pitchFamily="18" charset="77"/>
              </a:rPr>
              <a:t>Netzwerke</a:t>
            </a:r>
            <a:r>
              <a:rPr lang="fr-FR" sz="4000" i="1" u="sng" dirty="0">
                <a:latin typeface="American Typewriter" panose="02090604020004020304" pitchFamily="18" charset="77"/>
              </a:rPr>
              <a:t> </a:t>
            </a:r>
            <a:r>
              <a:rPr lang="fr-FR" sz="4000" i="1" u="sng" dirty="0" err="1">
                <a:latin typeface="American Typewriter" panose="02090604020004020304" pitchFamily="18" charset="77"/>
              </a:rPr>
              <a:t>unterstützen</a:t>
            </a:r>
            <a:endParaRPr lang="fr-FR" sz="4000" i="1" u="sng" dirty="0">
              <a:latin typeface="American Typewriter" panose="02090604020004020304" pitchFamily="18" charset="77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559574" y="1565433"/>
            <a:ext cx="321672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2800" dirty="0"/>
          </a:p>
          <a:p>
            <a:pPr algn="ctr"/>
            <a:r>
              <a:rPr lang="fr-FR" sz="2000" dirty="0" err="1"/>
              <a:t>Kunden</a:t>
            </a:r>
            <a:r>
              <a:rPr lang="fr-FR" sz="2000" dirty="0"/>
              <a:t>: </a:t>
            </a:r>
          </a:p>
          <a:p>
            <a:pPr marL="285750" indent="-285750" algn="ctr">
              <a:buFontTx/>
              <a:buChar char="-"/>
            </a:pPr>
            <a:r>
              <a:rPr lang="fr-FR" sz="2000" dirty="0"/>
              <a:t>Facebook = ca 75000</a:t>
            </a:r>
          </a:p>
          <a:p>
            <a:pPr marL="285750" indent="-285750" algn="ctr">
              <a:buFontTx/>
              <a:buChar char="-"/>
            </a:pPr>
            <a:r>
              <a:rPr lang="fr-FR" sz="2000" dirty="0"/>
              <a:t>Twitter = ca 45000</a:t>
            </a:r>
          </a:p>
          <a:p>
            <a:pPr marL="285750" indent="-285750">
              <a:buFontTx/>
              <a:buChar char="-"/>
            </a:pPr>
            <a:endParaRPr lang="fr-FR" sz="2800" dirty="0"/>
          </a:p>
        </p:txBody>
      </p:sp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171725F0-CFD5-084E-B0EF-BAF2EEDA4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10" y="1367078"/>
            <a:ext cx="1989597" cy="28469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9BC3D35-145B-394D-8304-8EC2358B1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261" y="2800043"/>
            <a:ext cx="2174313" cy="330767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4D4B57C-A5B1-3B48-A99E-D6E77C48C064}"/>
              </a:ext>
            </a:extLst>
          </p:cNvPr>
          <p:cNvSpPr txBox="1"/>
          <p:nvPr/>
        </p:nvSpPr>
        <p:spPr>
          <a:xfrm>
            <a:off x="2321848" y="4290593"/>
            <a:ext cx="3774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fr-FR" dirty="0" err="1"/>
              <a:t>Ankündigungen</a:t>
            </a:r>
            <a:endParaRPr lang="fr-FR" dirty="0"/>
          </a:p>
          <a:p>
            <a:pPr marL="285750" indent="-285750" algn="ctr">
              <a:buFontTx/>
              <a:buChar char="-"/>
            </a:pPr>
            <a:r>
              <a:rPr lang="fr-FR" dirty="0" err="1"/>
              <a:t>Aktualisierung</a:t>
            </a:r>
            <a:endParaRPr lang="fr-FR" dirty="0"/>
          </a:p>
          <a:p>
            <a:pPr marL="285750" indent="-285750" algn="ctr">
              <a:buFontTx/>
              <a:buChar char="-"/>
            </a:pPr>
            <a:r>
              <a:rPr lang="fr-FR" dirty="0" err="1"/>
              <a:t>Meinungen</a:t>
            </a:r>
            <a:r>
              <a:rPr lang="fr-FR" dirty="0"/>
              <a:t> der </a:t>
            </a:r>
            <a:r>
              <a:rPr lang="fr-FR" dirty="0" err="1"/>
              <a:t>Benutzer</a:t>
            </a:r>
            <a:endParaRPr lang="fr-FR" dirty="0"/>
          </a:p>
          <a:p>
            <a:pPr marL="285750" indent="-285750" algn="ctr">
              <a:buFontTx/>
              <a:buChar char="-"/>
            </a:pPr>
            <a:r>
              <a:rPr lang="fr-FR" dirty="0" err="1"/>
              <a:t>Werbung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092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941712" y="406474"/>
            <a:ext cx="85461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i="1" u="sng" dirty="0" err="1">
                <a:solidFill>
                  <a:schemeClr val="bg1"/>
                </a:solidFill>
                <a:latin typeface="American Typewriter" panose="02090604020004020304" pitchFamily="18" charset="77"/>
              </a:rPr>
              <a:t>Preisgestaltung</a:t>
            </a:r>
            <a:endParaRPr lang="fr-FR" sz="4400" i="1" u="sng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FA8B2953-E6D1-6040-BD8C-0D4377511FB7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825625"/>
          <a:ext cx="10515600" cy="3305174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361950308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245328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155807567"/>
                    </a:ext>
                  </a:extLst>
                </a:gridCol>
              </a:tblGrid>
              <a:tr h="889854">
                <a:tc>
                  <a:txBody>
                    <a:bodyPr/>
                    <a:lstStyle/>
                    <a:p>
                      <a:r>
                        <a:rPr lang="fr-FR" dirty="0" err="1">
                          <a:solidFill>
                            <a:srgbClr val="00B050"/>
                          </a:solidFill>
                        </a:rPr>
                        <a:t>Wunderlist</a:t>
                      </a:r>
                      <a:r>
                        <a:rPr lang="fr-FR" dirty="0">
                          <a:solidFill>
                            <a:srgbClr val="00B050"/>
                          </a:solidFill>
                        </a:rPr>
                        <a:t> - </a:t>
                      </a:r>
                      <a:r>
                        <a:rPr lang="fr-FR" dirty="0" err="1">
                          <a:solidFill>
                            <a:srgbClr val="00B050"/>
                          </a:solidFill>
                        </a:rPr>
                        <a:t>frei</a:t>
                      </a:r>
                      <a:endParaRPr lang="fr-FR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Wunderlist Pro </a:t>
                      </a:r>
                      <a:r>
                        <a:rPr lang="de-DE" dirty="0"/>
                        <a:t>- </a:t>
                      </a:r>
                      <a:r>
                        <a:rPr lang="de-DE" sz="1800" dirty="0">
                          <a:solidFill>
                            <a:srgbClr val="FF0000"/>
                          </a:solidFill>
                        </a:rPr>
                        <a:t>$4.99 pro Monat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Wunderlist Business </a:t>
                      </a:r>
                      <a:r>
                        <a:rPr lang="de-DE" dirty="0">
                          <a:solidFill>
                            <a:srgbClr val="FF0000"/>
                          </a:solidFill>
                        </a:rPr>
                        <a:t>- $4.99 pro Benutzer / Monat</a:t>
                      </a:r>
                      <a:endParaRPr lang="fr-F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7013410"/>
                  </a:ext>
                </a:extLst>
              </a:tr>
              <a:tr h="2415320">
                <a:tc>
                  <a:txBody>
                    <a:bodyPr/>
                    <a:lstStyle/>
                    <a:p>
                      <a:r>
                        <a:rPr lang="de-DE" dirty="0"/>
                        <a:t>- Kompatibel mit allen Geräten</a:t>
                      </a:r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- Listen erstellen und teilen</a:t>
                      </a:r>
                    </a:p>
                    <a:p>
                      <a:endParaRPr lang="de-DE" dirty="0"/>
                    </a:p>
                    <a:p>
                      <a:r>
                        <a:rPr lang="de-DE" dirty="0"/>
                        <a:t>- Unbegrenzte Anzahl von Kommentaren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- Alle Wunderlisten-Funktionen plus:</a:t>
                      </a:r>
                    </a:p>
                    <a:p>
                      <a:r>
                        <a:rPr lang="de-DE" dirty="0"/>
                        <a:t>- Unbegrenzte Zuweisung</a:t>
                      </a:r>
                    </a:p>
                    <a:p>
                      <a:r>
                        <a:rPr lang="de-DE" dirty="0"/>
                        <a:t>- Unbegrenzte Anzahl von Dateien</a:t>
                      </a:r>
                    </a:p>
                    <a:p>
                      <a:r>
                        <a:rPr lang="de-DE" dirty="0"/>
                        <a:t>- Unbegrenzte Teilaufgaben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- Alle Wunderlist Pro Features plus:</a:t>
                      </a:r>
                    </a:p>
                    <a:p>
                      <a:r>
                        <a:rPr lang="de-DE" dirty="0"/>
                        <a:t>- Zentralisierte Rechnungsstellung</a:t>
                      </a:r>
                    </a:p>
                    <a:p>
                      <a:r>
                        <a:rPr lang="de-DE" dirty="0"/>
                        <a:t>- Flexible Teamgrößen</a:t>
                      </a:r>
                    </a:p>
                    <a:p>
                      <a:r>
                        <a:rPr lang="de-DE" dirty="0"/>
                        <a:t>- Einfaches Team-Management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1432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149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Isosceles Triangle 89"/>
          <p:cNvSpPr/>
          <p:nvPr/>
        </p:nvSpPr>
        <p:spPr>
          <a:xfrm rot="16200000" flipH="1">
            <a:off x="2508250" y="-2817353"/>
            <a:ext cx="6858000" cy="12509500"/>
          </a:xfrm>
          <a:custGeom>
            <a:avLst/>
            <a:gdLst/>
            <a:ahLst/>
            <a:cxnLst/>
            <a:rect l="l" t="t" r="r" b="b"/>
            <a:pathLst>
              <a:path w="8229600" h="15011400">
                <a:moveTo>
                  <a:pt x="0" y="15011400"/>
                </a:moveTo>
                <a:lnTo>
                  <a:pt x="0" y="6705600"/>
                </a:lnTo>
                <a:lnTo>
                  <a:pt x="4114800" y="0"/>
                </a:lnTo>
                <a:lnTo>
                  <a:pt x="8229600" y="6705600"/>
                </a:lnTo>
                <a:lnTo>
                  <a:pt x="8229600" y="150114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92" name="Isosceles Triangle 89"/>
          <p:cNvSpPr/>
          <p:nvPr/>
        </p:nvSpPr>
        <p:spPr>
          <a:xfrm rot="5400000">
            <a:off x="4012068" y="-4012069"/>
            <a:ext cx="6858001" cy="14882137"/>
          </a:xfrm>
          <a:custGeom>
            <a:avLst/>
            <a:gdLst/>
            <a:ahLst/>
            <a:cxnLst/>
            <a:rect l="l" t="t" r="r" b="b"/>
            <a:pathLst>
              <a:path w="8229601" h="17858564">
                <a:moveTo>
                  <a:pt x="0" y="17858564"/>
                </a:moveTo>
                <a:lnTo>
                  <a:pt x="0" y="14806992"/>
                </a:lnTo>
                <a:lnTo>
                  <a:pt x="1" y="14806992"/>
                </a:lnTo>
                <a:lnTo>
                  <a:pt x="1" y="6705600"/>
                </a:lnTo>
                <a:lnTo>
                  <a:pt x="4114801" y="0"/>
                </a:lnTo>
                <a:lnTo>
                  <a:pt x="8229601" y="6705600"/>
                </a:lnTo>
                <a:lnTo>
                  <a:pt x="8229601" y="14806992"/>
                </a:lnTo>
                <a:lnTo>
                  <a:pt x="8229601" y="15011400"/>
                </a:lnTo>
                <a:lnTo>
                  <a:pt x="8229601" y="178585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90" name="Isosceles Triangle 89"/>
          <p:cNvSpPr/>
          <p:nvPr/>
        </p:nvSpPr>
        <p:spPr>
          <a:xfrm rot="5400000">
            <a:off x="5461000" y="-5469399"/>
            <a:ext cx="6858000" cy="17780000"/>
          </a:xfrm>
          <a:custGeom>
            <a:avLst/>
            <a:gdLst/>
            <a:ahLst/>
            <a:cxnLst/>
            <a:rect l="l" t="t" r="r" b="b"/>
            <a:pathLst>
              <a:path w="8229600" h="21336000">
                <a:moveTo>
                  <a:pt x="0" y="21336000"/>
                </a:moveTo>
                <a:lnTo>
                  <a:pt x="0" y="15011400"/>
                </a:lnTo>
                <a:lnTo>
                  <a:pt x="0" y="6705600"/>
                </a:lnTo>
                <a:lnTo>
                  <a:pt x="4114800" y="0"/>
                </a:lnTo>
                <a:lnTo>
                  <a:pt x="8229600" y="6705600"/>
                </a:lnTo>
                <a:lnTo>
                  <a:pt x="8229600" y="15011400"/>
                </a:lnTo>
                <a:lnTo>
                  <a:pt x="8229600" y="213360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rgbClr val="21DCB4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28150" y="1463133"/>
            <a:ext cx="4418197" cy="2323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500" spc="-250" dirty="0">
                <a:solidFill>
                  <a:schemeClr val="bg1"/>
                </a:solidFill>
                <a:latin typeface="Bebas" pitchFamily="2" charset="0"/>
              </a:rPr>
              <a:t>TEIL 2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569355" y="3437396"/>
            <a:ext cx="8735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Tw Cen MT" panose="020B0602020104020603" pitchFamily="34" charset="0"/>
              </a:rPr>
              <a:t>Externe</a:t>
            </a:r>
            <a:r>
              <a:rPr lang="en-US" sz="2000" b="1" dirty="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w Cen MT" panose="020B0602020104020603" pitchFamily="34" charset="0"/>
              </a:rPr>
              <a:t>Sicht</a:t>
            </a:r>
            <a:r>
              <a:rPr lang="en-US" sz="2000" b="1" dirty="0">
                <a:solidFill>
                  <a:schemeClr val="bg1"/>
                </a:solidFill>
                <a:latin typeface="Tw Cen MT" panose="020B0602020104020603" pitchFamily="34" charset="0"/>
              </a:rPr>
              <a:t> des </a:t>
            </a:r>
            <a:r>
              <a:rPr lang="en-US" sz="2000" b="1" dirty="0" err="1">
                <a:solidFill>
                  <a:schemeClr val="bg1"/>
                </a:solidFill>
                <a:latin typeface="Tw Cen MT" panose="020B0602020104020603" pitchFamily="34" charset="0"/>
              </a:rPr>
              <a:t>Unternehmens</a:t>
            </a:r>
            <a:endParaRPr lang="en-US" sz="20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73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75000" decel="2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8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8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75000" decel="2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75000" decel="25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8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8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76471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471">
                                          <p:cBhvr additive="base">
                                            <p:cTn id="19" dur="17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471">
                                          <p:cBhvr additive="base">
                                            <p:cTn id="20" dur="17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3" grpId="0" animBg="1"/>
          <p:bldP spid="92" grpId="0" animBg="1"/>
          <p:bldP spid="90" grpId="0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75000" decel="2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8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8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75000" decel="2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75000" decel="25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8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8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7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7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2" grpId="0" animBg="1"/>
          <p:bldP spid="93" grpId="0" animBg="1"/>
          <p:bldP spid="90" grpId="0" animBg="1"/>
          <p:bldP spid="2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1064924" y="364772"/>
            <a:ext cx="97657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u="sng" dirty="0">
                <a:solidFill>
                  <a:schemeClr val="bg1"/>
                </a:solidFill>
                <a:latin typeface="American Typewriter" panose="02090604020004020304" pitchFamily="18" charset="77"/>
                <a:ea typeface="Tw Cen MT" charset="0"/>
                <a:cs typeface="Tw Cen MT" charset="0"/>
              </a:rPr>
              <a:t>Das </a:t>
            </a:r>
            <a:r>
              <a:rPr lang="en-US" sz="4400" i="1" u="sng" dirty="0" err="1">
                <a:solidFill>
                  <a:schemeClr val="bg1"/>
                </a:solidFill>
                <a:latin typeface="American Typewriter" panose="02090604020004020304" pitchFamily="18" charset="77"/>
                <a:ea typeface="Tw Cen MT" charset="0"/>
                <a:cs typeface="Tw Cen MT" charset="0"/>
              </a:rPr>
              <a:t>Bedürfnis</a:t>
            </a:r>
            <a:r>
              <a:rPr lang="en-US" sz="4400" i="1" u="sng" dirty="0">
                <a:solidFill>
                  <a:schemeClr val="bg1"/>
                </a:solidFill>
                <a:latin typeface="American Typewriter" panose="02090604020004020304" pitchFamily="18" charset="77"/>
                <a:ea typeface="Tw Cen MT" charset="0"/>
                <a:cs typeface="Tw Cen MT" charset="0"/>
              </a:rPr>
              <a:t> des </a:t>
            </a:r>
            <a:r>
              <a:rPr lang="en-US" sz="4400" i="1" u="sng" dirty="0" err="1">
                <a:solidFill>
                  <a:schemeClr val="bg1"/>
                </a:solidFill>
                <a:latin typeface="American Typewriter" panose="02090604020004020304" pitchFamily="18" charset="77"/>
                <a:ea typeface="Tw Cen MT" charset="0"/>
                <a:cs typeface="Tw Cen MT" charset="0"/>
              </a:rPr>
              <a:t>Verbrauchers</a:t>
            </a:r>
            <a:r>
              <a:rPr lang="en-US" sz="4400" i="1" u="sng" dirty="0">
                <a:solidFill>
                  <a:schemeClr val="bg1"/>
                </a:solidFill>
                <a:latin typeface="American Typewriter" panose="02090604020004020304" pitchFamily="18" charset="77"/>
                <a:ea typeface="Tw Cen MT" charset="0"/>
                <a:cs typeface="Tw Cen MT" charset="0"/>
              </a:rPr>
              <a:t> </a:t>
            </a:r>
          </a:p>
        </p:txBody>
      </p:sp>
      <p:pic>
        <p:nvPicPr>
          <p:cNvPr id="8" name="Image 7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D8357226-CD70-2C44-A9DD-989BDFA36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60" y="1498985"/>
            <a:ext cx="8304522" cy="486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4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564382" y="207846"/>
            <a:ext cx="9682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u="sng" dirty="0" err="1">
                <a:solidFill>
                  <a:schemeClr val="bg1"/>
                </a:solidFill>
                <a:latin typeface="American Typewriter" panose="02090604020004020304" pitchFamily="18" charset="77"/>
                <a:ea typeface="Tw Cen MT" charset="0"/>
                <a:cs typeface="Tw Cen MT" charset="0"/>
              </a:rPr>
              <a:t>Wetbeweber</a:t>
            </a:r>
            <a:r>
              <a:rPr lang="en-US" sz="3600" i="1" u="sng" dirty="0">
                <a:solidFill>
                  <a:schemeClr val="bg1"/>
                </a:solidFill>
                <a:latin typeface="American Typewriter" panose="02090604020004020304" pitchFamily="18" charset="77"/>
                <a:ea typeface="Tw Cen MT" charset="0"/>
                <a:cs typeface="Tw Cen MT" charset="0"/>
              </a:rPr>
              <a:t> Wunderlist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F1810CB-901F-804D-B31F-1B7860DE2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444" y="1232599"/>
            <a:ext cx="7429892" cy="480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5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06C72AB-BF11-D74F-A725-D09C86DC3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238" y="1303757"/>
            <a:ext cx="9827407" cy="50787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5F61D69-B4E6-1446-AC3B-93DC14E7A072}"/>
              </a:ext>
            </a:extLst>
          </p:cNvPr>
          <p:cNvSpPr/>
          <p:nvPr/>
        </p:nvSpPr>
        <p:spPr>
          <a:xfrm>
            <a:off x="1572768" y="216142"/>
            <a:ext cx="90342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400" i="1" u="sng" dirty="0" err="1">
                <a:latin typeface="American Typewriter" panose="02090604020004020304" pitchFamily="18" charset="77"/>
              </a:rPr>
              <a:t>Wunderlist</a:t>
            </a:r>
            <a:r>
              <a:rPr lang="fr-FR" sz="4400" i="1" u="sng" dirty="0">
                <a:latin typeface="American Typewriter" panose="02090604020004020304" pitchFamily="18" charset="77"/>
              </a:rPr>
              <a:t> VS </a:t>
            </a:r>
            <a:r>
              <a:rPr lang="fr-FR" sz="4400" i="1" u="sng" dirty="0" err="1">
                <a:latin typeface="American Typewriter" panose="02090604020004020304" pitchFamily="18" charset="77"/>
              </a:rPr>
              <a:t>Any.Do</a:t>
            </a:r>
            <a:endParaRPr lang="fr-FR" sz="4400" i="1" u="sng" dirty="0">
              <a:latin typeface="American Typewriter" panose="02090604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4550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64304" y="220746"/>
            <a:ext cx="6797843" cy="1325563"/>
          </a:xfrm>
        </p:spPr>
        <p:txBody>
          <a:bodyPr>
            <a:normAutofit/>
          </a:bodyPr>
          <a:lstStyle/>
          <a:p>
            <a:pPr algn="ctr"/>
            <a:r>
              <a:rPr lang="fr-FR" sz="5400" i="1" u="sng" dirty="0" err="1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Präsentation</a:t>
            </a:r>
            <a:endParaRPr lang="fr-FR" sz="5400" i="1" u="sng" dirty="0">
              <a:solidFill>
                <a:schemeClr val="bg1"/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73D3D98-87D8-B746-AD68-A1A412A31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909" y="2200789"/>
            <a:ext cx="3506837" cy="350683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A4749DA-5BD7-654F-B4A6-E1823460DD5A}"/>
              </a:ext>
            </a:extLst>
          </p:cNvPr>
          <p:cNvSpPr txBox="1"/>
          <p:nvPr/>
        </p:nvSpPr>
        <p:spPr>
          <a:xfrm>
            <a:off x="5840360" y="2492477"/>
            <a:ext cx="635163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dirty="0">
                <a:solidFill>
                  <a:schemeClr val="bg1"/>
                </a:solidFill>
              </a:rPr>
              <a:t>·</a:t>
            </a:r>
            <a:r>
              <a:rPr lang="de-DE" dirty="0"/>
              <a:t> </a:t>
            </a:r>
            <a:r>
              <a:rPr lang="de-DE" dirty="0">
                <a:solidFill>
                  <a:schemeClr val="bg1"/>
                </a:solidFill>
              </a:rPr>
              <a:t>    </a:t>
            </a:r>
            <a:r>
              <a:rPr lang="de-DE" sz="2000" dirty="0">
                <a:solidFill>
                  <a:schemeClr val="bg1"/>
                </a:solidFill>
              </a:rPr>
              <a:t>Ging online im November 2010</a:t>
            </a:r>
          </a:p>
          <a:p>
            <a:pPr algn="just"/>
            <a:endParaRPr lang="fr-FR" sz="2000" dirty="0">
              <a:solidFill>
                <a:schemeClr val="bg1"/>
              </a:solidFill>
            </a:endParaRPr>
          </a:p>
          <a:p>
            <a:pPr algn="just"/>
            <a:r>
              <a:rPr lang="de-DE" sz="2000" dirty="0">
                <a:solidFill>
                  <a:schemeClr val="bg1"/>
                </a:solidFill>
              </a:rPr>
              <a:t>·     In 33 Sprachen verfügbar</a:t>
            </a:r>
          </a:p>
          <a:p>
            <a:pPr algn="just"/>
            <a:endParaRPr lang="fr-FR" sz="2000" dirty="0">
              <a:solidFill>
                <a:schemeClr val="bg1"/>
              </a:solidFill>
            </a:endParaRPr>
          </a:p>
          <a:p>
            <a:pPr algn="just"/>
            <a:r>
              <a:rPr lang="de-DE" sz="2000" dirty="0">
                <a:solidFill>
                  <a:schemeClr val="bg1"/>
                </a:solidFill>
              </a:rPr>
              <a:t>·     Wunderlist hat Millionen Nutzer</a:t>
            </a:r>
          </a:p>
          <a:p>
            <a:pPr algn="just"/>
            <a:endParaRPr lang="fr-FR" sz="2000" dirty="0">
              <a:solidFill>
                <a:schemeClr val="bg1"/>
              </a:solidFill>
            </a:endParaRPr>
          </a:p>
          <a:p>
            <a:pPr algn="just"/>
            <a:r>
              <a:rPr lang="de-DE" sz="2000" dirty="0">
                <a:solidFill>
                  <a:schemeClr val="bg1"/>
                </a:solidFill>
              </a:rPr>
              <a:t>·     Wunderlist </a:t>
            </a:r>
            <a:r>
              <a:rPr lang="de-DE" sz="2000" dirty="0" err="1">
                <a:solidFill>
                  <a:schemeClr val="bg1"/>
                </a:solidFill>
              </a:rPr>
              <a:t>wurd</a:t>
            </a:r>
            <a:r>
              <a:rPr lang="de-DE" sz="2000" dirty="0">
                <a:solidFill>
                  <a:schemeClr val="bg1"/>
                </a:solidFill>
              </a:rPr>
              <a:t> von 6Wunderkinder gegründet</a:t>
            </a:r>
            <a:endParaRPr lang="fr-FR" sz="2000" dirty="0">
              <a:solidFill>
                <a:schemeClr val="bg1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59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745F987-779C-0D4C-8CCF-F95BDA308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020" y="314880"/>
            <a:ext cx="4836925" cy="272077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4E5D864-9427-0043-8366-1168D2DAC661}"/>
              </a:ext>
            </a:extLst>
          </p:cNvPr>
          <p:cNvSpPr txBox="1"/>
          <p:nvPr/>
        </p:nvSpPr>
        <p:spPr>
          <a:xfrm>
            <a:off x="6510964" y="298507"/>
            <a:ext cx="60287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Das</a:t>
            </a:r>
            <a:r>
              <a:rPr lang="fr-FR" dirty="0">
                <a:solidFill>
                  <a:schemeClr val="bg1"/>
                </a:solidFill>
              </a:rPr>
              <a:t> design </a:t>
            </a:r>
            <a:r>
              <a:rPr lang="fr-FR" dirty="0" err="1">
                <a:solidFill>
                  <a:schemeClr val="bg1"/>
                </a:solidFill>
              </a:rPr>
              <a:t>ist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minimalistisch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 err="1">
                <a:solidFill>
                  <a:schemeClr val="bg1"/>
                </a:solidFill>
              </a:rPr>
              <a:t>Synchronisiere</a:t>
            </a:r>
            <a:r>
              <a:rPr lang="fr-FR" dirty="0">
                <a:solidFill>
                  <a:schemeClr val="bg1"/>
                </a:solidFill>
              </a:rPr>
              <a:t> den </a:t>
            </a:r>
            <a:r>
              <a:rPr lang="fr-FR" dirty="0" err="1">
                <a:solidFill>
                  <a:schemeClr val="bg1"/>
                </a:solidFill>
              </a:rPr>
              <a:t>bereits</a:t>
            </a:r>
            <a:r>
              <a:rPr lang="fr-FR" dirty="0">
                <a:solidFill>
                  <a:schemeClr val="bg1"/>
                </a:solidFill>
              </a:rPr>
              <a:t> in </a:t>
            </a:r>
            <a:r>
              <a:rPr lang="fr-FR" dirty="0" err="1">
                <a:solidFill>
                  <a:schemeClr val="bg1"/>
                </a:solidFill>
              </a:rPr>
              <a:t>deinem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Gerät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installierten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Kalender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 err="1">
                <a:solidFill>
                  <a:schemeClr val="bg1"/>
                </a:solidFill>
              </a:rPr>
              <a:t>Versende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Erinnerungen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nach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deinem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Standort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 err="1">
                <a:solidFill>
                  <a:schemeClr val="bg1"/>
                </a:solidFill>
              </a:rPr>
              <a:t>Verfügt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über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eine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Geolokalisierung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 err="1">
                <a:solidFill>
                  <a:schemeClr val="bg1"/>
                </a:solidFill>
              </a:rPr>
              <a:t>Kleinere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Grösse</a:t>
            </a:r>
            <a:r>
              <a:rPr lang="fr-FR" dirty="0">
                <a:solidFill>
                  <a:schemeClr val="bg1"/>
                </a:solidFill>
              </a:rPr>
              <a:t> der </a:t>
            </a:r>
            <a:r>
              <a:rPr lang="fr-FR" dirty="0" err="1">
                <a:solidFill>
                  <a:schemeClr val="bg1"/>
                </a:solidFill>
              </a:rPr>
              <a:t>Anwendung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B6C745E-52CA-6D40-8167-9CCE5E7C2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6563" y="3384754"/>
            <a:ext cx="3070874" cy="307087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ED65C34-D2E9-2649-8FF4-DFAAD3901CD2}"/>
              </a:ext>
            </a:extLst>
          </p:cNvPr>
          <p:cNvSpPr txBox="1"/>
          <p:nvPr/>
        </p:nvSpPr>
        <p:spPr>
          <a:xfrm>
            <a:off x="837020" y="3350531"/>
            <a:ext cx="40782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Gibt</a:t>
            </a:r>
            <a:r>
              <a:rPr lang="fr-FR" dirty="0">
                <a:solidFill>
                  <a:schemeClr val="bg1"/>
                </a:solidFill>
              </a:rPr>
              <a:t> es </a:t>
            </a:r>
            <a:r>
              <a:rPr lang="fr-FR" dirty="0" err="1">
                <a:solidFill>
                  <a:schemeClr val="bg1"/>
                </a:solidFill>
              </a:rPr>
              <a:t>irgendwelche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Flecken</a:t>
            </a:r>
            <a:r>
              <a:rPr lang="fr-FR" dirty="0">
                <a:solidFill>
                  <a:schemeClr val="bg1"/>
                </a:solidFill>
              </a:rPr>
              <a:t>-Marker</a:t>
            </a:r>
          </a:p>
          <a:p>
            <a:r>
              <a:rPr lang="fr-FR" dirty="0">
                <a:solidFill>
                  <a:schemeClr val="bg1"/>
                </a:solidFill>
              </a:rPr>
              <a:t> </a:t>
            </a:r>
          </a:p>
          <a:p>
            <a:r>
              <a:rPr lang="fr-FR" dirty="0" err="1">
                <a:solidFill>
                  <a:schemeClr val="bg1"/>
                </a:solidFill>
              </a:rPr>
              <a:t>Haen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Sie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eine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Suchfunktion</a:t>
            </a:r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 err="1">
                <a:solidFill>
                  <a:schemeClr val="bg1"/>
                </a:solidFill>
              </a:rPr>
              <a:t>Exportierst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Sie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Bilder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hinzufügen</a:t>
            </a:r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 err="1">
                <a:solidFill>
                  <a:schemeClr val="bg1"/>
                </a:solidFill>
              </a:rPr>
              <a:t>Kann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alte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Daten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speichern</a:t>
            </a:r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 err="1">
                <a:solidFill>
                  <a:schemeClr val="bg1"/>
                </a:solidFill>
              </a:rPr>
              <a:t>Optimiert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für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ein</a:t>
            </a:r>
            <a:r>
              <a:rPr lang="fr-FR" dirty="0">
                <a:solidFill>
                  <a:schemeClr val="bg1"/>
                </a:solidFill>
              </a:rPr>
              <a:t> Tablet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7 </a:t>
            </a:r>
            <a:r>
              <a:rPr lang="fr-FR" dirty="0" err="1">
                <a:solidFill>
                  <a:schemeClr val="bg1"/>
                </a:solidFill>
              </a:rPr>
              <a:t>mehr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Sprachen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133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664777" y="237154"/>
            <a:ext cx="9214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i="1" u="sng" dirty="0" err="1">
                <a:solidFill>
                  <a:schemeClr val="bg1"/>
                </a:solidFill>
              </a:rPr>
              <a:t>Wunderlist</a:t>
            </a:r>
            <a:r>
              <a:rPr lang="fr-FR" sz="5400" i="1" u="sng" dirty="0">
                <a:solidFill>
                  <a:schemeClr val="bg1"/>
                </a:solidFill>
              </a:rPr>
              <a:t> mit Microsoft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B9C73C6-6A40-F94A-BEDB-ABDF87A33FE4}"/>
              </a:ext>
            </a:extLst>
          </p:cNvPr>
          <p:cNvSpPr txBox="1"/>
          <p:nvPr/>
        </p:nvSpPr>
        <p:spPr>
          <a:xfrm>
            <a:off x="438912" y="1776018"/>
            <a:ext cx="3199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err="1">
                <a:solidFill>
                  <a:schemeClr val="bg1"/>
                </a:solidFill>
              </a:rPr>
              <a:t>Vorteile</a:t>
            </a:r>
            <a:r>
              <a:rPr lang="fr-FR" sz="3600" dirty="0"/>
              <a:t>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F84F528-F034-AF46-BF0A-9EA2E47E0ECD}"/>
              </a:ext>
            </a:extLst>
          </p:cNvPr>
          <p:cNvSpPr txBox="1"/>
          <p:nvPr/>
        </p:nvSpPr>
        <p:spPr>
          <a:xfrm>
            <a:off x="7587276" y="1776017"/>
            <a:ext cx="2816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err="1">
                <a:solidFill>
                  <a:schemeClr val="bg1"/>
                </a:solidFill>
              </a:rPr>
              <a:t>Nachteil</a:t>
            </a:r>
            <a:endParaRPr lang="fr-FR" sz="3600" dirty="0">
              <a:solidFill>
                <a:schemeClr val="bg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924036-CA5A-6443-87AC-6580196764E1}"/>
              </a:ext>
            </a:extLst>
          </p:cNvPr>
          <p:cNvSpPr txBox="1"/>
          <p:nvPr/>
        </p:nvSpPr>
        <p:spPr>
          <a:xfrm>
            <a:off x="950976" y="2679111"/>
            <a:ext cx="4462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Einfachere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Internationalisierng</a:t>
            </a:r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Prestige, </a:t>
            </a:r>
            <a:r>
              <a:rPr lang="fr-FR" dirty="0" err="1">
                <a:solidFill>
                  <a:schemeClr val="bg1"/>
                </a:solidFill>
              </a:rPr>
              <a:t>dass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ein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groBes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Unternehmen</a:t>
            </a:r>
            <a:r>
              <a:rPr lang="fr-FR" dirty="0">
                <a:solidFill>
                  <a:schemeClr val="bg1"/>
                </a:solidFill>
              </a:rPr>
              <a:t> an der </a:t>
            </a:r>
            <a:r>
              <a:rPr lang="fr-FR" dirty="0" err="1">
                <a:solidFill>
                  <a:schemeClr val="bg1"/>
                </a:solidFill>
              </a:rPr>
              <a:t>Arbeit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eines</a:t>
            </a:r>
            <a:r>
              <a:rPr lang="fr-FR" dirty="0">
                <a:solidFill>
                  <a:schemeClr val="bg1"/>
                </a:solidFill>
              </a:rPr>
              <a:t> Startups </a:t>
            </a:r>
            <a:r>
              <a:rPr lang="fr-FR" dirty="0" err="1">
                <a:solidFill>
                  <a:schemeClr val="bg1"/>
                </a:solidFill>
              </a:rPr>
              <a:t>interessiert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ist</a:t>
            </a:r>
            <a:endParaRPr lang="fr-FR" dirty="0">
              <a:solidFill>
                <a:schemeClr val="bg1"/>
              </a:solidFill>
            </a:endParaRPr>
          </a:p>
          <a:p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4083D17-A0C9-A749-8087-6EA0F579C990}"/>
              </a:ext>
            </a:extLst>
          </p:cNvPr>
          <p:cNvSpPr txBox="1"/>
          <p:nvPr/>
        </p:nvSpPr>
        <p:spPr>
          <a:xfrm>
            <a:off x="7587276" y="2743200"/>
            <a:ext cx="35135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Wir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haben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mehr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Hände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auf</a:t>
            </a:r>
            <a:r>
              <a:rPr lang="fr-FR" dirty="0">
                <a:solidFill>
                  <a:schemeClr val="bg1"/>
                </a:solidFill>
              </a:rPr>
              <a:t> Software 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 err="1">
                <a:solidFill>
                  <a:schemeClr val="bg1"/>
                </a:solidFill>
              </a:rPr>
              <a:t>Das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Risiko</a:t>
            </a:r>
            <a:r>
              <a:rPr lang="fr-FR" dirty="0">
                <a:solidFill>
                  <a:schemeClr val="bg1"/>
                </a:solidFill>
              </a:rPr>
              <a:t>, </a:t>
            </a:r>
            <a:r>
              <a:rPr lang="fr-FR" dirty="0" err="1">
                <a:solidFill>
                  <a:schemeClr val="bg1"/>
                </a:solidFill>
              </a:rPr>
              <a:t>kopiert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zu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werden</a:t>
            </a:r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 err="1">
                <a:solidFill>
                  <a:schemeClr val="bg1"/>
                </a:solidFill>
              </a:rPr>
              <a:t>Keine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sicht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mehr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haben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188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/>
      <p:bldP spid="7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10731500" y="1968500"/>
            <a:ext cx="2921000" cy="2921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9" name="Oval 8"/>
          <p:cNvSpPr/>
          <p:nvPr/>
        </p:nvSpPr>
        <p:spPr>
          <a:xfrm rot="1463765">
            <a:off x="10773855" y="-1859215"/>
            <a:ext cx="2734187" cy="340632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0" name="Oval 9"/>
          <p:cNvSpPr/>
          <p:nvPr/>
        </p:nvSpPr>
        <p:spPr>
          <a:xfrm rot="1946930">
            <a:off x="-942588" y="4984594"/>
            <a:ext cx="2734187" cy="340632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5" name="TextBox 4"/>
          <p:cNvSpPr txBox="1"/>
          <p:nvPr/>
        </p:nvSpPr>
        <p:spPr>
          <a:xfrm>
            <a:off x="3937884" y="2826271"/>
            <a:ext cx="4316245" cy="12207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333" spc="-250" dirty="0">
                <a:solidFill>
                  <a:schemeClr val="bg1"/>
                </a:solidFill>
                <a:latin typeface="Bebas" pitchFamily="2" charset="0"/>
              </a:rPr>
              <a:t>ABSCHLUSS</a:t>
            </a:r>
          </a:p>
        </p:txBody>
      </p:sp>
    </p:spTree>
    <p:extLst>
      <p:ext uri="{BB962C8B-B14F-4D97-AF65-F5344CB8AC3E}">
        <p14:creationId xmlns:p14="http://schemas.microsoft.com/office/powerpoint/2010/main" val="90054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accel="25000" decel="7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2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00000" y="10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accel="25000" decel="75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12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00000" y="10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accel="25000" decel="75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2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200000" y="12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ccel="100000" fill="hold" grpId="1" nodeType="withEffect" p14:presetBounceEnd="90909">
                                      <p:stCondLst>
                                        <p:cond delay="1100"/>
                                      </p:stCondLst>
                                      <p:childTnLst>
                                        <p:animScale p14:bounceEnd="90909">
                                          <p:cBhvr>
                                            <p:cTn id="28" dur="14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40000" y="14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9" grpId="0" animBg="1"/>
          <p:bldP spid="9" grpId="1" animBg="1"/>
          <p:bldP spid="10" grpId="0" animBg="1"/>
          <p:bldP spid="10" grpId="1" animBg="1"/>
          <p:bldP spid="5" grpId="0"/>
          <p:bldP spid="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accel="25000" decel="7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2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00000" y="10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2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accel="25000" decel="75000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12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00000" y="10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accel="25000" decel="75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2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200000" y="12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ccel="10000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4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40000" y="14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9" grpId="0" animBg="1"/>
          <p:bldP spid="9" grpId="1" animBg="1"/>
          <p:bldP spid="10" grpId="0" animBg="1"/>
          <p:bldP spid="10" grpId="1" animBg="1"/>
          <p:bldP spid="5" grpId="0"/>
          <p:bldP spid="5" grpId="1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42900" y="391172"/>
            <a:ext cx="796834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>
                <a:hlinkClick r:id="rId2"/>
              </a:rPr>
              <a:t>https://www.forbes.com/sites/stevenbertoni/2013/11/12/why-sequoia-bet-19-million-on-berlins-wunderlist/#2d1a76ae7d8f</a:t>
            </a: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>
                <a:hlinkClick r:id="rId3"/>
              </a:rPr>
              <a:t>https://mspoweruser.com/wunderlist-founder-wants-to-buy-back-the-product-from-microsoft/</a:t>
            </a: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>
                <a:hlinkClick r:id="rId4"/>
              </a:rPr>
              <a:t>https://www.macg.co/logiciels/2015/06/wunderlist-devient-officiellement-un-logiciel-microsoft-89226</a:t>
            </a: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>
                <a:hlinkClick r:id="rId5"/>
              </a:rPr>
              <a:t>https://www.macg.co/logiciels/2019/09/le-createur-de-wunderlist-aimerait-le-racheter-microsoft-108077</a:t>
            </a: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>
                <a:hlinkClick r:id="rId6"/>
              </a:rPr>
              <a:t>https://en.wikipedia.org/wiki/Wunderlist</a:t>
            </a: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>
                <a:hlinkClick r:id="rId7"/>
              </a:rPr>
              <a:t>https://www.lemondeinformatique.fr/actualites/lire-microsoft-tue-wunderlist-74844.html</a:t>
            </a: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>
                <a:hlinkClick r:id="rId8"/>
              </a:rPr>
              <a:t>https://fr.wikipedia.org/wiki/Wunderlist</a:t>
            </a:r>
            <a:endParaRPr lang="fr-FR" dirty="0"/>
          </a:p>
          <a:p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>
                <a:hlinkClick r:id="rId7"/>
              </a:rPr>
              <a:t>https://www.lemondeinformatique.fr/actualites/lire-microsoft-tue-wunderlist-74844.html</a:t>
            </a: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27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3286" y="277586"/>
            <a:ext cx="862148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>
                <a:hlinkClick r:id="rId2"/>
              </a:rPr>
              <a:t>https://fr.wikipedia.org/wiki/Wunderlist</a:t>
            </a: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>
                <a:hlinkClick r:id="rId3"/>
              </a:rPr>
              <a:t>https://www.lemondeinformatique.fr/actualites/lire-microsoft-tue-wunderlist-74844.html</a:t>
            </a: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>
                <a:hlinkClick r:id="rId4"/>
              </a:rPr>
              <a:t>https://www.macg.co/logiciels/2019/09/la-version-20-de-microsoft-do-veut-faire-oublier-wunderlist-108109</a:t>
            </a: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>
                <a:hlinkClick r:id="rId5"/>
              </a:rPr>
              <a:t>https://www.statista.com/statistics/1049019/favorite-to-do-tools-of-employees-in-the-netherlands/</a:t>
            </a: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>
                <a:hlinkClick r:id="rId6"/>
              </a:rPr>
              <a:t>https://apps.apple.com/fr/app/wunderlist-liste-des-t%C3%A2ches/id410628904?mt=12</a:t>
            </a: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>
                <a:hlinkClick r:id="rId7"/>
              </a:rPr>
              <a:t>https://6wunderkinder.desk.com</a:t>
            </a: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>
                <a:hlinkClick r:id="rId8"/>
              </a:rPr>
              <a:t>www.gruenderszene.de/amp/wunderlist-to-do-vergleich</a:t>
            </a: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>
                <a:hlinkClick r:id="rId9"/>
              </a:rPr>
              <a:t>www.wunderlist.com/de</a:t>
            </a: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896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82022" y="365125"/>
            <a:ext cx="7879882" cy="970852"/>
          </a:xfrm>
        </p:spPr>
        <p:txBody>
          <a:bodyPr>
            <a:normAutofit fontScale="90000"/>
          </a:bodyPr>
          <a:lstStyle/>
          <a:p>
            <a:pPr algn="ctr"/>
            <a:r>
              <a:rPr lang="fr-FR" sz="5400" i="1" u="sng" dirty="0" err="1">
                <a:solidFill>
                  <a:schemeClr val="bg1"/>
                </a:solidFill>
                <a:latin typeface="American Typewriter" panose="02090604020004020304" pitchFamily="18" charset="77"/>
              </a:rPr>
              <a:t>Nutzen</a:t>
            </a:r>
            <a:r>
              <a:rPr lang="fr-FR" sz="5400" i="1" u="sng" dirty="0">
                <a:solidFill>
                  <a:schemeClr val="bg1"/>
                </a:solidFill>
                <a:latin typeface="American Typewriter" panose="02090604020004020304" pitchFamily="18" charset="77"/>
              </a:rPr>
              <a:t> der </a:t>
            </a:r>
            <a:r>
              <a:rPr lang="fr-FR" sz="5400" i="1" u="sng" dirty="0" err="1">
                <a:solidFill>
                  <a:schemeClr val="bg1"/>
                </a:solidFill>
                <a:latin typeface="American Typewriter" panose="02090604020004020304" pitchFamily="18" charset="77"/>
              </a:rPr>
              <a:t>Anwendung</a:t>
            </a:r>
            <a:r>
              <a:rPr lang="fr-FR" sz="5400" i="1" u="sng" dirty="0">
                <a:solidFill>
                  <a:schemeClr val="bg1"/>
                </a:solidFill>
                <a:latin typeface="American Typewriter" panose="02090604020004020304" pitchFamily="18" charset="77"/>
              </a:rPr>
              <a:t>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580A967-7377-B944-9214-BC29DC2868BA}"/>
              </a:ext>
            </a:extLst>
          </p:cNvPr>
          <p:cNvSpPr txBox="1"/>
          <p:nvPr/>
        </p:nvSpPr>
        <p:spPr>
          <a:xfrm>
            <a:off x="6522720" y="2011680"/>
            <a:ext cx="56692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</a:t>
            </a:r>
            <a:endParaRPr lang="fr-FR" dirty="0"/>
          </a:p>
          <a:p>
            <a:r>
              <a:rPr lang="de-DE" sz="2000" dirty="0">
                <a:solidFill>
                  <a:schemeClr val="bg1"/>
                </a:solidFill>
              </a:rPr>
              <a:t>o  Hierarchisch, alphabetisch oder nach Datum sortiert werden</a:t>
            </a:r>
          </a:p>
          <a:p>
            <a:endParaRPr lang="fr-FR" sz="2000" dirty="0">
              <a:solidFill>
                <a:schemeClr val="bg1"/>
              </a:solidFill>
            </a:endParaRPr>
          </a:p>
          <a:p>
            <a:r>
              <a:rPr lang="de-DE" sz="2000" dirty="0">
                <a:solidFill>
                  <a:schemeClr val="bg1"/>
                </a:solidFill>
              </a:rPr>
              <a:t>o  Aufgaben werden in Textform versehen</a:t>
            </a:r>
          </a:p>
          <a:p>
            <a:endParaRPr lang="fr-FR" sz="2000" dirty="0">
              <a:solidFill>
                <a:schemeClr val="bg1"/>
              </a:solidFill>
            </a:endParaRPr>
          </a:p>
          <a:p>
            <a:r>
              <a:rPr lang="de-DE" sz="2000" dirty="0">
                <a:solidFill>
                  <a:schemeClr val="bg1"/>
                </a:solidFill>
              </a:rPr>
              <a:t>o  Können Freunde eingeladen werden</a:t>
            </a:r>
            <a:endParaRPr lang="fr-FR" sz="2000" dirty="0">
              <a:solidFill>
                <a:schemeClr val="bg1"/>
              </a:solidFill>
            </a:endParaRPr>
          </a:p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6D67C1B-3725-614E-AA96-F6F76C5C5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63" y="2011680"/>
            <a:ext cx="5629795" cy="35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2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83564" y="142217"/>
            <a:ext cx="10024872" cy="1192807"/>
          </a:xfrm>
        </p:spPr>
        <p:txBody>
          <a:bodyPr>
            <a:noAutofit/>
          </a:bodyPr>
          <a:lstStyle/>
          <a:p>
            <a:pPr algn="ctr"/>
            <a:r>
              <a:rPr lang="fr-FR" sz="4000" i="1" u="sng" dirty="0">
                <a:solidFill>
                  <a:schemeClr val="bg1"/>
                </a:solidFill>
                <a:latin typeface="American Typewriter" panose="02090604020004020304" pitchFamily="18" charset="77"/>
              </a:rPr>
              <a:t>Update mit Microsoft</a:t>
            </a:r>
          </a:p>
        </p:txBody>
      </p:sp>
      <p:pic>
        <p:nvPicPr>
          <p:cNvPr id="9" name="image1.png">
            <a:extLst>
              <a:ext uri="{FF2B5EF4-FFF2-40B4-BE49-F238E27FC236}">
                <a16:creationId xmlns:a16="http://schemas.microsoft.com/office/drawing/2014/main" id="{F0F27C52-4E11-434E-95E7-2B659B7ED563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24612" y="2827937"/>
            <a:ext cx="8234172" cy="3089190"/>
          </a:xfrm>
          <a:prstGeom prst="rect">
            <a:avLst/>
          </a:prstGeom>
          <a:ln/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7A7715E-4155-0746-BE83-CBD8A1D02765}"/>
              </a:ext>
            </a:extLst>
          </p:cNvPr>
          <p:cNvSpPr txBox="1"/>
          <p:nvPr/>
        </p:nvSpPr>
        <p:spPr>
          <a:xfrm>
            <a:off x="8247888" y="1619815"/>
            <a:ext cx="3633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2010: </a:t>
            </a:r>
            <a:r>
              <a:rPr lang="fr-FR" dirty="0" err="1">
                <a:solidFill>
                  <a:schemeClr val="bg1"/>
                </a:solidFill>
              </a:rPr>
              <a:t>Erste</a:t>
            </a:r>
            <a:r>
              <a:rPr lang="fr-FR" dirty="0">
                <a:solidFill>
                  <a:schemeClr val="bg1"/>
                </a:solidFill>
              </a:rPr>
              <a:t> Version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2015:Wunderlist </a:t>
            </a:r>
            <a:r>
              <a:rPr lang="fr-FR" dirty="0" err="1">
                <a:solidFill>
                  <a:schemeClr val="bg1"/>
                </a:solidFill>
              </a:rPr>
              <a:t>von</a:t>
            </a:r>
            <a:r>
              <a:rPr lang="fr-FR" dirty="0">
                <a:solidFill>
                  <a:schemeClr val="bg1"/>
                </a:solidFill>
              </a:rPr>
              <a:t> Microsoft </a:t>
            </a:r>
            <a:r>
              <a:rPr lang="fr-FR" dirty="0" err="1">
                <a:solidFill>
                  <a:schemeClr val="bg1"/>
                </a:solidFill>
              </a:rPr>
              <a:t>gekauft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56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extBox 3"/>
          <p:cNvSpPr txBox="1"/>
          <p:nvPr/>
        </p:nvSpPr>
        <p:spPr>
          <a:xfrm>
            <a:off x="4675580" y="2671618"/>
            <a:ext cx="2840842" cy="156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583" dirty="0">
                <a:solidFill>
                  <a:srgbClr val="C00000"/>
                </a:solidFill>
                <a:latin typeface="Bebas Neue" pitchFamily="34" charset="0"/>
              </a:rPr>
              <a:t>PLAN</a:t>
            </a:r>
            <a:endParaRPr lang="en-US" sz="9583" dirty="0">
              <a:solidFill>
                <a:srgbClr val="C00000"/>
              </a:solidFill>
              <a:latin typeface="Bebas Neue Light" pitchFamily="50" charset="0"/>
            </a:endParaRPr>
          </a:p>
        </p:txBody>
      </p:sp>
      <p:sp>
        <p:nvSpPr>
          <p:cNvPr id="7" name="Oval 4"/>
          <p:cNvSpPr/>
          <p:nvPr/>
        </p:nvSpPr>
        <p:spPr>
          <a:xfrm>
            <a:off x="-1206500" y="-3873500"/>
            <a:ext cx="14605000" cy="146050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151914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53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430A81F-25E0-4239-B494-46C9D4937700}"/>
              </a:ext>
            </a:extLst>
          </p:cNvPr>
          <p:cNvGrpSpPr/>
          <p:nvPr/>
        </p:nvGrpSpPr>
        <p:grpSpPr>
          <a:xfrm>
            <a:off x="7118668" y="2206437"/>
            <a:ext cx="1805441" cy="1894017"/>
            <a:chOff x="3884465" y="2182683"/>
            <a:chExt cx="1805441" cy="1894017"/>
          </a:xfrm>
        </p:grpSpPr>
        <p:sp>
          <p:nvSpPr>
            <p:cNvPr id="15" name="Rectangle: Top Corners Rounded 14">
              <a:extLst>
                <a:ext uri="{FF2B5EF4-FFF2-40B4-BE49-F238E27FC236}">
                  <a16:creationId xmlns:a16="http://schemas.microsoft.com/office/drawing/2014/main" id="{6C90D299-5340-438E-A62B-883CADA51767}"/>
                </a:ext>
              </a:extLst>
            </p:cNvPr>
            <p:cNvSpPr/>
            <p:nvPr/>
          </p:nvSpPr>
          <p:spPr>
            <a:xfrm>
              <a:off x="3991395" y="2209800"/>
              <a:ext cx="1591582" cy="1866900"/>
            </a:xfrm>
            <a:prstGeom prst="round2SameRect">
              <a:avLst>
                <a:gd name="adj1" fmla="val 12063"/>
                <a:gd name="adj2" fmla="val 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4B84361-FFCA-4952-9762-BC2B8113DC6B}"/>
                </a:ext>
              </a:extLst>
            </p:cNvPr>
            <p:cNvSpPr txBox="1"/>
            <p:nvPr/>
          </p:nvSpPr>
          <p:spPr>
            <a:xfrm>
              <a:off x="3884465" y="2182683"/>
              <a:ext cx="18054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E6E7E9"/>
                  </a:solidFill>
                  <a:latin typeface="Tw Cen MT" panose="020B0602020104020603" pitchFamily="34" charset="0"/>
                </a:rPr>
                <a:t>TEIL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FA9CFCB-2E2A-4E69-B807-A8DE80F4F84C}"/>
                </a:ext>
              </a:extLst>
            </p:cNvPr>
            <p:cNvSpPr txBox="1"/>
            <p:nvPr/>
          </p:nvSpPr>
          <p:spPr>
            <a:xfrm>
              <a:off x="4339969" y="2563851"/>
              <a:ext cx="89443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E6E7E9"/>
                  </a:solidFill>
                  <a:latin typeface="Tw Cen MT" panose="020B0602020104020603" pitchFamily="34" charset="0"/>
                </a:rPr>
                <a:t>2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1DA1449-9BBE-4FB5-854D-B6D832CCD806}"/>
              </a:ext>
            </a:extLst>
          </p:cNvPr>
          <p:cNvGrpSpPr/>
          <p:nvPr/>
        </p:nvGrpSpPr>
        <p:grpSpPr>
          <a:xfrm>
            <a:off x="2864988" y="2206437"/>
            <a:ext cx="1805441" cy="1894017"/>
            <a:chOff x="1387588" y="2182683"/>
            <a:chExt cx="1805441" cy="1894017"/>
          </a:xfrm>
        </p:grpSpPr>
        <p:sp>
          <p:nvSpPr>
            <p:cNvPr id="12" name="Rectangle: Top Corners Rounded 11">
              <a:extLst>
                <a:ext uri="{FF2B5EF4-FFF2-40B4-BE49-F238E27FC236}">
                  <a16:creationId xmlns:a16="http://schemas.microsoft.com/office/drawing/2014/main" id="{E176DFE6-E6EE-4CBF-AB55-962516DAF6EF}"/>
                </a:ext>
              </a:extLst>
            </p:cNvPr>
            <p:cNvSpPr/>
            <p:nvPr/>
          </p:nvSpPr>
          <p:spPr>
            <a:xfrm>
              <a:off x="1494518" y="2209800"/>
              <a:ext cx="1591582" cy="1866900"/>
            </a:xfrm>
            <a:prstGeom prst="round2SameRect">
              <a:avLst>
                <a:gd name="adj1" fmla="val 12063"/>
                <a:gd name="adj2" fmla="val 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2352D7-E64D-4683-8555-4BBBFBED2197}"/>
                </a:ext>
              </a:extLst>
            </p:cNvPr>
            <p:cNvSpPr txBox="1"/>
            <p:nvPr/>
          </p:nvSpPr>
          <p:spPr>
            <a:xfrm>
              <a:off x="1387588" y="2182683"/>
              <a:ext cx="18054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E6E7E9"/>
                  </a:solidFill>
                  <a:latin typeface="Tw Cen MT" panose="020B0602020104020603" pitchFamily="34" charset="0"/>
                </a:rPr>
                <a:t>TEIL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CE8E3AC-C1DA-4857-8AA2-283A2C840A70}"/>
                </a:ext>
              </a:extLst>
            </p:cNvPr>
            <p:cNvSpPr txBox="1"/>
            <p:nvPr/>
          </p:nvSpPr>
          <p:spPr>
            <a:xfrm>
              <a:off x="1843092" y="2563851"/>
              <a:ext cx="89443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E6E7E9"/>
                  </a:solidFill>
                  <a:latin typeface="Tw Cen MT" panose="020B0602020104020603" pitchFamily="34" charset="0"/>
                </a:rPr>
                <a:t>1</a:t>
              </a:r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A10DECE-FB54-4F98-9472-6CE168F86075}"/>
              </a:ext>
            </a:extLst>
          </p:cNvPr>
          <p:cNvSpPr/>
          <p:nvPr/>
        </p:nvSpPr>
        <p:spPr>
          <a:xfrm flipV="1">
            <a:off x="2971918" y="3167004"/>
            <a:ext cx="1591582" cy="3031986"/>
          </a:xfrm>
          <a:custGeom>
            <a:avLst/>
            <a:gdLst>
              <a:gd name="connsiteX0" fmla="*/ 0 w 1591582"/>
              <a:gd name="connsiteY0" fmla="*/ 3031986 h 3031986"/>
              <a:gd name="connsiteX1" fmla="*/ 357641 w 1591582"/>
              <a:gd name="connsiteY1" fmla="*/ 3031986 h 3031986"/>
              <a:gd name="connsiteX2" fmla="*/ 795791 w 1591582"/>
              <a:gd name="connsiteY2" fmla="*/ 2593836 h 3031986"/>
              <a:gd name="connsiteX3" fmla="*/ 1233941 w 1591582"/>
              <a:gd name="connsiteY3" fmla="*/ 3031986 h 3031986"/>
              <a:gd name="connsiteX4" fmla="*/ 1591582 w 1591582"/>
              <a:gd name="connsiteY4" fmla="*/ 3031986 h 3031986"/>
              <a:gd name="connsiteX5" fmla="*/ 1591582 w 1591582"/>
              <a:gd name="connsiteY5" fmla="*/ 314242 h 3031986"/>
              <a:gd name="connsiteX6" fmla="*/ 1277340 w 1591582"/>
              <a:gd name="connsiteY6" fmla="*/ 0 h 3031986"/>
              <a:gd name="connsiteX7" fmla="*/ 314242 w 1591582"/>
              <a:gd name="connsiteY7" fmla="*/ 0 h 3031986"/>
              <a:gd name="connsiteX8" fmla="*/ 0 w 1591582"/>
              <a:gd name="connsiteY8" fmla="*/ 314242 h 303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1582" h="3031986">
                <a:moveTo>
                  <a:pt x="0" y="3031986"/>
                </a:moveTo>
                <a:lnTo>
                  <a:pt x="357641" y="3031986"/>
                </a:lnTo>
                <a:cubicBezTo>
                  <a:pt x="357641" y="2790002"/>
                  <a:pt x="553807" y="2593836"/>
                  <a:pt x="795791" y="2593836"/>
                </a:cubicBezTo>
                <a:cubicBezTo>
                  <a:pt x="1037775" y="2593836"/>
                  <a:pt x="1233941" y="2790002"/>
                  <a:pt x="1233941" y="3031986"/>
                </a:cubicBezTo>
                <a:lnTo>
                  <a:pt x="1591582" y="3031986"/>
                </a:lnTo>
                <a:lnTo>
                  <a:pt x="1591582" y="314242"/>
                </a:lnTo>
                <a:cubicBezTo>
                  <a:pt x="1591582" y="140691"/>
                  <a:pt x="1450891" y="0"/>
                  <a:pt x="1277340" y="0"/>
                </a:cubicBezTo>
                <a:lnTo>
                  <a:pt x="314242" y="0"/>
                </a:lnTo>
                <a:cubicBezTo>
                  <a:pt x="140691" y="0"/>
                  <a:pt x="0" y="140691"/>
                  <a:pt x="0" y="314242"/>
                </a:cubicBez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  <a:effectLst>
            <a:outerShdw blurRad="127000" sx="107000" sy="107000" algn="ctr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D33F448-D5EA-4698-93DE-C12876411D16}"/>
              </a:ext>
            </a:extLst>
          </p:cNvPr>
          <p:cNvSpPr/>
          <p:nvPr/>
        </p:nvSpPr>
        <p:spPr>
          <a:xfrm flipV="1">
            <a:off x="7225598" y="3167004"/>
            <a:ext cx="1591582" cy="3031986"/>
          </a:xfrm>
          <a:custGeom>
            <a:avLst/>
            <a:gdLst>
              <a:gd name="connsiteX0" fmla="*/ 0 w 1591582"/>
              <a:gd name="connsiteY0" fmla="*/ 3031986 h 3031986"/>
              <a:gd name="connsiteX1" fmla="*/ 357641 w 1591582"/>
              <a:gd name="connsiteY1" fmla="*/ 3031986 h 3031986"/>
              <a:gd name="connsiteX2" fmla="*/ 795791 w 1591582"/>
              <a:gd name="connsiteY2" fmla="*/ 2593836 h 3031986"/>
              <a:gd name="connsiteX3" fmla="*/ 1233941 w 1591582"/>
              <a:gd name="connsiteY3" fmla="*/ 3031986 h 3031986"/>
              <a:gd name="connsiteX4" fmla="*/ 1591582 w 1591582"/>
              <a:gd name="connsiteY4" fmla="*/ 3031986 h 3031986"/>
              <a:gd name="connsiteX5" fmla="*/ 1591582 w 1591582"/>
              <a:gd name="connsiteY5" fmla="*/ 314242 h 3031986"/>
              <a:gd name="connsiteX6" fmla="*/ 1277340 w 1591582"/>
              <a:gd name="connsiteY6" fmla="*/ 0 h 3031986"/>
              <a:gd name="connsiteX7" fmla="*/ 314242 w 1591582"/>
              <a:gd name="connsiteY7" fmla="*/ 0 h 3031986"/>
              <a:gd name="connsiteX8" fmla="*/ 0 w 1591582"/>
              <a:gd name="connsiteY8" fmla="*/ 314242 h 3031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1582" h="3031986">
                <a:moveTo>
                  <a:pt x="0" y="3031986"/>
                </a:moveTo>
                <a:lnTo>
                  <a:pt x="357641" y="3031986"/>
                </a:lnTo>
                <a:cubicBezTo>
                  <a:pt x="357641" y="2790002"/>
                  <a:pt x="553807" y="2593836"/>
                  <a:pt x="795791" y="2593836"/>
                </a:cubicBezTo>
                <a:cubicBezTo>
                  <a:pt x="1037775" y="2593836"/>
                  <a:pt x="1233941" y="2790002"/>
                  <a:pt x="1233941" y="3031986"/>
                </a:cubicBezTo>
                <a:lnTo>
                  <a:pt x="1591582" y="3031986"/>
                </a:lnTo>
                <a:lnTo>
                  <a:pt x="1591582" y="314242"/>
                </a:lnTo>
                <a:cubicBezTo>
                  <a:pt x="1591582" y="140691"/>
                  <a:pt x="1450891" y="0"/>
                  <a:pt x="1277340" y="0"/>
                </a:cubicBezTo>
                <a:lnTo>
                  <a:pt x="314242" y="0"/>
                </a:lnTo>
                <a:cubicBezTo>
                  <a:pt x="140691" y="0"/>
                  <a:pt x="0" y="140691"/>
                  <a:pt x="0" y="31424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sx="107000" sy="107000" algn="ctr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BD90705-18BB-473B-A34A-340D3FE7B602}"/>
              </a:ext>
            </a:extLst>
          </p:cNvPr>
          <p:cNvGrpSpPr/>
          <p:nvPr/>
        </p:nvGrpSpPr>
        <p:grpSpPr>
          <a:xfrm>
            <a:off x="2971918" y="3573020"/>
            <a:ext cx="1692843" cy="2050524"/>
            <a:chOff x="1494518" y="3663281"/>
            <a:chExt cx="1692843" cy="89377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96EA5B9-609B-41D8-BAEB-1AB2F8B9359E}"/>
                </a:ext>
              </a:extLst>
            </p:cNvPr>
            <p:cNvSpPr txBox="1"/>
            <p:nvPr/>
          </p:nvSpPr>
          <p:spPr>
            <a:xfrm>
              <a:off x="1494518" y="3663281"/>
              <a:ext cx="1692843" cy="254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Tw Cen MT" panose="020B0602020104020603" pitchFamily="34" charset="0"/>
                </a:rPr>
                <a:t>Interne </a:t>
              </a:r>
              <a:r>
                <a:rPr lang="en-US" sz="1600" b="1" dirty="0" err="1">
                  <a:latin typeface="Tw Cen MT" panose="020B0602020104020603" pitchFamily="34" charset="0"/>
                </a:rPr>
                <a:t>Sicht</a:t>
              </a:r>
              <a:r>
                <a:rPr lang="en-US" sz="1600" b="1" dirty="0">
                  <a:latin typeface="Tw Cen MT" panose="020B0602020104020603" pitchFamily="34" charset="0"/>
                </a:rPr>
                <a:t> des </a:t>
              </a:r>
              <a:r>
                <a:rPr lang="en-US" sz="1600" b="1" dirty="0" err="1">
                  <a:latin typeface="Tw Cen MT" panose="020B0602020104020603" pitchFamily="34" charset="0"/>
                </a:rPr>
                <a:t>Unternehmens</a:t>
              </a:r>
              <a:endParaRPr lang="en-US" sz="1600" b="1" dirty="0">
                <a:latin typeface="Tw Cen MT" panose="020B0602020104020603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AFD7EC4-BD0C-414A-BAC7-6A87FBE0FD33}"/>
                </a:ext>
              </a:extLst>
            </p:cNvPr>
            <p:cNvSpPr txBox="1"/>
            <p:nvPr/>
          </p:nvSpPr>
          <p:spPr>
            <a:xfrm>
              <a:off x="1527416" y="4033861"/>
              <a:ext cx="1627046" cy="523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tx1">
                      <a:lumMod val="75000"/>
                    </a:schemeClr>
                  </a:solidFill>
                  <a:latin typeface="Tw Cen MT" charset="0"/>
                  <a:ea typeface="Tw Cen MT" charset="0"/>
                  <a:cs typeface="Tw Cen MT" charset="0"/>
                </a:rPr>
                <a:t>A/Der </a:t>
              </a:r>
              <a:r>
                <a:rPr lang="en-US" sz="1200" b="1" dirty="0" err="1">
                  <a:solidFill>
                    <a:schemeClr val="tx1">
                      <a:lumMod val="75000"/>
                    </a:schemeClr>
                  </a:solidFill>
                  <a:latin typeface="Tw Cen MT" charset="0"/>
                  <a:ea typeface="Tw Cen MT" charset="0"/>
                  <a:cs typeface="Tw Cen MT" charset="0"/>
                </a:rPr>
                <a:t>Beginn</a:t>
              </a:r>
              <a:r>
                <a:rPr lang="en-US" sz="1200" b="1" dirty="0">
                  <a:solidFill>
                    <a:schemeClr val="tx1">
                      <a:lumMod val="75000"/>
                    </a:schemeClr>
                  </a:solidFill>
                  <a:latin typeface="Tw Cen MT" charset="0"/>
                  <a:ea typeface="Tw Cen MT" charset="0"/>
                  <a:cs typeface="Tw Cen MT" charset="0"/>
                </a:rPr>
                <a:t> des Startup </a:t>
              </a:r>
            </a:p>
            <a:p>
              <a:endParaRPr lang="en-US" sz="1200" b="1" dirty="0">
                <a:solidFill>
                  <a:schemeClr val="tx1">
                    <a:lumMod val="75000"/>
                  </a:schemeClr>
                </a:solidFill>
                <a:latin typeface="Tw Cen MT" charset="0"/>
                <a:ea typeface="Tw Cen MT" charset="0"/>
                <a:cs typeface="Tw Cen MT" charset="0"/>
              </a:endParaRPr>
            </a:p>
            <a:p>
              <a:endParaRPr lang="en-US" sz="1200" b="1" dirty="0">
                <a:solidFill>
                  <a:schemeClr val="tx1">
                    <a:lumMod val="75000"/>
                  </a:schemeClr>
                </a:solidFill>
                <a:latin typeface="Tw Cen MT" charset="0"/>
                <a:ea typeface="Tw Cen MT" charset="0"/>
                <a:cs typeface="Tw Cen MT" charset="0"/>
              </a:endParaRPr>
            </a:p>
            <a:p>
              <a:endParaRPr lang="en-US" sz="1200" b="1" dirty="0">
                <a:solidFill>
                  <a:schemeClr val="tx1">
                    <a:lumMod val="75000"/>
                  </a:schemeClr>
                </a:solidFill>
                <a:latin typeface="Tw Cen MT" charset="0"/>
                <a:ea typeface="Tw Cen MT" charset="0"/>
                <a:cs typeface="Tw Cen MT" charset="0"/>
              </a:endParaRPr>
            </a:p>
            <a:p>
              <a:r>
                <a:rPr lang="en-US" sz="1200" b="1" dirty="0">
                  <a:solidFill>
                    <a:schemeClr val="tx1">
                      <a:lumMod val="75000"/>
                    </a:schemeClr>
                  </a:solidFill>
                  <a:latin typeface="Tw Cen MT" charset="0"/>
                  <a:ea typeface="Tw Cen MT" charset="0"/>
                  <a:cs typeface="Tw Cen MT" charset="0"/>
                </a:rPr>
                <a:t>B/</a:t>
              </a:r>
              <a:r>
                <a:rPr lang="en-US" sz="1200" b="1" dirty="0" err="1">
                  <a:solidFill>
                    <a:schemeClr val="tx1">
                      <a:lumMod val="75000"/>
                    </a:schemeClr>
                  </a:solidFill>
                  <a:latin typeface="Tw Cen MT" charset="0"/>
                  <a:ea typeface="Tw Cen MT" charset="0"/>
                  <a:cs typeface="Tw Cen MT" charset="0"/>
                </a:rPr>
                <a:t>Einige</a:t>
              </a:r>
              <a:r>
                <a:rPr lang="en-US" sz="1200" b="1" dirty="0">
                  <a:solidFill>
                    <a:schemeClr val="tx1">
                      <a:lumMod val="75000"/>
                    </a:schemeClr>
                  </a:solidFill>
                  <a:latin typeface="Tw Cen MT" charset="0"/>
                  <a:ea typeface="Tw Cen MT" charset="0"/>
                  <a:cs typeface="Tw Cen MT" charset="0"/>
                </a:rPr>
                <a:t> </a:t>
              </a:r>
              <a:r>
                <a:rPr lang="en-US" sz="1200" b="1" dirty="0" err="1">
                  <a:solidFill>
                    <a:schemeClr val="tx1">
                      <a:lumMod val="75000"/>
                    </a:schemeClr>
                  </a:solidFill>
                  <a:latin typeface="Tw Cen MT" charset="0"/>
                  <a:ea typeface="Tw Cen MT" charset="0"/>
                  <a:cs typeface="Tw Cen MT" charset="0"/>
                </a:rPr>
                <a:t>zahlen</a:t>
              </a:r>
              <a:r>
                <a:rPr lang="en-US" sz="1200" b="1" dirty="0">
                  <a:solidFill>
                    <a:schemeClr val="tx1">
                      <a:lumMod val="75000"/>
                    </a:schemeClr>
                  </a:solidFill>
                  <a:latin typeface="Tw Cen MT" charset="0"/>
                  <a:ea typeface="Tw Cen MT" charset="0"/>
                  <a:cs typeface="Tw Cen MT" charset="0"/>
                </a:rPr>
                <a:t> $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AC51385-1E45-4902-BDC3-8DDF59AAC454}"/>
              </a:ext>
            </a:extLst>
          </p:cNvPr>
          <p:cNvGrpSpPr/>
          <p:nvPr/>
        </p:nvGrpSpPr>
        <p:grpSpPr>
          <a:xfrm>
            <a:off x="7201472" y="3591589"/>
            <a:ext cx="1716969" cy="2153717"/>
            <a:chOff x="3967269" y="3674519"/>
            <a:chExt cx="1716969" cy="811949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CF8B1AD-BE20-4D97-80BF-AC12A3B886DB}"/>
                </a:ext>
              </a:extLst>
            </p:cNvPr>
            <p:cNvSpPr txBox="1"/>
            <p:nvPr/>
          </p:nvSpPr>
          <p:spPr>
            <a:xfrm>
              <a:off x="3967269" y="3674519"/>
              <a:ext cx="1639830" cy="324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>
                  <a:latin typeface="Tw Cen MT" panose="020B0602020104020603" pitchFamily="34" charset="0"/>
                </a:rPr>
                <a:t>Externe</a:t>
              </a:r>
              <a:r>
                <a:rPr lang="en-US" sz="1600" b="1" dirty="0">
                  <a:latin typeface="Tw Cen MT" panose="020B0602020104020603" pitchFamily="34" charset="0"/>
                </a:rPr>
                <a:t> </a:t>
              </a:r>
              <a:r>
                <a:rPr lang="en-US" sz="1600" b="1" dirty="0" err="1">
                  <a:latin typeface="Tw Cen MT" panose="020B0602020104020603" pitchFamily="34" charset="0"/>
                </a:rPr>
                <a:t>Sicht</a:t>
              </a:r>
              <a:r>
                <a:rPr lang="en-US" sz="1600" b="1" dirty="0">
                  <a:latin typeface="Tw Cen MT" panose="020B0602020104020603" pitchFamily="34" charset="0"/>
                </a:rPr>
                <a:t> des </a:t>
              </a:r>
              <a:r>
                <a:rPr lang="en-US" sz="1600" b="1" dirty="0" err="1">
                  <a:latin typeface="Tw Cen MT" panose="020B0602020104020603" pitchFamily="34" charset="0"/>
                </a:rPr>
                <a:t>Unternehmens</a:t>
              </a:r>
              <a:endParaRPr lang="en-US" sz="1600" b="1" dirty="0">
                <a:latin typeface="Tw Cen MT" panose="020B0602020104020603" pitchFamily="34" charset="0"/>
              </a:endParaRPr>
            </a:p>
            <a:p>
              <a:pPr algn="ctr"/>
              <a:endParaRPr lang="en-US" b="1" dirty="0">
                <a:latin typeface="Tw Cen MT" panose="020B0602020104020603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F2BC42F-0899-4CCE-A35A-4E495A05687C}"/>
                </a:ext>
              </a:extLst>
            </p:cNvPr>
            <p:cNvSpPr txBox="1"/>
            <p:nvPr/>
          </p:nvSpPr>
          <p:spPr>
            <a:xfrm>
              <a:off x="4092656" y="3964326"/>
              <a:ext cx="1591582" cy="522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A6A6A6"/>
                  </a:solidFill>
                  <a:latin typeface="Tw Cen MT" charset="0"/>
                  <a:ea typeface="Tw Cen MT" charset="0"/>
                  <a:cs typeface="Tw Cen MT" charset="0"/>
                </a:rPr>
                <a:t>A/Das </a:t>
              </a:r>
              <a:r>
                <a:rPr lang="en-US" sz="1200" b="1" dirty="0" err="1">
                  <a:solidFill>
                    <a:srgbClr val="A6A6A6"/>
                  </a:solidFill>
                  <a:latin typeface="Tw Cen MT" charset="0"/>
                  <a:ea typeface="Tw Cen MT" charset="0"/>
                  <a:cs typeface="Tw Cen MT" charset="0"/>
                </a:rPr>
                <a:t>Bedürfnis</a:t>
              </a:r>
              <a:r>
                <a:rPr lang="en-US" sz="1200" b="1" dirty="0">
                  <a:solidFill>
                    <a:srgbClr val="A6A6A6"/>
                  </a:solidFill>
                  <a:latin typeface="Tw Cen MT" charset="0"/>
                  <a:ea typeface="Tw Cen MT" charset="0"/>
                  <a:cs typeface="Tw Cen MT" charset="0"/>
                </a:rPr>
                <a:t> des </a:t>
              </a:r>
              <a:r>
                <a:rPr lang="en-US" sz="1200" b="1" dirty="0" err="1">
                  <a:solidFill>
                    <a:srgbClr val="A6A6A6"/>
                  </a:solidFill>
                  <a:latin typeface="Tw Cen MT" charset="0"/>
                  <a:ea typeface="Tw Cen MT" charset="0"/>
                  <a:cs typeface="Tw Cen MT" charset="0"/>
                </a:rPr>
                <a:t>Verbrauchers</a:t>
              </a:r>
              <a:r>
                <a:rPr lang="en-US" sz="1200" b="1" dirty="0">
                  <a:solidFill>
                    <a:srgbClr val="A6A6A6"/>
                  </a:solidFill>
                  <a:latin typeface="Tw Cen MT" charset="0"/>
                  <a:ea typeface="Tw Cen MT" charset="0"/>
                  <a:cs typeface="Tw Cen MT" charset="0"/>
                </a:rPr>
                <a:t> </a:t>
              </a:r>
            </a:p>
            <a:p>
              <a:endParaRPr lang="en-US" sz="1200" b="1" dirty="0">
                <a:solidFill>
                  <a:srgbClr val="A6A6A6"/>
                </a:solidFill>
                <a:latin typeface="Tw Cen MT" charset="0"/>
                <a:ea typeface="Tw Cen MT" charset="0"/>
                <a:cs typeface="Tw Cen MT" charset="0"/>
              </a:endParaRPr>
            </a:p>
            <a:p>
              <a:endParaRPr lang="en-US" sz="1200" b="1" dirty="0">
                <a:solidFill>
                  <a:srgbClr val="A6A6A6"/>
                </a:solidFill>
                <a:latin typeface="Tw Cen MT" charset="0"/>
                <a:ea typeface="Tw Cen MT" charset="0"/>
                <a:cs typeface="Tw Cen MT" charset="0"/>
              </a:endParaRPr>
            </a:p>
            <a:p>
              <a:endParaRPr lang="en-US" sz="1200" b="1" dirty="0">
                <a:solidFill>
                  <a:schemeClr val="tx1">
                    <a:lumMod val="75000"/>
                  </a:schemeClr>
                </a:solidFill>
                <a:latin typeface="Tw Cen MT" charset="0"/>
                <a:ea typeface="Tw Cen MT" charset="0"/>
                <a:cs typeface="Tw Cen MT" charset="0"/>
              </a:endParaRPr>
            </a:p>
            <a:p>
              <a:r>
                <a:rPr lang="en-US" sz="1200" b="1" dirty="0">
                  <a:solidFill>
                    <a:schemeClr val="tx1">
                      <a:lumMod val="75000"/>
                    </a:schemeClr>
                  </a:solidFill>
                  <a:latin typeface="Tw Cen MT" charset="0"/>
                  <a:ea typeface="Tw Cen MT" charset="0"/>
                  <a:cs typeface="Tw Cen MT" charset="0"/>
                </a:rPr>
                <a:t>B/Die </a:t>
              </a:r>
              <a:r>
                <a:rPr lang="en-US" sz="1200" b="1" dirty="0" err="1">
                  <a:solidFill>
                    <a:schemeClr val="tx1">
                      <a:lumMod val="75000"/>
                    </a:schemeClr>
                  </a:solidFill>
                  <a:latin typeface="Tw Cen MT" charset="0"/>
                  <a:ea typeface="Tw Cen MT" charset="0"/>
                  <a:cs typeface="Tw Cen MT" charset="0"/>
                </a:rPr>
                <a:t>Notwendigkeit</a:t>
              </a:r>
              <a:r>
                <a:rPr lang="en-US" sz="1200" b="1" dirty="0">
                  <a:solidFill>
                    <a:schemeClr val="tx1">
                      <a:lumMod val="75000"/>
                    </a:schemeClr>
                  </a:solidFill>
                  <a:latin typeface="Tw Cen MT" charset="0"/>
                  <a:ea typeface="Tw Cen MT" charset="0"/>
                  <a:cs typeface="Tw Cen MT" charset="0"/>
                </a:rPr>
                <a:t> des </a:t>
              </a:r>
              <a:r>
                <a:rPr lang="en-US" sz="1200" b="1" dirty="0" err="1">
                  <a:solidFill>
                    <a:schemeClr val="tx1">
                      <a:lumMod val="75000"/>
                    </a:schemeClr>
                  </a:solidFill>
                  <a:latin typeface="Tw Cen MT" charset="0"/>
                  <a:ea typeface="Tw Cen MT" charset="0"/>
                  <a:cs typeface="Tw Cen MT" charset="0"/>
                </a:rPr>
                <a:t>Unternehmens</a:t>
              </a:r>
              <a:endParaRPr lang="en-US" sz="1200" b="1" dirty="0">
                <a:solidFill>
                  <a:schemeClr val="tx1">
                    <a:lumMod val="75000"/>
                  </a:schemeClr>
                </a:solidFill>
                <a:latin typeface="Tw Cen MT" charset="0"/>
                <a:ea typeface="Tw Cen MT" charset="0"/>
                <a:cs typeface="Tw Cen M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860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Isosceles Triangle 89"/>
          <p:cNvSpPr/>
          <p:nvPr/>
        </p:nvSpPr>
        <p:spPr>
          <a:xfrm rot="16200000" flipH="1">
            <a:off x="2508250" y="-2817353"/>
            <a:ext cx="6858000" cy="12509500"/>
          </a:xfrm>
          <a:custGeom>
            <a:avLst/>
            <a:gdLst/>
            <a:ahLst/>
            <a:cxnLst/>
            <a:rect l="l" t="t" r="r" b="b"/>
            <a:pathLst>
              <a:path w="8229600" h="15011400">
                <a:moveTo>
                  <a:pt x="0" y="15011400"/>
                </a:moveTo>
                <a:lnTo>
                  <a:pt x="0" y="6705600"/>
                </a:lnTo>
                <a:lnTo>
                  <a:pt x="4114800" y="0"/>
                </a:lnTo>
                <a:lnTo>
                  <a:pt x="8229600" y="6705600"/>
                </a:lnTo>
                <a:lnTo>
                  <a:pt x="8229600" y="150114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92" name="Isosceles Triangle 89"/>
          <p:cNvSpPr/>
          <p:nvPr/>
        </p:nvSpPr>
        <p:spPr>
          <a:xfrm rot="5400000">
            <a:off x="4012068" y="-4012069"/>
            <a:ext cx="6858001" cy="14882137"/>
          </a:xfrm>
          <a:custGeom>
            <a:avLst/>
            <a:gdLst/>
            <a:ahLst/>
            <a:cxnLst/>
            <a:rect l="l" t="t" r="r" b="b"/>
            <a:pathLst>
              <a:path w="8229601" h="17858564">
                <a:moveTo>
                  <a:pt x="0" y="17858564"/>
                </a:moveTo>
                <a:lnTo>
                  <a:pt x="0" y="14806992"/>
                </a:lnTo>
                <a:lnTo>
                  <a:pt x="1" y="14806992"/>
                </a:lnTo>
                <a:lnTo>
                  <a:pt x="1" y="6705600"/>
                </a:lnTo>
                <a:lnTo>
                  <a:pt x="4114801" y="0"/>
                </a:lnTo>
                <a:lnTo>
                  <a:pt x="8229601" y="6705600"/>
                </a:lnTo>
                <a:lnTo>
                  <a:pt x="8229601" y="14806992"/>
                </a:lnTo>
                <a:lnTo>
                  <a:pt x="8229601" y="15011400"/>
                </a:lnTo>
                <a:lnTo>
                  <a:pt x="8229601" y="178585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90" name="Isosceles Triangle 89"/>
          <p:cNvSpPr/>
          <p:nvPr/>
        </p:nvSpPr>
        <p:spPr>
          <a:xfrm rot="5400000">
            <a:off x="5461000" y="-5444205"/>
            <a:ext cx="6858000" cy="17780000"/>
          </a:xfrm>
          <a:custGeom>
            <a:avLst/>
            <a:gdLst/>
            <a:ahLst/>
            <a:cxnLst/>
            <a:rect l="l" t="t" r="r" b="b"/>
            <a:pathLst>
              <a:path w="8229600" h="21336000">
                <a:moveTo>
                  <a:pt x="0" y="21336000"/>
                </a:moveTo>
                <a:lnTo>
                  <a:pt x="0" y="15011400"/>
                </a:lnTo>
                <a:lnTo>
                  <a:pt x="0" y="6705600"/>
                </a:lnTo>
                <a:lnTo>
                  <a:pt x="4114800" y="0"/>
                </a:lnTo>
                <a:lnTo>
                  <a:pt x="8229600" y="6705600"/>
                </a:lnTo>
                <a:lnTo>
                  <a:pt x="8229600" y="15011400"/>
                </a:lnTo>
                <a:lnTo>
                  <a:pt x="8229600" y="213360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rgbClr val="21DCB4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28150" y="2267142"/>
            <a:ext cx="4418197" cy="2323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500" spc="-250" dirty="0">
                <a:solidFill>
                  <a:schemeClr val="bg1"/>
                </a:solidFill>
                <a:latin typeface="Bebas" pitchFamily="2" charset="0"/>
              </a:rPr>
              <a:t>TEIL 1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0579960-D9EA-A04B-A9E1-90E2B1D91042}"/>
              </a:ext>
            </a:extLst>
          </p:cNvPr>
          <p:cNvSpPr txBox="1"/>
          <p:nvPr/>
        </p:nvSpPr>
        <p:spPr>
          <a:xfrm>
            <a:off x="3417204" y="4136363"/>
            <a:ext cx="50400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w Cen MT" panose="020B0602020104020603" pitchFamily="34" charset="0"/>
              </a:rPr>
              <a:t>Interne </a:t>
            </a:r>
            <a:r>
              <a:rPr lang="en-US" sz="2000" b="1" dirty="0" err="1">
                <a:solidFill>
                  <a:schemeClr val="bg1"/>
                </a:solidFill>
                <a:latin typeface="Tw Cen MT" panose="020B0602020104020603" pitchFamily="34" charset="0"/>
              </a:rPr>
              <a:t>Sicht</a:t>
            </a:r>
            <a:r>
              <a:rPr lang="en-US" sz="2000" b="1" dirty="0">
                <a:solidFill>
                  <a:schemeClr val="bg1"/>
                </a:solidFill>
                <a:latin typeface="Tw Cen MT" panose="020B0602020104020603" pitchFamily="34" charset="0"/>
              </a:rPr>
              <a:t> des </a:t>
            </a:r>
            <a:r>
              <a:rPr lang="en-US" sz="2000" b="1" dirty="0" err="1">
                <a:solidFill>
                  <a:schemeClr val="bg1"/>
                </a:solidFill>
                <a:latin typeface="Tw Cen MT" panose="020B0602020104020603" pitchFamily="34" charset="0"/>
              </a:rPr>
              <a:t>Unternehmens</a:t>
            </a:r>
            <a:endParaRPr lang="en-US" sz="2000" b="1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219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75000" decel="2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8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8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75000" decel="2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75000" decel="25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8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8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76471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471">
                                          <p:cBhvr additive="base">
                                            <p:cTn id="19" dur="17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471">
                                          <p:cBhvr additive="base">
                                            <p:cTn id="20" dur="17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3" grpId="0" animBg="1"/>
          <p:bldP spid="92" grpId="0" animBg="1"/>
          <p:bldP spid="90" grpId="0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75000" decel="2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8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8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75000" decel="2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accel="75000" decel="25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8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8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7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7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2" grpId="0" animBg="1"/>
          <p:bldP spid="93" grpId="0" animBg="1"/>
          <p:bldP spid="90" grpId="0" animBg="1"/>
          <p:bldP spid="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143000" y="0"/>
            <a:ext cx="1143000" cy="7493000"/>
          </a:xfrm>
          <a:custGeom>
            <a:avLst/>
            <a:gdLst/>
            <a:ahLst/>
            <a:cxnLst/>
            <a:rect l="l" t="t" r="r" b="b"/>
            <a:pathLst>
              <a:path w="1371600" h="8991600">
                <a:moveTo>
                  <a:pt x="0" y="0"/>
                </a:moveTo>
                <a:lnTo>
                  <a:pt x="1371600" y="0"/>
                </a:lnTo>
                <a:lnTo>
                  <a:pt x="1371600" y="5791200"/>
                </a:lnTo>
                <a:lnTo>
                  <a:pt x="1363919" y="5791200"/>
                </a:lnTo>
                <a:cubicBezTo>
                  <a:pt x="1370166" y="5815959"/>
                  <a:pt x="1371600" y="5841512"/>
                  <a:pt x="1371600" y="5867400"/>
                </a:cubicBezTo>
                <a:lnTo>
                  <a:pt x="1371600" y="8991600"/>
                </a:lnTo>
                <a:cubicBezTo>
                  <a:pt x="1371600" y="8612843"/>
                  <a:pt x="1064557" y="8305800"/>
                  <a:pt x="685800" y="8305800"/>
                </a:cubicBezTo>
                <a:cubicBezTo>
                  <a:pt x="307043" y="8305800"/>
                  <a:pt x="0" y="8612843"/>
                  <a:pt x="0" y="8991600"/>
                </a:cubicBezTo>
                <a:lnTo>
                  <a:pt x="0" y="5867400"/>
                </a:lnTo>
                <a:lnTo>
                  <a:pt x="7682" y="5791200"/>
                </a:lnTo>
                <a:lnTo>
                  <a:pt x="0" y="57912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3" name="Rounded Rectangle 12"/>
          <p:cNvSpPr/>
          <p:nvPr/>
        </p:nvSpPr>
        <p:spPr>
          <a:xfrm>
            <a:off x="0" y="-571500"/>
            <a:ext cx="1143000" cy="971550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4" name="Rounded Rectangle 13"/>
          <p:cNvSpPr/>
          <p:nvPr/>
        </p:nvSpPr>
        <p:spPr>
          <a:xfrm>
            <a:off x="2286000" y="-571500"/>
            <a:ext cx="1143000" cy="914400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5" name="Rounded Rectangle 14"/>
          <p:cNvSpPr/>
          <p:nvPr/>
        </p:nvSpPr>
        <p:spPr>
          <a:xfrm>
            <a:off x="3429000" y="0"/>
            <a:ext cx="1143000" cy="7493000"/>
          </a:xfrm>
          <a:custGeom>
            <a:avLst/>
            <a:gdLst/>
            <a:ahLst/>
            <a:cxnLst/>
            <a:rect l="l" t="t" r="r" b="b"/>
            <a:pathLst>
              <a:path w="1371600" h="8991600">
                <a:moveTo>
                  <a:pt x="0" y="0"/>
                </a:moveTo>
                <a:lnTo>
                  <a:pt x="1371600" y="0"/>
                </a:lnTo>
                <a:lnTo>
                  <a:pt x="1371600" y="6324600"/>
                </a:lnTo>
                <a:lnTo>
                  <a:pt x="1371600" y="6400800"/>
                </a:lnTo>
                <a:lnTo>
                  <a:pt x="1371600" y="8991600"/>
                </a:lnTo>
                <a:cubicBezTo>
                  <a:pt x="1371600" y="8612843"/>
                  <a:pt x="1064557" y="8305800"/>
                  <a:pt x="685800" y="8305800"/>
                </a:cubicBezTo>
                <a:cubicBezTo>
                  <a:pt x="307043" y="8305800"/>
                  <a:pt x="0" y="8612843"/>
                  <a:pt x="0" y="8991600"/>
                </a:cubicBezTo>
                <a:lnTo>
                  <a:pt x="0" y="6400800"/>
                </a:lnTo>
                <a:lnTo>
                  <a:pt x="0" y="63246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6" name="Rounded Rectangle 15"/>
          <p:cNvSpPr/>
          <p:nvPr/>
        </p:nvSpPr>
        <p:spPr>
          <a:xfrm>
            <a:off x="4572000" y="-889000"/>
            <a:ext cx="1143000" cy="946150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18" name="Rounded Rectangle 14"/>
          <p:cNvSpPr/>
          <p:nvPr/>
        </p:nvSpPr>
        <p:spPr>
          <a:xfrm>
            <a:off x="5715000" y="0"/>
            <a:ext cx="1143000" cy="7493000"/>
          </a:xfrm>
          <a:custGeom>
            <a:avLst/>
            <a:gdLst/>
            <a:ahLst/>
            <a:cxnLst/>
            <a:rect l="l" t="t" r="r" b="b"/>
            <a:pathLst>
              <a:path w="1371600" h="8991600">
                <a:moveTo>
                  <a:pt x="0" y="0"/>
                </a:moveTo>
                <a:lnTo>
                  <a:pt x="1371600" y="0"/>
                </a:lnTo>
                <a:lnTo>
                  <a:pt x="1371600" y="6324600"/>
                </a:lnTo>
                <a:lnTo>
                  <a:pt x="1371600" y="6400800"/>
                </a:lnTo>
                <a:lnTo>
                  <a:pt x="1371600" y="8991600"/>
                </a:lnTo>
                <a:cubicBezTo>
                  <a:pt x="1371600" y="8612843"/>
                  <a:pt x="1064557" y="8305800"/>
                  <a:pt x="685800" y="8305800"/>
                </a:cubicBezTo>
                <a:cubicBezTo>
                  <a:pt x="307043" y="8305800"/>
                  <a:pt x="0" y="8612843"/>
                  <a:pt x="0" y="8991600"/>
                </a:cubicBezTo>
                <a:lnTo>
                  <a:pt x="0" y="6400800"/>
                </a:lnTo>
                <a:lnTo>
                  <a:pt x="0" y="63246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0" name="Rounded Rectangle 19"/>
          <p:cNvSpPr/>
          <p:nvPr/>
        </p:nvSpPr>
        <p:spPr>
          <a:xfrm>
            <a:off x="6858000" y="-889000"/>
            <a:ext cx="1143000" cy="946150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1" name="Rounded Rectangle 11"/>
          <p:cNvSpPr/>
          <p:nvPr/>
        </p:nvSpPr>
        <p:spPr>
          <a:xfrm>
            <a:off x="8001000" y="0"/>
            <a:ext cx="1143000" cy="7493000"/>
          </a:xfrm>
          <a:custGeom>
            <a:avLst/>
            <a:gdLst/>
            <a:ahLst/>
            <a:cxnLst/>
            <a:rect l="l" t="t" r="r" b="b"/>
            <a:pathLst>
              <a:path w="1371600" h="8991600">
                <a:moveTo>
                  <a:pt x="0" y="0"/>
                </a:moveTo>
                <a:lnTo>
                  <a:pt x="1371600" y="0"/>
                </a:lnTo>
                <a:lnTo>
                  <a:pt x="1371600" y="5791200"/>
                </a:lnTo>
                <a:lnTo>
                  <a:pt x="1363919" y="5791200"/>
                </a:lnTo>
                <a:cubicBezTo>
                  <a:pt x="1370166" y="5815959"/>
                  <a:pt x="1371600" y="5841512"/>
                  <a:pt x="1371600" y="5867400"/>
                </a:cubicBezTo>
                <a:lnTo>
                  <a:pt x="1371600" y="8991600"/>
                </a:lnTo>
                <a:cubicBezTo>
                  <a:pt x="1371600" y="8612843"/>
                  <a:pt x="1064557" y="8305800"/>
                  <a:pt x="685800" y="8305800"/>
                </a:cubicBezTo>
                <a:cubicBezTo>
                  <a:pt x="307043" y="8305800"/>
                  <a:pt x="0" y="8612843"/>
                  <a:pt x="0" y="8991600"/>
                </a:cubicBezTo>
                <a:lnTo>
                  <a:pt x="0" y="5867400"/>
                </a:lnTo>
                <a:lnTo>
                  <a:pt x="7682" y="5791200"/>
                </a:lnTo>
                <a:lnTo>
                  <a:pt x="0" y="57912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4" name="Rounded Rectangle 23"/>
          <p:cNvSpPr/>
          <p:nvPr/>
        </p:nvSpPr>
        <p:spPr>
          <a:xfrm>
            <a:off x="9144000" y="-571500"/>
            <a:ext cx="1143000" cy="914400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5" name="Rounded Rectangle 14"/>
          <p:cNvSpPr/>
          <p:nvPr/>
        </p:nvSpPr>
        <p:spPr>
          <a:xfrm>
            <a:off x="10287000" y="0"/>
            <a:ext cx="1143000" cy="7493000"/>
          </a:xfrm>
          <a:custGeom>
            <a:avLst/>
            <a:gdLst/>
            <a:ahLst/>
            <a:cxnLst/>
            <a:rect l="l" t="t" r="r" b="b"/>
            <a:pathLst>
              <a:path w="1371600" h="8991600">
                <a:moveTo>
                  <a:pt x="0" y="0"/>
                </a:moveTo>
                <a:lnTo>
                  <a:pt x="1371600" y="0"/>
                </a:lnTo>
                <a:lnTo>
                  <a:pt x="1371600" y="6324600"/>
                </a:lnTo>
                <a:lnTo>
                  <a:pt x="1371600" y="6400800"/>
                </a:lnTo>
                <a:lnTo>
                  <a:pt x="1371600" y="8991600"/>
                </a:lnTo>
                <a:cubicBezTo>
                  <a:pt x="1371600" y="8612843"/>
                  <a:pt x="1064557" y="8305800"/>
                  <a:pt x="685800" y="8305800"/>
                </a:cubicBezTo>
                <a:cubicBezTo>
                  <a:pt x="307043" y="8305800"/>
                  <a:pt x="0" y="8612843"/>
                  <a:pt x="0" y="8991600"/>
                </a:cubicBezTo>
                <a:lnTo>
                  <a:pt x="0" y="6400800"/>
                </a:lnTo>
                <a:lnTo>
                  <a:pt x="0" y="63246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6" name="Rounded Rectangle 25"/>
          <p:cNvSpPr/>
          <p:nvPr/>
        </p:nvSpPr>
        <p:spPr>
          <a:xfrm>
            <a:off x="11430000" y="-571500"/>
            <a:ext cx="1143000" cy="914400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" name="TextBox 3"/>
          <p:cNvSpPr txBox="1"/>
          <p:nvPr/>
        </p:nvSpPr>
        <p:spPr>
          <a:xfrm>
            <a:off x="3756554" y="545698"/>
            <a:ext cx="52820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i="1" u="sng" spc="833" dirty="0">
                <a:solidFill>
                  <a:schemeClr val="bg1"/>
                </a:solidFill>
                <a:latin typeface="American Typewriter Condensed" panose="02090606020004020304" pitchFamily="18" charset="77"/>
              </a:rPr>
              <a:t>Microsoft TO-DO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3516495" y="46052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09F2107-5A34-5D41-9EE7-BCCB0CADB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013" y="2035968"/>
            <a:ext cx="6286500" cy="392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0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6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1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4944</TotalTime>
  <Words>756</Words>
  <Application>Microsoft Macintosh PowerPoint</Application>
  <PresentationFormat>Grand écran</PresentationFormat>
  <Paragraphs>182</Paragraphs>
  <Slides>34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5" baseType="lpstr">
      <vt:lpstr>American Typewriter</vt:lpstr>
      <vt:lpstr>American Typewriter Condensed</vt:lpstr>
      <vt:lpstr>Arial</vt:lpstr>
      <vt:lpstr>Bebas</vt:lpstr>
      <vt:lpstr>Bebas Neue</vt:lpstr>
      <vt:lpstr>Bebas Neue Light</vt:lpstr>
      <vt:lpstr>Calibri</vt:lpstr>
      <vt:lpstr>Calibri Light</vt:lpstr>
      <vt:lpstr>Times New Roman</vt:lpstr>
      <vt:lpstr>Tw Cen MT</vt:lpstr>
      <vt:lpstr>Office Theme</vt:lpstr>
      <vt:lpstr>Présentation PowerPoint</vt:lpstr>
      <vt:lpstr>Présentation PowerPoint</vt:lpstr>
      <vt:lpstr>Präsentation</vt:lpstr>
      <vt:lpstr>Nutzen der Anwendung </vt:lpstr>
      <vt:lpstr>Update mit Microsoft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elrais.david@gmail.com</dc:creator>
  <cp:lastModifiedBy>Microsoft Office User</cp:lastModifiedBy>
  <cp:revision>127</cp:revision>
  <dcterms:created xsi:type="dcterms:W3CDTF">2017-12-05T20:42:57Z</dcterms:created>
  <dcterms:modified xsi:type="dcterms:W3CDTF">2020-03-23T18:22:23Z</dcterms:modified>
</cp:coreProperties>
</file>