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282" r:id="rId3"/>
    <p:sldId id="283" r:id="rId4"/>
    <p:sldId id="281" r:id="rId5"/>
    <p:sldId id="285" r:id="rId6"/>
    <p:sldId id="286" r:id="rId7"/>
    <p:sldId id="287" r:id="rId8"/>
    <p:sldId id="290" r:id="rId9"/>
    <p:sldId id="291" r:id="rId10"/>
    <p:sldId id="292" r:id="rId11"/>
    <p:sldId id="293" r:id="rId12"/>
    <p:sldId id="295" r:id="rId13"/>
    <p:sldId id="296" r:id="rId14"/>
    <p:sldId id="29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6E806-2687-49C4-BD0D-D400AF279E28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1229D-8A46-4645-BB77-81EC00357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66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ECD5-5180-47E1-A730-A31E6FBD0FE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C570-62DF-408B-8CEC-5F78A01C3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71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ECD5-5180-47E1-A730-A31E6FBD0FE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C570-62DF-408B-8CEC-5F78A01C3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03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ECD5-5180-47E1-A730-A31E6FBD0FE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C570-62DF-408B-8CEC-5F78A01C3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46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ECD5-5180-47E1-A730-A31E6FBD0FE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C570-62DF-408B-8CEC-5F78A01C3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36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ECD5-5180-47E1-A730-A31E6FBD0FE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C570-62DF-408B-8CEC-5F78A01C3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0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ECD5-5180-47E1-A730-A31E6FBD0FE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C570-62DF-408B-8CEC-5F78A01C3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17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ECD5-5180-47E1-A730-A31E6FBD0FE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C570-62DF-408B-8CEC-5F78A01C3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7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ECD5-5180-47E1-A730-A31E6FBD0FE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C570-62DF-408B-8CEC-5F78A01C3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53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ECD5-5180-47E1-A730-A31E6FBD0FE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C570-62DF-408B-8CEC-5F78A01C3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36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ECD5-5180-47E1-A730-A31E6FBD0FE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C570-62DF-408B-8CEC-5F78A01C3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95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ECD5-5180-47E1-A730-A31E6FBD0FE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C570-62DF-408B-8CEC-5F78A01C3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11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DECD5-5180-47E1-A730-A31E6FBD0FE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CC570-62DF-408B-8CEC-5F78A01C3D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37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26064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</a:rPr>
              <a:t>II. Développement et inégalités</a:t>
            </a:r>
            <a:endParaRPr lang="fr-FR" sz="2800" b="1" u="sng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105273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rgbClr val="00B050"/>
                </a:solidFill>
              </a:rPr>
              <a:t>A - Le monde se développe … inégalement </a:t>
            </a:r>
          </a:p>
        </p:txBody>
      </p:sp>
    </p:spTree>
    <p:extLst>
      <p:ext uri="{BB962C8B-B14F-4D97-AF65-F5344CB8AC3E}">
        <p14:creationId xmlns:p14="http://schemas.microsoft.com/office/powerpoint/2010/main" val="37123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620"/>
            <a:ext cx="3456384" cy="684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34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71513"/>
            <a:ext cx="89535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70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764704"/>
            <a:ext cx="592455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528" y="260648"/>
            <a:ext cx="79928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D’après les 3 documents suivants, en quoi la situation de la Russie est-elle révélatrice de la tendance mondiale?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522" y="133273"/>
            <a:ext cx="753788" cy="90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61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192151" cy="64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548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Résultat de recherche d'images pour &quot;part des richesse attribues aux milliardaires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5"/>
            <a:ext cx="8064896" cy="53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90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19675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PIB</a:t>
            </a:r>
            <a:endParaRPr lang="fr-FR" sz="5400" dirty="0"/>
          </a:p>
        </p:txBody>
      </p:sp>
      <p:sp>
        <p:nvSpPr>
          <p:cNvPr id="3" name="ZoneTexte 2"/>
          <p:cNvSpPr txBox="1"/>
          <p:nvPr/>
        </p:nvSpPr>
        <p:spPr>
          <a:xfrm>
            <a:off x="2915816" y="1196752"/>
            <a:ext cx="1400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IDH</a:t>
            </a:r>
            <a:endParaRPr lang="fr-FR" sz="5400" dirty="0"/>
          </a:p>
        </p:txBody>
      </p:sp>
      <p:sp>
        <p:nvSpPr>
          <p:cNvPr id="4" name="ZoneTexte 3"/>
          <p:cNvSpPr txBox="1"/>
          <p:nvPr/>
        </p:nvSpPr>
        <p:spPr>
          <a:xfrm>
            <a:off x="2051720" y="119675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+</a:t>
            </a:r>
            <a:endParaRPr lang="fr-FR" sz="5400" dirty="0"/>
          </a:p>
        </p:txBody>
      </p:sp>
      <p:sp>
        <p:nvSpPr>
          <p:cNvPr id="5" name="ZoneTexte 4"/>
          <p:cNvSpPr txBox="1"/>
          <p:nvPr/>
        </p:nvSpPr>
        <p:spPr>
          <a:xfrm>
            <a:off x="5364088" y="996697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Développement d’un pays</a:t>
            </a:r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4711085" y="1196751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=</a:t>
            </a:r>
            <a:endParaRPr lang="fr-FR" sz="5400" dirty="0"/>
          </a:p>
        </p:txBody>
      </p:sp>
      <p:sp>
        <p:nvSpPr>
          <p:cNvPr id="7" name="ZoneTexte 6"/>
          <p:cNvSpPr txBox="1"/>
          <p:nvPr/>
        </p:nvSpPr>
        <p:spPr>
          <a:xfrm>
            <a:off x="143508" y="2552118"/>
            <a:ext cx="22322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Produit Intérieur Brut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771800" y="2552118"/>
            <a:ext cx="28083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Indice de Développement Humain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43508" y="3645024"/>
            <a:ext cx="237626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C’est l’ensemble des richesses produites par un pays.</a:t>
            </a:r>
          </a:p>
          <a:p>
            <a:r>
              <a:rPr lang="fr-FR" i="1" dirty="0" smtClean="0"/>
              <a:t>On peut aussi calculer cette richesse par habitant</a:t>
            </a:r>
            <a:endParaRPr lang="fr-FR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771800" y="3645024"/>
            <a:ext cx="5832648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C’est un indice qui tient compte: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Non seulement de la richesse d’un pays (PIB)</a:t>
            </a:r>
          </a:p>
          <a:p>
            <a:r>
              <a:rPr lang="fr-FR" dirty="0" smtClean="0"/>
              <a:t>                         de l’espérance de vie</a:t>
            </a:r>
          </a:p>
          <a:p>
            <a:r>
              <a:rPr lang="fr-FR" dirty="0" smtClean="0"/>
              <a:t>                         de la scolarisation</a:t>
            </a:r>
          </a:p>
          <a:p>
            <a:r>
              <a:rPr lang="fr-FR" dirty="0" smtClean="0"/>
              <a:t>- Mais aussi     de la santé</a:t>
            </a:r>
          </a:p>
          <a:p>
            <a:r>
              <a:rPr lang="fr-FR" dirty="0" smtClean="0"/>
              <a:t>                         de l’alimentation …</a:t>
            </a:r>
          </a:p>
          <a:p>
            <a:r>
              <a:rPr lang="fr-FR" dirty="0" smtClean="0"/>
              <a:t>Cet indice va de 0 à 1.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1" name="Accolade ouvrante 10"/>
          <p:cNvSpPr/>
          <p:nvPr/>
        </p:nvSpPr>
        <p:spPr>
          <a:xfrm>
            <a:off x="4067944" y="4293096"/>
            <a:ext cx="108012" cy="1008112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419872" y="580526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Pays pas développé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860032" y="580526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Pays très développé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860032" y="5589240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4121950" y="5589240"/>
            <a:ext cx="23402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1259632" y="299695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8" idx="2"/>
          </p:cNvCxnSpPr>
          <p:nvPr/>
        </p:nvCxnSpPr>
        <p:spPr>
          <a:xfrm>
            <a:off x="4175956" y="3198449"/>
            <a:ext cx="0" cy="446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372200" y="404664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RETENIR</a:t>
            </a:r>
          </a:p>
        </p:txBody>
      </p:sp>
    </p:spTree>
    <p:extLst>
      <p:ext uri="{BB962C8B-B14F-4D97-AF65-F5344CB8AC3E}">
        <p14:creationId xmlns:p14="http://schemas.microsoft.com/office/powerpoint/2010/main" val="20703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0" y="116632"/>
            <a:ext cx="882967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6435" y="5877272"/>
            <a:ext cx="881883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/>
              <a:t>Quelles sont </a:t>
            </a:r>
            <a:r>
              <a:rPr lang="fr-FR" dirty="0"/>
              <a:t>les régions les plus développées </a:t>
            </a:r>
            <a:r>
              <a:rPr lang="fr-FR" dirty="0" smtClean="0"/>
              <a:t>Les </a:t>
            </a:r>
            <a:r>
              <a:rPr lang="fr-FR" dirty="0"/>
              <a:t>moins </a:t>
            </a:r>
            <a:r>
              <a:rPr lang="fr-FR" dirty="0" smtClean="0"/>
              <a:t>développées? 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Comment mesure-ton le développement d’un pays?  </a:t>
            </a:r>
          </a:p>
          <a:p>
            <a:r>
              <a:rPr lang="fr-FR" dirty="0" smtClean="0"/>
              <a:t>Que signifient les triangles rouges et verts (dans les figurés de légende)?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877272"/>
            <a:ext cx="6333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90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81369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C</a:t>
            </a:r>
            <a:r>
              <a:rPr lang="fr-FR" dirty="0" smtClean="0"/>
              <a:t>omplétez </a:t>
            </a:r>
            <a:r>
              <a:rPr lang="fr-FR" dirty="0"/>
              <a:t>le tableau suivant(avec les termes (très) «faible», «moyen(ne)», «élevé(e</a:t>
            </a:r>
            <a:r>
              <a:rPr lang="fr-FR" dirty="0" smtClean="0"/>
              <a:t>)»). Aidez vous des 3 cartes qui figurent dans les 3 diapos suivantes.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15571"/>
              </p:ext>
            </p:extLst>
          </p:nvPr>
        </p:nvGraphicFramePr>
        <p:xfrm>
          <a:off x="395535" y="1196752"/>
          <a:ext cx="8352930" cy="4464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1"/>
                <a:gridCol w="1540971"/>
                <a:gridCol w="1670586"/>
                <a:gridCol w="1670586"/>
                <a:gridCol w="1670586"/>
              </a:tblGrid>
              <a:tr h="89148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RUSSIE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SUEDE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CHINE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AFRI</a:t>
                      </a:r>
                      <a:r>
                        <a:rPr lang="fr-FR" baseline="0" dirty="0" smtClean="0"/>
                        <a:t>QUE DU SUD</a:t>
                      </a:r>
                      <a:endParaRPr lang="fr-FR" dirty="0"/>
                    </a:p>
                  </a:txBody>
                  <a:tcPr/>
                </a:tc>
              </a:tr>
              <a:tr h="516495">
                <a:tc>
                  <a:txBody>
                    <a:bodyPr/>
                    <a:lstStyle/>
                    <a:p>
                      <a:r>
                        <a:rPr lang="fr-FR" dirty="0" smtClean="0"/>
                        <a:t>PIB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891484">
                <a:tc>
                  <a:txBody>
                    <a:bodyPr/>
                    <a:lstStyle/>
                    <a:p>
                      <a:r>
                        <a:rPr lang="fr-FR" dirty="0" smtClean="0"/>
                        <a:t>PIB/habitant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273549">
                <a:tc>
                  <a:txBody>
                    <a:bodyPr/>
                    <a:lstStyle/>
                    <a:p>
                      <a:r>
                        <a:rPr lang="fr-FR" dirty="0" smtClean="0"/>
                        <a:t>IDH (développement)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891484">
                <a:tc>
                  <a:txBody>
                    <a:bodyPr/>
                    <a:lstStyle/>
                    <a:p>
                      <a:r>
                        <a:rPr lang="fr-FR" dirty="0" smtClean="0"/>
                        <a:t>inégalités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33273"/>
            <a:ext cx="753788" cy="90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5536" y="5949280"/>
            <a:ext cx="82426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Quelles conséquences </a:t>
            </a:r>
            <a:r>
              <a:rPr lang="fr-FR" dirty="0" smtClean="0"/>
              <a:t>tirez-vous </a:t>
            </a:r>
            <a:r>
              <a:rPr lang="fr-FR" dirty="0"/>
              <a:t>des informations </a:t>
            </a:r>
            <a:r>
              <a:rPr lang="fr-FR" dirty="0" smtClean="0"/>
              <a:t>relevées?</a:t>
            </a:r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33256"/>
            <a:ext cx="7556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65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06425"/>
            <a:ext cx="882967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27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14363"/>
            <a:ext cx="878205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71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68952" cy="685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96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u="sng" dirty="0" smtClean="0">
                <a:solidFill>
                  <a:srgbClr val="00B050"/>
                </a:solidFill>
              </a:rPr>
              <a:t>B) Les </a:t>
            </a:r>
            <a:r>
              <a:rPr lang="fr-FR" sz="3200" b="1" u="sng" dirty="0">
                <a:solidFill>
                  <a:srgbClr val="00B050"/>
                </a:solidFill>
              </a:rPr>
              <a:t>inégalités à l’intérieur d’un Etat :</a:t>
            </a:r>
            <a:endParaRPr lang="fr-FR" sz="3200" u="sng" dirty="0">
              <a:solidFill>
                <a:srgbClr val="00B050"/>
              </a:solidFill>
            </a:endParaRPr>
          </a:p>
          <a:p>
            <a:r>
              <a:rPr lang="fr-FR" sz="3200" b="1" u="sng" dirty="0">
                <a:solidFill>
                  <a:srgbClr val="00B050"/>
                </a:solidFill>
              </a:rPr>
              <a:t>l’exemple de la Russie</a:t>
            </a:r>
            <a:endParaRPr lang="fr-FR" sz="3200" u="sng" dirty="0">
              <a:solidFill>
                <a:srgbClr val="00B05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1844824"/>
            <a:ext cx="79208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En vous aidant des 3 documents suivants (3 diapos suivantes), décrivez les inégalités actuelles en Russie et considérez également leur évolution depuis 1992.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679383"/>
            <a:ext cx="753788" cy="90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154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769"/>
            <a:ext cx="8208912" cy="657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3765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238</Words>
  <Application>Microsoft Office PowerPoint</Application>
  <PresentationFormat>Affichage à l'écran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2: géographie</dc:title>
  <dc:creator>Max@Home</dc:creator>
  <cp:lastModifiedBy>Max@Home</cp:lastModifiedBy>
  <cp:revision>42</cp:revision>
  <dcterms:created xsi:type="dcterms:W3CDTF">2020-03-02T13:41:03Z</dcterms:created>
  <dcterms:modified xsi:type="dcterms:W3CDTF">2020-03-23T20:54:10Z</dcterms:modified>
</cp:coreProperties>
</file>