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3" r:id="rId9"/>
    <p:sldId id="264" r:id="rId10"/>
    <p:sldId id="265" r:id="rId11"/>
    <p:sldId id="271" r:id="rId12"/>
    <p:sldId id="267" r:id="rId13"/>
    <p:sldId id="268" r:id="rId14"/>
    <p:sldId id="269" r:id="rId15"/>
    <p:sldId id="272" r:id="rId16"/>
  </p:sldIdLst>
  <p:sldSz cx="9144000" cy="5143500" type="screen16x9"/>
  <p:notesSz cx="6797675" cy="9928225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D1"/>
    <a:srgbClr val="E05113"/>
    <a:srgbClr val="4F81BD"/>
    <a:srgbClr val="7DA1CD"/>
    <a:srgbClr val="ABC3DF"/>
    <a:srgbClr val="D2DFEE"/>
    <a:srgbClr val="C5D5E9"/>
    <a:srgbClr val="CFDDED"/>
    <a:srgbClr val="DBE5F1"/>
    <a:srgbClr val="E1E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B47D6A-93AE-40C2-9244-AA543BB8D90F}">
  <a:tblStyle styleId="{34B47D6A-93AE-40C2-9244-AA543BB8D9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66" autoAdjust="0"/>
    <p:restoredTop sz="90503" autoAdjust="0"/>
  </p:normalViewPr>
  <p:slideViewPr>
    <p:cSldViewPr>
      <p:cViewPr>
        <p:scale>
          <a:sx n="80" d="100"/>
          <a:sy n="80" d="100"/>
        </p:scale>
        <p:origin x="-372" y="-2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3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2796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EBB2A-276E-4296-8F02-9D5026226CB7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6189A-7E61-491B-AD09-37E8CCF298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08527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0274749"/>
      </p:ext>
    </p:extLst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7c66cc45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7c66cc453_0_1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7ed08d388_0_330:notes"/>
          <p:cNvSpPr txBox="1">
            <a:spLocks noGrp="1"/>
          </p:cNvSpPr>
          <p:nvPr>
            <p:ph type="body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47ed08d388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7ed08d388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7ed08d388_0_42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47ed08d388_0_379:notes"/>
          <p:cNvSpPr txBox="1">
            <a:spLocks noGrp="1"/>
          </p:cNvSpPr>
          <p:nvPr>
            <p:ph type="body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47ed08d388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47ed08d388_0_395:notes"/>
          <p:cNvSpPr txBox="1">
            <a:spLocks noGrp="1"/>
          </p:cNvSpPr>
          <p:nvPr>
            <p:ph type="body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47ed08d388_0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47ed08d388_0_409:notes"/>
          <p:cNvSpPr txBox="1">
            <a:spLocks noGrp="1"/>
          </p:cNvSpPr>
          <p:nvPr>
            <p:ph type="body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47ed08d388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7c66cc45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7c66cc453_0_1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2236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7ed08d388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7ed08d388_0_42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2236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b16443fa4_4_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b16443fa4_4_45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b16443fa4_4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b16443fa4_4_47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7ed08d388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7ed08d388_0_42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b16443fa4_4_872:notes"/>
          <p:cNvSpPr txBox="1">
            <a:spLocks noGrp="1"/>
          </p:cNvSpPr>
          <p:nvPr>
            <p:ph type="body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3b16443fa4_4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7ed08d388_0_347:notes"/>
          <p:cNvSpPr txBox="1">
            <a:spLocks noGrp="1"/>
          </p:cNvSpPr>
          <p:nvPr>
            <p:ph type="body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47ed08d388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;p2"/>
          <p:cNvSpPr/>
          <p:nvPr userDrawn="1"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1;p2"/>
          <p:cNvSpPr/>
          <p:nvPr userDrawn="1"/>
        </p:nvSpPr>
        <p:spPr>
          <a:xfrm>
            <a:off x="3044100" y="0"/>
            <a:ext cx="6099900" cy="5143500"/>
          </a:xfrm>
          <a:prstGeom prst="rect">
            <a:avLst/>
          </a:prstGeom>
          <a:solidFill>
            <a:srgbClr val="0098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endParaRPr/>
          </a:p>
        </p:txBody>
      </p:sp>
      <p:cxnSp>
        <p:nvCxnSpPr>
          <p:cNvPr id="9" name="Google Shape;13;p2"/>
          <p:cNvCxnSpPr/>
          <p:nvPr userDrawn="1"/>
        </p:nvCxnSpPr>
        <p:spPr>
          <a:xfrm>
            <a:off x="3815840" y="3220578"/>
            <a:ext cx="6957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815840" y="1959124"/>
            <a:ext cx="4642360" cy="1101725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titre</a:t>
            </a:r>
          </a:p>
        </p:txBody>
      </p:sp>
      <p:pic>
        <p:nvPicPr>
          <p:cNvPr id="7170" name="Picture 2" descr="K:\LaDefense\GGVIE\COL_COM_M_ET_C\COMMUN\Charte graphique, logos\Logo\GE\COLORS CHARTE\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55847"/>
            <a:ext cx="1177952" cy="117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3815840" y="627535"/>
            <a:ext cx="4644592" cy="288031"/>
          </a:xfrm>
        </p:spPr>
        <p:txBody>
          <a:bodyPr>
            <a:normAutofit/>
          </a:bodyPr>
          <a:lstStyle>
            <a:lvl1pPr marL="0" indent="0" algn="l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3815840" y="987574"/>
            <a:ext cx="4644592" cy="288031"/>
          </a:xfrm>
        </p:spPr>
        <p:txBody>
          <a:bodyPr>
            <a:normAutofit/>
          </a:bodyPr>
          <a:lstStyle>
            <a:lvl1pPr marL="0" indent="0" algn="l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Entreprise</a:t>
            </a:r>
          </a:p>
        </p:txBody>
      </p:sp>
      <p:sp>
        <p:nvSpPr>
          <p:cNvPr id="10" name="Espace réservé du numéro de diapositive 21"/>
          <p:cNvSpPr>
            <a:spLocks noGrp="1"/>
          </p:cNvSpPr>
          <p:nvPr>
            <p:ph type="sldNum" sz="quarter" idx="13"/>
          </p:nvPr>
        </p:nvSpPr>
        <p:spPr>
          <a:xfrm>
            <a:off x="-74536" y="4868863"/>
            <a:ext cx="520200" cy="274637"/>
          </a:xfr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1F8867C2-1F7D-4882-B45C-9FA9D6990E3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4390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;p5"/>
          <p:cNvSpPr/>
          <p:nvPr userDrawn="1"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rgbClr val="0098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" name="Google Shape;44;p6"/>
          <p:cNvCxnSpPr/>
          <p:nvPr userDrawn="1"/>
        </p:nvCxnSpPr>
        <p:spPr>
          <a:xfrm>
            <a:off x="555654" y="771550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0098D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42;p6"/>
          <p:cNvSpPr txBox="1">
            <a:spLocks noGrp="1"/>
          </p:cNvSpPr>
          <p:nvPr>
            <p:ph type="title"/>
          </p:nvPr>
        </p:nvSpPr>
        <p:spPr>
          <a:xfrm>
            <a:off x="555654" y="274245"/>
            <a:ext cx="3946656" cy="4132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rgbClr val="0098D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du titre</a:t>
            </a:r>
            <a:endParaRPr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558504" y="1115054"/>
            <a:ext cx="1007790" cy="791665"/>
          </a:xfrm>
          <a:solidFill>
            <a:srgbClr val="0098D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Vos chiffres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555976" y="1995612"/>
            <a:ext cx="1008063" cy="287337"/>
          </a:xfrm>
        </p:spPr>
        <p:txBody>
          <a:bodyPr>
            <a:norm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1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1691680" y="3867894"/>
            <a:ext cx="1008063" cy="287337"/>
          </a:xfrm>
        </p:spPr>
        <p:txBody>
          <a:bodyPr>
            <a:norm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3" name="Espace réservé du texte 2"/>
          <p:cNvSpPr>
            <a:spLocks noGrp="1"/>
          </p:cNvSpPr>
          <p:nvPr>
            <p:ph type="body" sz="quarter" idx="17" hasCustomPrompt="1"/>
          </p:nvPr>
        </p:nvSpPr>
        <p:spPr>
          <a:xfrm>
            <a:off x="2915816" y="1132014"/>
            <a:ext cx="1007790" cy="791665"/>
          </a:xfrm>
          <a:solidFill>
            <a:srgbClr val="0098D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Vos chiffres</a:t>
            </a:r>
          </a:p>
        </p:txBody>
      </p:sp>
      <p:sp>
        <p:nvSpPr>
          <p:cNvPr id="24" name="Espace réservé du texte 5"/>
          <p:cNvSpPr>
            <a:spLocks noGrp="1"/>
          </p:cNvSpPr>
          <p:nvPr>
            <p:ph type="body" sz="quarter" idx="18" hasCustomPrompt="1"/>
          </p:nvPr>
        </p:nvSpPr>
        <p:spPr>
          <a:xfrm>
            <a:off x="2915816" y="1995686"/>
            <a:ext cx="1008063" cy="287337"/>
          </a:xfrm>
        </p:spPr>
        <p:txBody>
          <a:bodyPr>
            <a:norm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3995936" y="3867894"/>
            <a:ext cx="1008063" cy="287337"/>
          </a:xfrm>
        </p:spPr>
        <p:txBody>
          <a:bodyPr>
            <a:norm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0" name="Espace réservé du texte 5"/>
          <p:cNvSpPr>
            <a:spLocks noGrp="1"/>
          </p:cNvSpPr>
          <p:nvPr>
            <p:ph type="body" sz="quarter" idx="22" hasCustomPrompt="1"/>
          </p:nvPr>
        </p:nvSpPr>
        <p:spPr>
          <a:xfrm>
            <a:off x="5210718" y="1995613"/>
            <a:ext cx="1008063" cy="287337"/>
          </a:xfrm>
        </p:spPr>
        <p:txBody>
          <a:bodyPr>
            <a:norm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2" name="Espace réservé du texte 2"/>
          <p:cNvSpPr>
            <a:spLocks noGrp="1"/>
          </p:cNvSpPr>
          <p:nvPr>
            <p:ph type="body" sz="quarter" idx="23" hasCustomPrompt="1"/>
          </p:nvPr>
        </p:nvSpPr>
        <p:spPr>
          <a:xfrm>
            <a:off x="6372200" y="3004144"/>
            <a:ext cx="1007790" cy="791665"/>
          </a:xfrm>
          <a:solidFill>
            <a:srgbClr val="0098D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Vos chiffres</a:t>
            </a:r>
          </a:p>
        </p:txBody>
      </p:sp>
      <p:sp>
        <p:nvSpPr>
          <p:cNvPr id="33" name="Espace réservé du texte 5"/>
          <p:cNvSpPr>
            <a:spLocks noGrp="1"/>
          </p:cNvSpPr>
          <p:nvPr>
            <p:ph type="body" sz="quarter" idx="24" hasCustomPrompt="1"/>
          </p:nvPr>
        </p:nvSpPr>
        <p:spPr>
          <a:xfrm>
            <a:off x="6370907" y="3868589"/>
            <a:ext cx="1008063" cy="287337"/>
          </a:xfrm>
        </p:spPr>
        <p:txBody>
          <a:bodyPr>
            <a:norm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5" name="Espace réservé du texte 2"/>
          <p:cNvSpPr>
            <a:spLocks noGrp="1"/>
          </p:cNvSpPr>
          <p:nvPr>
            <p:ph type="body" sz="quarter" idx="25" hasCustomPrompt="1"/>
          </p:nvPr>
        </p:nvSpPr>
        <p:spPr>
          <a:xfrm>
            <a:off x="7524328" y="1131590"/>
            <a:ext cx="1007790" cy="791665"/>
          </a:xfrm>
          <a:solidFill>
            <a:srgbClr val="0098D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Vos chiffres</a:t>
            </a:r>
          </a:p>
        </p:txBody>
      </p:sp>
      <p:sp>
        <p:nvSpPr>
          <p:cNvPr id="36" name="Espace réservé du texte 5"/>
          <p:cNvSpPr>
            <a:spLocks noGrp="1"/>
          </p:cNvSpPr>
          <p:nvPr>
            <p:ph type="body" sz="quarter" idx="26" hasCustomPrompt="1"/>
          </p:nvPr>
        </p:nvSpPr>
        <p:spPr>
          <a:xfrm>
            <a:off x="7524377" y="1995191"/>
            <a:ext cx="1008063" cy="287337"/>
          </a:xfrm>
        </p:spPr>
        <p:txBody>
          <a:bodyPr>
            <a:norm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37" name="Picture 2" descr="K:\LaDefense\GGVIE\COL_COM_M_ET_C\COMMUN\Charte graphique, logos\Logo\GE\COLORS CHARTE\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772" y="0"/>
            <a:ext cx="660228" cy="66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Espace réservé du texte 2"/>
          <p:cNvSpPr>
            <a:spLocks noGrp="1"/>
          </p:cNvSpPr>
          <p:nvPr>
            <p:ph type="body" sz="quarter" idx="27" hasCustomPrompt="1"/>
          </p:nvPr>
        </p:nvSpPr>
        <p:spPr>
          <a:xfrm>
            <a:off x="1691680" y="3003798"/>
            <a:ext cx="1007790" cy="791665"/>
          </a:xfrm>
          <a:solidFill>
            <a:srgbClr val="0098D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Vos chiffres</a:t>
            </a:r>
          </a:p>
        </p:txBody>
      </p:sp>
      <p:sp>
        <p:nvSpPr>
          <p:cNvPr id="39" name="Espace réservé du texte 2"/>
          <p:cNvSpPr>
            <a:spLocks noGrp="1"/>
          </p:cNvSpPr>
          <p:nvPr>
            <p:ph type="body" sz="quarter" idx="28" hasCustomPrompt="1"/>
          </p:nvPr>
        </p:nvSpPr>
        <p:spPr>
          <a:xfrm>
            <a:off x="3995936" y="3003798"/>
            <a:ext cx="1007790" cy="791665"/>
          </a:xfrm>
          <a:solidFill>
            <a:srgbClr val="0098D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Vos chiffres</a:t>
            </a:r>
          </a:p>
        </p:txBody>
      </p:sp>
      <p:sp>
        <p:nvSpPr>
          <p:cNvPr id="40" name="Espace réservé du texte 2"/>
          <p:cNvSpPr>
            <a:spLocks noGrp="1"/>
          </p:cNvSpPr>
          <p:nvPr>
            <p:ph type="body" sz="quarter" idx="29" hasCustomPrompt="1"/>
          </p:nvPr>
        </p:nvSpPr>
        <p:spPr>
          <a:xfrm>
            <a:off x="5220072" y="1131590"/>
            <a:ext cx="1007790" cy="791665"/>
          </a:xfrm>
          <a:solidFill>
            <a:srgbClr val="0098D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Vos chiffres</a:t>
            </a:r>
          </a:p>
        </p:txBody>
      </p:sp>
      <p:sp>
        <p:nvSpPr>
          <p:cNvPr id="22" name="Google Shape;52;p7"/>
          <p:cNvSpPr txBox="1">
            <a:spLocks noGrp="1"/>
          </p:cNvSpPr>
          <p:nvPr>
            <p:ph type="body" idx="10" hasCustomPrompt="1"/>
          </p:nvPr>
        </p:nvSpPr>
        <p:spPr>
          <a:xfrm>
            <a:off x="0" y="4731990"/>
            <a:ext cx="539551" cy="4115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139700" lvl="0" indent="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bg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>
            <a:r>
              <a:rPr lang="fr-FR" dirty="0"/>
              <a:t>N°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0578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;p2"/>
          <p:cNvSpPr/>
          <p:nvPr userDrawn="1"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1;p2"/>
          <p:cNvSpPr/>
          <p:nvPr userDrawn="1"/>
        </p:nvSpPr>
        <p:spPr>
          <a:xfrm>
            <a:off x="3044100" y="0"/>
            <a:ext cx="6099900" cy="5143500"/>
          </a:xfrm>
          <a:prstGeom prst="rect">
            <a:avLst/>
          </a:prstGeom>
          <a:solidFill>
            <a:srgbClr val="006F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endParaRPr/>
          </a:p>
        </p:txBody>
      </p:sp>
      <p:cxnSp>
        <p:nvCxnSpPr>
          <p:cNvPr id="9" name="Google Shape;13;p2"/>
          <p:cNvCxnSpPr/>
          <p:nvPr userDrawn="1"/>
        </p:nvCxnSpPr>
        <p:spPr>
          <a:xfrm>
            <a:off x="3815840" y="4083900"/>
            <a:ext cx="6957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14;p2"/>
          <p:cNvSpPr/>
          <p:nvPr userDrawn="1"/>
        </p:nvSpPr>
        <p:spPr>
          <a:xfrm>
            <a:off x="1747200" y="2787000"/>
            <a:ext cx="1296900" cy="12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815840" y="2822446"/>
            <a:ext cx="4642360" cy="1101725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titre</a:t>
            </a:r>
          </a:p>
        </p:txBody>
      </p:sp>
      <p:pic>
        <p:nvPicPr>
          <p:cNvPr id="8194" name="Picture 2" descr="K:\LaDefense\GGVIE\COL_COM_M_ET_C\COMMUN\Charte graphique, logos\Logo\GE\COLORS CHARTE\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46" y="2886192"/>
            <a:ext cx="1096608" cy="109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3815840" y="627535"/>
            <a:ext cx="4644592" cy="288031"/>
          </a:xfrm>
        </p:spPr>
        <p:txBody>
          <a:bodyPr>
            <a:normAutofit/>
          </a:bodyPr>
          <a:lstStyle>
            <a:lvl1pPr marL="0" indent="0" algn="l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3815840" y="987574"/>
            <a:ext cx="4644592" cy="288031"/>
          </a:xfrm>
        </p:spPr>
        <p:txBody>
          <a:bodyPr>
            <a:normAutofit/>
          </a:bodyPr>
          <a:lstStyle>
            <a:lvl1pPr marL="0" indent="0" algn="l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Entreprise</a:t>
            </a:r>
          </a:p>
        </p:txBody>
      </p:sp>
    </p:spTree>
    <p:extLst>
      <p:ext uri="{BB962C8B-B14F-4D97-AF65-F5344CB8AC3E}">
        <p14:creationId xmlns:p14="http://schemas.microsoft.com/office/powerpoint/2010/main" val="3236053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V6322\Downloads\37942628_m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3"/>
          <a:stretch/>
        </p:blipFill>
        <p:spPr bwMode="auto">
          <a:xfrm>
            <a:off x="0" y="0"/>
            <a:ext cx="25557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48;p7"/>
          <p:cNvSpPr/>
          <p:nvPr userDrawn="1"/>
        </p:nvSpPr>
        <p:spPr>
          <a:xfrm>
            <a:off x="0" y="0"/>
            <a:ext cx="2555776" cy="5143500"/>
          </a:xfrm>
          <a:prstGeom prst="rect">
            <a:avLst/>
          </a:prstGeom>
          <a:solidFill>
            <a:srgbClr val="006F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" name="Google Shape;55;p7"/>
          <p:cNvCxnSpPr/>
          <p:nvPr userDrawn="1"/>
        </p:nvCxnSpPr>
        <p:spPr>
          <a:xfrm>
            <a:off x="2895464" y="699542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006FB7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" name="Picture 3" descr="K:\LaDefense\GGVIE\COL_COM_M_ET_C\COMMUN\Charte graphique, logos\Logo\GE\COLORS CHARTE\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772" y="0"/>
            <a:ext cx="660228" cy="66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52;p7"/>
          <p:cNvSpPr txBox="1">
            <a:spLocks noGrp="1"/>
          </p:cNvSpPr>
          <p:nvPr>
            <p:ph type="body" idx="1" hasCustomPrompt="1"/>
          </p:nvPr>
        </p:nvSpPr>
        <p:spPr>
          <a:xfrm>
            <a:off x="2771800" y="843558"/>
            <a:ext cx="5904655" cy="3930017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25450" lvl="0" indent="-285750">
              <a:spcBef>
                <a:spcPts val="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―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>
            <a:r>
              <a:rPr lang="fr-FR" dirty="0" smtClean="0"/>
              <a:t>Test puce 1</a:t>
            </a:r>
          </a:p>
          <a:p>
            <a:pPr lvl="1"/>
            <a:r>
              <a:rPr lang="fr-FR" dirty="0" smtClean="0"/>
              <a:t>Sous puce</a:t>
            </a:r>
            <a:endParaRPr dirty="0"/>
          </a:p>
        </p:txBody>
      </p:sp>
      <p:sp>
        <p:nvSpPr>
          <p:cNvPr id="8" name="Google Shape;52;p7"/>
          <p:cNvSpPr txBox="1">
            <a:spLocks noGrp="1"/>
          </p:cNvSpPr>
          <p:nvPr>
            <p:ph type="body" idx="10" hasCustomPrompt="1"/>
          </p:nvPr>
        </p:nvSpPr>
        <p:spPr>
          <a:xfrm>
            <a:off x="0" y="4731990"/>
            <a:ext cx="539551" cy="4115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139700" lvl="0" indent="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bg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>
            <a:r>
              <a:rPr lang="fr-FR" dirty="0"/>
              <a:t>N°</a:t>
            </a:r>
            <a:endParaRPr dirty="0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2771800" y="227424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cap="all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sommaire</a:t>
            </a:r>
            <a:endParaRPr lang="fr-FR" sz="2000" b="1" cap="all" baseline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095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pour une image 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29246" r="5556" b="33155"/>
          <a:stretch/>
        </p:blipFill>
        <p:spPr>
          <a:xfrm>
            <a:off x="0" y="0"/>
            <a:ext cx="9144000" cy="2571750"/>
          </a:xfrm>
          <a:prstGeom prst="rect">
            <a:avLst/>
          </a:prstGeom>
        </p:spPr>
      </p:pic>
      <p:sp>
        <p:nvSpPr>
          <p:cNvPr id="7" name="Google Shape;16;p3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rgbClr val="006F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98D1"/>
              </a:solidFill>
            </a:endParaRPr>
          </a:p>
        </p:txBody>
      </p:sp>
      <p:sp>
        <p:nvSpPr>
          <p:cNvPr id="10" name="Google Shape;19;p3"/>
          <p:cNvSpPr txBox="1">
            <a:spLocks noGrp="1"/>
          </p:cNvSpPr>
          <p:nvPr>
            <p:ph type="ctrTitle"/>
          </p:nvPr>
        </p:nvSpPr>
        <p:spPr>
          <a:xfrm>
            <a:off x="269776" y="238069"/>
            <a:ext cx="5742384" cy="53348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fr-FR" smtClean="0"/>
              <a:t>Modifiez le style du titre</a:t>
            </a:r>
            <a:endParaRPr dirty="0"/>
          </a:p>
        </p:txBody>
      </p:sp>
      <p:sp>
        <p:nvSpPr>
          <p:cNvPr id="11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269776" y="987574"/>
            <a:ext cx="3675000" cy="573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chemeClr val="bg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dirty="0"/>
          </a:p>
        </p:txBody>
      </p:sp>
      <p:cxnSp>
        <p:nvCxnSpPr>
          <p:cNvPr id="13" name="Google Shape;22;p3"/>
          <p:cNvCxnSpPr/>
          <p:nvPr userDrawn="1"/>
        </p:nvCxnSpPr>
        <p:spPr>
          <a:xfrm>
            <a:off x="395536" y="771550"/>
            <a:ext cx="452400" cy="0"/>
          </a:xfrm>
          <a:prstGeom prst="straightConnector1">
            <a:avLst/>
          </a:prstGeom>
          <a:noFill/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Espace réservé pour une image  3"/>
          <p:cNvSpPr>
            <a:spLocks noGrp="1"/>
          </p:cNvSpPr>
          <p:nvPr>
            <p:ph type="pic" sz="quarter" idx="11" hasCustomPrompt="1"/>
          </p:nvPr>
        </p:nvSpPr>
        <p:spPr>
          <a:xfrm>
            <a:off x="269776" y="1851670"/>
            <a:ext cx="1205880" cy="1008062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dirty="0"/>
              <a:t>Cliquez pour ajouter une photo</a:t>
            </a:r>
          </a:p>
        </p:txBody>
      </p:sp>
      <p:sp>
        <p:nvSpPr>
          <p:cNvPr id="15" name="Espace réservé pour une image  3"/>
          <p:cNvSpPr>
            <a:spLocks noGrp="1"/>
          </p:cNvSpPr>
          <p:nvPr>
            <p:ph type="pic" sz="quarter" idx="12" hasCustomPrompt="1"/>
          </p:nvPr>
        </p:nvSpPr>
        <p:spPr>
          <a:xfrm>
            <a:off x="1691680" y="1851670"/>
            <a:ext cx="1205880" cy="1008062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dirty="0"/>
              <a:t>Cliquez pour ajouter une photo</a:t>
            </a:r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3" hasCustomPrompt="1"/>
          </p:nvPr>
        </p:nvSpPr>
        <p:spPr>
          <a:xfrm>
            <a:off x="3096344" y="1851670"/>
            <a:ext cx="1205880" cy="1008062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dirty="0"/>
              <a:t>Cliquez pour ajouter une photo</a:t>
            </a:r>
          </a:p>
        </p:txBody>
      </p:sp>
      <p:sp>
        <p:nvSpPr>
          <p:cNvPr id="19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4518248" y="1851670"/>
            <a:ext cx="1205880" cy="1008062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dirty="0"/>
              <a:t>Cliquez pour ajouter une photo</a:t>
            </a:r>
          </a:p>
        </p:txBody>
      </p:sp>
      <p:sp>
        <p:nvSpPr>
          <p:cNvPr id="20" name="Espace réservé pour une image  3"/>
          <p:cNvSpPr>
            <a:spLocks noGrp="1"/>
          </p:cNvSpPr>
          <p:nvPr>
            <p:ph type="pic" sz="quarter" idx="15" hasCustomPrompt="1"/>
          </p:nvPr>
        </p:nvSpPr>
        <p:spPr>
          <a:xfrm>
            <a:off x="5940152" y="1851670"/>
            <a:ext cx="1205880" cy="1008062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dirty="0"/>
              <a:t>Cliquez pour ajouter une photo</a:t>
            </a:r>
          </a:p>
        </p:txBody>
      </p:sp>
      <p:sp>
        <p:nvSpPr>
          <p:cNvPr id="25" name="Espace réservé pour une image  3"/>
          <p:cNvSpPr>
            <a:spLocks noGrp="1"/>
          </p:cNvSpPr>
          <p:nvPr>
            <p:ph type="pic" sz="quarter" idx="16" hasCustomPrompt="1"/>
          </p:nvPr>
        </p:nvSpPr>
        <p:spPr>
          <a:xfrm>
            <a:off x="7362056" y="1851670"/>
            <a:ext cx="1205880" cy="1008062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dirty="0"/>
              <a:t>Cliquez pour ajouter une photo</a:t>
            </a:r>
          </a:p>
        </p:txBody>
      </p:sp>
      <p:sp>
        <p:nvSpPr>
          <p:cNvPr id="26" name="Espace réservé du texte 29"/>
          <p:cNvSpPr>
            <a:spLocks noGrp="1"/>
          </p:cNvSpPr>
          <p:nvPr>
            <p:ph type="body" sz="quarter" idx="17" hasCustomPrompt="1"/>
          </p:nvPr>
        </p:nvSpPr>
        <p:spPr>
          <a:xfrm>
            <a:off x="5940152" y="3003798"/>
            <a:ext cx="1206500" cy="360363"/>
          </a:xfrm>
        </p:spPr>
        <p:txBody>
          <a:bodyPr>
            <a:noAutofit/>
          </a:bodyPr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27" name="Espace réservé du texte 29"/>
          <p:cNvSpPr>
            <a:spLocks noGrp="1"/>
          </p:cNvSpPr>
          <p:nvPr>
            <p:ph type="body" sz="quarter" idx="18" hasCustomPrompt="1"/>
          </p:nvPr>
        </p:nvSpPr>
        <p:spPr>
          <a:xfrm>
            <a:off x="1691680" y="3003798"/>
            <a:ext cx="1206500" cy="360363"/>
          </a:xfrm>
        </p:spPr>
        <p:txBody>
          <a:bodyPr>
            <a:noAutofit/>
          </a:bodyPr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28" name="Espace réservé du texte 29"/>
          <p:cNvSpPr>
            <a:spLocks noGrp="1"/>
          </p:cNvSpPr>
          <p:nvPr>
            <p:ph type="body" sz="quarter" idx="19" hasCustomPrompt="1"/>
          </p:nvPr>
        </p:nvSpPr>
        <p:spPr>
          <a:xfrm>
            <a:off x="3059832" y="3003798"/>
            <a:ext cx="1224136" cy="360363"/>
          </a:xfrm>
        </p:spPr>
        <p:txBody>
          <a:bodyPr>
            <a:noAutofit/>
          </a:bodyPr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29" name="Espace réservé du texte 29"/>
          <p:cNvSpPr>
            <a:spLocks noGrp="1"/>
          </p:cNvSpPr>
          <p:nvPr>
            <p:ph type="body" sz="quarter" idx="20" hasCustomPrompt="1"/>
          </p:nvPr>
        </p:nvSpPr>
        <p:spPr>
          <a:xfrm>
            <a:off x="4499992" y="3003798"/>
            <a:ext cx="1224136" cy="360363"/>
          </a:xfrm>
        </p:spPr>
        <p:txBody>
          <a:bodyPr>
            <a:noAutofit/>
          </a:bodyPr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21" hasCustomPrompt="1"/>
          </p:nvPr>
        </p:nvSpPr>
        <p:spPr>
          <a:xfrm>
            <a:off x="269776" y="3003798"/>
            <a:ext cx="1206500" cy="360363"/>
          </a:xfrm>
        </p:spPr>
        <p:txBody>
          <a:bodyPr>
            <a:noAutofit/>
          </a:bodyPr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31" name="Espace réservé du texte 29"/>
          <p:cNvSpPr>
            <a:spLocks noGrp="1"/>
          </p:cNvSpPr>
          <p:nvPr>
            <p:ph type="body" sz="quarter" idx="22" hasCustomPrompt="1"/>
          </p:nvPr>
        </p:nvSpPr>
        <p:spPr>
          <a:xfrm>
            <a:off x="7380312" y="3003798"/>
            <a:ext cx="1206500" cy="360363"/>
          </a:xfrm>
        </p:spPr>
        <p:txBody>
          <a:bodyPr>
            <a:noAutofit/>
          </a:bodyPr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pic>
        <p:nvPicPr>
          <p:cNvPr id="32" name="Picture 2" descr="K:\LaDefense\GGVIE\COL_COM_M_ET_C\COMMUN\Charte graphique, logos\Logo\GE\1C_BLANC_RESERVE\GAN_EUROC_B_RESERV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771" y="-1"/>
            <a:ext cx="660229" cy="66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space réservé du texte 29"/>
          <p:cNvSpPr>
            <a:spLocks noGrp="1"/>
          </p:cNvSpPr>
          <p:nvPr>
            <p:ph type="body" sz="quarter" idx="23" hasCustomPrompt="1"/>
          </p:nvPr>
        </p:nvSpPr>
        <p:spPr>
          <a:xfrm>
            <a:off x="269776" y="3723879"/>
            <a:ext cx="1206500" cy="216024"/>
          </a:xfrm>
        </p:spPr>
        <p:txBody>
          <a:bodyPr>
            <a:noAutofit/>
          </a:bodyPr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4" name="Espace réservé du texte 29"/>
          <p:cNvSpPr>
            <a:spLocks noGrp="1"/>
          </p:cNvSpPr>
          <p:nvPr>
            <p:ph type="body" sz="quarter" idx="24" hasCustomPrompt="1"/>
          </p:nvPr>
        </p:nvSpPr>
        <p:spPr>
          <a:xfrm>
            <a:off x="1691680" y="3723878"/>
            <a:ext cx="1206500" cy="216024"/>
          </a:xfrm>
        </p:spPr>
        <p:txBody>
          <a:bodyPr>
            <a:noAutofit/>
          </a:bodyPr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5" name="Espace réservé du texte 29"/>
          <p:cNvSpPr>
            <a:spLocks noGrp="1"/>
          </p:cNvSpPr>
          <p:nvPr>
            <p:ph type="body" sz="quarter" idx="25" hasCustomPrompt="1"/>
          </p:nvPr>
        </p:nvSpPr>
        <p:spPr>
          <a:xfrm>
            <a:off x="3059832" y="3723878"/>
            <a:ext cx="1206500" cy="216024"/>
          </a:xfrm>
        </p:spPr>
        <p:txBody>
          <a:bodyPr>
            <a:noAutofit/>
          </a:bodyPr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6" name="Espace réservé du texte 29"/>
          <p:cNvSpPr>
            <a:spLocks noGrp="1"/>
          </p:cNvSpPr>
          <p:nvPr>
            <p:ph type="body" sz="quarter" idx="26" hasCustomPrompt="1"/>
          </p:nvPr>
        </p:nvSpPr>
        <p:spPr>
          <a:xfrm>
            <a:off x="4499992" y="3723878"/>
            <a:ext cx="1206500" cy="216024"/>
          </a:xfrm>
        </p:spPr>
        <p:txBody>
          <a:bodyPr>
            <a:noAutofit/>
          </a:bodyPr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7" name="Espace réservé du texte 29"/>
          <p:cNvSpPr>
            <a:spLocks noGrp="1"/>
          </p:cNvSpPr>
          <p:nvPr>
            <p:ph type="body" sz="quarter" idx="27" hasCustomPrompt="1"/>
          </p:nvPr>
        </p:nvSpPr>
        <p:spPr>
          <a:xfrm>
            <a:off x="5940152" y="3723878"/>
            <a:ext cx="1206500" cy="216024"/>
          </a:xfrm>
        </p:spPr>
        <p:txBody>
          <a:bodyPr>
            <a:noAutofit/>
          </a:bodyPr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8" name="Espace réservé du texte 29"/>
          <p:cNvSpPr>
            <a:spLocks noGrp="1"/>
          </p:cNvSpPr>
          <p:nvPr>
            <p:ph type="body" sz="quarter" idx="28" hasCustomPrompt="1"/>
          </p:nvPr>
        </p:nvSpPr>
        <p:spPr>
          <a:xfrm>
            <a:off x="7380312" y="3723878"/>
            <a:ext cx="1206500" cy="216024"/>
          </a:xfrm>
        </p:spPr>
        <p:txBody>
          <a:bodyPr>
            <a:noAutofit/>
          </a:bodyPr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9" name="Google Shape;52;p7"/>
          <p:cNvSpPr txBox="1">
            <a:spLocks noGrp="1"/>
          </p:cNvSpPr>
          <p:nvPr>
            <p:ph type="body" idx="10" hasCustomPrompt="1"/>
          </p:nvPr>
        </p:nvSpPr>
        <p:spPr>
          <a:xfrm>
            <a:off x="0" y="4731990"/>
            <a:ext cx="539551" cy="4115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139700" lvl="0" indent="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>
            <a:r>
              <a:rPr lang="fr-FR" dirty="0"/>
              <a:t>N°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8345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79512" y="-20538"/>
            <a:ext cx="8784976" cy="576064"/>
          </a:xfrm>
          <a:prstGeom prst="rect">
            <a:avLst/>
          </a:prstGeom>
          <a:solidFill>
            <a:srgbClr val="006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Google Shape;34;p5"/>
          <p:cNvSpPr txBox="1">
            <a:spLocks noGrp="1"/>
          </p:cNvSpPr>
          <p:nvPr>
            <p:ph type="title" hasCustomPrompt="1"/>
          </p:nvPr>
        </p:nvSpPr>
        <p:spPr>
          <a:xfrm>
            <a:off x="971600" y="-20539"/>
            <a:ext cx="7200800" cy="5760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dirty="0"/>
              <a:t>Titre sous-partie</a:t>
            </a:r>
            <a:endParaRPr dirty="0"/>
          </a:p>
        </p:txBody>
      </p:sp>
      <p:sp>
        <p:nvSpPr>
          <p:cNvPr id="11" name="Google Shape;35;p5"/>
          <p:cNvSpPr txBox="1">
            <a:spLocks noGrp="1"/>
          </p:cNvSpPr>
          <p:nvPr>
            <p:ph type="body" idx="1"/>
          </p:nvPr>
        </p:nvSpPr>
        <p:spPr>
          <a:xfrm>
            <a:off x="179512" y="915566"/>
            <a:ext cx="8640960" cy="18722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>
              <a:spcBef>
                <a:spcPts val="600"/>
              </a:spcBef>
              <a:spcAft>
                <a:spcPts val="0"/>
              </a:spcAft>
              <a:buClr>
                <a:srgbClr val="FFC200"/>
              </a:buClr>
              <a:buSzPts val="180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C200"/>
              </a:buClr>
              <a:buSzPts val="1800"/>
              <a:buChar char="▪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2" name="Google Shape;36;p5"/>
          <p:cNvCxnSpPr/>
          <p:nvPr userDrawn="1"/>
        </p:nvCxnSpPr>
        <p:spPr>
          <a:xfrm>
            <a:off x="179512" y="699542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006FB7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" name="Picture 2" descr="K:\LaDefense\GGVIE\COL_COM_M_ET_C\COMMUN\Charte graphique, logos\Logo\GE\1C_BLANC_RESERVE\GAN_EUROC_B_RESERV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58" y="-54758"/>
            <a:ext cx="660229" cy="66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52;p7"/>
          <p:cNvSpPr txBox="1">
            <a:spLocks noGrp="1"/>
          </p:cNvSpPr>
          <p:nvPr>
            <p:ph type="body" idx="10" hasCustomPrompt="1"/>
          </p:nvPr>
        </p:nvSpPr>
        <p:spPr>
          <a:xfrm>
            <a:off x="0" y="4731990"/>
            <a:ext cx="539551" cy="4115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139700" lvl="0" indent="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>
            <a:r>
              <a:rPr lang="fr-FR" dirty="0"/>
              <a:t>N°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007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GV6322\Downloads\13448672_m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5" b="11657"/>
          <a:stretch/>
        </p:blipFill>
        <p:spPr bwMode="auto">
          <a:xfrm>
            <a:off x="0" y="-1"/>
            <a:ext cx="9144000" cy="513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rgbClr val="006FB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" descr="K:\LaDefense\GGVIE\COL_COM_M_ET_C\COMMUN\Charte graphique, logos\Logo\GE\1C_BLANC_RESERVE\GAN_EUROC_B_RESERV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59" y="152829"/>
            <a:ext cx="660229" cy="66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34;p5">
            <a:extLst>
              <a:ext uri="{FF2B5EF4-FFF2-40B4-BE49-F238E27FC236}">
                <a16:creationId xmlns="" xmlns:a16="http://schemas.microsoft.com/office/drawing/2014/main" id="{5074CBF8-951A-8649-A1F9-D32523FD32E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345800" y="2279362"/>
            <a:ext cx="4798200" cy="5760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dirty="0"/>
              <a:t>Titre sous-partie</a:t>
            </a:r>
            <a:endParaRPr dirty="0"/>
          </a:p>
        </p:txBody>
      </p:sp>
      <p:sp>
        <p:nvSpPr>
          <p:cNvPr id="14" name="Google Shape;35;p5">
            <a:extLst>
              <a:ext uri="{FF2B5EF4-FFF2-40B4-BE49-F238E27FC236}">
                <a16:creationId xmlns="" xmlns:a16="http://schemas.microsoft.com/office/drawing/2014/main" id="{0E59C2AB-440D-4846-88AF-610BF98419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45800" y="3157402"/>
            <a:ext cx="4798200" cy="9265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>
              <a:spcBef>
                <a:spcPts val="600"/>
              </a:spcBef>
              <a:spcAft>
                <a:spcPts val="0"/>
              </a:spcAft>
              <a:buClr>
                <a:srgbClr val="FFC200"/>
              </a:buClr>
              <a:buSzPts val="1800"/>
              <a:buNone/>
              <a:defRPr sz="1400">
                <a:solidFill>
                  <a:schemeClr val="bg1"/>
                </a:solidFill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C200"/>
              </a:buClr>
              <a:buSzPts val="1800"/>
              <a:buChar char="▪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5" name="Google Shape;36;p5">
            <a:extLst>
              <a:ext uri="{FF2B5EF4-FFF2-40B4-BE49-F238E27FC236}">
                <a16:creationId xmlns="" xmlns:a16="http://schemas.microsoft.com/office/drawing/2014/main" id="{3BCE3D44-F0A2-0540-A91D-A6D6BAFD7CA4}"/>
              </a:ext>
            </a:extLst>
          </p:cNvPr>
          <p:cNvCxnSpPr>
            <a:cxnSpLocks/>
          </p:cNvCxnSpPr>
          <p:nvPr userDrawn="1"/>
        </p:nvCxnSpPr>
        <p:spPr>
          <a:xfrm>
            <a:off x="4345800" y="3003798"/>
            <a:ext cx="4798200" cy="0"/>
          </a:xfrm>
          <a:prstGeom prst="straightConnector1">
            <a:avLst/>
          </a:prstGeom>
          <a:noFill/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52;p7"/>
          <p:cNvSpPr txBox="1">
            <a:spLocks noGrp="1"/>
          </p:cNvSpPr>
          <p:nvPr>
            <p:ph type="body" idx="10" hasCustomPrompt="1"/>
          </p:nvPr>
        </p:nvSpPr>
        <p:spPr>
          <a:xfrm>
            <a:off x="0" y="4731990"/>
            <a:ext cx="539551" cy="4115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139700" lvl="0" indent="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bg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>
            <a:r>
              <a:rPr lang="fr-FR" dirty="0"/>
              <a:t>N°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4449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GV6322\Downloads\13448672_m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5" b="11657"/>
          <a:stretch/>
        </p:blipFill>
        <p:spPr bwMode="auto">
          <a:xfrm>
            <a:off x="0" y="-1"/>
            <a:ext cx="9144000" cy="513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rgbClr val="006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" descr="K:\LaDefense\GGVIE\COL_COM_M_ET_C\COMMUN\Charte graphique, logos\Logo\GE\1C_BLANC_RESERVE\GAN_EUROC_B_RESERV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59" y="152829"/>
            <a:ext cx="660229" cy="66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34;p5">
            <a:extLst>
              <a:ext uri="{FF2B5EF4-FFF2-40B4-BE49-F238E27FC236}">
                <a16:creationId xmlns="" xmlns:a16="http://schemas.microsoft.com/office/drawing/2014/main" id="{4C7320CB-E33C-0840-9630-82557BA8FD8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345800" y="2279362"/>
            <a:ext cx="4798200" cy="5760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dirty="0"/>
              <a:t>Titre sous-partie</a:t>
            </a:r>
            <a:endParaRPr dirty="0"/>
          </a:p>
        </p:txBody>
      </p:sp>
      <p:sp>
        <p:nvSpPr>
          <p:cNvPr id="14" name="Google Shape;35;p5">
            <a:extLst>
              <a:ext uri="{FF2B5EF4-FFF2-40B4-BE49-F238E27FC236}">
                <a16:creationId xmlns="" xmlns:a16="http://schemas.microsoft.com/office/drawing/2014/main" id="{B3D84C35-7036-4C48-8B5F-A4FCD97D92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45800" y="3157402"/>
            <a:ext cx="4798200" cy="9265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>
              <a:spcBef>
                <a:spcPts val="600"/>
              </a:spcBef>
              <a:spcAft>
                <a:spcPts val="0"/>
              </a:spcAft>
              <a:buClr>
                <a:srgbClr val="FFC200"/>
              </a:buClr>
              <a:buSzPts val="1800"/>
              <a:buNone/>
              <a:defRPr sz="1400">
                <a:solidFill>
                  <a:schemeClr val="bg1"/>
                </a:solidFill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C200"/>
              </a:buClr>
              <a:buSzPts val="1800"/>
              <a:buChar char="▪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5" name="Google Shape;36;p5">
            <a:extLst>
              <a:ext uri="{FF2B5EF4-FFF2-40B4-BE49-F238E27FC236}">
                <a16:creationId xmlns="" xmlns:a16="http://schemas.microsoft.com/office/drawing/2014/main" id="{2D3664F1-2CB2-3A46-83ED-4E3A07F0C306}"/>
              </a:ext>
            </a:extLst>
          </p:cNvPr>
          <p:cNvCxnSpPr>
            <a:cxnSpLocks/>
          </p:cNvCxnSpPr>
          <p:nvPr userDrawn="1"/>
        </p:nvCxnSpPr>
        <p:spPr>
          <a:xfrm>
            <a:off x="4345800" y="3003798"/>
            <a:ext cx="4798200" cy="0"/>
          </a:xfrm>
          <a:prstGeom prst="straightConnector1">
            <a:avLst/>
          </a:prstGeom>
          <a:noFill/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52;p7"/>
          <p:cNvSpPr txBox="1">
            <a:spLocks noGrp="1"/>
          </p:cNvSpPr>
          <p:nvPr>
            <p:ph type="body" idx="10" hasCustomPrompt="1"/>
          </p:nvPr>
        </p:nvSpPr>
        <p:spPr>
          <a:xfrm>
            <a:off x="0" y="4731990"/>
            <a:ext cx="539551" cy="4115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139700" lvl="0" indent="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bg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>
            <a:r>
              <a:rPr lang="fr-FR" dirty="0"/>
              <a:t>N°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6162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 descr="C:\Users\GV6322\Downloads\39254789_m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6" t="1768" r="3594"/>
          <a:stretch/>
        </p:blipFill>
        <p:spPr bwMode="auto">
          <a:xfrm>
            <a:off x="0" y="0"/>
            <a:ext cx="2555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:\LaDefense\GGVIE\COL_COM_M_ET_C\COMMUN\Charte graphique, logos\Logo\GE\1C_BLANC_RESERVE\GAN_EUROC_B_RESERV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283" y="0"/>
            <a:ext cx="660229" cy="66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43;p6"/>
          <p:cNvSpPr txBox="1">
            <a:spLocks noGrp="1"/>
          </p:cNvSpPr>
          <p:nvPr>
            <p:ph type="body" idx="13"/>
          </p:nvPr>
        </p:nvSpPr>
        <p:spPr>
          <a:xfrm>
            <a:off x="2843808" y="1158945"/>
            <a:ext cx="5976664" cy="33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Google Shape;48;p7"/>
          <p:cNvSpPr/>
          <p:nvPr userDrawn="1"/>
        </p:nvSpPr>
        <p:spPr>
          <a:xfrm>
            <a:off x="0" y="1"/>
            <a:ext cx="2555776" cy="5143500"/>
          </a:xfrm>
          <a:prstGeom prst="rect">
            <a:avLst/>
          </a:prstGeom>
          <a:solidFill>
            <a:srgbClr val="006FB7">
              <a:alpha val="8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" name="Google Shape;44;p6"/>
          <p:cNvCxnSpPr/>
          <p:nvPr userDrawn="1"/>
        </p:nvCxnSpPr>
        <p:spPr>
          <a:xfrm>
            <a:off x="2895464" y="987574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006F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Google Shape;42;p6"/>
          <p:cNvSpPr txBox="1">
            <a:spLocks noGrp="1"/>
          </p:cNvSpPr>
          <p:nvPr>
            <p:ph type="title"/>
          </p:nvPr>
        </p:nvSpPr>
        <p:spPr>
          <a:xfrm>
            <a:off x="2843808" y="267494"/>
            <a:ext cx="5976664" cy="5040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rgbClr val="006F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du titre</a:t>
            </a:r>
            <a:endParaRPr dirty="0"/>
          </a:p>
        </p:txBody>
      </p:sp>
      <p:pic>
        <p:nvPicPr>
          <p:cNvPr id="30" name="Picture 3" descr="K:\LaDefense\GGVIE\COL_COM_M_ET_C\COMMUN\Charte graphique, logos\Logo\GE\COLORS CHARTE\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772" y="0"/>
            <a:ext cx="660228" cy="66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Google Shape;52;p7"/>
          <p:cNvSpPr txBox="1">
            <a:spLocks noGrp="1"/>
          </p:cNvSpPr>
          <p:nvPr>
            <p:ph type="body" idx="10" hasCustomPrompt="1"/>
          </p:nvPr>
        </p:nvSpPr>
        <p:spPr>
          <a:xfrm>
            <a:off x="0" y="4731990"/>
            <a:ext cx="539551" cy="4115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139700" lvl="0" indent="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bg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>
            <a:r>
              <a:rPr lang="fr-FR" dirty="0"/>
              <a:t>N°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10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44;p6"/>
          <p:cNvCxnSpPr/>
          <p:nvPr userDrawn="1"/>
        </p:nvCxnSpPr>
        <p:spPr>
          <a:xfrm>
            <a:off x="542330" y="1519975"/>
            <a:ext cx="452400" cy="0"/>
          </a:xfrm>
          <a:prstGeom prst="straightConnector1">
            <a:avLst/>
          </a:prstGeom>
          <a:noFill/>
          <a:ln w="28575" cap="flat" cmpd="sng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Google Shape;45;p6"/>
          <p:cNvSpPr/>
          <p:nvPr userDrawn="1"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0098D1"/>
                </a:solidFill>
              </a:defRPr>
            </a:lvl1pPr>
            <a:lvl2pPr lvl="1" algn="ctr" rtl="0">
              <a:buNone/>
              <a:defRPr>
                <a:solidFill>
                  <a:srgbClr val="294667"/>
                </a:solidFill>
              </a:defRPr>
            </a:lvl2pPr>
            <a:lvl3pPr lvl="2" algn="ctr" rtl="0">
              <a:buNone/>
              <a:defRPr>
                <a:solidFill>
                  <a:srgbClr val="294667"/>
                </a:solidFill>
              </a:defRPr>
            </a:lvl3pPr>
            <a:lvl4pPr lvl="3" algn="ctr" rtl="0">
              <a:buNone/>
              <a:defRPr>
                <a:solidFill>
                  <a:srgbClr val="294667"/>
                </a:solidFill>
              </a:defRPr>
            </a:lvl4pPr>
            <a:lvl5pPr lvl="4" algn="ctr" rtl="0">
              <a:buNone/>
              <a:defRPr>
                <a:solidFill>
                  <a:srgbClr val="294667"/>
                </a:solidFill>
              </a:defRPr>
            </a:lvl5pPr>
            <a:lvl6pPr lvl="5" algn="ctr" rtl="0">
              <a:buNone/>
              <a:defRPr>
                <a:solidFill>
                  <a:srgbClr val="294667"/>
                </a:solidFill>
              </a:defRPr>
            </a:lvl6pPr>
            <a:lvl7pPr lvl="6" algn="ctr" rtl="0">
              <a:buNone/>
              <a:defRPr>
                <a:solidFill>
                  <a:srgbClr val="294667"/>
                </a:solidFill>
              </a:defRPr>
            </a:lvl7pPr>
            <a:lvl8pPr lvl="7" algn="ctr" rtl="0">
              <a:buNone/>
              <a:defRPr>
                <a:solidFill>
                  <a:srgbClr val="294667"/>
                </a:solidFill>
              </a:defRPr>
            </a:lvl8pPr>
            <a:lvl9pPr lvl="8" algn="ctr" rtl="0">
              <a:buNone/>
              <a:defRPr>
                <a:solidFill>
                  <a:srgbClr val="294667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5" name="Picture 2" descr="K:\LaDefense\GGVIE\COL_COM_M_ET_C\COMMUN\Charte graphique, logos\Logo\GE\1C_BLANC_RESERVE\GAN_EUROC_B_RESERV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283" y="0"/>
            <a:ext cx="660229" cy="66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43;p6"/>
          <p:cNvSpPr txBox="1">
            <a:spLocks noGrp="1"/>
          </p:cNvSpPr>
          <p:nvPr>
            <p:ph type="body" idx="13"/>
          </p:nvPr>
        </p:nvSpPr>
        <p:spPr>
          <a:xfrm>
            <a:off x="2843808" y="1158945"/>
            <a:ext cx="5976664" cy="33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4" name="Google Shape;48;p7"/>
          <p:cNvSpPr/>
          <p:nvPr userDrawn="1"/>
        </p:nvSpPr>
        <p:spPr>
          <a:xfrm>
            <a:off x="0" y="0"/>
            <a:ext cx="2555776" cy="5143499"/>
          </a:xfrm>
          <a:prstGeom prst="rect">
            <a:avLst/>
          </a:prstGeom>
          <a:solidFill>
            <a:srgbClr val="006F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" name="Google Shape;44;p6"/>
          <p:cNvCxnSpPr/>
          <p:nvPr userDrawn="1"/>
        </p:nvCxnSpPr>
        <p:spPr>
          <a:xfrm>
            <a:off x="2895464" y="987574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006F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42;p6"/>
          <p:cNvSpPr txBox="1">
            <a:spLocks noGrp="1"/>
          </p:cNvSpPr>
          <p:nvPr>
            <p:ph type="title"/>
          </p:nvPr>
        </p:nvSpPr>
        <p:spPr>
          <a:xfrm>
            <a:off x="2843808" y="267494"/>
            <a:ext cx="5976664" cy="5040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rgbClr val="006F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du titre</a:t>
            </a:r>
            <a:endParaRPr dirty="0"/>
          </a:p>
        </p:txBody>
      </p:sp>
      <p:pic>
        <p:nvPicPr>
          <p:cNvPr id="29" name="Picture 3" descr="K:\LaDefense\GGVIE\COL_COM_M_ET_C\COMMUN\Charte graphique, logos\Logo\GE\COLORS CHARTE\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772" y="0"/>
            <a:ext cx="660228" cy="66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Google Shape;52;p7"/>
          <p:cNvSpPr txBox="1">
            <a:spLocks noGrp="1"/>
          </p:cNvSpPr>
          <p:nvPr>
            <p:ph type="body" idx="10" hasCustomPrompt="1"/>
          </p:nvPr>
        </p:nvSpPr>
        <p:spPr>
          <a:xfrm>
            <a:off x="0" y="4680520"/>
            <a:ext cx="539551" cy="4115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139700" lvl="0" indent="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bg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>
            <a:r>
              <a:rPr lang="fr-FR" dirty="0"/>
              <a:t>N°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5254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42;p6"/>
          <p:cNvSpPr txBox="1">
            <a:spLocks noGrp="1"/>
          </p:cNvSpPr>
          <p:nvPr>
            <p:ph type="title"/>
          </p:nvPr>
        </p:nvSpPr>
        <p:spPr>
          <a:xfrm>
            <a:off x="323528" y="267494"/>
            <a:ext cx="3946656" cy="4132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rgbClr val="006F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du titre</a:t>
            </a:r>
            <a:endParaRPr dirty="0"/>
          </a:p>
        </p:txBody>
      </p:sp>
      <p:sp>
        <p:nvSpPr>
          <p:cNvPr id="19" name="Google Shape;43;p6"/>
          <p:cNvSpPr txBox="1">
            <a:spLocks noGrp="1"/>
          </p:cNvSpPr>
          <p:nvPr>
            <p:ph type="body" idx="1"/>
          </p:nvPr>
        </p:nvSpPr>
        <p:spPr>
          <a:xfrm>
            <a:off x="323528" y="843558"/>
            <a:ext cx="8568952" cy="40823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20" name="Google Shape;44;p6"/>
          <p:cNvCxnSpPr/>
          <p:nvPr userDrawn="1"/>
        </p:nvCxnSpPr>
        <p:spPr>
          <a:xfrm>
            <a:off x="391177" y="771550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006FB7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" name="Picture 3" descr="K:\LaDefense\GGVIE\COL_COM_M_ET_C\COMMUN\Charte graphique, logos\Logo\GE\COLORS CHARTE\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772" y="0"/>
            <a:ext cx="660228" cy="66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52;p7"/>
          <p:cNvSpPr txBox="1">
            <a:spLocks noGrp="1"/>
          </p:cNvSpPr>
          <p:nvPr>
            <p:ph type="body" idx="10" hasCustomPrompt="1"/>
          </p:nvPr>
        </p:nvSpPr>
        <p:spPr>
          <a:xfrm>
            <a:off x="0" y="4731990"/>
            <a:ext cx="539551" cy="4115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139700" lvl="0" indent="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>
            <a:r>
              <a:rPr lang="fr-FR" dirty="0"/>
              <a:t>N°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1896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V6322\Downloads\37942628_m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3"/>
          <a:stretch/>
        </p:blipFill>
        <p:spPr bwMode="auto">
          <a:xfrm>
            <a:off x="0" y="0"/>
            <a:ext cx="25557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48;p7"/>
          <p:cNvSpPr/>
          <p:nvPr userDrawn="1"/>
        </p:nvSpPr>
        <p:spPr>
          <a:xfrm>
            <a:off x="0" y="0"/>
            <a:ext cx="2555776" cy="5143500"/>
          </a:xfrm>
          <a:prstGeom prst="rect">
            <a:avLst/>
          </a:prstGeom>
          <a:solidFill>
            <a:srgbClr val="0098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" name="Google Shape;55;p7"/>
          <p:cNvCxnSpPr/>
          <p:nvPr userDrawn="1"/>
        </p:nvCxnSpPr>
        <p:spPr>
          <a:xfrm>
            <a:off x="2895464" y="699542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0098D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" name="Picture 2" descr="K:\LaDefense\GGVIE\COL_COM_M_ET_C\COMMUN\Charte graphique, logos\Logo\GE\COLORS CHARTE\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772" y="0"/>
            <a:ext cx="660228" cy="66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52;p7"/>
          <p:cNvSpPr txBox="1">
            <a:spLocks noGrp="1"/>
          </p:cNvSpPr>
          <p:nvPr>
            <p:ph type="body" idx="1" hasCustomPrompt="1"/>
          </p:nvPr>
        </p:nvSpPr>
        <p:spPr>
          <a:xfrm>
            <a:off x="2771800" y="843558"/>
            <a:ext cx="5904655" cy="3930017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25450" lvl="0" indent="-285750">
              <a:spcBef>
                <a:spcPts val="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―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>
            <a:r>
              <a:rPr lang="fr-FR" dirty="0" smtClean="0"/>
              <a:t>Test puce 1</a:t>
            </a:r>
          </a:p>
          <a:p>
            <a:pPr lvl="1"/>
            <a:r>
              <a:rPr lang="fr-FR" dirty="0" smtClean="0"/>
              <a:t>Sous puce</a:t>
            </a:r>
            <a:endParaRPr dirty="0"/>
          </a:p>
        </p:txBody>
      </p:sp>
      <p:sp>
        <p:nvSpPr>
          <p:cNvPr id="8" name="Google Shape;52;p7"/>
          <p:cNvSpPr txBox="1">
            <a:spLocks noGrp="1"/>
          </p:cNvSpPr>
          <p:nvPr>
            <p:ph type="body" idx="10" hasCustomPrompt="1"/>
          </p:nvPr>
        </p:nvSpPr>
        <p:spPr>
          <a:xfrm>
            <a:off x="0" y="4731990"/>
            <a:ext cx="539551" cy="4115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139700" lvl="0" indent="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bg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>
            <a:r>
              <a:rPr lang="fr-FR" dirty="0"/>
              <a:t>N°</a:t>
            </a:r>
            <a:endParaRPr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2771800" y="227424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cap="all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sommaire</a:t>
            </a:r>
            <a:endParaRPr lang="fr-FR" sz="2000" b="1" cap="all" baseline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Espace réservé du numéro de diapositive 21"/>
          <p:cNvSpPr>
            <a:spLocks noGrp="1"/>
          </p:cNvSpPr>
          <p:nvPr>
            <p:ph type="sldNum" sz="quarter" idx="13"/>
          </p:nvPr>
        </p:nvSpPr>
        <p:spPr>
          <a:xfrm>
            <a:off x="-74536" y="4868863"/>
            <a:ext cx="520200" cy="274637"/>
          </a:xfr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1F8867C2-1F7D-4882-B45C-9FA9D6990E3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4095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;p5"/>
          <p:cNvSpPr/>
          <p:nvPr userDrawn="1"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rgbClr val="006F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" name="Google Shape;44;p6"/>
          <p:cNvCxnSpPr/>
          <p:nvPr userDrawn="1"/>
        </p:nvCxnSpPr>
        <p:spPr>
          <a:xfrm>
            <a:off x="555654" y="771550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006F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42;p6"/>
          <p:cNvSpPr txBox="1">
            <a:spLocks noGrp="1"/>
          </p:cNvSpPr>
          <p:nvPr>
            <p:ph type="title"/>
          </p:nvPr>
        </p:nvSpPr>
        <p:spPr>
          <a:xfrm>
            <a:off x="555654" y="274245"/>
            <a:ext cx="3946656" cy="4132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rgbClr val="006F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du titre</a:t>
            </a:r>
            <a:endParaRPr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555654" y="1132014"/>
            <a:ext cx="1007790" cy="791665"/>
          </a:xfrm>
          <a:solidFill>
            <a:srgbClr val="006FB7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Vos chiffres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555976" y="1995612"/>
            <a:ext cx="1008063" cy="287337"/>
          </a:xfrm>
        </p:spPr>
        <p:txBody>
          <a:bodyPr>
            <a:norm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1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1691680" y="3867894"/>
            <a:ext cx="1008063" cy="287337"/>
          </a:xfrm>
        </p:spPr>
        <p:txBody>
          <a:bodyPr>
            <a:norm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3" name="Espace réservé du texte 2"/>
          <p:cNvSpPr>
            <a:spLocks noGrp="1"/>
          </p:cNvSpPr>
          <p:nvPr>
            <p:ph type="body" sz="quarter" idx="17" hasCustomPrompt="1"/>
          </p:nvPr>
        </p:nvSpPr>
        <p:spPr>
          <a:xfrm>
            <a:off x="2843808" y="1129325"/>
            <a:ext cx="1007790" cy="791665"/>
          </a:xfrm>
          <a:solidFill>
            <a:srgbClr val="006FB7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Vos chiffres</a:t>
            </a:r>
          </a:p>
        </p:txBody>
      </p:sp>
      <p:sp>
        <p:nvSpPr>
          <p:cNvPr id="24" name="Espace réservé du texte 5"/>
          <p:cNvSpPr>
            <a:spLocks noGrp="1"/>
          </p:cNvSpPr>
          <p:nvPr>
            <p:ph type="body" sz="quarter" idx="18" hasCustomPrompt="1"/>
          </p:nvPr>
        </p:nvSpPr>
        <p:spPr>
          <a:xfrm>
            <a:off x="2843808" y="1995686"/>
            <a:ext cx="1008063" cy="287337"/>
          </a:xfrm>
        </p:spPr>
        <p:txBody>
          <a:bodyPr>
            <a:norm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3995936" y="3867894"/>
            <a:ext cx="1008063" cy="287337"/>
          </a:xfrm>
        </p:spPr>
        <p:txBody>
          <a:bodyPr>
            <a:norm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0" name="Espace réservé du texte 5"/>
          <p:cNvSpPr>
            <a:spLocks noGrp="1"/>
          </p:cNvSpPr>
          <p:nvPr>
            <p:ph type="body" sz="quarter" idx="22" hasCustomPrompt="1"/>
          </p:nvPr>
        </p:nvSpPr>
        <p:spPr>
          <a:xfrm>
            <a:off x="5210718" y="1995613"/>
            <a:ext cx="1008063" cy="287337"/>
          </a:xfrm>
        </p:spPr>
        <p:txBody>
          <a:bodyPr>
            <a:norm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2" name="Espace réservé du texte 2"/>
          <p:cNvSpPr>
            <a:spLocks noGrp="1"/>
          </p:cNvSpPr>
          <p:nvPr>
            <p:ph type="body" sz="quarter" idx="23" hasCustomPrompt="1"/>
          </p:nvPr>
        </p:nvSpPr>
        <p:spPr>
          <a:xfrm>
            <a:off x="6372200" y="3004144"/>
            <a:ext cx="1007790" cy="791665"/>
          </a:xfrm>
          <a:solidFill>
            <a:srgbClr val="006FB7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Vos chiffres</a:t>
            </a:r>
          </a:p>
        </p:txBody>
      </p:sp>
      <p:sp>
        <p:nvSpPr>
          <p:cNvPr id="33" name="Espace réservé du texte 5"/>
          <p:cNvSpPr>
            <a:spLocks noGrp="1"/>
          </p:cNvSpPr>
          <p:nvPr>
            <p:ph type="body" sz="quarter" idx="24" hasCustomPrompt="1"/>
          </p:nvPr>
        </p:nvSpPr>
        <p:spPr>
          <a:xfrm>
            <a:off x="6370907" y="3868589"/>
            <a:ext cx="1008063" cy="287337"/>
          </a:xfrm>
        </p:spPr>
        <p:txBody>
          <a:bodyPr>
            <a:norm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6" name="Espace réservé du texte 5"/>
          <p:cNvSpPr>
            <a:spLocks noGrp="1"/>
          </p:cNvSpPr>
          <p:nvPr>
            <p:ph type="body" sz="quarter" idx="26" hasCustomPrompt="1"/>
          </p:nvPr>
        </p:nvSpPr>
        <p:spPr>
          <a:xfrm>
            <a:off x="7524377" y="1995191"/>
            <a:ext cx="1008063" cy="287337"/>
          </a:xfrm>
        </p:spPr>
        <p:txBody>
          <a:bodyPr>
            <a:norm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37" name="Picture 3" descr="K:\LaDefense\GGVIE\COL_COM_M_ET_C\COMMUN\Charte graphique, logos\Logo\GE\COLORS CHARTE\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772" y="0"/>
            <a:ext cx="660228" cy="66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Espace réservé du texte 2"/>
          <p:cNvSpPr>
            <a:spLocks noGrp="1"/>
          </p:cNvSpPr>
          <p:nvPr>
            <p:ph type="body" sz="quarter" idx="27" hasCustomPrompt="1"/>
          </p:nvPr>
        </p:nvSpPr>
        <p:spPr>
          <a:xfrm>
            <a:off x="1691680" y="3003798"/>
            <a:ext cx="1007790" cy="791665"/>
          </a:xfrm>
          <a:solidFill>
            <a:srgbClr val="006FB7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Vos chiffres</a:t>
            </a:r>
          </a:p>
        </p:txBody>
      </p:sp>
      <p:sp>
        <p:nvSpPr>
          <p:cNvPr id="39" name="Espace réservé du texte 2"/>
          <p:cNvSpPr>
            <a:spLocks noGrp="1"/>
          </p:cNvSpPr>
          <p:nvPr>
            <p:ph type="body" sz="quarter" idx="28" hasCustomPrompt="1"/>
          </p:nvPr>
        </p:nvSpPr>
        <p:spPr>
          <a:xfrm>
            <a:off x="7524328" y="1131590"/>
            <a:ext cx="1007790" cy="791665"/>
          </a:xfrm>
          <a:solidFill>
            <a:srgbClr val="006FB7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Vos chiffres</a:t>
            </a:r>
          </a:p>
        </p:txBody>
      </p:sp>
      <p:sp>
        <p:nvSpPr>
          <p:cNvPr id="40" name="Espace réservé du texte 2"/>
          <p:cNvSpPr>
            <a:spLocks noGrp="1"/>
          </p:cNvSpPr>
          <p:nvPr>
            <p:ph type="body" sz="quarter" idx="29" hasCustomPrompt="1"/>
          </p:nvPr>
        </p:nvSpPr>
        <p:spPr>
          <a:xfrm>
            <a:off x="5220072" y="1131590"/>
            <a:ext cx="1007790" cy="791665"/>
          </a:xfrm>
          <a:solidFill>
            <a:srgbClr val="006FB7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Vos chiffres</a:t>
            </a:r>
          </a:p>
        </p:txBody>
      </p:sp>
      <p:sp>
        <p:nvSpPr>
          <p:cNvPr id="41" name="Espace réservé du texte 2"/>
          <p:cNvSpPr>
            <a:spLocks noGrp="1"/>
          </p:cNvSpPr>
          <p:nvPr>
            <p:ph type="body" sz="quarter" idx="30" hasCustomPrompt="1"/>
          </p:nvPr>
        </p:nvSpPr>
        <p:spPr>
          <a:xfrm>
            <a:off x="3995936" y="3003798"/>
            <a:ext cx="1007790" cy="791665"/>
          </a:xfrm>
          <a:solidFill>
            <a:srgbClr val="006FB7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Vos chiffres</a:t>
            </a:r>
          </a:p>
        </p:txBody>
      </p:sp>
      <p:sp>
        <p:nvSpPr>
          <p:cNvPr id="22" name="Google Shape;52;p7"/>
          <p:cNvSpPr txBox="1">
            <a:spLocks noGrp="1"/>
          </p:cNvSpPr>
          <p:nvPr>
            <p:ph type="body" idx="10" hasCustomPrompt="1"/>
          </p:nvPr>
        </p:nvSpPr>
        <p:spPr>
          <a:xfrm>
            <a:off x="0" y="4731990"/>
            <a:ext cx="539551" cy="4115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139700" lvl="0" indent="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bg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>
            <a:r>
              <a:rPr lang="fr-FR" dirty="0"/>
              <a:t>N°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0578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44;p6"/>
          <p:cNvCxnSpPr/>
          <p:nvPr userDrawn="1"/>
        </p:nvCxnSpPr>
        <p:spPr>
          <a:xfrm>
            <a:off x="555654" y="771550"/>
            <a:ext cx="452400" cy="0"/>
          </a:xfrm>
          <a:prstGeom prst="straightConnector1">
            <a:avLst/>
          </a:prstGeom>
          <a:noFill/>
          <a:ln w="28575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42;p6"/>
          <p:cNvSpPr txBox="1">
            <a:spLocks noGrp="1"/>
          </p:cNvSpPr>
          <p:nvPr>
            <p:ph type="title"/>
          </p:nvPr>
        </p:nvSpPr>
        <p:spPr>
          <a:xfrm>
            <a:off x="555654" y="274245"/>
            <a:ext cx="3946656" cy="4132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du titre</a:t>
            </a:r>
            <a:endParaRPr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555654" y="1132014"/>
            <a:ext cx="1007790" cy="791665"/>
          </a:xfrm>
          <a:solidFill>
            <a:srgbClr val="DB001B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Vos chiffres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555976" y="1995612"/>
            <a:ext cx="1008063" cy="287337"/>
          </a:xfrm>
        </p:spPr>
        <p:txBody>
          <a:bodyPr>
            <a:norm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1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1691680" y="3867894"/>
            <a:ext cx="1008063" cy="287337"/>
          </a:xfrm>
        </p:spPr>
        <p:txBody>
          <a:bodyPr>
            <a:norm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3" name="Espace réservé du texte 2"/>
          <p:cNvSpPr>
            <a:spLocks noGrp="1"/>
          </p:cNvSpPr>
          <p:nvPr>
            <p:ph type="body" sz="quarter" idx="17" hasCustomPrompt="1"/>
          </p:nvPr>
        </p:nvSpPr>
        <p:spPr>
          <a:xfrm>
            <a:off x="2843808" y="1131169"/>
            <a:ext cx="1007790" cy="791665"/>
          </a:xfrm>
          <a:solidFill>
            <a:srgbClr val="D9A50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Vos chiffres</a:t>
            </a:r>
          </a:p>
        </p:txBody>
      </p:sp>
      <p:sp>
        <p:nvSpPr>
          <p:cNvPr id="24" name="Espace réservé du texte 5"/>
          <p:cNvSpPr>
            <a:spLocks noGrp="1"/>
          </p:cNvSpPr>
          <p:nvPr>
            <p:ph type="body" sz="quarter" idx="18" hasCustomPrompt="1"/>
          </p:nvPr>
        </p:nvSpPr>
        <p:spPr>
          <a:xfrm>
            <a:off x="2869635" y="1995190"/>
            <a:ext cx="1008063" cy="287337"/>
          </a:xfrm>
        </p:spPr>
        <p:txBody>
          <a:bodyPr>
            <a:norm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3995936" y="3867894"/>
            <a:ext cx="1008063" cy="287337"/>
          </a:xfrm>
        </p:spPr>
        <p:txBody>
          <a:bodyPr>
            <a:norm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9" name="Espace réservé du texte 2"/>
          <p:cNvSpPr>
            <a:spLocks noGrp="1"/>
          </p:cNvSpPr>
          <p:nvPr>
            <p:ph type="body" sz="quarter" idx="21" hasCustomPrompt="1"/>
          </p:nvPr>
        </p:nvSpPr>
        <p:spPr>
          <a:xfrm>
            <a:off x="5220072" y="1121657"/>
            <a:ext cx="1007790" cy="791665"/>
          </a:xfrm>
          <a:solidFill>
            <a:srgbClr val="C8CB0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Vos chiffres</a:t>
            </a:r>
          </a:p>
        </p:txBody>
      </p:sp>
      <p:sp>
        <p:nvSpPr>
          <p:cNvPr id="30" name="Espace réservé du texte 5"/>
          <p:cNvSpPr>
            <a:spLocks noGrp="1"/>
          </p:cNvSpPr>
          <p:nvPr>
            <p:ph type="body" sz="quarter" idx="22" hasCustomPrompt="1"/>
          </p:nvPr>
        </p:nvSpPr>
        <p:spPr>
          <a:xfrm>
            <a:off x="5210718" y="1995613"/>
            <a:ext cx="1008063" cy="287337"/>
          </a:xfrm>
        </p:spPr>
        <p:txBody>
          <a:bodyPr>
            <a:norm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2" name="Espace réservé du texte 2"/>
          <p:cNvSpPr>
            <a:spLocks noGrp="1"/>
          </p:cNvSpPr>
          <p:nvPr>
            <p:ph type="body" sz="quarter" idx="23" hasCustomPrompt="1"/>
          </p:nvPr>
        </p:nvSpPr>
        <p:spPr>
          <a:xfrm>
            <a:off x="6372200" y="3004989"/>
            <a:ext cx="1007790" cy="791665"/>
          </a:xfrm>
          <a:solidFill>
            <a:srgbClr val="00A89B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Vos chiffres</a:t>
            </a:r>
          </a:p>
        </p:txBody>
      </p:sp>
      <p:sp>
        <p:nvSpPr>
          <p:cNvPr id="33" name="Espace réservé du texte 5"/>
          <p:cNvSpPr>
            <a:spLocks noGrp="1"/>
          </p:cNvSpPr>
          <p:nvPr>
            <p:ph type="body" sz="quarter" idx="24" hasCustomPrompt="1"/>
          </p:nvPr>
        </p:nvSpPr>
        <p:spPr>
          <a:xfrm>
            <a:off x="6370907" y="3868589"/>
            <a:ext cx="1008063" cy="287337"/>
          </a:xfrm>
        </p:spPr>
        <p:txBody>
          <a:bodyPr>
            <a:norm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5" name="Espace réservé du texte 2"/>
          <p:cNvSpPr>
            <a:spLocks noGrp="1"/>
          </p:cNvSpPr>
          <p:nvPr>
            <p:ph type="body" sz="quarter" idx="25" hasCustomPrompt="1"/>
          </p:nvPr>
        </p:nvSpPr>
        <p:spPr>
          <a:xfrm>
            <a:off x="7524512" y="1131590"/>
            <a:ext cx="1007790" cy="791665"/>
          </a:xfrm>
          <a:solidFill>
            <a:srgbClr val="389528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Vos chiffres</a:t>
            </a:r>
          </a:p>
        </p:txBody>
      </p:sp>
      <p:sp>
        <p:nvSpPr>
          <p:cNvPr id="36" name="Espace réservé du texte 5"/>
          <p:cNvSpPr>
            <a:spLocks noGrp="1"/>
          </p:cNvSpPr>
          <p:nvPr>
            <p:ph type="body" sz="quarter" idx="26" hasCustomPrompt="1"/>
          </p:nvPr>
        </p:nvSpPr>
        <p:spPr>
          <a:xfrm>
            <a:off x="7524377" y="1995191"/>
            <a:ext cx="1008063" cy="287337"/>
          </a:xfrm>
        </p:spPr>
        <p:txBody>
          <a:bodyPr>
            <a:norm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38" name="Picture 2" descr="K:\LaDefense\GGVIE\COL_COM_M_ET_C\COMMUN\Charte graphique, logos\Logo\GE\COLORS CHARTE\logos color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302" y="-1"/>
            <a:ext cx="660229" cy="66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Espace réservé du texte 2"/>
          <p:cNvSpPr>
            <a:spLocks noGrp="1"/>
          </p:cNvSpPr>
          <p:nvPr>
            <p:ph type="body" sz="quarter" idx="27" hasCustomPrompt="1"/>
          </p:nvPr>
        </p:nvSpPr>
        <p:spPr>
          <a:xfrm>
            <a:off x="3995936" y="3004989"/>
            <a:ext cx="1007790" cy="791665"/>
          </a:xfrm>
          <a:solidFill>
            <a:srgbClr val="FDC60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Vos chiffres</a:t>
            </a:r>
          </a:p>
        </p:txBody>
      </p:sp>
      <p:sp>
        <p:nvSpPr>
          <p:cNvPr id="39" name="Espace réservé du texte 2"/>
          <p:cNvSpPr>
            <a:spLocks noGrp="1"/>
          </p:cNvSpPr>
          <p:nvPr>
            <p:ph type="body" sz="quarter" idx="28" hasCustomPrompt="1"/>
          </p:nvPr>
        </p:nvSpPr>
        <p:spPr>
          <a:xfrm>
            <a:off x="1691680" y="3003798"/>
            <a:ext cx="1007790" cy="791665"/>
          </a:xfrm>
          <a:solidFill>
            <a:srgbClr val="E0511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Vos chiffres</a:t>
            </a:r>
          </a:p>
        </p:txBody>
      </p:sp>
      <p:sp>
        <p:nvSpPr>
          <p:cNvPr id="20" name="Google Shape;52;p7"/>
          <p:cNvSpPr txBox="1">
            <a:spLocks noGrp="1"/>
          </p:cNvSpPr>
          <p:nvPr>
            <p:ph type="body" idx="10" hasCustomPrompt="1"/>
          </p:nvPr>
        </p:nvSpPr>
        <p:spPr>
          <a:xfrm>
            <a:off x="0" y="4731990"/>
            <a:ext cx="539551" cy="4115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139700" lvl="0" indent="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>
            <a:r>
              <a:rPr lang="fr-FR" dirty="0"/>
              <a:t>N°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0578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44;p6"/>
          <p:cNvCxnSpPr/>
          <p:nvPr userDrawn="1"/>
        </p:nvCxnSpPr>
        <p:spPr>
          <a:xfrm>
            <a:off x="555654" y="771550"/>
            <a:ext cx="452400" cy="0"/>
          </a:xfrm>
          <a:prstGeom prst="straightConnector1">
            <a:avLst/>
          </a:prstGeom>
          <a:noFill/>
          <a:ln w="28575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42;p6"/>
          <p:cNvSpPr txBox="1">
            <a:spLocks noGrp="1"/>
          </p:cNvSpPr>
          <p:nvPr>
            <p:ph type="title"/>
          </p:nvPr>
        </p:nvSpPr>
        <p:spPr>
          <a:xfrm>
            <a:off x="555654" y="274245"/>
            <a:ext cx="3946656" cy="4132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du titre</a:t>
            </a:r>
            <a:endParaRPr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555654" y="1123146"/>
            <a:ext cx="1007790" cy="791665"/>
          </a:xfrm>
          <a:solidFill>
            <a:srgbClr val="D9A50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Vos chiffres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555976" y="1995612"/>
            <a:ext cx="1008063" cy="287337"/>
          </a:xfrm>
        </p:spPr>
        <p:txBody>
          <a:bodyPr>
            <a:norm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1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1763688" y="3867894"/>
            <a:ext cx="1008063" cy="287337"/>
          </a:xfrm>
        </p:spPr>
        <p:txBody>
          <a:bodyPr>
            <a:norm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4" name="Espace réservé du texte 5"/>
          <p:cNvSpPr>
            <a:spLocks noGrp="1"/>
          </p:cNvSpPr>
          <p:nvPr>
            <p:ph type="body" sz="quarter" idx="18" hasCustomPrompt="1"/>
          </p:nvPr>
        </p:nvSpPr>
        <p:spPr>
          <a:xfrm>
            <a:off x="2843808" y="1995686"/>
            <a:ext cx="1008063" cy="287337"/>
          </a:xfrm>
        </p:spPr>
        <p:txBody>
          <a:bodyPr>
            <a:norm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3995936" y="3867894"/>
            <a:ext cx="1008063" cy="287337"/>
          </a:xfrm>
        </p:spPr>
        <p:txBody>
          <a:bodyPr>
            <a:norm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9" name="Espace réservé du texte 2"/>
          <p:cNvSpPr>
            <a:spLocks noGrp="1"/>
          </p:cNvSpPr>
          <p:nvPr>
            <p:ph type="body" sz="quarter" idx="21" hasCustomPrompt="1"/>
          </p:nvPr>
        </p:nvSpPr>
        <p:spPr>
          <a:xfrm>
            <a:off x="5220072" y="1131169"/>
            <a:ext cx="1007790" cy="791665"/>
          </a:xfrm>
          <a:solidFill>
            <a:srgbClr val="00A89B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Vos chiffres</a:t>
            </a:r>
          </a:p>
        </p:txBody>
      </p:sp>
      <p:sp>
        <p:nvSpPr>
          <p:cNvPr id="30" name="Espace réservé du texte 5"/>
          <p:cNvSpPr>
            <a:spLocks noGrp="1"/>
          </p:cNvSpPr>
          <p:nvPr>
            <p:ph type="body" sz="quarter" idx="22" hasCustomPrompt="1"/>
          </p:nvPr>
        </p:nvSpPr>
        <p:spPr>
          <a:xfrm>
            <a:off x="5210718" y="1995613"/>
            <a:ext cx="1008063" cy="287337"/>
          </a:xfrm>
        </p:spPr>
        <p:txBody>
          <a:bodyPr>
            <a:norm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2" name="Espace réservé du texte 2"/>
          <p:cNvSpPr>
            <a:spLocks noGrp="1"/>
          </p:cNvSpPr>
          <p:nvPr>
            <p:ph type="body" sz="quarter" idx="23" hasCustomPrompt="1"/>
          </p:nvPr>
        </p:nvSpPr>
        <p:spPr>
          <a:xfrm>
            <a:off x="6372200" y="3004144"/>
            <a:ext cx="1007790" cy="791665"/>
          </a:xfrm>
          <a:solidFill>
            <a:srgbClr val="0098D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Vos chiffres</a:t>
            </a:r>
          </a:p>
        </p:txBody>
      </p:sp>
      <p:sp>
        <p:nvSpPr>
          <p:cNvPr id="33" name="Espace réservé du texte 5"/>
          <p:cNvSpPr>
            <a:spLocks noGrp="1"/>
          </p:cNvSpPr>
          <p:nvPr>
            <p:ph type="body" sz="quarter" idx="24" hasCustomPrompt="1"/>
          </p:nvPr>
        </p:nvSpPr>
        <p:spPr>
          <a:xfrm>
            <a:off x="6370907" y="3868589"/>
            <a:ext cx="1008063" cy="287337"/>
          </a:xfrm>
        </p:spPr>
        <p:txBody>
          <a:bodyPr>
            <a:norm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5" name="Espace réservé du texte 2"/>
          <p:cNvSpPr>
            <a:spLocks noGrp="1"/>
          </p:cNvSpPr>
          <p:nvPr>
            <p:ph type="body" sz="quarter" idx="25" hasCustomPrompt="1"/>
          </p:nvPr>
        </p:nvSpPr>
        <p:spPr>
          <a:xfrm>
            <a:off x="7524512" y="1131590"/>
            <a:ext cx="1007790" cy="791665"/>
          </a:xfrm>
          <a:solidFill>
            <a:srgbClr val="006FB7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Vos chiffres</a:t>
            </a:r>
          </a:p>
        </p:txBody>
      </p:sp>
      <p:sp>
        <p:nvSpPr>
          <p:cNvPr id="36" name="Espace réservé du texte 5"/>
          <p:cNvSpPr>
            <a:spLocks noGrp="1"/>
          </p:cNvSpPr>
          <p:nvPr>
            <p:ph type="body" sz="quarter" idx="26" hasCustomPrompt="1"/>
          </p:nvPr>
        </p:nvSpPr>
        <p:spPr>
          <a:xfrm>
            <a:off x="7524377" y="1995191"/>
            <a:ext cx="1008063" cy="287337"/>
          </a:xfrm>
        </p:spPr>
        <p:txBody>
          <a:bodyPr>
            <a:norm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37" name="Picture 2" descr="K:\LaDefense\GGVIE\COL_COM_M_ET_C\COMMUN\Charte graphique, logos\Logo\GE\COLORS CHARTE\logos color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302" y="-1"/>
            <a:ext cx="660229" cy="66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Espace réservé du texte 2"/>
          <p:cNvSpPr>
            <a:spLocks noGrp="1"/>
          </p:cNvSpPr>
          <p:nvPr>
            <p:ph type="body" sz="quarter" idx="27" hasCustomPrompt="1"/>
          </p:nvPr>
        </p:nvSpPr>
        <p:spPr>
          <a:xfrm>
            <a:off x="2843808" y="1132014"/>
            <a:ext cx="1007790" cy="791665"/>
          </a:xfrm>
          <a:solidFill>
            <a:srgbClr val="C8CB0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Vos chiffres</a:t>
            </a:r>
          </a:p>
        </p:txBody>
      </p:sp>
      <p:sp>
        <p:nvSpPr>
          <p:cNvPr id="39" name="Espace réservé du texte 2"/>
          <p:cNvSpPr>
            <a:spLocks noGrp="1"/>
          </p:cNvSpPr>
          <p:nvPr>
            <p:ph type="body" sz="quarter" idx="28" hasCustomPrompt="1"/>
          </p:nvPr>
        </p:nvSpPr>
        <p:spPr>
          <a:xfrm>
            <a:off x="3995936" y="3016319"/>
            <a:ext cx="1007790" cy="791665"/>
          </a:xfrm>
          <a:solidFill>
            <a:srgbClr val="389528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Vos chiffres</a:t>
            </a:r>
          </a:p>
        </p:txBody>
      </p:sp>
      <p:sp>
        <p:nvSpPr>
          <p:cNvPr id="40" name="Espace réservé du texte 2"/>
          <p:cNvSpPr>
            <a:spLocks noGrp="1"/>
          </p:cNvSpPr>
          <p:nvPr>
            <p:ph type="body" sz="quarter" idx="29" hasCustomPrompt="1"/>
          </p:nvPr>
        </p:nvSpPr>
        <p:spPr>
          <a:xfrm>
            <a:off x="1763688" y="3003798"/>
            <a:ext cx="1007790" cy="791665"/>
          </a:xfrm>
          <a:solidFill>
            <a:srgbClr val="FDC60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Vos chiffres</a:t>
            </a:r>
          </a:p>
        </p:txBody>
      </p:sp>
      <p:sp>
        <p:nvSpPr>
          <p:cNvPr id="20" name="Google Shape;52;p7"/>
          <p:cNvSpPr txBox="1">
            <a:spLocks noGrp="1"/>
          </p:cNvSpPr>
          <p:nvPr>
            <p:ph type="body" idx="10" hasCustomPrompt="1"/>
          </p:nvPr>
        </p:nvSpPr>
        <p:spPr>
          <a:xfrm>
            <a:off x="0" y="4731990"/>
            <a:ext cx="539551" cy="4115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139700" lvl="0" indent="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>
            <a:r>
              <a:rPr lang="fr-FR" dirty="0"/>
              <a:t>N°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889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408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2145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74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pour une image 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29246" r="5556" b="33155"/>
          <a:stretch/>
        </p:blipFill>
        <p:spPr>
          <a:xfrm>
            <a:off x="0" y="0"/>
            <a:ext cx="9144000" cy="2571750"/>
          </a:xfrm>
          <a:prstGeom prst="rect">
            <a:avLst/>
          </a:prstGeom>
        </p:spPr>
      </p:pic>
      <p:sp>
        <p:nvSpPr>
          <p:cNvPr id="7" name="Google Shape;16;p3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rgbClr val="0098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98D1"/>
              </a:solidFill>
            </a:endParaRPr>
          </a:p>
        </p:txBody>
      </p:sp>
      <p:sp>
        <p:nvSpPr>
          <p:cNvPr id="10" name="Google Shape;19;p3"/>
          <p:cNvSpPr txBox="1">
            <a:spLocks noGrp="1"/>
          </p:cNvSpPr>
          <p:nvPr>
            <p:ph type="ctrTitle"/>
          </p:nvPr>
        </p:nvSpPr>
        <p:spPr>
          <a:xfrm>
            <a:off x="269776" y="238069"/>
            <a:ext cx="5742384" cy="53348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fr-FR" smtClean="0"/>
              <a:t>Modifiez le style du titre</a:t>
            </a:r>
            <a:endParaRPr dirty="0"/>
          </a:p>
        </p:txBody>
      </p:sp>
      <p:sp>
        <p:nvSpPr>
          <p:cNvPr id="11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269776" y="987574"/>
            <a:ext cx="3675000" cy="573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chemeClr val="bg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dirty="0"/>
          </a:p>
        </p:txBody>
      </p:sp>
      <p:cxnSp>
        <p:nvCxnSpPr>
          <p:cNvPr id="13" name="Google Shape;22;p3"/>
          <p:cNvCxnSpPr/>
          <p:nvPr userDrawn="1"/>
        </p:nvCxnSpPr>
        <p:spPr>
          <a:xfrm>
            <a:off x="395536" y="771550"/>
            <a:ext cx="452400" cy="0"/>
          </a:xfrm>
          <a:prstGeom prst="straightConnector1">
            <a:avLst/>
          </a:prstGeom>
          <a:noFill/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Espace réservé pour une image  3"/>
          <p:cNvSpPr>
            <a:spLocks noGrp="1"/>
          </p:cNvSpPr>
          <p:nvPr>
            <p:ph type="pic" sz="quarter" idx="11" hasCustomPrompt="1"/>
          </p:nvPr>
        </p:nvSpPr>
        <p:spPr>
          <a:xfrm>
            <a:off x="269776" y="1851670"/>
            <a:ext cx="1205880" cy="1008062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dirty="0"/>
              <a:t>Cliquez pour ajouter une photo</a:t>
            </a:r>
          </a:p>
        </p:txBody>
      </p:sp>
      <p:sp>
        <p:nvSpPr>
          <p:cNvPr id="15" name="Espace réservé pour une image  3"/>
          <p:cNvSpPr>
            <a:spLocks noGrp="1"/>
          </p:cNvSpPr>
          <p:nvPr>
            <p:ph type="pic" sz="quarter" idx="12" hasCustomPrompt="1"/>
          </p:nvPr>
        </p:nvSpPr>
        <p:spPr>
          <a:xfrm>
            <a:off x="1691680" y="1851670"/>
            <a:ext cx="1205880" cy="1008062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dirty="0"/>
              <a:t>Cliquez pour ajouter une photo</a:t>
            </a:r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3" hasCustomPrompt="1"/>
          </p:nvPr>
        </p:nvSpPr>
        <p:spPr>
          <a:xfrm>
            <a:off x="3096344" y="1851670"/>
            <a:ext cx="1205880" cy="1008062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dirty="0"/>
              <a:t>Cliquez pour ajouter une photo</a:t>
            </a:r>
          </a:p>
        </p:txBody>
      </p:sp>
      <p:sp>
        <p:nvSpPr>
          <p:cNvPr id="19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4518248" y="1851670"/>
            <a:ext cx="1205880" cy="1008062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dirty="0"/>
              <a:t>Cliquez pour ajouter une photo</a:t>
            </a:r>
          </a:p>
        </p:txBody>
      </p:sp>
      <p:sp>
        <p:nvSpPr>
          <p:cNvPr id="20" name="Espace réservé pour une image  3"/>
          <p:cNvSpPr>
            <a:spLocks noGrp="1"/>
          </p:cNvSpPr>
          <p:nvPr>
            <p:ph type="pic" sz="quarter" idx="15" hasCustomPrompt="1"/>
          </p:nvPr>
        </p:nvSpPr>
        <p:spPr>
          <a:xfrm>
            <a:off x="5940152" y="1851670"/>
            <a:ext cx="1205880" cy="1008062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dirty="0"/>
              <a:t>Cliquez pour ajouter une photo</a:t>
            </a:r>
          </a:p>
        </p:txBody>
      </p:sp>
      <p:sp>
        <p:nvSpPr>
          <p:cNvPr id="25" name="Espace réservé pour une image  3"/>
          <p:cNvSpPr>
            <a:spLocks noGrp="1"/>
          </p:cNvSpPr>
          <p:nvPr>
            <p:ph type="pic" sz="quarter" idx="16" hasCustomPrompt="1"/>
          </p:nvPr>
        </p:nvSpPr>
        <p:spPr>
          <a:xfrm>
            <a:off x="7362056" y="1851670"/>
            <a:ext cx="1205880" cy="1008062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dirty="0"/>
              <a:t>Cliquez pour ajouter une photo</a:t>
            </a:r>
          </a:p>
        </p:txBody>
      </p:sp>
      <p:sp>
        <p:nvSpPr>
          <p:cNvPr id="26" name="Espace réservé du texte 29"/>
          <p:cNvSpPr>
            <a:spLocks noGrp="1"/>
          </p:cNvSpPr>
          <p:nvPr>
            <p:ph type="body" sz="quarter" idx="17" hasCustomPrompt="1"/>
          </p:nvPr>
        </p:nvSpPr>
        <p:spPr>
          <a:xfrm>
            <a:off x="5940152" y="3003798"/>
            <a:ext cx="1206500" cy="360363"/>
          </a:xfrm>
        </p:spPr>
        <p:txBody>
          <a:bodyPr>
            <a:noAutofit/>
          </a:bodyPr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27" name="Espace réservé du texte 29"/>
          <p:cNvSpPr>
            <a:spLocks noGrp="1"/>
          </p:cNvSpPr>
          <p:nvPr>
            <p:ph type="body" sz="quarter" idx="18" hasCustomPrompt="1"/>
          </p:nvPr>
        </p:nvSpPr>
        <p:spPr>
          <a:xfrm>
            <a:off x="1691680" y="3003798"/>
            <a:ext cx="1206500" cy="360363"/>
          </a:xfrm>
        </p:spPr>
        <p:txBody>
          <a:bodyPr>
            <a:noAutofit/>
          </a:bodyPr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28" name="Espace réservé du texte 29"/>
          <p:cNvSpPr>
            <a:spLocks noGrp="1"/>
          </p:cNvSpPr>
          <p:nvPr>
            <p:ph type="body" sz="quarter" idx="19" hasCustomPrompt="1"/>
          </p:nvPr>
        </p:nvSpPr>
        <p:spPr>
          <a:xfrm>
            <a:off x="3059832" y="3003798"/>
            <a:ext cx="1224136" cy="360363"/>
          </a:xfrm>
        </p:spPr>
        <p:txBody>
          <a:bodyPr>
            <a:noAutofit/>
          </a:bodyPr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29" name="Espace réservé du texte 29"/>
          <p:cNvSpPr>
            <a:spLocks noGrp="1"/>
          </p:cNvSpPr>
          <p:nvPr>
            <p:ph type="body" sz="quarter" idx="20" hasCustomPrompt="1"/>
          </p:nvPr>
        </p:nvSpPr>
        <p:spPr>
          <a:xfrm>
            <a:off x="4499992" y="3003798"/>
            <a:ext cx="1224136" cy="360363"/>
          </a:xfrm>
        </p:spPr>
        <p:txBody>
          <a:bodyPr>
            <a:noAutofit/>
          </a:bodyPr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21" hasCustomPrompt="1"/>
          </p:nvPr>
        </p:nvSpPr>
        <p:spPr>
          <a:xfrm>
            <a:off x="269776" y="3003798"/>
            <a:ext cx="1206500" cy="360363"/>
          </a:xfrm>
        </p:spPr>
        <p:txBody>
          <a:bodyPr>
            <a:noAutofit/>
          </a:bodyPr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31" name="Espace réservé du texte 29"/>
          <p:cNvSpPr>
            <a:spLocks noGrp="1"/>
          </p:cNvSpPr>
          <p:nvPr>
            <p:ph type="body" sz="quarter" idx="22" hasCustomPrompt="1"/>
          </p:nvPr>
        </p:nvSpPr>
        <p:spPr>
          <a:xfrm>
            <a:off x="7380312" y="3003798"/>
            <a:ext cx="1206500" cy="360363"/>
          </a:xfrm>
        </p:spPr>
        <p:txBody>
          <a:bodyPr>
            <a:noAutofit/>
          </a:bodyPr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pic>
        <p:nvPicPr>
          <p:cNvPr id="32" name="Picture 2" descr="K:\LaDefense\GGVIE\COL_COM_M_ET_C\COMMUN\Charte graphique, logos\Logo\GE\1C_BLANC_RESERVE\GAN_EUROC_B_RESERV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771" y="-1"/>
            <a:ext cx="660229" cy="66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space réservé du texte 29"/>
          <p:cNvSpPr>
            <a:spLocks noGrp="1"/>
          </p:cNvSpPr>
          <p:nvPr>
            <p:ph type="body" sz="quarter" idx="23" hasCustomPrompt="1"/>
          </p:nvPr>
        </p:nvSpPr>
        <p:spPr>
          <a:xfrm>
            <a:off x="269776" y="3723879"/>
            <a:ext cx="1206500" cy="216024"/>
          </a:xfrm>
        </p:spPr>
        <p:txBody>
          <a:bodyPr>
            <a:noAutofit/>
          </a:bodyPr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4" name="Espace réservé du texte 29"/>
          <p:cNvSpPr>
            <a:spLocks noGrp="1"/>
          </p:cNvSpPr>
          <p:nvPr>
            <p:ph type="body" sz="quarter" idx="24" hasCustomPrompt="1"/>
          </p:nvPr>
        </p:nvSpPr>
        <p:spPr>
          <a:xfrm>
            <a:off x="1691680" y="3723878"/>
            <a:ext cx="1206500" cy="216024"/>
          </a:xfrm>
        </p:spPr>
        <p:txBody>
          <a:bodyPr>
            <a:noAutofit/>
          </a:bodyPr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5" name="Espace réservé du texte 29"/>
          <p:cNvSpPr>
            <a:spLocks noGrp="1"/>
          </p:cNvSpPr>
          <p:nvPr>
            <p:ph type="body" sz="quarter" idx="25" hasCustomPrompt="1"/>
          </p:nvPr>
        </p:nvSpPr>
        <p:spPr>
          <a:xfrm>
            <a:off x="3059832" y="3723878"/>
            <a:ext cx="1206500" cy="216024"/>
          </a:xfrm>
        </p:spPr>
        <p:txBody>
          <a:bodyPr>
            <a:noAutofit/>
          </a:bodyPr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6" name="Espace réservé du texte 29"/>
          <p:cNvSpPr>
            <a:spLocks noGrp="1"/>
          </p:cNvSpPr>
          <p:nvPr>
            <p:ph type="body" sz="quarter" idx="26" hasCustomPrompt="1"/>
          </p:nvPr>
        </p:nvSpPr>
        <p:spPr>
          <a:xfrm>
            <a:off x="4499992" y="3723878"/>
            <a:ext cx="1206500" cy="216024"/>
          </a:xfrm>
        </p:spPr>
        <p:txBody>
          <a:bodyPr>
            <a:noAutofit/>
          </a:bodyPr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7" name="Espace réservé du texte 29"/>
          <p:cNvSpPr>
            <a:spLocks noGrp="1"/>
          </p:cNvSpPr>
          <p:nvPr>
            <p:ph type="body" sz="quarter" idx="27" hasCustomPrompt="1"/>
          </p:nvPr>
        </p:nvSpPr>
        <p:spPr>
          <a:xfrm>
            <a:off x="5940152" y="3723878"/>
            <a:ext cx="1206500" cy="216024"/>
          </a:xfrm>
        </p:spPr>
        <p:txBody>
          <a:bodyPr>
            <a:noAutofit/>
          </a:bodyPr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8" name="Espace réservé du texte 29"/>
          <p:cNvSpPr>
            <a:spLocks noGrp="1"/>
          </p:cNvSpPr>
          <p:nvPr>
            <p:ph type="body" sz="quarter" idx="28" hasCustomPrompt="1"/>
          </p:nvPr>
        </p:nvSpPr>
        <p:spPr>
          <a:xfrm>
            <a:off x="7380312" y="3723878"/>
            <a:ext cx="1206500" cy="216024"/>
          </a:xfrm>
        </p:spPr>
        <p:txBody>
          <a:bodyPr>
            <a:noAutofit/>
          </a:bodyPr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9" name="Google Shape;52;p7"/>
          <p:cNvSpPr txBox="1">
            <a:spLocks noGrp="1"/>
          </p:cNvSpPr>
          <p:nvPr>
            <p:ph type="body" idx="10" hasCustomPrompt="1"/>
          </p:nvPr>
        </p:nvSpPr>
        <p:spPr>
          <a:xfrm>
            <a:off x="0" y="4731990"/>
            <a:ext cx="539551" cy="4115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139700" lvl="0" indent="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>
            <a:r>
              <a:rPr lang="fr-FR" dirty="0"/>
              <a:t>N°</a:t>
            </a:r>
            <a:endParaRPr dirty="0"/>
          </a:p>
        </p:txBody>
      </p:sp>
      <p:sp>
        <p:nvSpPr>
          <p:cNvPr id="40" name="Espace réservé du numéro de diapositive 21"/>
          <p:cNvSpPr>
            <a:spLocks noGrp="1"/>
          </p:cNvSpPr>
          <p:nvPr>
            <p:ph type="sldNum" sz="quarter" idx="29"/>
          </p:nvPr>
        </p:nvSpPr>
        <p:spPr>
          <a:xfrm>
            <a:off x="-74536" y="4868863"/>
            <a:ext cx="520200" cy="274637"/>
          </a:xfr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1F8867C2-1F7D-4882-B45C-9FA9D6990E3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333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79512" y="-20538"/>
            <a:ext cx="8784976" cy="576064"/>
          </a:xfrm>
          <a:prstGeom prst="rect">
            <a:avLst/>
          </a:prstGeom>
          <a:solidFill>
            <a:srgbClr val="0098D1"/>
          </a:solidFill>
          <a:ln>
            <a:solidFill>
              <a:srgbClr val="0098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Google Shape;34;p5"/>
          <p:cNvSpPr txBox="1">
            <a:spLocks noGrp="1"/>
          </p:cNvSpPr>
          <p:nvPr>
            <p:ph type="title" hasCustomPrompt="1"/>
          </p:nvPr>
        </p:nvSpPr>
        <p:spPr>
          <a:xfrm>
            <a:off x="971600" y="-20538"/>
            <a:ext cx="7200800" cy="5760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dirty="0"/>
              <a:t>Titre sous-partie</a:t>
            </a:r>
            <a:endParaRPr dirty="0"/>
          </a:p>
        </p:txBody>
      </p:sp>
      <p:sp>
        <p:nvSpPr>
          <p:cNvPr id="11" name="Google Shape;35;p5"/>
          <p:cNvSpPr txBox="1">
            <a:spLocks noGrp="1"/>
          </p:cNvSpPr>
          <p:nvPr>
            <p:ph type="body" idx="1"/>
          </p:nvPr>
        </p:nvSpPr>
        <p:spPr>
          <a:xfrm>
            <a:off x="179512" y="843558"/>
            <a:ext cx="8640960" cy="36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00050" lvl="0" indent="-285750">
              <a:spcBef>
                <a:spcPts val="600"/>
              </a:spcBef>
              <a:spcAft>
                <a:spcPts val="0"/>
              </a:spcAft>
              <a:buClr>
                <a:srgbClr val="0098D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0098D1"/>
              </a:buClr>
              <a:buSzPct val="80000"/>
              <a:buFont typeface="Wingdings" panose="05000000000000000000" pitchFamily="2" charset="2"/>
              <a:buChar char="Ø"/>
              <a:defRPr sz="1200">
                <a:solidFill>
                  <a:schemeClr val="tx1"/>
                </a:solidFill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Modifiez les styles du texte du masque</a:t>
            </a:r>
          </a:p>
        </p:txBody>
      </p:sp>
      <p:cxnSp>
        <p:nvCxnSpPr>
          <p:cNvPr id="12" name="Google Shape;36;p5"/>
          <p:cNvCxnSpPr/>
          <p:nvPr userDrawn="1"/>
        </p:nvCxnSpPr>
        <p:spPr>
          <a:xfrm>
            <a:off x="179512" y="699542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0098D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Espace réservé de la date 1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3" name="Espace réservé du numéro de diapositive 21"/>
          <p:cNvSpPr txBox="1">
            <a:spLocks/>
          </p:cNvSpPr>
          <p:nvPr userDrawn="1"/>
        </p:nvSpPr>
        <p:spPr>
          <a:xfrm>
            <a:off x="-74536" y="4868863"/>
            <a:ext cx="520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1F8867C2-1F7D-4882-B45C-9FA9D6990E3D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icture 4" descr="K:\LaDefense\GGVIE\COL_COM_M_ET_C\COMMUN\Charte graphique, logos\Logo\Gan\MONOCHROME\1C_BLANC_RESERVE\GAN_B_RESERVE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83" y="-82704"/>
            <a:ext cx="699138" cy="70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07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79512" y="-20538"/>
            <a:ext cx="8784976" cy="576064"/>
          </a:xfrm>
          <a:prstGeom prst="rect">
            <a:avLst/>
          </a:prstGeom>
          <a:solidFill>
            <a:srgbClr val="0098D1"/>
          </a:solidFill>
          <a:ln>
            <a:solidFill>
              <a:srgbClr val="0098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Google Shape;34;p5"/>
          <p:cNvSpPr txBox="1">
            <a:spLocks noGrp="1"/>
          </p:cNvSpPr>
          <p:nvPr>
            <p:ph type="title" hasCustomPrompt="1"/>
          </p:nvPr>
        </p:nvSpPr>
        <p:spPr>
          <a:xfrm>
            <a:off x="971600" y="-20538"/>
            <a:ext cx="7200800" cy="5760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dirty="0"/>
              <a:t>Titre sous-partie</a:t>
            </a:r>
            <a:endParaRPr dirty="0"/>
          </a:p>
        </p:txBody>
      </p:sp>
      <p:cxnSp>
        <p:nvCxnSpPr>
          <p:cNvPr id="12" name="Google Shape;36;p5"/>
          <p:cNvCxnSpPr/>
          <p:nvPr userDrawn="1"/>
        </p:nvCxnSpPr>
        <p:spPr>
          <a:xfrm>
            <a:off x="179512" y="699542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0098D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Picture 2" descr="K:\LaDefense\GGVIE\COL_COM_M_ET_C\COMMUN\Charte graphique, logos\Logo\GE\1C_BLANC_RESERVE\GAN_EUROC_B_RESERV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58" y="-92546"/>
            <a:ext cx="660229" cy="66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 userDrawn="1"/>
        </p:nvSpPr>
        <p:spPr>
          <a:xfrm>
            <a:off x="179512" y="843558"/>
            <a:ext cx="1440160" cy="276999"/>
          </a:xfrm>
          <a:prstGeom prst="rect">
            <a:avLst/>
          </a:prstGeom>
          <a:solidFill>
            <a:srgbClr val="0098D1"/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en place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156544" y="2364594"/>
            <a:ext cx="1894128" cy="276999"/>
          </a:xfrm>
          <a:prstGeom prst="rect">
            <a:avLst/>
          </a:prstGeom>
          <a:solidFill>
            <a:srgbClr val="0098D1"/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d’informations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539750" y="2787650"/>
            <a:ext cx="1871663" cy="2160588"/>
          </a:xfrm>
          <a:solidFill>
            <a:srgbClr val="0098D1"/>
          </a:solidFill>
          <a:ln>
            <a:solidFill>
              <a:srgbClr val="0098D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F8867C2-1F7D-4882-B45C-9FA9D6990E3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224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GV6322\Downloads\13448672_m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5" b="11657"/>
          <a:stretch/>
        </p:blipFill>
        <p:spPr bwMode="auto">
          <a:xfrm>
            <a:off x="0" y="-1"/>
            <a:ext cx="9144000" cy="513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rgbClr val="0098D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" descr="K:\LaDefense\GGVIE\COL_COM_M_ET_C\COMMUN\Charte graphique, logos\Logo\GE\1C_BLANC_RESERVE\GAN_EUROC_B_RESERV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59" y="152829"/>
            <a:ext cx="660229" cy="66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34;p5">
            <a:extLst>
              <a:ext uri="{FF2B5EF4-FFF2-40B4-BE49-F238E27FC236}">
                <a16:creationId xmlns="" xmlns:a16="http://schemas.microsoft.com/office/drawing/2014/main" id="{7D3670C7-6F4B-2849-B5E0-4BD7729BB00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345800" y="2279362"/>
            <a:ext cx="4798200" cy="5760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dirty="0"/>
              <a:t>Titre sous-partie</a:t>
            </a:r>
            <a:endParaRPr dirty="0"/>
          </a:p>
        </p:txBody>
      </p:sp>
      <p:sp>
        <p:nvSpPr>
          <p:cNvPr id="14" name="Google Shape;35;p5">
            <a:extLst>
              <a:ext uri="{FF2B5EF4-FFF2-40B4-BE49-F238E27FC236}">
                <a16:creationId xmlns="" xmlns:a16="http://schemas.microsoft.com/office/drawing/2014/main" id="{095A6084-9EA1-EE46-AE60-AF117D6B08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45800" y="3157402"/>
            <a:ext cx="4798200" cy="9265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>
              <a:spcBef>
                <a:spcPts val="600"/>
              </a:spcBef>
              <a:spcAft>
                <a:spcPts val="0"/>
              </a:spcAft>
              <a:buClr>
                <a:srgbClr val="FFC200"/>
              </a:buClr>
              <a:buSzPts val="1800"/>
              <a:buNone/>
              <a:defRPr sz="1400">
                <a:solidFill>
                  <a:schemeClr val="bg1"/>
                </a:solidFill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C200"/>
              </a:buClr>
              <a:buSzPts val="1800"/>
              <a:buChar char="▪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5" name="Google Shape;36;p5">
            <a:extLst>
              <a:ext uri="{FF2B5EF4-FFF2-40B4-BE49-F238E27FC236}">
                <a16:creationId xmlns="" xmlns:a16="http://schemas.microsoft.com/office/drawing/2014/main" id="{B5A6C3D6-4912-9F4F-95D3-DE9975F47242}"/>
              </a:ext>
            </a:extLst>
          </p:cNvPr>
          <p:cNvCxnSpPr>
            <a:cxnSpLocks/>
          </p:cNvCxnSpPr>
          <p:nvPr userDrawn="1"/>
        </p:nvCxnSpPr>
        <p:spPr>
          <a:xfrm>
            <a:off x="4345800" y="3003798"/>
            <a:ext cx="4798200" cy="0"/>
          </a:xfrm>
          <a:prstGeom prst="straightConnector1">
            <a:avLst/>
          </a:prstGeom>
          <a:noFill/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52;p7"/>
          <p:cNvSpPr txBox="1">
            <a:spLocks noGrp="1"/>
          </p:cNvSpPr>
          <p:nvPr>
            <p:ph type="body" idx="10" hasCustomPrompt="1"/>
          </p:nvPr>
        </p:nvSpPr>
        <p:spPr>
          <a:xfrm>
            <a:off x="0" y="4731990"/>
            <a:ext cx="539551" cy="4115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139700" lvl="0" indent="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bg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>
            <a:r>
              <a:rPr lang="fr-FR" dirty="0"/>
              <a:t>N°</a:t>
            </a:r>
            <a:endParaRPr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F8867C2-1F7D-4882-B45C-9FA9D6990E3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449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GV6322\Downloads\13448672_m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5" b="11657"/>
          <a:stretch/>
        </p:blipFill>
        <p:spPr bwMode="auto">
          <a:xfrm>
            <a:off x="0" y="-1"/>
            <a:ext cx="9144000" cy="513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rgbClr val="009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Google Shape;34;p5">
            <a:extLst>
              <a:ext uri="{FF2B5EF4-FFF2-40B4-BE49-F238E27FC236}">
                <a16:creationId xmlns="" xmlns:a16="http://schemas.microsoft.com/office/drawing/2014/main" id="{CFA86F90-49D4-0E43-9CFE-DB4C9323972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345800" y="2279362"/>
            <a:ext cx="4798200" cy="5760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dirty="0"/>
              <a:t>Titre sous-partie</a:t>
            </a:r>
            <a:endParaRPr dirty="0"/>
          </a:p>
        </p:txBody>
      </p:sp>
      <p:sp>
        <p:nvSpPr>
          <p:cNvPr id="14" name="Google Shape;35;p5">
            <a:extLst>
              <a:ext uri="{FF2B5EF4-FFF2-40B4-BE49-F238E27FC236}">
                <a16:creationId xmlns="" xmlns:a16="http://schemas.microsoft.com/office/drawing/2014/main" id="{C689935D-2B77-CF4A-8D49-EE7E2F0498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250800" y="3157402"/>
            <a:ext cx="4798200" cy="9265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>
              <a:spcBef>
                <a:spcPts val="600"/>
              </a:spcBef>
              <a:spcAft>
                <a:spcPts val="0"/>
              </a:spcAft>
              <a:buClr>
                <a:srgbClr val="FFC200"/>
              </a:buClr>
              <a:buSzPts val="1800"/>
              <a:buNone/>
              <a:defRPr sz="1400">
                <a:solidFill>
                  <a:schemeClr val="bg1"/>
                </a:solidFill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C200"/>
              </a:buClr>
              <a:buSzPts val="1800"/>
              <a:buChar char="▪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5" name="Google Shape;36;p5">
            <a:extLst>
              <a:ext uri="{FF2B5EF4-FFF2-40B4-BE49-F238E27FC236}">
                <a16:creationId xmlns="" xmlns:a16="http://schemas.microsoft.com/office/drawing/2014/main" id="{E757D5F0-C501-8E4E-8F0C-DD4422F066B8}"/>
              </a:ext>
            </a:extLst>
          </p:cNvPr>
          <p:cNvCxnSpPr>
            <a:cxnSpLocks/>
          </p:cNvCxnSpPr>
          <p:nvPr userDrawn="1"/>
        </p:nvCxnSpPr>
        <p:spPr>
          <a:xfrm>
            <a:off x="4345800" y="3003798"/>
            <a:ext cx="4798200" cy="0"/>
          </a:xfrm>
          <a:prstGeom prst="straightConnector1">
            <a:avLst/>
          </a:prstGeom>
          <a:noFill/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52;p7"/>
          <p:cNvSpPr txBox="1">
            <a:spLocks noGrp="1"/>
          </p:cNvSpPr>
          <p:nvPr>
            <p:ph type="body" idx="10" hasCustomPrompt="1"/>
          </p:nvPr>
        </p:nvSpPr>
        <p:spPr>
          <a:xfrm>
            <a:off x="0" y="4731990"/>
            <a:ext cx="539551" cy="4115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139700" lvl="0" indent="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bg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>
            <a:r>
              <a:rPr lang="fr-FR" dirty="0"/>
              <a:t>N°</a:t>
            </a:r>
            <a:endParaRPr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F8867C2-1F7D-4882-B45C-9FA9D6990E3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526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44;p6"/>
          <p:cNvCxnSpPr/>
          <p:nvPr userDrawn="1"/>
        </p:nvCxnSpPr>
        <p:spPr>
          <a:xfrm>
            <a:off x="542330" y="1519975"/>
            <a:ext cx="452400" cy="0"/>
          </a:xfrm>
          <a:prstGeom prst="straightConnector1">
            <a:avLst/>
          </a:prstGeom>
          <a:noFill/>
          <a:ln w="28575" cap="flat" cmpd="sng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" name="Picture 2" descr="K:\LaDefense\GGVIE\COL_COM_M_ET_C\COMMUN\Charte graphique, logos\Logo\GE\1C_BLANC_RESERVE\GAN_EUROC_B_RESERV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283" y="0"/>
            <a:ext cx="660229" cy="66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43;p6"/>
          <p:cNvSpPr txBox="1">
            <a:spLocks noGrp="1"/>
          </p:cNvSpPr>
          <p:nvPr>
            <p:ph type="body" idx="13"/>
          </p:nvPr>
        </p:nvSpPr>
        <p:spPr>
          <a:xfrm>
            <a:off x="2843808" y="1158945"/>
            <a:ext cx="5976664" cy="33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4" name="Google Shape;48;p7"/>
          <p:cNvSpPr/>
          <p:nvPr userDrawn="1"/>
        </p:nvSpPr>
        <p:spPr>
          <a:xfrm>
            <a:off x="0" y="-1"/>
            <a:ext cx="2555776" cy="5143501"/>
          </a:xfrm>
          <a:prstGeom prst="rect">
            <a:avLst/>
          </a:prstGeom>
          <a:solidFill>
            <a:srgbClr val="0098D1"/>
          </a:solidFill>
          <a:ln>
            <a:solidFill>
              <a:srgbClr val="0098D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" name="Google Shape;44;p6"/>
          <p:cNvCxnSpPr/>
          <p:nvPr userDrawn="1"/>
        </p:nvCxnSpPr>
        <p:spPr>
          <a:xfrm>
            <a:off x="2895464" y="987574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0098D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42;p6"/>
          <p:cNvSpPr txBox="1">
            <a:spLocks noGrp="1"/>
          </p:cNvSpPr>
          <p:nvPr>
            <p:ph type="title"/>
          </p:nvPr>
        </p:nvSpPr>
        <p:spPr>
          <a:xfrm>
            <a:off x="2843808" y="267494"/>
            <a:ext cx="5976664" cy="5040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rgbClr val="0098D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du titre</a:t>
            </a:r>
            <a:endParaRPr dirty="0"/>
          </a:p>
        </p:txBody>
      </p:sp>
      <p:pic>
        <p:nvPicPr>
          <p:cNvPr id="29" name="Picture 2" descr="K:\LaDefense\GGVIE\COL_COM_M_ET_C\COMMUN\Charte graphique, logos\Logo\GE\COLORS CHARTE\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772" y="0"/>
            <a:ext cx="660228" cy="66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Google Shape;52;p7"/>
          <p:cNvSpPr txBox="1">
            <a:spLocks noGrp="1"/>
          </p:cNvSpPr>
          <p:nvPr>
            <p:ph type="body" idx="10" hasCustomPrompt="1"/>
          </p:nvPr>
        </p:nvSpPr>
        <p:spPr>
          <a:xfrm>
            <a:off x="0" y="4731990"/>
            <a:ext cx="539551" cy="4115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139700" lvl="0" indent="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bg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>
            <a:r>
              <a:rPr lang="fr-FR" dirty="0"/>
              <a:t>N°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923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42;p6"/>
          <p:cNvSpPr txBox="1">
            <a:spLocks noGrp="1"/>
          </p:cNvSpPr>
          <p:nvPr>
            <p:ph type="title"/>
          </p:nvPr>
        </p:nvSpPr>
        <p:spPr>
          <a:xfrm>
            <a:off x="323528" y="267494"/>
            <a:ext cx="3946656" cy="4132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rgbClr val="0098D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du titre</a:t>
            </a:r>
            <a:endParaRPr dirty="0"/>
          </a:p>
        </p:txBody>
      </p:sp>
      <p:sp>
        <p:nvSpPr>
          <p:cNvPr id="19" name="Google Shape;43;p6"/>
          <p:cNvSpPr txBox="1">
            <a:spLocks noGrp="1"/>
          </p:cNvSpPr>
          <p:nvPr>
            <p:ph type="body" idx="1"/>
          </p:nvPr>
        </p:nvSpPr>
        <p:spPr>
          <a:xfrm>
            <a:off x="323528" y="843558"/>
            <a:ext cx="8568952" cy="40823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20" name="Google Shape;44;p6"/>
          <p:cNvCxnSpPr/>
          <p:nvPr userDrawn="1"/>
        </p:nvCxnSpPr>
        <p:spPr>
          <a:xfrm>
            <a:off x="391177" y="771550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0098D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Picture 2" descr="K:\LaDefense\GGVIE\COL_COM_M_ET_C\COMMUN\Charte graphique, logos\Logo\GE\COLORS CHARTE\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772" y="0"/>
            <a:ext cx="660228" cy="66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52;p7"/>
          <p:cNvSpPr txBox="1">
            <a:spLocks noGrp="1"/>
          </p:cNvSpPr>
          <p:nvPr>
            <p:ph type="body" idx="10" hasCustomPrompt="1"/>
          </p:nvPr>
        </p:nvSpPr>
        <p:spPr>
          <a:xfrm>
            <a:off x="0" y="4731990"/>
            <a:ext cx="539551" cy="4115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139700" lvl="0" indent="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>
            <a:r>
              <a:rPr lang="fr-FR" dirty="0"/>
              <a:t>N°</a:t>
            </a:r>
            <a:endParaRPr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F8867C2-1F7D-4882-B45C-9FA9D6990E3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910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F8867C2-1F7D-4882-B45C-9FA9D6990E3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350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90" r:id="rId2"/>
    <p:sldLayoutId id="2147483698" r:id="rId3"/>
    <p:sldLayoutId id="2147483706" r:id="rId4"/>
    <p:sldLayoutId id="2147483762" r:id="rId5"/>
    <p:sldLayoutId id="2147483715" r:id="rId6"/>
    <p:sldLayoutId id="2147483750" r:id="rId7"/>
    <p:sldLayoutId id="2147483758" r:id="rId8"/>
    <p:sldLayoutId id="2147483732" r:id="rId9"/>
    <p:sldLayoutId id="2147483739" r:id="rId10"/>
    <p:sldLayoutId id="2147483683" r:id="rId11"/>
    <p:sldLayoutId id="2147483691" r:id="rId12"/>
    <p:sldLayoutId id="2147483699" r:id="rId13"/>
    <p:sldLayoutId id="2147483707" r:id="rId14"/>
    <p:sldLayoutId id="2147483716" r:id="rId15"/>
    <p:sldLayoutId id="2147483751" r:id="rId16"/>
    <p:sldLayoutId id="2147483723" r:id="rId17"/>
    <p:sldLayoutId id="2147483759" r:id="rId18"/>
    <p:sldLayoutId id="2147483724" r:id="rId19"/>
    <p:sldLayoutId id="2147483740" r:id="rId20"/>
    <p:sldLayoutId id="2147483733" r:id="rId21"/>
    <p:sldLayoutId id="2147483742" r:id="rId22"/>
    <p:sldLayoutId id="2147483674" r:id="rId23"/>
    <p:sldLayoutId id="2147483763" r:id="rId24"/>
    <p:sldLayoutId id="2147483764" r:id="rId2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9aYhpGyc-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scription.medecindirect.f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inscription.medecindirect.f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Téléconsultation MédecinDirect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Service offert aux assurés Santé pendant la crise du Coronavirus 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8" name="Picture 4" descr="K:\LaDefense\GGVIE\COL_COM_M_ET_C\COMMUN\Charte graphique, logos\Logo\Gan\MONOCHROME\1C_BLANC_RESERVE\GAN_B_RESERV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7614"/>
            <a:ext cx="3533775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59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5"/>
          <p:cNvPicPr preferRelativeResize="0"/>
          <p:nvPr/>
        </p:nvPicPr>
        <p:blipFill rotWithShape="1">
          <a:blip r:embed="rId3">
            <a:alphaModFix/>
          </a:blip>
          <a:srcRect t="2950"/>
          <a:stretch/>
        </p:blipFill>
        <p:spPr>
          <a:xfrm>
            <a:off x="1259180" y="1595699"/>
            <a:ext cx="6409164" cy="2992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smtClean="0">
                <a:sym typeface="Comfortaa"/>
              </a:rPr>
              <a:t>Inscription : </a:t>
            </a:r>
            <a:r>
              <a:rPr lang="fr-FR" smtClean="0">
                <a:sym typeface="Comfortaa"/>
              </a:rPr>
              <a:t>première connexion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lvl="0" indent="0">
              <a:buNone/>
            </a:pPr>
            <a:r>
              <a:rPr lang="fr-FR" dirty="0" smtClean="0">
                <a:solidFill>
                  <a:srgbClr val="0098D1"/>
                </a:solidFill>
                <a:sym typeface="Roboto"/>
              </a:rPr>
              <a:t>4.  </a:t>
            </a:r>
            <a:r>
              <a:rPr lang="fr-FR" dirty="0" smtClean="0">
                <a:sym typeface="Roboto"/>
              </a:rPr>
              <a:t> Lors de sa première connexion, le patient est invité à compléter son profil sur la plateforme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856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Téléconsultation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Connexion / consultation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" name="Picture 4" descr="K:\LaDefense\GGVIE\COL_COM_M_ET_C\COMMUN\Charte graphique, logos\Logo\Gan\MONOCHROME\1C_BLANC_RESERVE\GAN_B_RESERV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7614"/>
            <a:ext cx="3533775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6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smtClean="0">
                <a:sym typeface="Comfortaa"/>
              </a:rPr>
              <a:t>Connexion à la plateforme (1/2)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2" y="843558"/>
            <a:ext cx="5256584" cy="3600400"/>
          </a:xfrm>
        </p:spPr>
        <p:txBody>
          <a:bodyPr/>
          <a:lstStyle/>
          <a:p>
            <a:pPr lvl="0"/>
            <a:r>
              <a:rPr lang="fr-FR" dirty="0" smtClean="0">
                <a:sym typeface="Roboto"/>
              </a:rPr>
              <a:t>Le patient se connecte sur patient.medecindirect.fr ou l’application mobile grâce à son adresse email et mot de passe</a:t>
            </a:r>
          </a:p>
          <a:p>
            <a:pPr lvl="0"/>
            <a:endParaRPr lang="fr-FR" dirty="0" smtClean="0">
              <a:sym typeface="Roboto"/>
            </a:endParaRPr>
          </a:p>
          <a:p>
            <a:r>
              <a:rPr lang="fr-FR" dirty="0" smtClean="0">
                <a:sym typeface="Roboto"/>
              </a:rPr>
              <a:t>NB : pour tout problème de connexion, le patient peut appeler l’assistance téléphonique MédecinDirect</a:t>
            </a:r>
          </a:p>
          <a:p>
            <a:pPr lvl="0"/>
            <a:endParaRPr lang="fr-FR" dirty="0" smtClean="0">
              <a:sym typeface="Roboto"/>
            </a:endParaRPr>
          </a:p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865" y="771550"/>
            <a:ext cx="3613623" cy="2998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88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6096" y="843558"/>
            <a:ext cx="3470600" cy="29976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smtClean="0">
                <a:sym typeface="Comfortaa"/>
              </a:rPr>
              <a:t>Connexion à la plateforme (2/2)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2" y="843558"/>
            <a:ext cx="5112568" cy="3600400"/>
          </a:xfrm>
        </p:spPr>
        <p:txBody>
          <a:bodyPr/>
          <a:lstStyle/>
          <a:p>
            <a:pPr lvl="0"/>
            <a:r>
              <a:rPr lang="fr-FR" dirty="0" smtClean="0">
                <a:sym typeface="Roboto"/>
              </a:rPr>
              <a:t>Après avoir choisi comment il souhaite recevoir son code de validation provisoire pour une authentification sécurisée (mail ou sms), il est invité à le saisir pour accéder à son compte</a:t>
            </a:r>
          </a:p>
          <a:p>
            <a:pPr lvl="0"/>
            <a:endParaRPr lang="fr-FR" dirty="0" smtClean="0">
              <a:sym typeface="Roboto"/>
            </a:endParaRPr>
          </a:p>
          <a:p>
            <a:r>
              <a:rPr lang="fr-FR" dirty="0" smtClean="0">
                <a:sym typeface="Roboto"/>
              </a:rPr>
              <a:t>NB : pour tout problème de connexion, le patient peut appeler l’assistance téléphonique MédecinDirect</a:t>
            </a:r>
          </a:p>
          <a:p>
            <a:pPr lvl="0"/>
            <a:endParaRPr lang="fr-FR" dirty="0" smtClean="0">
              <a:sym typeface="Roboto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709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5976" y="699542"/>
            <a:ext cx="4645001" cy="3089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 smtClean="0">
                <a:sym typeface="Comfortaa"/>
              </a:rPr>
              <a:t>Faire une téléconsultation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2" y="843558"/>
            <a:ext cx="4176464" cy="3600400"/>
          </a:xfrm>
        </p:spPr>
        <p:txBody>
          <a:bodyPr/>
          <a:lstStyle/>
          <a:p>
            <a:pPr lvl="0"/>
            <a:r>
              <a:rPr lang="fr-FR" dirty="0" smtClean="0">
                <a:sym typeface="Roboto"/>
              </a:rPr>
              <a:t>Pour poser sa question à un médecin, le patient doit cliquer sur </a:t>
            </a:r>
            <a:r>
              <a:rPr lang="fr-FR" b="1" dirty="0" smtClean="0">
                <a:solidFill>
                  <a:srgbClr val="0098D1"/>
                </a:solidFill>
                <a:sym typeface="Roboto"/>
              </a:rPr>
              <a:t>« Nouvelle consultation »</a:t>
            </a:r>
            <a:r>
              <a:rPr lang="fr-FR" dirty="0" smtClean="0">
                <a:sym typeface="Roboto"/>
              </a:rPr>
              <a:t>. Il peut également joindre des fichiers s’il le souhaite</a:t>
            </a:r>
          </a:p>
          <a:p>
            <a:pPr lvl="0"/>
            <a:endParaRPr lang="fr-FR" dirty="0" smtClean="0">
              <a:sym typeface="Roboto"/>
            </a:endParaRPr>
          </a:p>
          <a:p>
            <a:pPr lvl="0"/>
            <a:r>
              <a:rPr lang="fr-FR" dirty="0" smtClean="0">
                <a:sym typeface="Roboto"/>
              </a:rPr>
              <a:t>Après avoir saisi sa question, le patient choisit s’il souhaite une consultation : par écrit (le plus rapide), par téléphone ou par vidéo</a:t>
            </a:r>
          </a:p>
          <a:p>
            <a:pPr lvl="0"/>
            <a:endParaRPr lang="fr-FR" dirty="0" smtClean="0">
              <a:sym typeface="Roboto"/>
            </a:endParaRPr>
          </a:p>
          <a:p>
            <a:pPr lvl="0"/>
            <a:r>
              <a:rPr lang="fr-FR" dirty="0" smtClean="0">
                <a:sym typeface="Roboto"/>
              </a:rPr>
              <a:t>Si le médecin délivre une ordonnance, le patient est invité à la récupérer dans la réponse du médecin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892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Téléconsultation MédecinDirect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Service offert aux assurés Santé pendant la crise du Coronavirus 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8" name="Picture 4" descr="K:\LaDefense\GGVIE\COL_COM_M_ET_C\COMMUN\Charte graphique, logos\Logo\Gan\MONOCHROME\1C_BLANC_RESERVE\GAN_B_RESERV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7614"/>
            <a:ext cx="3533775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30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service de téléconsultation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fr-FR" sz="1400" dirty="0" smtClean="0"/>
              <a:t>Pour accompagner ses clients </a:t>
            </a:r>
            <a:r>
              <a:rPr lang="fr-FR" sz="1400" b="1" dirty="0" smtClean="0">
                <a:solidFill>
                  <a:srgbClr val="0098D1"/>
                </a:solidFill>
              </a:rPr>
              <a:t>face à la crise du Coronavirus</a:t>
            </a:r>
            <a:r>
              <a:rPr lang="fr-FR" sz="1400" dirty="0" smtClean="0"/>
              <a:t>, Gan offre un </a:t>
            </a:r>
            <a:r>
              <a:rPr lang="fr-FR" b="1" dirty="0">
                <a:solidFill>
                  <a:srgbClr val="0098D1"/>
                </a:solidFill>
              </a:rPr>
              <a:t>accès exceptionnel</a:t>
            </a:r>
            <a:r>
              <a:rPr lang="fr-FR" sz="1400" dirty="0" smtClean="0"/>
              <a:t> à l’ensemble de ses assurés santé au service de téléconsultation MédecinDirect</a:t>
            </a:r>
          </a:p>
          <a:p>
            <a:pPr>
              <a:spcBef>
                <a:spcPts val="300"/>
              </a:spcBef>
            </a:pPr>
            <a:endParaRPr lang="fr-FR" sz="1400" dirty="0" smtClean="0"/>
          </a:p>
          <a:p>
            <a:pPr>
              <a:spcBef>
                <a:spcPts val="300"/>
              </a:spcBef>
            </a:pPr>
            <a:r>
              <a:rPr lang="fr-FR" dirty="0" smtClean="0"/>
              <a:t>Ce service est </a:t>
            </a:r>
            <a:r>
              <a:rPr lang="fr-FR" dirty="0" smtClean="0"/>
              <a:t>offert pendant la crise sanitaire actuelle, </a:t>
            </a:r>
            <a:r>
              <a:rPr lang="fr-FR" dirty="0" smtClean="0"/>
              <a:t>ainsi l’assuré n’a rien à payer s’il utilise le service</a:t>
            </a:r>
            <a:endParaRPr lang="fr-FR" sz="1400" dirty="0" smtClean="0"/>
          </a:p>
          <a:p>
            <a:pPr>
              <a:spcBef>
                <a:spcPts val="300"/>
              </a:spcBef>
            </a:pPr>
            <a:endParaRPr lang="fr-FR" sz="1400" dirty="0"/>
          </a:p>
          <a:p>
            <a:pPr lvl="0">
              <a:spcBef>
                <a:spcPts val="300"/>
              </a:spcBef>
            </a:pPr>
            <a:r>
              <a:rPr lang="fr-FR" dirty="0"/>
              <a:t>MédecinDirect est </a:t>
            </a:r>
            <a:r>
              <a:rPr lang="fr-FR" dirty="0">
                <a:sym typeface="Comfortaa"/>
              </a:rPr>
              <a:t>le </a:t>
            </a:r>
            <a:r>
              <a:rPr lang="fr-FR" b="1" dirty="0">
                <a:solidFill>
                  <a:srgbClr val="0098D1"/>
                </a:solidFill>
                <a:sym typeface="Comfortaa"/>
              </a:rPr>
              <a:t>leader français des consultations médicales à distance </a:t>
            </a:r>
            <a:r>
              <a:rPr lang="fr-FR" dirty="0">
                <a:sym typeface="Comfortaa"/>
              </a:rPr>
              <a:t>depuis 2010</a:t>
            </a:r>
            <a:endParaRPr lang="fr-FR" dirty="0">
              <a:sym typeface="Comfortaa Light"/>
            </a:endParaRPr>
          </a:p>
          <a:p>
            <a:pPr>
              <a:spcBef>
                <a:spcPts val="300"/>
              </a:spcBef>
            </a:pPr>
            <a:endParaRPr lang="fr-FR" dirty="0"/>
          </a:p>
          <a:p>
            <a:pPr>
              <a:spcBef>
                <a:spcPts val="300"/>
              </a:spcBef>
            </a:pPr>
            <a:r>
              <a:rPr lang="fr-FR" dirty="0"/>
              <a:t>La téléconsultation permet l’accès 24h/24 et </a:t>
            </a:r>
            <a:r>
              <a:rPr lang="fr-FR" dirty="0" smtClean="0"/>
              <a:t>7j/7 </a:t>
            </a:r>
            <a:r>
              <a:rPr lang="fr-FR" dirty="0"/>
              <a:t>à des médecins français généralises </a:t>
            </a:r>
            <a:r>
              <a:rPr lang="fr-FR" sz="1400" dirty="0" smtClean="0"/>
              <a:t>et spécialistes (cardiologue, gynécologue, dermatologue, …) inscrits à l’Ordre des Médecins. La </a:t>
            </a:r>
            <a:r>
              <a:rPr lang="fr-FR" sz="1400" dirty="0" smtClean="0">
                <a:hlinkClick r:id="rId3"/>
              </a:rPr>
              <a:t>vidéo</a:t>
            </a:r>
            <a:r>
              <a:rPr lang="fr-FR" sz="1400" dirty="0" smtClean="0"/>
              <a:t> présente les bénéfices du service</a:t>
            </a:r>
          </a:p>
          <a:p>
            <a:pPr>
              <a:spcBef>
                <a:spcPts val="300"/>
              </a:spcBef>
            </a:pPr>
            <a:endParaRPr 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23602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Téléconsultation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Parcours simplifié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" name="Picture 4" descr="K:\LaDefense\GGVIE\COL_COM_M_ET_C\COMMUN\Charte graphique, logos\Logo\Gan\MONOCHROME\1C_BLANC_RESERVE\GAN_B_RESERV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7614"/>
            <a:ext cx="3533775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56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Principes clés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fr-FR" sz="1400" dirty="0" smtClean="0"/>
              <a:t>L’assuré doit obligatoirement se créer un compte personnel via l’application mobile ou le site internet MédecinDirect (</a:t>
            </a:r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inscription.medecindirect.fr</a:t>
            </a:r>
            <a:r>
              <a:rPr lang="fr-FR" dirty="0" smtClean="0"/>
              <a:t>)</a:t>
            </a:r>
            <a:endParaRPr lang="fr-FR" sz="1400" dirty="0" smtClean="0"/>
          </a:p>
          <a:p>
            <a:pPr>
              <a:spcBef>
                <a:spcPts val="300"/>
              </a:spcBef>
            </a:pPr>
            <a:r>
              <a:rPr lang="fr-FR" sz="1400" dirty="0" smtClean="0"/>
              <a:t>Plusieurs champs sont nécessaires lors de l’inscription : 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sz="1100" dirty="0" smtClean="0"/>
              <a:t>Nom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sz="1100" dirty="0" smtClean="0"/>
              <a:t>Prénom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sz="1100" dirty="0" smtClean="0"/>
              <a:t>Date de naissance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sz="1100" dirty="0" smtClean="0"/>
              <a:t>Code activation</a:t>
            </a:r>
          </a:p>
          <a:p>
            <a:pPr>
              <a:spcBef>
                <a:spcPts val="300"/>
              </a:spcBef>
            </a:pPr>
            <a:r>
              <a:rPr lang="fr-FR" sz="1400" dirty="0" smtClean="0">
                <a:solidFill>
                  <a:srgbClr val="0098D1"/>
                </a:solidFill>
              </a:rPr>
              <a:t>Le code activation, valable pendant la période de crise, est </a:t>
            </a:r>
            <a:r>
              <a:rPr lang="fr-FR" sz="1400" dirty="0">
                <a:solidFill>
                  <a:srgbClr val="0098D1"/>
                </a:solidFill>
              </a:rPr>
              <a:t>« </a:t>
            </a:r>
            <a:r>
              <a:rPr lang="fr-FR" sz="1400" b="1" dirty="0" smtClean="0">
                <a:solidFill>
                  <a:srgbClr val="0098D1"/>
                </a:solidFill>
              </a:rPr>
              <a:t>GAN8294278</a:t>
            </a:r>
            <a:r>
              <a:rPr lang="fr-FR" sz="1400" dirty="0">
                <a:solidFill>
                  <a:srgbClr val="0098D1"/>
                </a:solidFill>
              </a:rPr>
              <a:t> »</a:t>
            </a:r>
          </a:p>
          <a:p>
            <a:pPr>
              <a:spcBef>
                <a:spcPts val="300"/>
              </a:spcBef>
            </a:pPr>
            <a:r>
              <a:rPr lang="fr-FR" sz="1400" dirty="0" smtClean="0"/>
              <a:t>Une fois son compte personnel créé, l’utilisateur peut poser sa question par écrit et choisir le mode de réponse du médecin (écrit, téléphone ou vidéo)</a:t>
            </a:r>
          </a:p>
          <a:p>
            <a:pPr>
              <a:spcBef>
                <a:spcPts val="300"/>
              </a:spcBef>
            </a:pPr>
            <a:r>
              <a:rPr lang="fr-FR" sz="1400" dirty="0" smtClean="0"/>
              <a:t>Les médecins sont des généralises ou des spécialistes (cardiologue, gynécologue, dermatologue, …)</a:t>
            </a:r>
          </a:p>
        </p:txBody>
      </p:sp>
    </p:spTree>
    <p:extLst>
      <p:ext uri="{BB962C8B-B14F-4D97-AF65-F5344CB8AC3E}">
        <p14:creationId xmlns:p14="http://schemas.microsoft.com/office/powerpoint/2010/main" val="97396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30"/>
          <p:cNvPicPr preferRelativeResize="0"/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3031692" y="2621753"/>
            <a:ext cx="4184550" cy="308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0"/>
          <p:cNvPicPr preferRelativeResize="0"/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367350" y="2111878"/>
            <a:ext cx="4184550" cy="308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0"/>
          <p:cNvPicPr preferRelativeResize="0"/>
          <p:nvPr/>
        </p:nvPicPr>
        <p:blipFill rotWithShape="1">
          <a:blip r:embed="rId4">
            <a:alphaModFix/>
          </a:blip>
          <a:srcRect b="24670"/>
          <a:stretch/>
        </p:blipFill>
        <p:spPr>
          <a:xfrm>
            <a:off x="3332233" y="2008347"/>
            <a:ext cx="2341074" cy="313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1941" y="0"/>
            <a:ext cx="2893217" cy="5143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0"/>
          <p:cNvPicPr preferRelativeResize="0"/>
          <p:nvPr/>
        </p:nvPicPr>
        <p:blipFill rotWithShape="1">
          <a:blip r:embed="rId6">
            <a:alphaModFix/>
          </a:blip>
          <a:srcRect t="3404" b="26841"/>
          <a:stretch/>
        </p:blipFill>
        <p:spPr>
          <a:xfrm>
            <a:off x="302758" y="1445224"/>
            <a:ext cx="2982275" cy="369827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0"/>
          <p:cNvSpPr/>
          <p:nvPr/>
        </p:nvSpPr>
        <p:spPr>
          <a:xfrm>
            <a:off x="5921727" y="618111"/>
            <a:ext cx="328800" cy="328800"/>
          </a:xfrm>
          <a:prstGeom prst="ellipse">
            <a:avLst/>
          </a:prstGeom>
          <a:solidFill>
            <a:srgbClr val="0098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b="1">
                <a:solidFill>
                  <a:srgbClr val="FFFFFF"/>
                </a:solidFill>
              </a:rPr>
              <a:t>2</a:t>
            </a:r>
            <a:endParaRPr sz="800" b="1">
              <a:solidFill>
                <a:srgbClr val="FFFFFF"/>
              </a:solidFill>
            </a:endParaRPr>
          </a:p>
        </p:txBody>
      </p:sp>
      <p:sp>
        <p:nvSpPr>
          <p:cNvPr id="152" name="Google Shape;152;p30"/>
          <p:cNvSpPr txBox="1"/>
          <p:nvPr/>
        </p:nvSpPr>
        <p:spPr>
          <a:xfrm>
            <a:off x="6265925" y="605390"/>
            <a:ext cx="20682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  <a:buSzPts val="1100"/>
            </a:pPr>
            <a:r>
              <a:rPr lang="fr" sz="1100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Poser une question</a:t>
            </a:r>
            <a:endParaRPr sz="1100" dirty="0">
              <a:solidFill>
                <a:schemeClr val="tx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53" name="Google Shape;153;p30"/>
          <p:cNvSpPr/>
          <p:nvPr/>
        </p:nvSpPr>
        <p:spPr>
          <a:xfrm>
            <a:off x="3460476" y="2140545"/>
            <a:ext cx="328800" cy="328800"/>
          </a:xfrm>
          <a:prstGeom prst="ellipse">
            <a:avLst/>
          </a:prstGeom>
          <a:solidFill>
            <a:srgbClr val="0098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b="1">
                <a:solidFill>
                  <a:srgbClr val="FFFFFF"/>
                </a:solidFill>
              </a:rPr>
              <a:t>1</a:t>
            </a:r>
            <a:endParaRPr sz="800" b="1">
              <a:solidFill>
                <a:srgbClr val="FFFFFF"/>
              </a:solidFill>
            </a:endParaRPr>
          </a:p>
        </p:txBody>
      </p:sp>
      <p:sp>
        <p:nvSpPr>
          <p:cNvPr id="154" name="Google Shape;154;p30"/>
          <p:cNvSpPr txBox="1"/>
          <p:nvPr/>
        </p:nvSpPr>
        <p:spPr>
          <a:xfrm>
            <a:off x="3804674" y="2127824"/>
            <a:ext cx="20682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Créer un compte</a:t>
            </a:r>
            <a:endParaRPr sz="1100" dirty="0">
              <a:solidFill>
                <a:schemeClr val="tx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155" name="Google Shape;155;p30"/>
          <p:cNvPicPr preferRelativeResize="0"/>
          <p:nvPr/>
        </p:nvPicPr>
        <p:blipFill rotWithShape="1">
          <a:blip r:embed="rId6">
            <a:alphaModFix/>
          </a:blip>
          <a:srcRect l="21190" t="49476" r="21196" b="18122"/>
          <a:stretch/>
        </p:blipFill>
        <p:spPr>
          <a:xfrm>
            <a:off x="934783" y="3355354"/>
            <a:ext cx="1718226" cy="17178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3598424" y="3555878"/>
            <a:ext cx="9637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chemeClr val="tx1"/>
                </a:solidFill>
              </a:rPr>
              <a:t>GAN8294278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Parcours patient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173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/>
          <p:nvPr/>
        </p:nvSpPr>
        <p:spPr>
          <a:xfrm>
            <a:off x="4572000" y="0"/>
            <a:ext cx="4572000" cy="2571600"/>
          </a:xfrm>
          <a:prstGeom prst="rect">
            <a:avLst/>
          </a:prstGeom>
          <a:solidFill>
            <a:srgbClr val="E9ED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98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5" name="Google Shape;16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41" y="0"/>
            <a:ext cx="2893217" cy="5143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9850" y="675900"/>
            <a:ext cx="2696300" cy="189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1"/>
          <p:cNvPicPr preferRelativeResize="0"/>
          <p:nvPr/>
        </p:nvPicPr>
        <p:blipFill rotWithShape="1">
          <a:blip r:embed="rId5">
            <a:alphaModFix/>
          </a:blip>
          <a:srcRect t="1380" b="5940"/>
          <a:stretch/>
        </p:blipFill>
        <p:spPr>
          <a:xfrm>
            <a:off x="5509850" y="3336575"/>
            <a:ext cx="2696300" cy="180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1"/>
          <p:cNvSpPr/>
          <p:nvPr/>
        </p:nvSpPr>
        <p:spPr>
          <a:xfrm>
            <a:off x="5479702" y="229696"/>
            <a:ext cx="328800" cy="328800"/>
          </a:xfrm>
          <a:prstGeom prst="ellipse">
            <a:avLst/>
          </a:prstGeom>
          <a:solidFill>
            <a:srgbClr val="0098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b="1" dirty="0">
                <a:solidFill>
                  <a:srgbClr val="FFFFFF"/>
                </a:solidFill>
              </a:rPr>
              <a:t>4</a:t>
            </a:r>
            <a:endParaRPr sz="800" b="1" dirty="0">
              <a:solidFill>
                <a:srgbClr val="FFFFFF"/>
              </a:solidFill>
            </a:endParaRPr>
          </a:p>
        </p:txBody>
      </p:sp>
      <p:sp>
        <p:nvSpPr>
          <p:cNvPr id="169" name="Google Shape;169;p31"/>
          <p:cNvSpPr/>
          <p:nvPr/>
        </p:nvSpPr>
        <p:spPr>
          <a:xfrm>
            <a:off x="5479702" y="2799733"/>
            <a:ext cx="328800" cy="328800"/>
          </a:xfrm>
          <a:prstGeom prst="ellipse">
            <a:avLst/>
          </a:prstGeom>
          <a:solidFill>
            <a:srgbClr val="0098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b="1">
                <a:solidFill>
                  <a:srgbClr val="FFFFFF"/>
                </a:solidFill>
              </a:rPr>
              <a:t>5</a:t>
            </a:r>
            <a:endParaRPr sz="800" b="1">
              <a:solidFill>
                <a:srgbClr val="FFFFFF"/>
              </a:solidFill>
            </a:endParaRPr>
          </a:p>
        </p:txBody>
      </p:sp>
      <p:sp>
        <p:nvSpPr>
          <p:cNvPr id="170" name="Google Shape;170;p31"/>
          <p:cNvSpPr/>
          <p:nvPr/>
        </p:nvSpPr>
        <p:spPr>
          <a:xfrm>
            <a:off x="850319" y="209608"/>
            <a:ext cx="328800" cy="328800"/>
          </a:xfrm>
          <a:prstGeom prst="ellipse">
            <a:avLst/>
          </a:prstGeom>
          <a:solidFill>
            <a:srgbClr val="FFFFFF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b="1" dirty="0">
                <a:solidFill>
                  <a:srgbClr val="0098D1"/>
                </a:solidFill>
              </a:rPr>
              <a:t>3</a:t>
            </a:r>
            <a:endParaRPr sz="800" b="1" dirty="0">
              <a:solidFill>
                <a:srgbClr val="0098D1"/>
              </a:solidFill>
            </a:endParaRPr>
          </a:p>
        </p:txBody>
      </p:sp>
      <p:sp>
        <p:nvSpPr>
          <p:cNvPr id="171" name="Google Shape;171;p31"/>
          <p:cNvSpPr txBox="1"/>
          <p:nvPr/>
        </p:nvSpPr>
        <p:spPr>
          <a:xfrm>
            <a:off x="1141950" y="216975"/>
            <a:ext cx="3286034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Joindre </a:t>
            </a:r>
            <a:r>
              <a:rPr lang="fr" sz="1100" dirty="0" smtClean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éventuellement ses </a:t>
            </a:r>
            <a:r>
              <a:rPr lang="fr" sz="1100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documents</a:t>
            </a:r>
            <a:endParaRPr sz="1100" dirty="0">
              <a:solidFill>
                <a:schemeClr val="bg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72" name="Google Shape;172;p31"/>
          <p:cNvSpPr txBox="1"/>
          <p:nvPr/>
        </p:nvSpPr>
        <p:spPr>
          <a:xfrm>
            <a:off x="5823900" y="216975"/>
            <a:ext cx="20682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Dialoguer avec les médecins</a:t>
            </a:r>
            <a:endParaRPr sz="1100" dirty="0">
              <a:solidFill>
                <a:schemeClr val="tx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73" name="Google Shape;173;p31"/>
          <p:cNvSpPr txBox="1"/>
          <p:nvPr/>
        </p:nvSpPr>
        <p:spPr>
          <a:xfrm>
            <a:off x="5823900" y="2810367"/>
            <a:ext cx="20682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  <a:buSzPts val="1100"/>
            </a:pPr>
            <a:r>
              <a:rPr lang="fr" sz="1100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Obtenir une ordonnance</a:t>
            </a:r>
            <a:endParaRPr sz="1100" dirty="0">
              <a:solidFill>
                <a:schemeClr val="tx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14575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Téléconsultation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Détail inscription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" name="Picture 4" descr="K:\LaDefense\GGVIE\COL_COM_M_ET_C\COMMUN\Charte graphique, logos\Logo\Gan\MONOCHROME\1C_BLANC_RESERVE\GAN_B_RESERV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7614"/>
            <a:ext cx="3533775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60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3"/>
          <p:cNvPicPr preferRelativeResize="0"/>
          <p:nvPr/>
        </p:nvPicPr>
        <p:blipFill rotWithShape="1">
          <a:blip r:embed="rId3">
            <a:alphaModFix/>
          </a:blip>
          <a:srcRect l="63355" b="15987"/>
          <a:stretch/>
        </p:blipFill>
        <p:spPr>
          <a:xfrm>
            <a:off x="5863800" y="1080025"/>
            <a:ext cx="3122576" cy="390592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14" name="ZoneTexte 13"/>
          <p:cNvSpPr txBox="1"/>
          <p:nvPr/>
        </p:nvSpPr>
        <p:spPr>
          <a:xfrm>
            <a:off x="6092851" y="1697756"/>
            <a:ext cx="9637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chemeClr val="tx1"/>
                </a:solidFill>
              </a:rPr>
              <a:t>GAN8294278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Inscription : création du compte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2" y="843558"/>
            <a:ext cx="5544616" cy="3600400"/>
          </a:xfrm>
        </p:spPr>
        <p:txBody>
          <a:bodyPr/>
          <a:lstStyle/>
          <a:p>
            <a:pPr marL="457200" lvl="0" indent="-342900">
              <a:buFont typeface="+mj-lt"/>
              <a:buAutoNum type="arabicPeriod"/>
            </a:pPr>
            <a:r>
              <a:rPr lang="fr-FR" dirty="0" smtClean="0">
                <a:sym typeface="Roboto"/>
              </a:rPr>
              <a:t>Le patient se connecte sur </a:t>
            </a:r>
            <a:r>
              <a:rPr lang="fr-FR" dirty="0" smtClean="0">
                <a:hlinkClick r:id="rId4"/>
              </a:rPr>
              <a:t>https://inscription.medecindirect.fr </a:t>
            </a:r>
            <a:r>
              <a:rPr lang="fr-FR" dirty="0" smtClean="0">
                <a:sym typeface="Roboto"/>
              </a:rPr>
              <a:t>ou sur l’application mobile ou appelle le support téléphonique au </a:t>
            </a:r>
            <a:r>
              <a:rPr lang="fr-FR" dirty="0" smtClean="0"/>
              <a:t>09 74 59 51 10</a:t>
            </a:r>
            <a:r>
              <a:rPr lang="fr-FR" dirty="0" smtClean="0">
                <a:sym typeface="Roboto"/>
              </a:rPr>
              <a:t> </a:t>
            </a:r>
          </a:p>
          <a:p>
            <a:pPr marL="457200" lvl="0" indent="-342900">
              <a:buFont typeface="+mj-lt"/>
              <a:buAutoNum type="arabicPeriod"/>
            </a:pPr>
            <a:r>
              <a:rPr lang="fr-FR" dirty="0" smtClean="0">
                <a:sym typeface="Roboto"/>
              </a:rPr>
              <a:t>Il s’inscrit grâce à son code d’activation : </a:t>
            </a:r>
            <a:r>
              <a:rPr lang="fr-FR" b="1" dirty="0" smtClean="0">
                <a:solidFill>
                  <a:srgbClr val="0098D1"/>
                </a:solidFill>
              </a:rPr>
              <a:t>GAN8294278</a:t>
            </a:r>
            <a:endParaRPr lang="fr-FR" b="1" dirty="0">
              <a:solidFill>
                <a:srgbClr val="0098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0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9660" y="699542"/>
            <a:ext cx="2916525" cy="39376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" dirty="0">
                <a:sym typeface="Comfortaa"/>
              </a:rPr>
              <a:t>Inscription : </a:t>
            </a:r>
            <a:r>
              <a:rPr lang="fr-FR" dirty="0">
                <a:sym typeface="Comfortaa"/>
              </a:rPr>
              <a:t>e</a:t>
            </a:r>
            <a:r>
              <a:rPr lang="fr-FR" dirty="0" smtClean="0">
                <a:sym typeface="Comfortaa"/>
              </a:rPr>
              <a:t>mail </a:t>
            </a:r>
            <a:r>
              <a:rPr lang="fr-FR" dirty="0">
                <a:sym typeface="Comfortaa"/>
              </a:rPr>
              <a:t>de confirmation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3" y="843558"/>
            <a:ext cx="5832648" cy="3960440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fr-FR" dirty="0" smtClean="0">
                <a:solidFill>
                  <a:srgbClr val="0098D1"/>
                </a:solidFill>
                <a:ea typeface="Roboto"/>
                <a:sym typeface="Roboto"/>
              </a:rPr>
              <a:t>3.   </a:t>
            </a:r>
            <a:r>
              <a:rPr lang="fr-FR" dirty="0" smtClean="0">
                <a:ea typeface="Roboto"/>
                <a:sym typeface="Roboto"/>
              </a:rPr>
              <a:t>Une </a:t>
            </a:r>
            <a:r>
              <a:rPr lang="fr-FR" dirty="0">
                <a:ea typeface="Roboto"/>
                <a:sym typeface="Roboto"/>
              </a:rPr>
              <a:t>fois que </a:t>
            </a:r>
            <a:r>
              <a:rPr lang="fr-FR" dirty="0" smtClean="0">
                <a:ea typeface="Roboto"/>
                <a:sym typeface="Roboto"/>
              </a:rPr>
              <a:t>le patient a </a:t>
            </a:r>
            <a:r>
              <a:rPr lang="fr-FR" dirty="0">
                <a:ea typeface="Roboto"/>
                <a:sym typeface="Roboto"/>
              </a:rPr>
              <a:t>créé son compte, il reçoit un email de </a:t>
            </a:r>
            <a:r>
              <a:rPr lang="fr-FR" dirty="0" smtClean="0">
                <a:ea typeface="Roboto"/>
                <a:sym typeface="Roboto"/>
              </a:rPr>
              <a:t>confirmation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fr-FR" dirty="0" smtClean="0">
              <a:ea typeface="Roboto"/>
              <a:sym typeface="Roboto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fr-FR" dirty="0" smtClean="0">
                <a:ea typeface="Roboto"/>
                <a:sym typeface="Roboto"/>
              </a:rPr>
              <a:t>Il </a:t>
            </a:r>
            <a:r>
              <a:rPr lang="fr-FR" dirty="0">
                <a:ea typeface="Roboto"/>
                <a:sym typeface="Roboto"/>
              </a:rPr>
              <a:t>est invité à valider son identité afin que le médecin puisse lui délivrer des prescriptions si nécessaire, lors de ses </a:t>
            </a:r>
            <a:r>
              <a:rPr lang="fr-FR" dirty="0" smtClean="0">
                <a:ea typeface="Roboto"/>
                <a:sym typeface="Roboto"/>
              </a:rPr>
              <a:t>téléconsultations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fr-FR" dirty="0">
              <a:ea typeface="Roboto"/>
              <a:sym typeface="Roboto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fr-FR" dirty="0" smtClean="0">
              <a:ea typeface="Roboto"/>
              <a:sym typeface="Roboto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fr-FR" dirty="0">
              <a:ea typeface="Roboto"/>
              <a:sym typeface="Roboto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fr-FR" dirty="0" smtClean="0">
              <a:ea typeface="Roboto"/>
              <a:sym typeface="Roboto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fr-FR" dirty="0">
              <a:ea typeface="Roboto"/>
              <a:sym typeface="Roboto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fr-FR" dirty="0" smtClean="0">
              <a:ea typeface="Roboto"/>
              <a:sym typeface="Roboto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fr-FR" dirty="0">
              <a:ea typeface="Roboto"/>
              <a:sym typeface="Roboto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fr-FR" dirty="0" smtClean="0">
                <a:ea typeface="Roboto"/>
                <a:sym typeface="Roboto"/>
              </a:rPr>
              <a:t>NB </a:t>
            </a:r>
            <a:r>
              <a:rPr lang="fr-FR" dirty="0">
                <a:ea typeface="Roboto"/>
                <a:sym typeface="Roboto"/>
              </a:rPr>
              <a:t>: pour tout problème d’inscription, le patient peut appeler l’assistance téléphonique au </a:t>
            </a:r>
            <a:r>
              <a:rPr lang="fr-FR" dirty="0">
                <a:ea typeface="Roboto"/>
              </a:rPr>
              <a:t>09 74 59 51 10</a:t>
            </a:r>
          </a:p>
        </p:txBody>
      </p:sp>
    </p:spTree>
    <p:extLst>
      <p:ext uri="{BB962C8B-B14F-4D97-AF65-F5344CB8AC3E}">
        <p14:creationId xmlns:p14="http://schemas.microsoft.com/office/powerpoint/2010/main" val="73729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 PPT Gan Euro Services">
  <a:themeElements>
    <a:clrScheme name="Personnalisé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9A5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 PPT Gan Euro Services</Template>
  <TotalTime>2068</TotalTime>
  <Words>445</Words>
  <Application>Microsoft Office PowerPoint</Application>
  <PresentationFormat>Affichage à l'écran (16:9)</PresentationFormat>
  <Paragraphs>72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Comfortaa Light</vt:lpstr>
      <vt:lpstr>Wingdings</vt:lpstr>
      <vt:lpstr>Calibri</vt:lpstr>
      <vt:lpstr>Roboto</vt:lpstr>
      <vt:lpstr>Comfortaa</vt:lpstr>
      <vt:lpstr>Masque PPT Gan Euro Services</vt:lpstr>
      <vt:lpstr>Téléconsultation MédecinDirect</vt:lpstr>
      <vt:lpstr>Le service de téléconsultation</vt:lpstr>
      <vt:lpstr>Téléconsultation</vt:lpstr>
      <vt:lpstr>Principes clés</vt:lpstr>
      <vt:lpstr>Parcours patient</vt:lpstr>
      <vt:lpstr>Présentation PowerPoint</vt:lpstr>
      <vt:lpstr>Téléconsultation</vt:lpstr>
      <vt:lpstr>Inscription : création du compte</vt:lpstr>
      <vt:lpstr>Inscription : email de confirmation</vt:lpstr>
      <vt:lpstr>Inscription : première connexion</vt:lpstr>
      <vt:lpstr>Téléconsultation</vt:lpstr>
      <vt:lpstr>Connexion à la plateforme (1/2)</vt:lpstr>
      <vt:lpstr>Connexion à la plateforme (2/2)</vt:lpstr>
      <vt:lpstr>Faire une téléconsultation</vt:lpstr>
      <vt:lpstr>Téléconsultation MédecinDirect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Ginnov’Day 3</dc:title>
  <dc:creator>Damien de BLOTEAU</dc:creator>
  <cp:lastModifiedBy>RIEY Olivier</cp:lastModifiedBy>
  <cp:revision>145</cp:revision>
  <cp:lastPrinted>2019-04-01T09:24:40Z</cp:lastPrinted>
  <dcterms:created xsi:type="dcterms:W3CDTF">2019-11-06T14:14:35Z</dcterms:created>
  <dcterms:modified xsi:type="dcterms:W3CDTF">2020-03-20T15:00:02Z</dcterms:modified>
</cp:coreProperties>
</file>