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notesMasterIdLst>
    <p:notesMasterId r:id="rId48"/>
  </p:notesMasterIdLst>
  <p:sldIdLst>
    <p:sldId id="288" r:id="rId4"/>
    <p:sldId id="289" r:id="rId5"/>
    <p:sldId id="304" r:id="rId6"/>
    <p:sldId id="272" r:id="rId7"/>
    <p:sldId id="261" r:id="rId8"/>
    <p:sldId id="258" r:id="rId9"/>
    <p:sldId id="309" r:id="rId10"/>
    <p:sldId id="294" r:id="rId11"/>
    <p:sldId id="305" r:id="rId12"/>
    <p:sldId id="296" r:id="rId13"/>
    <p:sldId id="298" r:id="rId14"/>
    <p:sldId id="260" r:id="rId15"/>
    <p:sldId id="314" r:id="rId16"/>
    <p:sldId id="313" r:id="rId17"/>
    <p:sldId id="299" r:id="rId18"/>
    <p:sldId id="300" r:id="rId19"/>
    <p:sldId id="310" r:id="rId20"/>
    <p:sldId id="270" r:id="rId21"/>
    <p:sldId id="264" r:id="rId22"/>
    <p:sldId id="302" r:id="rId23"/>
    <p:sldId id="301" r:id="rId24"/>
    <p:sldId id="263" r:id="rId25"/>
    <p:sldId id="322" r:id="rId26"/>
    <p:sldId id="271" r:id="rId27"/>
    <p:sldId id="273" r:id="rId28"/>
    <p:sldId id="274" r:id="rId29"/>
    <p:sldId id="325" r:id="rId30"/>
    <p:sldId id="316" r:id="rId31"/>
    <p:sldId id="323" r:id="rId32"/>
    <p:sldId id="318" r:id="rId33"/>
    <p:sldId id="317" r:id="rId34"/>
    <p:sldId id="312" r:id="rId35"/>
    <p:sldId id="277" r:id="rId36"/>
    <p:sldId id="278" r:id="rId37"/>
    <p:sldId id="279" r:id="rId38"/>
    <p:sldId id="280" r:id="rId39"/>
    <p:sldId id="281" r:id="rId40"/>
    <p:sldId id="306" r:id="rId41"/>
    <p:sldId id="308" r:id="rId42"/>
    <p:sldId id="324" r:id="rId43"/>
    <p:sldId id="319" r:id="rId44"/>
    <p:sldId id="291" r:id="rId45"/>
    <p:sldId id="284" r:id="rId46"/>
    <p:sldId id="290" r:id="rId47"/>
  </p:sldIdLst>
  <p:sldSz cx="9144000" cy="5143500" type="screen16x9"/>
  <p:notesSz cx="6858000" cy="9144000"/>
  <p:embeddedFontLst>
    <p:embeddedFont>
      <p:font typeface="Aharoni" panose="02010803020104030203" pitchFamily="2" charset="-79"/>
      <p:bold r:id="rId49"/>
    </p:embeddedFont>
    <p:embeddedFont>
      <p:font typeface="Calibri" panose="020F0502020204030204" pitchFamily="34" charset="0"/>
      <p:regular r:id="rId50"/>
      <p:bold r:id="rId51"/>
      <p:italic r:id="rId52"/>
      <p:boldItalic r:id="rId53"/>
    </p:embeddedFont>
    <p:embeddedFont>
      <p:font typeface="Castanet" pitchFamily="2" charset="0"/>
      <p:regular r:id="rId54"/>
    </p:embeddedFont>
    <p:embeddedFont>
      <p:font typeface="Georgia" panose="02040502050405020303" pitchFamily="18" charset="0"/>
      <p:regular r:id="rId55"/>
      <p:bold r:id="rId56"/>
      <p:italic r:id="rId57"/>
      <p:boldItalic r:id="rId5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rFnSWPk2mIbIjptq2rd2g==" hashData="4WfNEDP9AASVklPf1G9neCDS8Cx7gF1dPZeaRwsFiGrP2ha8kGEh9xX5xubDAVJotVbLHCarzR7Q5fq+6HdUs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27" autoAdjust="0"/>
    <p:restoredTop sz="94660"/>
  </p:normalViewPr>
  <p:slideViewPr>
    <p:cSldViewPr>
      <p:cViewPr varScale="1">
        <p:scale>
          <a:sx n="122" d="100"/>
          <a:sy n="122" d="100"/>
        </p:scale>
        <p:origin x="120" y="456"/>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6.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4.fntdata"/><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5.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BBC5BC-2D63-4DE9-9276-8F8833307B95}"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567622-4091-431F-B1E0-E7F7345285D4}" type="slidenum">
              <a:rPr lang="sk-SK" smtClean="0"/>
              <a:t>‹#›</a:t>
            </a:fld>
            <a:endParaRPr lang="sk-SK"/>
          </a:p>
        </p:txBody>
      </p:sp>
    </p:spTree>
    <p:extLst>
      <p:ext uri="{BB962C8B-B14F-4D97-AF65-F5344CB8AC3E}">
        <p14:creationId xmlns:p14="http://schemas.microsoft.com/office/powerpoint/2010/main" val="4589033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5A7058A-F6E5-46DB-8DE6-7727F6FACCAB}"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A7058A-F6E5-46DB-8DE6-7727F6FACCAB}"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A7058A-F6E5-46DB-8DE6-7727F6FACCAB}"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A7058A-F6E5-46DB-8DE6-7727F6FACCAB}"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A7058A-F6E5-46DB-8DE6-7727F6FACCAB}" type="datetimeFigureOut">
              <a:rPr lang="en-US" smtClean="0"/>
              <a:pPr/>
              <a:t>3/15/2020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A7058A-F6E5-46DB-8DE6-7727F6FACCAB}" type="datetimeFigureOut">
              <a:rPr lang="en-US" smtClean="0"/>
              <a:pPr/>
              <a:t>3/15/2020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A7058A-F6E5-46DB-8DE6-7727F6FACCAB}" type="datetimeFigureOut">
              <a:rPr lang="en-US" smtClean="0"/>
              <a:pPr/>
              <a:t>3/15/2020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A7058A-F6E5-46DB-8DE6-7727F6FACCAB}"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A7058A-F6E5-46DB-8DE6-7727F6FACCAB}" type="datetimeFigureOut">
              <a:rPr lang="en-US" smtClean="0"/>
              <a:pPr/>
              <a:t>3/15/2020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A7058A-F6E5-46DB-8DE6-7727F6FACCAB}"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A7058A-F6E5-46DB-8DE6-7727F6FACCAB}" type="datetimeFigureOut">
              <a:rPr lang="en-US" smtClean="0"/>
              <a:pPr/>
              <a:t>3/15/2020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41269-3886-4DC2-B8DB-5C15E463340F}"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597819"/>
            <a:ext cx="7772400" cy="1102519"/>
          </a:xfrm>
        </p:spPr>
        <p:txBody>
          <a:bodyPr/>
          <a:lstStyle/>
          <a:p>
            <a:r>
              <a:rPr lang="sk-SK"/>
              <a:t>Upravte štýly predlohy textu</a:t>
            </a:r>
          </a:p>
        </p:txBody>
      </p:sp>
      <p:sp>
        <p:nvSpPr>
          <p:cNvPr id="3" name="Podnadpis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33742096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24178166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3305176"/>
            <a:ext cx="7772400" cy="1021556"/>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11622613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90723347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61129797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12556737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102371913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1" y="204787"/>
            <a:ext cx="3008313" cy="871538"/>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3633893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3600450"/>
            <a:ext cx="5486400" cy="425054"/>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275082713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99799107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79"/>
            <a:ext cx="2057400" cy="4388644"/>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05979"/>
            <a:ext cx="6019800" cy="4388644"/>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pPr/>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9EA7878F-E279-43C6-9E37-9CA2E55F7E4D}" type="slidenum">
              <a:rPr lang="sk-SK" smtClean="0"/>
              <a:pPr/>
              <a:t>‹#›</a:t>
            </a:fld>
            <a:endParaRPr lang="sk-SK"/>
          </a:p>
        </p:txBody>
      </p:sp>
    </p:spTree>
    <p:extLst>
      <p:ext uri="{BB962C8B-B14F-4D97-AF65-F5344CB8AC3E}">
        <p14:creationId xmlns:p14="http://schemas.microsoft.com/office/powerpoint/2010/main" val="355579390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1597819"/>
            <a:ext cx="7772400" cy="1102519"/>
          </a:xfrm>
        </p:spPr>
        <p:txBody>
          <a:bodyPr/>
          <a:lstStyle/>
          <a:p>
            <a:r>
              <a:rPr lang="sk-SK"/>
              <a:t>Upravte štýly predlohy textu</a:t>
            </a:r>
          </a:p>
        </p:txBody>
      </p:sp>
      <p:sp>
        <p:nvSpPr>
          <p:cNvPr id="3" name="Podnadpis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36930942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2137593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3305176"/>
            <a:ext cx="7772400" cy="1021556"/>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9752128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8761524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0840494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9489478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7632808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1" y="204787"/>
            <a:ext cx="3008313" cy="871538"/>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6420728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3600450"/>
            <a:ext cx="5486400" cy="425054"/>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921604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116518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79"/>
            <a:ext cx="2057400" cy="4388644"/>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05979"/>
            <a:ext cx="6019800" cy="4388644"/>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2933611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5A7058A-F6E5-46DB-8DE6-7727F6FACCAB}" type="datetimeFigureOut">
              <a:rPr lang="en-US" smtClean="0"/>
              <a:pPr/>
              <a:t>3/15/2020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0141269-3886-4DC2-B8DB-5C15E463340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52BA07-B3B0-4788-BD69-3152129A7D92}" type="datetimeFigureOut">
              <a:rPr lang="sk-SK" smtClean="0"/>
              <a:pPr/>
              <a:t>15. 3. 2020</a:t>
            </a:fld>
            <a:endParaRPr lang="sk-SK"/>
          </a:p>
        </p:txBody>
      </p:sp>
      <p:sp>
        <p:nvSpPr>
          <p:cNvPr id="5" name="Zástupný symbol päty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A7878F-E279-43C6-9E37-9CA2E55F7E4D}" type="slidenum">
              <a:rPr lang="sk-SK" smtClean="0"/>
              <a:pPr/>
              <a:t>‹#›</a:t>
            </a:fld>
            <a:endParaRPr lang="sk-SK"/>
          </a:p>
        </p:txBody>
      </p:sp>
    </p:spTree>
    <p:extLst>
      <p:ext uri="{BB962C8B-B14F-4D97-AF65-F5344CB8AC3E}">
        <p14:creationId xmlns:p14="http://schemas.microsoft.com/office/powerpoint/2010/main" val="27356538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52BA07-B3B0-4788-BD69-3152129A7D92}" type="datetimeFigureOut">
              <a:rPr lang="sk-SK" smtClean="0">
                <a:solidFill>
                  <a:prstClr val="black">
                    <a:tint val="75000"/>
                  </a:prstClr>
                </a:solidFill>
              </a:rPr>
              <a:pPr/>
              <a:t>15. 3. 2020</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A7878F-E279-43C6-9E37-9CA2E55F7E4D}"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813853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audio" Target="../media/audio1.wav"/><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51.jpg"/><Relationship Id="rId13" Type="http://schemas.openxmlformats.org/officeDocument/2006/relationships/image" Target="../media/image56.jpg"/><Relationship Id="rId18" Type="http://schemas.openxmlformats.org/officeDocument/2006/relationships/image" Target="../media/image61.jpg"/><Relationship Id="rId3" Type="http://schemas.openxmlformats.org/officeDocument/2006/relationships/image" Target="../media/image46.jpg"/><Relationship Id="rId7" Type="http://schemas.openxmlformats.org/officeDocument/2006/relationships/image" Target="../media/image50.jpg"/><Relationship Id="rId12" Type="http://schemas.openxmlformats.org/officeDocument/2006/relationships/image" Target="../media/image55.jpg"/><Relationship Id="rId17" Type="http://schemas.openxmlformats.org/officeDocument/2006/relationships/image" Target="../media/image60.jpg"/><Relationship Id="rId2" Type="http://schemas.openxmlformats.org/officeDocument/2006/relationships/image" Target="../media/image45.jpg"/><Relationship Id="rId16" Type="http://schemas.openxmlformats.org/officeDocument/2006/relationships/image" Target="../media/image59.jpg"/><Relationship Id="rId1" Type="http://schemas.openxmlformats.org/officeDocument/2006/relationships/slideLayout" Target="../slideLayouts/slideLayout7.xml"/><Relationship Id="rId6" Type="http://schemas.openxmlformats.org/officeDocument/2006/relationships/image" Target="../media/image49.jpg"/><Relationship Id="rId11" Type="http://schemas.openxmlformats.org/officeDocument/2006/relationships/image" Target="../media/image54.jpg"/><Relationship Id="rId5" Type="http://schemas.openxmlformats.org/officeDocument/2006/relationships/image" Target="../media/image48.jpg"/><Relationship Id="rId15" Type="http://schemas.openxmlformats.org/officeDocument/2006/relationships/image" Target="../media/image58.jpg"/><Relationship Id="rId10" Type="http://schemas.openxmlformats.org/officeDocument/2006/relationships/image" Target="../media/image53.jpg"/><Relationship Id="rId19" Type="http://schemas.openxmlformats.org/officeDocument/2006/relationships/image" Target="../media/image7.png"/><Relationship Id="rId4" Type="http://schemas.openxmlformats.org/officeDocument/2006/relationships/image" Target="../media/image47.jpg"/><Relationship Id="rId9" Type="http://schemas.openxmlformats.org/officeDocument/2006/relationships/image" Target="../media/image52.jpg"/><Relationship Id="rId14" Type="http://schemas.openxmlformats.org/officeDocument/2006/relationships/image" Target="../media/image57.jp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png"/><Relationship Id="rId1" Type="http://schemas.openxmlformats.org/officeDocument/2006/relationships/slideLayout" Target="../slideLayouts/slideLayout23.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brázok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Obrázo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352" y="267494"/>
            <a:ext cx="1079904" cy="1428623"/>
          </a:xfrm>
          <a:prstGeom prst="rect">
            <a:avLst/>
          </a:prstGeom>
        </p:spPr>
      </p:pic>
      <p:sp>
        <p:nvSpPr>
          <p:cNvPr id="5" name="Obdĺžnik 4"/>
          <p:cNvSpPr/>
          <p:nvPr/>
        </p:nvSpPr>
        <p:spPr>
          <a:xfrm>
            <a:off x="609600" y="384542"/>
            <a:ext cx="6705600" cy="707886"/>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South Africa’s </a:t>
            </a:r>
            <a:r>
              <a:rPr kumimoji="0" lang="en-US" sz="4000" b="1" i="0" u="none" strike="noStrike" kern="1200" cap="none" spc="0" normalizeH="0" baseline="0" noProof="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Floral Kingdom</a:t>
            </a:r>
            <a:endPar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endParaRPr>
          </a:p>
        </p:txBody>
      </p:sp>
      <p:sp>
        <p:nvSpPr>
          <p:cNvPr id="13" name="Ovál 12"/>
          <p:cNvSpPr/>
          <p:nvPr/>
        </p:nvSpPr>
        <p:spPr>
          <a:xfrm>
            <a:off x="8305800" y="4493041"/>
            <a:ext cx="432048" cy="406985"/>
          </a:xfrm>
          <a:prstGeom prst="ellipse">
            <a:avLst/>
          </a:prstGeom>
          <a:solidFill>
            <a:schemeClr val="accent3">
              <a:lumMod val="60000"/>
              <a:lumOff val="4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Obrázok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675727">
            <a:off x="8377573" y="4575489"/>
            <a:ext cx="288500" cy="284080"/>
          </a:xfrm>
          <a:prstGeom prst="rect">
            <a:avLst/>
          </a:prstGeom>
        </p:spPr>
      </p:pic>
      <p:sp>
        <p:nvSpPr>
          <p:cNvPr id="3" name="TextBox 2"/>
          <p:cNvSpPr txBox="1"/>
          <p:nvPr/>
        </p:nvSpPr>
        <p:spPr>
          <a:xfrm>
            <a:off x="450000" y="1350000"/>
            <a:ext cx="7128000" cy="1323439"/>
          </a:xfrm>
          <a:prstGeom prst="rect">
            <a:avLst/>
          </a:prstGeom>
          <a:noFill/>
        </p:spPr>
        <p:txBody>
          <a:bodyPr wrap="square" rtlCol="0">
            <a:spAutoFit/>
          </a:bodyPr>
          <a:lstStyle/>
          <a:p>
            <a:pPr algn="just"/>
            <a:r>
              <a:rPr lang="sk-SK" sz="1600" i="1">
                <a:latin typeface="Georgia" panose="02040502050405020303" pitchFamily="18" charset="0"/>
                <a:cs typeface="Times New Roman" panose="02020603050405020304" pitchFamily="18" charset="0"/>
              </a:rPr>
              <a:t>     </a:t>
            </a:r>
            <a:r>
              <a:rPr lang="en-US" sz="1600" i="1">
                <a:latin typeface="Georgia" panose="02040502050405020303" pitchFamily="18" charset="0"/>
                <a:cs typeface="Times New Roman" panose="02020603050405020304" pitchFamily="18" charset="0"/>
              </a:rPr>
              <a:t>South </a:t>
            </a:r>
            <a:r>
              <a:rPr lang="en-US" sz="1600" i="1" dirty="0">
                <a:latin typeface="Georgia" panose="02040502050405020303" pitchFamily="18" charset="0"/>
                <a:cs typeface="Times New Roman" panose="02020603050405020304" pitchFamily="18" charset="0"/>
              </a:rPr>
              <a:t>Africa’s Western Cape is more botanically diverse than the richest tropical rainforest in South America, including the Amazon. It has 9,000 plant and flower species, a majority being native fynbos vegetation, which covers the region's magnificent mountains, and lowland valleys and coastal </a:t>
            </a:r>
            <a:r>
              <a:rPr lang="en-US" sz="1600" i="1">
                <a:latin typeface="Georgia" panose="02040502050405020303" pitchFamily="18" charset="0"/>
                <a:cs typeface="Times New Roman" panose="02020603050405020304" pitchFamily="18" charset="0"/>
              </a:rPr>
              <a:t>plains.</a:t>
            </a:r>
            <a:endParaRPr lang="sk-SK" sz="1600" i="1">
              <a:latin typeface="Georgia" panose="02040502050405020303" pitchFamily="18" charset="0"/>
              <a:cs typeface="Times New Roman" panose="02020603050405020304" pitchFamily="18" charset="0"/>
            </a:endParaRPr>
          </a:p>
        </p:txBody>
      </p:sp>
      <p:sp>
        <p:nvSpPr>
          <p:cNvPr id="4" name="TextBox 3"/>
          <p:cNvSpPr txBox="1"/>
          <p:nvPr/>
        </p:nvSpPr>
        <p:spPr>
          <a:xfrm>
            <a:off x="3517246" y="4371029"/>
            <a:ext cx="4495800" cy="461665"/>
          </a:xfrm>
          <a:prstGeom prst="rect">
            <a:avLst/>
          </a:prstGeom>
          <a:noFill/>
        </p:spPr>
        <p:txBody>
          <a:bodyPr wrap="square" rtlCol="0">
            <a:spAutoFit/>
          </a:bodyPr>
          <a:lstStyle/>
          <a:p>
            <a:r>
              <a:rPr lang="en-US" sz="1200" i="1" dirty="0">
                <a:latin typeface="Georgia" panose="02040502050405020303" pitchFamily="18" charset="0"/>
                <a:cs typeface="Aharoni" panose="02010803020104030203" pitchFamily="2" charset="-79"/>
              </a:rPr>
              <a:t>Compiled </a:t>
            </a:r>
            <a:r>
              <a:rPr lang="en-US" sz="1200" i="1">
                <a:latin typeface="Georgia" panose="02040502050405020303" pitchFamily="18" charset="0"/>
                <a:cs typeface="Aharoni" panose="02010803020104030203" pitchFamily="2" charset="-79"/>
              </a:rPr>
              <a:t>by </a:t>
            </a:r>
            <a:r>
              <a:rPr lang="sk-SK" sz="1200" i="1">
                <a:latin typeface="Georgia" panose="02040502050405020303" pitchFamily="18" charset="0"/>
                <a:cs typeface="Aharoni" panose="02010803020104030203" pitchFamily="2" charset="-79"/>
              </a:rPr>
              <a:t>-</a:t>
            </a:r>
            <a:r>
              <a:rPr lang="en-US" sz="1200" i="1">
                <a:latin typeface="Georgia" panose="02040502050405020303" pitchFamily="18" charset="0"/>
                <a:cs typeface="Aharoni" panose="02010803020104030203" pitchFamily="2" charset="-79"/>
              </a:rPr>
              <a:t> </a:t>
            </a:r>
            <a:r>
              <a:rPr lang="en-US" sz="1200" b="1" i="1">
                <a:latin typeface="Georgia" panose="02040502050405020303" pitchFamily="18" charset="0"/>
                <a:cs typeface="Aharoni" panose="02010803020104030203" pitchFamily="2" charset="-79"/>
              </a:rPr>
              <a:t>Tony Chacko</a:t>
            </a:r>
            <a:r>
              <a:rPr lang="sk-SK" sz="1200" b="1" i="1">
                <a:latin typeface="Georgia" panose="02040502050405020303" pitchFamily="18" charset="0"/>
                <a:cs typeface="Aharoni" panose="02010803020104030203" pitchFamily="2" charset="-79"/>
              </a:rPr>
              <a:t>    </a:t>
            </a:r>
            <a:r>
              <a:rPr lang="sk-SK" sz="1200" i="1">
                <a:latin typeface="Georgia" panose="02040502050405020303" pitchFamily="18" charset="0"/>
                <a:cs typeface="Aharoni" panose="02010803020104030203" pitchFamily="2" charset="-79"/>
              </a:rPr>
              <a:t>(tonychacko2000@gmai.com)</a:t>
            </a:r>
            <a:endParaRPr lang="en-US" sz="1200" i="1" dirty="0">
              <a:latin typeface="Georgia" panose="02040502050405020303" pitchFamily="18" charset="0"/>
              <a:cs typeface="Aharoni" panose="02010803020104030203" pitchFamily="2" charset="-79"/>
            </a:endParaRPr>
          </a:p>
          <a:p>
            <a:r>
              <a:rPr lang="en-US" sz="1200" i="1" dirty="0">
                <a:latin typeface="Georgia" panose="02040502050405020303" pitchFamily="18" charset="0"/>
                <a:cs typeface="Aharoni" panose="02010803020104030203" pitchFamily="2" charset="-79"/>
              </a:rPr>
              <a:t>Technical </a:t>
            </a:r>
            <a:r>
              <a:rPr lang="en-US" sz="1200" i="1">
                <a:latin typeface="Georgia" panose="02040502050405020303" pitchFamily="18" charset="0"/>
                <a:cs typeface="Aharoni" panose="02010803020104030203" pitchFamily="2" charset="-79"/>
              </a:rPr>
              <a:t>Support </a:t>
            </a:r>
            <a:r>
              <a:rPr lang="sk-SK" sz="1200" i="1">
                <a:latin typeface="Georgia" panose="02040502050405020303" pitchFamily="18" charset="0"/>
                <a:cs typeface="Aharoni" panose="02010803020104030203" pitchFamily="2" charset="-79"/>
              </a:rPr>
              <a:t>-</a:t>
            </a:r>
            <a:r>
              <a:rPr lang="en-US" sz="1200" i="1">
                <a:latin typeface="Georgia" panose="02040502050405020303" pitchFamily="18" charset="0"/>
                <a:cs typeface="Aharoni" panose="02010803020104030203" pitchFamily="2" charset="-79"/>
              </a:rPr>
              <a:t> </a:t>
            </a:r>
            <a:r>
              <a:rPr lang="en-US" sz="1200" b="1" i="1">
                <a:latin typeface="Georgia" panose="02040502050405020303" pitchFamily="18" charset="0"/>
                <a:cs typeface="Aharoni" panose="02010803020104030203" pitchFamily="2" charset="-79"/>
              </a:rPr>
              <a:t>Steve Rumpler</a:t>
            </a:r>
            <a:r>
              <a:rPr lang="sk-SK" sz="1200" b="1" i="1">
                <a:latin typeface="Georgia" panose="02040502050405020303" pitchFamily="18" charset="0"/>
                <a:cs typeface="Aharoni" panose="02010803020104030203" pitchFamily="2" charset="-79"/>
              </a:rPr>
              <a:t>   </a:t>
            </a:r>
            <a:r>
              <a:rPr lang="sk-SK" sz="1200" i="1">
                <a:latin typeface="Georgia" panose="02040502050405020303" pitchFamily="18" charset="0"/>
                <a:cs typeface="Aharoni" panose="02010803020104030203" pitchFamily="2" charset="-79"/>
              </a:rPr>
              <a:t>(pista2011@gmail.com)</a:t>
            </a:r>
          </a:p>
        </p:txBody>
      </p:sp>
      <p:sp>
        <p:nvSpPr>
          <p:cNvPr id="6" name="BlokTextu 5">
            <a:extLst>
              <a:ext uri="{FF2B5EF4-FFF2-40B4-BE49-F238E27FC236}">
                <a16:creationId xmlns:a16="http://schemas.microsoft.com/office/drawing/2014/main" id="{9C1CC19E-6439-483F-8089-A169804EEF83}"/>
              </a:ext>
            </a:extLst>
          </p:cNvPr>
          <p:cNvSpPr txBox="1"/>
          <p:nvPr/>
        </p:nvSpPr>
        <p:spPr>
          <a:xfrm>
            <a:off x="396000" y="2747431"/>
            <a:ext cx="8352000" cy="1569660"/>
          </a:xfrm>
          <a:prstGeom prst="rect">
            <a:avLst/>
          </a:prstGeom>
          <a:noFill/>
        </p:spPr>
        <p:txBody>
          <a:bodyPr wrap="square" rtlCol="0">
            <a:spAutoFit/>
          </a:bodyPr>
          <a:lstStyle/>
          <a:p>
            <a:pPr algn="just"/>
            <a:r>
              <a:rPr lang="sk-SK" sz="1600" i="1">
                <a:latin typeface="Georgia" panose="02040502050405020303" pitchFamily="18" charset="0"/>
                <a:cs typeface="Times New Roman" panose="02020603050405020304" pitchFamily="18" charset="0"/>
              </a:rPr>
              <a:t>     </a:t>
            </a:r>
            <a:r>
              <a:rPr lang="en-US" sz="1600" i="1">
                <a:latin typeface="Georgia" panose="02040502050405020303" pitchFamily="18" charset="0"/>
                <a:cs typeface="Times New Roman" panose="02020603050405020304" pitchFamily="18" charset="0"/>
              </a:rPr>
              <a:t>Though South Africa covers less than 1 percent of the world's total land surface, it accounts for 10 percent of all the known species of flowering plants. Of these, 80 percent are endemic, found only in South Africa. Anyone who loves flowers or gardens will recognize floral "friends" among the most flamboyant of South Africa's native species</a:t>
            </a:r>
            <a:r>
              <a:rPr lang="sk-SK" sz="1600" i="1">
                <a:latin typeface="Georgia" panose="02040502050405020303" pitchFamily="18" charset="0"/>
                <a:cs typeface="Times New Roman" panose="02020603050405020304" pitchFamily="18" charset="0"/>
              </a:rPr>
              <a:t> - </a:t>
            </a:r>
            <a:r>
              <a:rPr lang="en-US" sz="1600" i="1">
                <a:latin typeface="Georgia" panose="02040502050405020303" pitchFamily="18" charset="0"/>
                <a:cs typeface="Times New Roman" panose="02020603050405020304" pitchFamily="18" charset="0"/>
              </a:rPr>
              <a:t>the proteas, geraniums, amaryllis, freesias, ice plants, red-hot pokers, bird of paradise plant, gladiolas, and gazanias.</a:t>
            </a:r>
            <a:endParaRPr lang="sk-SK" sz="1600"/>
          </a:p>
        </p:txBody>
      </p:sp>
    </p:spTree>
    <p:extLst>
      <p:ext uri="{BB962C8B-B14F-4D97-AF65-F5344CB8AC3E}">
        <p14:creationId xmlns:p14="http://schemas.microsoft.com/office/powerpoint/2010/main" val="912248590"/>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Paul Taylor - Enchanted Garden.wav"/>
          </p:stSnd>
        </p:sndAc>
      </p:transition>
    </mc:Choice>
    <mc:Fallback xmlns="">
      <p:transition spd="slow">
        <p:fade/>
        <p:sndAc>
          <p:stSnd loop="1">
            <p:snd r:embed="rId6" name="Paul Taylor - Enchanted Gard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2500"/>
                            </p:stCondLst>
                            <p:childTnLst>
                              <p:par>
                                <p:cTn id="13" presetID="42" presetClass="entr" presetSubtype="0" fill="hold" grpId="0"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500"/>
                                        <p:tgtEl>
                                          <p:spTgt spid="4"/>
                                        </p:tgtEl>
                                      </p:cBhvr>
                                    </p:animEffect>
                                    <p:anim calcmode="lin" valueType="num">
                                      <p:cBhvr>
                                        <p:cTn id="16" dur="1500" fill="hold"/>
                                        <p:tgtEl>
                                          <p:spTgt spid="4"/>
                                        </p:tgtEl>
                                        <p:attrNameLst>
                                          <p:attrName>ppt_x</p:attrName>
                                        </p:attrNameLst>
                                      </p:cBhvr>
                                      <p:tavLst>
                                        <p:tav tm="0">
                                          <p:val>
                                            <p:strVal val="#ppt_x"/>
                                          </p:val>
                                        </p:tav>
                                        <p:tav tm="100000">
                                          <p:val>
                                            <p:strVal val="#ppt_x"/>
                                          </p:val>
                                        </p:tav>
                                      </p:tavLst>
                                    </p:anim>
                                    <p:anim calcmode="lin" valueType="num">
                                      <p:cBhvr>
                                        <p:cTn id="17" dur="15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4500"/>
                            </p:stCondLst>
                            <p:childTnLst>
                              <p:par>
                                <p:cTn id="19" presetID="53" presetClass="entr" presetSubtype="16" fill="hold" grpId="0" nodeType="afterEffect">
                                  <p:stCondLst>
                                    <p:cond delay="500"/>
                                  </p:stCondLst>
                                  <p:childTnLst>
                                    <p:set>
                                      <p:cBhvr>
                                        <p:cTn id="20" dur="1" fill="hold">
                                          <p:stCondLst>
                                            <p:cond delay="0"/>
                                          </p:stCondLst>
                                        </p:cTn>
                                        <p:tgtEl>
                                          <p:spTgt spid="13"/>
                                        </p:tgtEl>
                                        <p:attrNameLst>
                                          <p:attrName>style.visibility</p:attrName>
                                        </p:attrNameLst>
                                      </p:cBhvr>
                                      <p:to>
                                        <p:strVal val="visible"/>
                                      </p:to>
                                    </p:set>
                                    <p:anim calcmode="lin" valueType="num">
                                      <p:cBhvr>
                                        <p:cTn id="21" dur="1000" fill="hold"/>
                                        <p:tgtEl>
                                          <p:spTgt spid="13"/>
                                        </p:tgtEl>
                                        <p:attrNameLst>
                                          <p:attrName>ppt_w</p:attrName>
                                        </p:attrNameLst>
                                      </p:cBhvr>
                                      <p:tavLst>
                                        <p:tav tm="0">
                                          <p:val>
                                            <p:fltVal val="0"/>
                                          </p:val>
                                        </p:tav>
                                        <p:tav tm="100000">
                                          <p:val>
                                            <p:strVal val="#ppt_w"/>
                                          </p:val>
                                        </p:tav>
                                      </p:tavLst>
                                    </p:anim>
                                    <p:anim calcmode="lin" valueType="num">
                                      <p:cBhvr>
                                        <p:cTn id="22" dur="1000" fill="hold"/>
                                        <p:tgtEl>
                                          <p:spTgt spid="13"/>
                                        </p:tgtEl>
                                        <p:attrNameLst>
                                          <p:attrName>ppt_h</p:attrName>
                                        </p:attrNameLst>
                                      </p:cBhvr>
                                      <p:tavLst>
                                        <p:tav tm="0">
                                          <p:val>
                                            <p:fltVal val="0"/>
                                          </p:val>
                                        </p:tav>
                                        <p:tav tm="100000">
                                          <p:val>
                                            <p:strVal val="#ppt_h"/>
                                          </p:val>
                                        </p:tav>
                                      </p:tavLst>
                                    </p:anim>
                                    <p:animEffect transition="in" filter="fade">
                                      <p:cBhvr>
                                        <p:cTn id="23" dur="1000"/>
                                        <p:tgtEl>
                                          <p:spTgt spid="13"/>
                                        </p:tgtEl>
                                      </p:cBhvr>
                                    </p:animEffect>
                                  </p:childTnLst>
                                </p:cTn>
                              </p:par>
                              <p:par>
                                <p:cTn id="24" presetID="53" presetClass="entr" presetSubtype="16" fill="hold" nodeType="withEffect">
                                  <p:stCondLst>
                                    <p:cond delay="500"/>
                                  </p:stCondLst>
                                  <p:childTnLst>
                                    <p:set>
                                      <p:cBhvr>
                                        <p:cTn id="25" dur="1" fill="hold">
                                          <p:stCondLst>
                                            <p:cond delay="0"/>
                                          </p:stCondLst>
                                        </p:cTn>
                                        <p:tgtEl>
                                          <p:spTgt spid="14"/>
                                        </p:tgtEl>
                                        <p:attrNameLst>
                                          <p:attrName>style.visibility</p:attrName>
                                        </p:attrNameLst>
                                      </p:cBhvr>
                                      <p:to>
                                        <p:strVal val="visible"/>
                                      </p:to>
                                    </p:set>
                                    <p:anim calcmode="lin" valueType="num">
                                      <p:cBhvr>
                                        <p:cTn id="26" dur="1000" fill="hold"/>
                                        <p:tgtEl>
                                          <p:spTgt spid="14"/>
                                        </p:tgtEl>
                                        <p:attrNameLst>
                                          <p:attrName>ppt_w</p:attrName>
                                        </p:attrNameLst>
                                      </p:cBhvr>
                                      <p:tavLst>
                                        <p:tav tm="0">
                                          <p:val>
                                            <p:fltVal val="0"/>
                                          </p:val>
                                        </p:tav>
                                        <p:tav tm="100000">
                                          <p:val>
                                            <p:strVal val="#ppt_w"/>
                                          </p:val>
                                        </p:tav>
                                      </p:tavLst>
                                    </p:anim>
                                    <p:anim calcmode="lin" valueType="num">
                                      <p:cBhvr>
                                        <p:cTn id="27" dur="1000" fill="hold"/>
                                        <p:tgtEl>
                                          <p:spTgt spid="14"/>
                                        </p:tgtEl>
                                        <p:attrNameLst>
                                          <p:attrName>ppt_h</p:attrName>
                                        </p:attrNameLst>
                                      </p:cBhvr>
                                      <p:tavLst>
                                        <p:tav tm="0">
                                          <p:val>
                                            <p:fltVal val="0"/>
                                          </p:val>
                                        </p:tav>
                                        <p:tav tm="100000">
                                          <p:val>
                                            <p:strVal val="#ppt_h"/>
                                          </p:val>
                                        </p:tav>
                                      </p:tavLst>
                                    </p:anim>
                                    <p:animEffect transition="in" filter="fade">
                                      <p:cBhvr>
                                        <p:cTn id="2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p:bldP spid="4"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brázok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Obrázo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267494"/>
            <a:ext cx="1079904" cy="1428623"/>
          </a:xfrm>
          <a:prstGeom prst="rect">
            <a:avLst/>
          </a:prstGeom>
        </p:spPr>
      </p:pic>
      <p:sp>
        <p:nvSpPr>
          <p:cNvPr id="3" name="BlokTextu 2"/>
          <p:cNvSpPr txBox="1"/>
          <p:nvPr/>
        </p:nvSpPr>
        <p:spPr>
          <a:xfrm>
            <a:off x="450763" y="1348264"/>
            <a:ext cx="7128792" cy="10772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prstClr val="black"/>
                </a:solidFill>
                <a:effectLst/>
                <a:uLnTx/>
                <a:uFillTx/>
                <a:latin typeface="Georgia" panose="02040502050405020303" pitchFamily="18" charset="0"/>
                <a:ea typeface="+mn-ea"/>
                <a:cs typeface="+mn-cs"/>
              </a:rPr>
              <a:t>     The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Cape Town wildflowers are known worldwide for its stunning displays in springtime. Especially the northern parts of the Western Cape and the Northern Cape are renowned for their mesmerising beautiful wildflower displays during spring, from August to September.</a:t>
            </a:r>
          </a:p>
        </p:txBody>
      </p:sp>
      <p:sp>
        <p:nvSpPr>
          <p:cNvPr id="4" name="BlokTextu 3"/>
          <p:cNvSpPr txBox="1"/>
          <p:nvPr/>
        </p:nvSpPr>
        <p:spPr>
          <a:xfrm>
            <a:off x="450763" y="2580603"/>
            <a:ext cx="8352928" cy="181588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1600" b="0" i="1" u="none" strike="noStrike" kern="1200" cap="none" spc="0" normalizeH="0" baseline="0" noProof="0">
                <a:ln>
                  <a:noFill/>
                </a:ln>
                <a:solidFill>
                  <a:prstClr val="black"/>
                </a:solidFill>
                <a:effectLst/>
                <a:uLnTx/>
                <a:uFillTx/>
                <a:latin typeface="Georgia" panose="02040502050405020303" pitchFamily="18" charset="0"/>
                <a:ea typeface="+mn-ea"/>
                <a:cs typeface="+mn-cs"/>
              </a:rPr>
              <a:t>     </a:t>
            </a:r>
            <a:r>
              <a:rPr kumimoji="0" lang="en-US" sz="1600" b="0" i="1" u="none" strike="noStrike" kern="1200" cap="none" spc="0" normalizeH="0" baseline="0" noProof="0">
                <a:ln>
                  <a:noFill/>
                </a:ln>
                <a:solidFill>
                  <a:prstClr val="black"/>
                </a:solidFill>
                <a:effectLst/>
                <a:uLnTx/>
                <a:uFillTx/>
                <a:latin typeface="Georgia" panose="02040502050405020303" pitchFamily="18" charset="0"/>
                <a:ea typeface="+mn-ea"/>
                <a:cs typeface="+mn-cs"/>
              </a:rPr>
              <a:t>Y</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ou will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also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see wildflowers in an array of colour if you venture a bit out of Cape Town, drive north on the R27, this is where you can see the first vast flower fields just outside Blouberg. Make sure to</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also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visit the many </a:t>
            </a:r>
            <a:r>
              <a:rPr kumimoji="0" lang="sk-SK" sz="1600" b="1"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Wildflower Festivals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which take place during</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this period</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V</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arious communities celebrate spring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by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skillfully decorat</a:t>
            </a:r>
            <a:r>
              <a:rPr kumimoji="0" lang="en-US" sz="1600" b="0" i="1" u="none" strike="noStrike" kern="1200" cap="none" spc="0" normalizeH="0" baseline="0" noProof="0" dirty="0" err="1">
                <a:ln>
                  <a:noFill/>
                </a:ln>
                <a:solidFill>
                  <a:prstClr val="black"/>
                </a:solidFill>
                <a:effectLst/>
                <a:uLnTx/>
                <a:uFillTx/>
                <a:latin typeface="Georgia" panose="02040502050405020303" pitchFamily="18" charset="0"/>
                <a:ea typeface="+mn-ea"/>
                <a:cs typeface="+mn-cs"/>
              </a:rPr>
              <a:t>ing</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 town halls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and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church halls displaying the typical spring flowers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from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the West Coast region. At many flower festivals, there </a:t>
            </a:r>
            <a:r>
              <a:rPr kumimoji="0" lang="en-US"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are </a:t>
            </a:r>
            <a:r>
              <a:rPr kumimoji="0" lang="sk-SK" sz="1600" b="0" i="1" u="none" strike="noStrike" kern="1200" cap="none" spc="0" normalizeH="0" baseline="0" noProof="0" dirty="0">
                <a:ln>
                  <a:noFill/>
                </a:ln>
                <a:solidFill>
                  <a:prstClr val="black"/>
                </a:solidFill>
                <a:effectLst/>
                <a:uLnTx/>
                <a:uFillTx/>
                <a:latin typeface="Georgia" panose="02040502050405020303" pitchFamily="18" charset="0"/>
                <a:ea typeface="+mn-ea"/>
                <a:cs typeface="+mn-cs"/>
              </a:rPr>
              <a:t>also art exhibitions, lectures as well as markets with craft and food stalls which complement the unique experience.</a:t>
            </a:r>
          </a:p>
        </p:txBody>
      </p:sp>
      <p:sp>
        <p:nvSpPr>
          <p:cNvPr id="6" name="Obdĺžnik 5">
            <a:extLst>
              <a:ext uri="{FF2B5EF4-FFF2-40B4-BE49-F238E27FC236}">
                <a16:creationId xmlns:a16="http://schemas.microsoft.com/office/drawing/2014/main" id="{11A4C76C-DB23-42D2-B2F7-6FE435E48FB6}"/>
              </a:ext>
            </a:extLst>
          </p:cNvPr>
          <p:cNvSpPr/>
          <p:nvPr/>
        </p:nvSpPr>
        <p:spPr>
          <a:xfrm>
            <a:off x="609600" y="384542"/>
            <a:ext cx="6705600" cy="707886"/>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South Africa’s </a:t>
            </a:r>
            <a:r>
              <a:rPr kumimoji="0" lang="en-US" sz="4000" b="1" i="0" u="none" strike="noStrike" kern="1200" cap="none" spc="0" normalizeH="0" baseline="0" noProof="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rPr>
              <a:t>Floral Kingdom</a:t>
            </a:r>
            <a:endParaRPr kumimoji="0" lang="en-US" sz="4000" b="1" i="0" u="none" strike="noStrike" kern="1200" cap="none" spc="0" normalizeH="0" baseline="0" noProof="0" dirty="0">
              <a:ln w="12700">
                <a:solidFill>
                  <a:srgbClr val="9BBB59">
                    <a:lumMod val="50000"/>
                  </a:srgbClr>
                </a:solidFill>
                <a:prstDash val="solid"/>
              </a:ln>
              <a:pattFill prst="narHorz">
                <a:fgClr>
                  <a:srgbClr val="9BBB59"/>
                </a:fgClr>
                <a:bgClr>
                  <a:srgbClr val="9BBB59">
                    <a:lumMod val="40000"/>
                    <a:lumOff val="60000"/>
                  </a:srgbClr>
                </a:bgClr>
              </a:pattFill>
              <a:effectLst>
                <a:innerShdw blurRad="177800">
                  <a:srgbClr val="9BBB59">
                    <a:lumMod val="50000"/>
                  </a:srgbClr>
                </a:innerShdw>
              </a:effectLst>
              <a:uLnTx/>
              <a:uFillTx/>
              <a:latin typeface="Calibri"/>
              <a:ea typeface="+mn-ea"/>
              <a:cs typeface="+mn-cs"/>
            </a:endParaRPr>
          </a:p>
        </p:txBody>
      </p:sp>
    </p:spTree>
    <p:extLst>
      <p:ext uri="{BB962C8B-B14F-4D97-AF65-F5344CB8AC3E}">
        <p14:creationId xmlns:p14="http://schemas.microsoft.com/office/powerpoint/2010/main" val="362884526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715250" cy="5143500"/>
          </a:xfrm>
          <a:prstGeom prst="rect">
            <a:avLst/>
          </a:prstGeom>
        </p:spPr>
      </p:pic>
      <p:sp>
        <p:nvSpPr>
          <p:cNvPr id="8" name="Obdĺžnik 7">
            <a:extLst>
              <a:ext uri="{FF2B5EF4-FFF2-40B4-BE49-F238E27FC236}">
                <a16:creationId xmlns:a16="http://schemas.microsoft.com/office/drawing/2014/main" id="{56DCD616-84F6-4510-B1D2-C9BCDE99EDB1}"/>
              </a:ext>
            </a:extLst>
          </p:cNvPr>
          <p:cNvSpPr/>
          <p:nvPr/>
        </p:nvSpPr>
        <p:spPr>
          <a:xfrm>
            <a:off x="6781800" y="0"/>
            <a:ext cx="2362200" cy="5143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Rectangle 2"/>
          <p:cNvSpPr/>
          <p:nvPr/>
        </p:nvSpPr>
        <p:spPr>
          <a:xfrm>
            <a:off x="6781800" y="0"/>
            <a:ext cx="2362200" cy="5143500"/>
          </a:xfrm>
          <a:prstGeom prst="rect">
            <a:avLst/>
          </a:prstGeom>
          <a:solidFill>
            <a:schemeClr val="tx1">
              <a:alpha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u="sng" dirty="0">
                <a:latin typeface="Times New Roman" panose="02020603050405020304" pitchFamily="18" charset="0"/>
                <a:cs typeface="Times New Roman" panose="02020603050405020304" pitchFamily="18" charset="0"/>
              </a:rPr>
              <a:t>THE NATIONAL PARKS OF SOUTH AFRICA</a:t>
            </a:r>
          </a:p>
          <a:p>
            <a:pPr algn="ctr"/>
            <a:endParaRPr lang="en-US" sz="1400" b="1" u="sng" dirty="0">
              <a:latin typeface="Times New Roman" panose="02020603050405020304" pitchFamily="18" charset="0"/>
              <a:cs typeface="Times New Roman" panose="02020603050405020304" pitchFamily="18" charset="0"/>
            </a:endParaRPr>
          </a:p>
          <a:p>
            <a:pPr algn="ctr"/>
            <a:endParaRPr lang="en-US" sz="1400" b="1" u="sng" dirty="0">
              <a:latin typeface="Times New Roman" panose="02020603050405020304" pitchFamily="18" charset="0"/>
              <a:cs typeface="Times New Roman" panose="02020603050405020304" pitchFamily="18" charset="0"/>
            </a:endParaRPr>
          </a:p>
          <a:p>
            <a:pPr algn="ctr"/>
            <a:endParaRPr lang="en-US" sz="1400" b="1" u="sng" dirty="0">
              <a:latin typeface="Times New Roman" panose="02020603050405020304" pitchFamily="18" charset="0"/>
              <a:cs typeface="Times New Roman" panose="02020603050405020304" pitchFamily="18" charset="0"/>
            </a:endParaRP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10. West Coast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9. Golden Gate Highlands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8. Karoo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7. Namaqua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6. Mapungubwe National Park</a:t>
            </a:r>
          </a:p>
          <a:p>
            <a:pPr algn="ctr"/>
            <a:r>
              <a:rPr lang="en-US" sz="1200" b="1" dirty="0">
                <a:latin typeface="Times New Roman" panose="02020603050405020304" pitchFamily="18" charset="0"/>
                <a:cs typeface="Times New Roman" panose="02020603050405020304" pitchFamily="18" charset="0"/>
              </a:rPr>
              <a:t> </a:t>
            </a:r>
          </a:p>
          <a:p>
            <a:pPr algn="ctr"/>
            <a:r>
              <a:rPr lang="en-US" sz="1200" b="1" dirty="0">
                <a:latin typeface="Times New Roman" panose="02020603050405020304" pitchFamily="18" charset="0"/>
                <a:cs typeface="Times New Roman" panose="02020603050405020304" pitchFamily="18" charset="0"/>
              </a:rPr>
              <a:t>5. Marakele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4. Garden Route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3.Table Mountain National 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2. Addo Elephant National Park</a:t>
            </a:r>
          </a:p>
          <a:p>
            <a:pPr algn="ctr"/>
            <a:endParaRPr lang="en-US" sz="1200" b="1" dirty="0">
              <a:latin typeface="Times New Roman" panose="02020603050405020304" pitchFamily="18" charset="0"/>
              <a:cs typeface="Times New Roman" panose="02020603050405020304" pitchFamily="18" charset="0"/>
            </a:endParaRPr>
          </a:p>
          <a:p>
            <a:pPr algn="ctr"/>
            <a:r>
              <a:rPr lang="en-US" sz="1200" b="1" dirty="0">
                <a:latin typeface="Times New Roman" panose="02020603050405020304" pitchFamily="18" charset="0"/>
                <a:cs typeface="Times New Roman" panose="02020603050405020304" pitchFamily="18" charset="0"/>
              </a:rPr>
              <a:t>1. Kruger National Park</a:t>
            </a:r>
          </a:p>
        </p:txBody>
      </p:sp>
      <p:pic>
        <p:nvPicPr>
          <p:cNvPr id="4" name="Picture 3"/>
          <p:cNvPicPr>
            <a:picLocks noChangeAspect="1"/>
          </p:cNvPicPr>
          <p:nvPr/>
        </p:nvPicPr>
        <p:blipFill>
          <a:blip r:embed="rId3"/>
          <a:stretch>
            <a:fillRect/>
          </a:stretch>
        </p:blipFill>
        <p:spPr>
          <a:xfrm>
            <a:off x="7315200" y="590550"/>
            <a:ext cx="1295400" cy="681130"/>
          </a:xfrm>
          <a:prstGeom prst="rect">
            <a:avLst/>
          </a:prstGeom>
        </p:spPr>
      </p:pic>
      <p:sp>
        <p:nvSpPr>
          <p:cNvPr id="5" name="Rectangle 4"/>
          <p:cNvSpPr/>
          <p:nvPr/>
        </p:nvSpPr>
        <p:spPr>
          <a:xfrm>
            <a:off x="228600" y="2038350"/>
            <a:ext cx="1828800" cy="2895600"/>
          </a:xfrm>
          <a:prstGeom prst="rect">
            <a:avLst/>
          </a:prstGeom>
          <a:solidFill>
            <a:schemeClr val="tx1">
              <a:alpha val="7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u="sng" dirty="0">
              <a:latin typeface="Aharoni" panose="02010803020104030203" pitchFamily="2" charset="-79"/>
              <a:cs typeface="Aharoni" panose="02010803020104030203" pitchFamily="2" charset="-79"/>
            </a:endParaRPr>
          </a:p>
          <a:p>
            <a:pPr algn="ctr"/>
            <a:endParaRPr lang="en-US" sz="1000" u="sng" dirty="0">
              <a:latin typeface="Aharoni" panose="02010803020104030203" pitchFamily="2" charset="-79"/>
              <a:cs typeface="Aharoni" panose="02010803020104030203" pitchFamily="2" charset="-79"/>
            </a:endParaRPr>
          </a:p>
          <a:p>
            <a:pPr algn="ctr"/>
            <a:endParaRPr lang="en-US" sz="1000" u="sng" dirty="0">
              <a:latin typeface="Aharoni" panose="02010803020104030203" pitchFamily="2" charset="-79"/>
              <a:cs typeface="Aharoni" panose="02010803020104030203" pitchFamily="2" charset="-79"/>
            </a:endParaRPr>
          </a:p>
          <a:p>
            <a:pPr algn="ctr"/>
            <a:r>
              <a:rPr lang="en-US" sz="1100" u="sng" dirty="0">
                <a:latin typeface="Aharoni" panose="02010803020104030203" pitchFamily="2" charset="-79"/>
                <a:cs typeface="Aharoni" panose="02010803020104030203" pitchFamily="2" charset="-79"/>
              </a:rPr>
              <a:t>PLACES TO SEE FLOWERS OF SOUTH AFRICA</a:t>
            </a:r>
          </a:p>
          <a:p>
            <a:r>
              <a:rPr lang="en-US" sz="1000" dirty="0">
                <a:latin typeface="Aharoni" panose="02010803020104030203" pitchFamily="2" charset="-79"/>
                <a:cs typeface="Aharoni" panose="02010803020104030203" pitchFamily="2" charset="-79"/>
              </a:rPr>
              <a:t>1. Cosmos Country, Mpumalanga</a:t>
            </a:r>
          </a:p>
          <a:p>
            <a:r>
              <a:rPr lang="en-US" sz="1000" dirty="0">
                <a:latin typeface="Aharoni" panose="02010803020104030203" pitchFamily="2" charset="-79"/>
                <a:cs typeface="Aharoni" panose="02010803020104030203" pitchFamily="2" charset="-79"/>
              </a:rPr>
              <a:t>2. Sunflowers near Kroonstad, Free State</a:t>
            </a:r>
          </a:p>
          <a:p>
            <a:r>
              <a:rPr lang="en-US" sz="1000" dirty="0">
                <a:latin typeface="Aharoni" panose="02010803020104030203" pitchFamily="2" charset="-79"/>
                <a:cs typeface="Aharoni" panose="02010803020104030203" pitchFamily="2" charset="-79"/>
              </a:rPr>
              <a:t>3. Wild flowers in Namaqualand, Northern Cape </a:t>
            </a:r>
          </a:p>
          <a:p>
            <a:r>
              <a:rPr lang="en-US" sz="1000" dirty="0">
                <a:latin typeface="Aharoni" panose="02010803020104030203" pitchFamily="2" charset="-79"/>
                <a:cs typeface="Aharoni" panose="02010803020104030203" pitchFamily="2" charset="-79"/>
              </a:rPr>
              <a:t>4. Daisies in Darling, Western Cape </a:t>
            </a:r>
          </a:p>
          <a:p>
            <a:r>
              <a:rPr lang="en-US" sz="1000" dirty="0">
                <a:latin typeface="Aharoni" panose="02010803020104030203" pitchFamily="2" charset="-79"/>
                <a:cs typeface="Aharoni" panose="02010803020104030203" pitchFamily="2" charset="-79"/>
              </a:rPr>
              <a:t>5. 5. Aloes in </a:t>
            </a:r>
            <a:r>
              <a:rPr lang="en-US" sz="1000" dirty="0" err="1">
                <a:latin typeface="Aharoni" panose="02010803020104030203" pitchFamily="2" charset="-79"/>
                <a:cs typeface="Aharoni" panose="02010803020104030203" pitchFamily="2" charset="-79"/>
              </a:rPr>
              <a:t>Graskop</a:t>
            </a:r>
            <a:r>
              <a:rPr lang="en-US" sz="1000" dirty="0">
                <a:latin typeface="Aharoni" panose="02010803020104030203" pitchFamily="2" charset="-79"/>
                <a:cs typeface="Aharoni" panose="02010803020104030203" pitchFamily="2" charset="-79"/>
              </a:rPr>
              <a:t> and </a:t>
            </a:r>
            <a:r>
              <a:rPr lang="en-US" sz="1000" dirty="0" err="1">
                <a:latin typeface="Aharoni" panose="02010803020104030203" pitchFamily="2" charset="-79"/>
                <a:cs typeface="Aharoni" panose="02010803020104030203" pitchFamily="2" charset="-79"/>
              </a:rPr>
              <a:t>Lydenburg</a:t>
            </a:r>
            <a:r>
              <a:rPr lang="en-US" sz="1000" dirty="0">
                <a:latin typeface="Aharoni" panose="02010803020104030203" pitchFamily="2" charset="-79"/>
                <a:cs typeface="Aharoni" panose="02010803020104030203" pitchFamily="2" charset="-79"/>
              </a:rPr>
              <a:t>, Mpumalanga</a:t>
            </a:r>
          </a:p>
          <a:p>
            <a:r>
              <a:rPr lang="en-US" sz="1000" dirty="0">
                <a:latin typeface="Aharoni" panose="02010803020104030203" pitchFamily="2" charset="-79"/>
                <a:cs typeface="Aharoni" panose="02010803020104030203" pitchFamily="2" charset="-79"/>
              </a:rPr>
              <a:t>6. Eastern Cape extravaganza, Port Elizabeth</a:t>
            </a:r>
          </a:p>
          <a:p>
            <a:r>
              <a:rPr lang="en-US" sz="1000" dirty="0">
                <a:latin typeface="Aharoni" panose="02010803020104030203" pitchFamily="2" charset="-79"/>
                <a:cs typeface="Aharoni" panose="02010803020104030203" pitchFamily="2" charset="-79"/>
              </a:rPr>
              <a:t>7. Tankwa Karoo National Park</a:t>
            </a:r>
          </a:p>
          <a:p>
            <a:endParaRPr lang="en-US" sz="800" u="sng" dirty="0">
              <a:latin typeface="Aharoni" panose="02010803020104030203" pitchFamily="2" charset="-79"/>
              <a:cs typeface="Aharoni" panose="02010803020104030203" pitchFamily="2" charset="-79"/>
            </a:endParaRPr>
          </a:p>
          <a:p>
            <a:endParaRPr lang="en-US" sz="800" u="sng" dirty="0">
              <a:latin typeface="Aharoni" panose="02010803020104030203" pitchFamily="2" charset="-79"/>
              <a:cs typeface="Aharoni" panose="02010803020104030203" pitchFamily="2" charset="-79"/>
            </a:endParaRPr>
          </a:p>
          <a:p>
            <a:pPr marL="228600" indent="-228600" algn="ctr">
              <a:buAutoNum type="arabicPeriod"/>
            </a:pPr>
            <a:endParaRPr lang="en-US" sz="800" u="sng" dirty="0">
              <a:latin typeface="Aharoni" panose="02010803020104030203" pitchFamily="2" charset="-79"/>
              <a:cs typeface="Aharoni" panose="02010803020104030203" pitchFamily="2" charset="-79"/>
            </a:endParaRPr>
          </a:p>
          <a:p>
            <a:pPr algn="ctr"/>
            <a:endParaRPr lang="en-US" sz="1000" u="sng" dirty="0">
              <a:latin typeface="Aharoni" panose="02010803020104030203" pitchFamily="2" charset="-79"/>
              <a:cs typeface="Aharoni" panose="02010803020104030203" pitchFamily="2" charset="-79"/>
            </a:endParaRPr>
          </a:p>
        </p:txBody>
      </p:sp>
      <p:pic>
        <p:nvPicPr>
          <p:cNvPr id="7" name="Frame">
            <a:extLst>
              <a:ext uri="{FF2B5EF4-FFF2-40B4-BE49-F238E27FC236}">
                <a16:creationId xmlns:a16="http://schemas.microsoft.com/office/drawing/2014/main" id="{0678F3C0-7296-4BD4-9B68-1BEDDDD537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85394573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4" name="Frame">
            <a:extLst>
              <a:ext uri="{FF2B5EF4-FFF2-40B4-BE49-F238E27FC236}">
                <a16:creationId xmlns:a16="http://schemas.microsoft.com/office/drawing/2014/main" id="{8791C97A-0E7D-4BC5-99AC-746CE10311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15139" y="225040"/>
            <a:ext cx="432272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Aerial panoramic view of Cape Town the capital of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69" y="0"/>
            <a:ext cx="9140461" cy="5143500"/>
          </a:xfrm>
          <a:prstGeom prst="rect">
            <a:avLst/>
          </a:prstGeom>
          <a:noFill/>
        </p:spPr>
      </p:pic>
      <p:pic>
        <p:nvPicPr>
          <p:cNvPr id="4" name="Frame">
            <a:extLst>
              <a:ext uri="{FF2B5EF4-FFF2-40B4-BE49-F238E27FC236}">
                <a16:creationId xmlns:a16="http://schemas.microsoft.com/office/drawing/2014/main" id="{17154398-45EA-465F-848B-F1C6D7C781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6096000" y="209550"/>
            <a:ext cx="267573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Beautiful Wildflowers of Namaqualand</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Frame">
            <a:extLst>
              <a:ext uri="{FF2B5EF4-FFF2-40B4-BE49-F238E27FC236}">
                <a16:creationId xmlns:a16="http://schemas.microsoft.com/office/drawing/2014/main" id="{778DDFA7-D43B-4EF1-B90D-10826E6D2A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4876800" y="209550"/>
            <a:ext cx="3852337"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South Africa’s Namaqualand National Park in springtime</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086350"/>
          </a:xfrm>
          <a:prstGeom prst="rect">
            <a:avLst/>
          </a:prstGeom>
        </p:spPr>
      </p:pic>
      <p:pic>
        <p:nvPicPr>
          <p:cNvPr id="4" name="Frame">
            <a:extLst>
              <a:ext uri="{FF2B5EF4-FFF2-40B4-BE49-F238E27FC236}">
                <a16:creationId xmlns:a16="http://schemas.microsoft.com/office/drawing/2014/main" id="{16C49AD4-DF2C-42B0-840B-F3AFDD1DA8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209550"/>
            <a:ext cx="2811988"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Namaqualand seaside Wildflower Daisies</a:t>
            </a:r>
          </a:p>
        </p:txBody>
      </p:sp>
    </p:spTree>
    <p:extLst>
      <p:ext uri="{BB962C8B-B14F-4D97-AF65-F5344CB8AC3E}">
        <p14:creationId xmlns:p14="http://schemas.microsoft.com/office/powerpoint/2010/main" val="351499960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9" y="2116"/>
            <a:ext cx="9136480" cy="5139270"/>
          </a:xfrm>
          <a:prstGeom prst="rect">
            <a:avLst/>
          </a:prstGeom>
        </p:spPr>
      </p:pic>
      <p:pic>
        <p:nvPicPr>
          <p:cNvPr id="4" name="Frame">
            <a:extLst>
              <a:ext uri="{FF2B5EF4-FFF2-40B4-BE49-F238E27FC236}">
                <a16:creationId xmlns:a16="http://schemas.microsoft.com/office/drawing/2014/main" id="{233DC0B7-BD14-48DD-9540-2CAC3BD727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Rectangle 5"/>
          <p:cNvSpPr/>
          <p:nvPr/>
        </p:nvSpPr>
        <p:spPr>
          <a:xfrm>
            <a:off x="381000" y="209550"/>
            <a:ext cx="648927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Nature’s flower-fields of beautiful Skilpad Flower reserve in Namaqualand Park during springtime</a:t>
            </a:r>
          </a:p>
        </p:txBody>
      </p:sp>
    </p:spTree>
    <p:extLst>
      <p:ext uri="{BB962C8B-B14F-4D97-AF65-F5344CB8AC3E}">
        <p14:creationId xmlns:p14="http://schemas.microsoft.com/office/powerpoint/2010/main" val="151300191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144000" cy="5143500"/>
          </a:xfrm>
          <a:prstGeom prst="rect">
            <a:avLst/>
          </a:prstGeom>
        </p:spPr>
      </p:pic>
      <p:pic>
        <p:nvPicPr>
          <p:cNvPr id="4" name="Frame">
            <a:extLst>
              <a:ext uri="{FF2B5EF4-FFF2-40B4-BE49-F238E27FC236}">
                <a16:creationId xmlns:a16="http://schemas.microsoft.com/office/drawing/2014/main" id="{C870D9E3-EE58-46D1-A367-C9F16FD07F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5715000" y="209550"/>
            <a:ext cx="3011209"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Spring Flowers of West Coast National Park</a:t>
            </a:r>
          </a:p>
        </p:txBody>
      </p:sp>
    </p:spTree>
    <p:extLst>
      <p:ext uri="{BB962C8B-B14F-4D97-AF65-F5344CB8AC3E}">
        <p14:creationId xmlns:p14="http://schemas.microsoft.com/office/powerpoint/2010/main" val="409425710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49"/>
            <a:ext cx="9143999" cy="5143499"/>
          </a:xfrm>
          <a:prstGeom prst="rect">
            <a:avLst/>
          </a:prstGeom>
        </p:spPr>
      </p:pic>
      <p:pic>
        <p:nvPicPr>
          <p:cNvPr id="3" name="Frame">
            <a:extLst>
              <a:ext uri="{FF2B5EF4-FFF2-40B4-BE49-F238E27FC236}">
                <a16:creationId xmlns:a16="http://schemas.microsoft.com/office/drawing/2014/main" id="{76C83925-FE60-4320-871A-4F24EA4CC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08958350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Frame">
            <a:extLst>
              <a:ext uri="{FF2B5EF4-FFF2-40B4-BE49-F238E27FC236}">
                <a16:creationId xmlns:a16="http://schemas.microsoft.com/office/drawing/2014/main" id="{E5DDFB1D-3B87-4FB7-B479-036A7CB0D1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142929"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spectacular wildflowers of the West Coast National Park.</a:t>
            </a:r>
          </a:p>
        </p:txBody>
      </p:sp>
    </p:spTree>
    <p:extLst>
      <p:ext uri="{BB962C8B-B14F-4D97-AF65-F5344CB8AC3E}">
        <p14:creationId xmlns:p14="http://schemas.microsoft.com/office/powerpoint/2010/main" val="338673270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C552070D-7283-410C-8DF8-3470D22481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21" y="5418"/>
            <a:ext cx="9090558" cy="5108894"/>
          </a:xfrm>
          <a:prstGeom prst="rect">
            <a:avLst/>
          </a:prstGeom>
        </p:spPr>
      </p:pic>
      <p:pic>
        <p:nvPicPr>
          <p:cNvPr id="4" name="Frame">
            <a:extLst>
              <a:ext uri="{FF2B5EF4-FFF2-40B4-BE49-F238E27FC236}">
                <a16:creationId xmlns:a16="http://schemas.microsoft.com/office/drawing/2014/main" id="{F6C1D6A8-3B93-4BD3-B300-DB5D797D16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4114800" y="4705350"/>
            <a:ext cx="466826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Spring flowers in the Old Mill Lodge in Springbok Namaqualand area</a:t>
            </a:r>
          </a:p>
        </p:txBody>
      </p:sp>
    </p:spTree>
    <p:extLst>
      <p:ext uri="{BB962C8B-B14F-4D97-AF65-F5344CB8AC3E}">
        <p14:creationId xmlns:p14="http://schemas.microsoft.com/office/powerpoint/2010/main" val="5811934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9" y="0"/>
            <a:ext cx="9144000" cy="5143500"/>
          </a:xfrm>
          <a:prstGeom prst="rect">
            <a:avLst/>
          </a:prstGeom>
        </p:spPr>
      </p:pic>
      <p:pic>
        <p:nvPicPr>
          <p:cNvPr id="4" name="Frame">
            <a:extLst>
              <a:ext uri="{FF2B5EF4-FFF2-40B4-BE49-F238E27FC236}">
                <a16:creationId xmlns:a16="http://schemas.microsoft.com/office/drawing/2014/main" id="{A7D9C65B-8811-48B8-BB72-B909679EFA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91946" y="209550"/>
            <a:ext cx="4180054"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Quiver Tree Forest  of Nieuwoudtville, Northern Cape Province</a:t>
            </a:r>
          </a:p>
        </p:txBody>
      </p:sp>
    </p:spTree>
    <p:extLst>
      <p:ext uri="{BB962C8B-B14F-4D97-AF65-F5344CB8AC3E}">
        <p14:creationId xmlns:p14="http://schemas.microsoft.com/office/powerpoint/2010/main" val="2363729130"/>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Frame">
            <a:extLst>
              <a:ext uri="{FF2B5EF4-FFF2-40B4-BE49-F238E27FC236}">
                <a16:creationId xmlns:a16="http://schemas.microsoft.com/office/drawing/2014/main" id="{ECC8222B-3780-4859-A28D-BF7675F7A2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13286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Field of Sunflowers at Bloemfontein, Free State, South Africa</a:t>
            </a:r>
          </a:p>
        </p:txBody>
      </p:sp>
    </p:spTree>
    <p:extLst>
      <p:ext uri="{BB962C8B-B14F-4D97-AF65-F5344CB8AC3E}">
        <p14:creationId xmlns:p14="http://schemas.microsoft.com/office/powerpoint/2010/main" val="104620858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8" y="2087"/>
            <a:ext cx="9136583" cy="5139328"/>
          </a:xfrm>
          <a:prstGeom prst="rect">
            <a:avLst/>
          </a:prstGeom>
        </p:spPr>
      </p:pic>
      <p:pic>
        <p:nvPicPr>
          <p:cNvPr id="4" name="Frame">
            <a:extLst>
              <a:ext uri="{FF2B5EF4-FFF2-40B4-BE49-F238E27FC236}">
                <a16:creationId xmlns:a16="http://schemas.microsoft.com/office/drawing/2014/main" id="{A1554978-5788-4753-B3A3-E7F76B1B8B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97456814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3998" cy="5143499"/>
          </a:xfrm>
          <a:prstGeom prst="rect">
            <a:avLst/>
          </a:prstGeom>
        </p:spPr>
      </p:pic>
      <p:pic>
        <p:nvPicPr>
          <p:cNvPr id="4" name="Frame">
            <a:extLst>
              <a:ext uri="{FF2B5EF4-FFF2-40B4-BE49-F238E27FC236}">
                <a16:creationId xmlns:a16="http://schemas.microsoft.com/office/drawing/2014/main" id="{94E3B74D-1EF3-4F0B-BEBB-F8CCC0B03E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331257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Seaside wildflowers of West Coast National park</a:t>
            </a:r>
          </a:p>
        </p:txBody>
      </p:sp>
    </p:spTree>
    <p:extLst>
      <p:ext uri="{BB962C8B-B14F-4D97-AF65-F5344CB8AC3E}">
        <p14:creationId xmlns:p14="http://schemas.microsoft.com/office/powerpoint/2010/main" val="1313288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4" name="Frame">
            <a:extLst>
              <a:ext uri="{FF2B5EF4-FFF2-40B4-BE49-F238E27FC236}">
                <a16:creationId xmlns:a16="http://schemas.microsoft.com/office/drawing/2014/main" id="{75CE199D-CF4D-41DD-A4DE-76EE1E5D8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4705350"/>
            <a:ext cx="3516154"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 field of flowers in the West Coast National Park </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117"/>
            <a:ext cx="9144000" cy="5139266"/>
          </a:xfrm>
          <a:prstGeom prst="rect">
            <a:avLst/>
          </a:prstGeom>
          <a:noFill/>
        </p:spPr>
      </p:pic>
      <p:pic>
        <p:nvPicPr>
          <p:cNvPr id="4" name="Frame">
            <a:extLst>
              <a:ext uri="{FF2B5EF4-FFF2-40B4-BE49-F238E27FC236}">
                <a16:creationId xmlns:a16="http://schemas.microsoft.com/office/drawing/2014/main" id="{39B823BE-7489-408A-BFB9-D4643051C6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209550"/>
            <a:ext cx="3783407"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Candlebra flowers of Nieuwoudtville Flower Reserve</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76"/>
            <a:ext cx="9144000" cy="5147662"/>
          </a:xfrm>
          <a:prstGeom prst="rect">
            <a:avLst/>
          </a:prstGeom>
        </p:spPr>
      </p:pic>
      <p:pic>
        <p:nvPicPr>
          <p:cNvPr id="4" name="Frame">
            <a:extLst>
              <a:ext uri="{FF2B5EF4-FFF2-40B4-BE49-F238E27FC236}">
                <a16:creationId xmlns:a16="http://schemas.microsoft.com/office/drawing/2014/main" id="{82EC9685-D7CC-4AC4-94E4-B46E5123A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276"/>
            <a:ext cx="9144000" cy="5143500"/>
          </a:xfrm>
          <a:prstGeom prst="rect">
            <a:avLst/>
          </a:prstGeom>
        </p:spPr>
      </p:pic>
      <p:sp>
        <p:nvSpPr>
          <p:cNvPr id="3" name="Rectangle 2"/>
          <p:cNvSpPr/>
          <p:nvPr/>
        </p:nvSpPr>
        <p:spPr>
          <a:xfrm>
            <a:off x="381000" y="209550"/>
            <a:ext cx="655410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Ribbon pincushion (Leucospermum tottum) at Kirstenbosch National Botanical Garden, Cape Town</a:t>
            </a:r>
          </a:p>
        </p:txBody>
      </p:sp>
    </p:spTree>
    <p:extLst>
      <p:ext uri="{BB962C8B-B14F-4D97-AF65-F5344CB8AC3E}">
        <p14:creationId xmlns:p14="http://schemas.microsoft.com/office/powerpoint/2010/main" val="141596976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5" y="5673"/>
            <a:ext cx="9139691" cy="5137828"/>
          </a:xfrm>
          <a:prstGeom prst="rect">
            <a:avLst/>
          </a:prstGeom>
        </p:spPr>
      </p:pic>
      <p:pic>
        <p:nvPicPr>
          <p:cNvPr id="4" name="Frame">
            <a:extLst>
              <a:ext uri="{FF2B5EF4-FFF2-40B4-BE49-F238E27FC236}">
                <a16:creationId xmlns:a16="http://schemas.microsoft.com/office/drawing/2014/main" id="{22B1DF96-11E9-4B2D-81C0-0C82D7FBC8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4724400" y="209550"/>
            <a:ext cx="4009880"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Karoo Desert National Botanical Garden, Western Cape</a:t>
            </a:r>
          </a:p>
        </p:txBody>
      </p:sp>
    </p:spTree>
    <p:extLst>
      <p:ext uri="{BB962C8B-B14F-4D97-AF65-F5344CB8AC3E}">
        <p14:creationId xmlns:p14="http://schemas.microsoft.com/office/powerpoint/2010/main" val="371654820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Frame">
            <a:extLst>
              <a:ext uri="{FF2B5EF4-FFF2-40B4-BE49-F238E27FC236}">
                <a16:creationId xmlns:a16="http://schemas.microsoft.com/office/drawing/2014/main" id="{CAE1CB81-7682-44FE-BF90-B59ACD4B02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4705350"/>
            <a:ext cx="366318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 waterfall at the Nieuwoudtville Wild Flower reserve</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4" y="12018"/>
            <a:ext cx="9130750" cy="5131482"/>
          </a:xfrm>
          <a:prstGeom prst="rect">
            <a:avLst/>
          </a:prstGeom>
        </p:spPr>
      </p:pic>
      <p:pic>
        <p:nvPicPr>
          <p:cNvPr id="4" name="Frame">
            <a:extLst>
              <a:ext uri="{FF2B5EF4-FFF2-40B4-BE49-F238E27FC236}">
                <a16:creationId xmlns:a16="http://schemas.microsoft.com/office/drawing/2014/main" id="{E5626917-373E-4051-9D54-C92290B3E7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7623754"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wildflowers of Namaqualand come to life between July and October every year in a dream-like carpet of color.</a:t>
            </a:r>
          </a:p>
        </p:txBody>
      </p:sp>
    </p:spTree>
    <p:extLst>
      <p:ext uri="{BB962C8B-B14F-4D97-AF65-F5344CB8AC3E}">
        <p14:creationId xmlns:p14="http://schemas.microsoft.com/office/powerpoint/2010/main" val="3684372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63"/>
            <a:ext cx="9144000" cy="5141174"/>
          </a:xfrm>
          <a:prstGeom prst="rect">
            <a:avLst/>
          </a:prstGeom>
          <a:noFill/>
        </p:spPr>
      </p:pic>
      <p:pic>
        <p:nvPicPr>
          <p:cNvPr id="5" name="Frame">
            <a:extLst>
              <a:ext uri="{FF2B5EF4-FFF2-40B4-BE49-F238E27FC236}">
                <a16:creationId xmlns:a16="http://schemas.microsoft.com/office/drawing/2014/main" id="{585B1369-2281-477D-A73D-270FE7261B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5715000" y="4705350"/>
            <a:ext cx="301717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Cacti at the succulent Garden of Soekershof</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500"/>
          </a:xfrm>
          <a:prstGeom prst="rect">
            <a:avLst/>
          </a:prstGeom>
          <a:noFill/>
        </p:spPr>
      </p:pic>
      <p:pic>
        <p:nvPicPr>
          <p:cNvPr id="5" name="Frame">
            <a:extLst>
              <a:ext uri="{FF2B5EF4-FFF2-40B4-BE49-F238E27FC236}">
                <a16:creationId xmlns:a16="http://schemas.microsoft.com/office/drawing/2014/main" id="{0C9F9B21-D26E-43CE-9689-C02356913B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209550"/>
            <a:ext cx="3480440"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Succulents and Cacti of Graaf Reinet,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359F4186-B7BD-4E21-8B72-EA3A467389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
            <a:ext cx="9144000" cy="5143500"/>
          </a:xfrm>
          <a:prstGeom prst="rect">
            <a:avLst/>
          </a:prstGeom>
        </p:spPr>
      </p:pic>
      <p:pic>
        <p:nvPicPr>
          <p:cNvPr id="4" name="Frame">
            <a:extLst>
              <a:ext uri="{FF2B5EF4-FFF2-40B4-BE49-F238E27FC236}">
                <a16:creationId xmlns:a16="http://schemas.microsoft.com/office/drawing/2014/main" id="{AA6D27A1-DB12-49D8-9BD1-9C0B6B5B6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526047"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Bright pink Lampranthus flowers, a native flower of Western Cape </a:t>
            </a:r>
          </a:p>
        </p:txBody>
      </p:sp>
    </p:spTree>
    <p:extLst>
      <p:ext uri="{BB962C8B-B14F-4D97-AF65-F5344CB8AC3E}">
        <p14:creationId xmlns:p14="http://schemas.microsoft.com/office/powerpoint/2010/main" val="46718057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548"/>
            <a:ext cx="9142961" cy="5142915"/>
          </a:xfrm>
          <a:prstGeom prst="rect">
            <a:avLst/>
          </a:prstGeom>
        </p:spPr>
      </p:pic>
      <p:pic>
        <p:nvPicPr>
          <p:cNvPr id="4" name="Frame">
            <a:extLst>
              <a:ext uri="{FF2B5EF4-FFF2-40B4-BE49-F238E27FC236}">
                <a16:creationId xmlns:a16="http://schemas.microsoft.com/office/drawing/2014/main" id="{404195EC-98B0-49B0-B151-6C2C492808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4652492"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Boomslang Tree Canopy Walkway at Kirstenbosch National Park </a:t>
            </a:r>
          </a:p>
        </p:txBody>
      </p:sp>
    </p:spTree>
    <p:extLst>
      <p:ext uri="{BB962C8B-B14F-4D97-AF65-F5344CB8AC3E}">
        <p14:creationId xmlns:p14="http://schemas.microsoft.com/office/powerpoint/2010/main" val="2426029026"/>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4" name="Frame">
            <a:extLst>
              <a:ext uri="{FF2B5EF4-FFF2-40B4-BE49-F238E27FC236}">
                <a16:creationId xmlns:a16="http://schemas.microsoft.com/office/drawing/2014/main" id="{B1612089-D075-4E12-9901-CC15030E56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4705350"/>
            <a:ext cx="2746265"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Kirstenbosch National Botanical Garden</a:t>
            </a:r>
          </a:p>
        </p:txBody>
      </p:sp>
    </p:spTree>
    <p:extLst>
      <p:ext uri="{BB962C8B-B14F-4D97-AF65-F5344CB8AC3E}">
        <p14:creationId xmlns:p14="http://schemas.microsoft.com/office/powerpoint/2010/main" val="37129498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5143500"/>
          </a:xfrm>
          <a:prstGeom prst="rect">
            <a:avLst/>
          </a:prstGeom>
        </p:spPr>
      </p:pic>
      <p:pic>
        <p:nvPicPr>
          <p:cNvPr id="4" name="Frame">
            <a:extLst>
              <a:ext uri="{FF2B5EF4-FFF2-40B4-BE49-F238E27FC236}">
                <a16:creationId xmlns:a16="http://schemas.microsoft.com/office/drawing/2014/main" id="{7D5C2EB8-9040-4AA1-B0DF-A4E6D2B24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5943600" y="4705350"/>
            <a:ext cx="2746265"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Kirstenbosch National Botanical Garden</a:t>
            </a:r>
          </a:p>
        </p:txBody>
      </p:sp>
    </p:spTree>
    <p:extLst>
      <p:ext uri="{BB962C8B-B14F-4D97-AF65-F5344CB8AC3E}">
        <p14:creationId xmlns:p14="http://schemas.microsoft.com/office/powerpoint/2010/main" val="144513125"/>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16" y="4704"/>
            <a:ext cx="9112168" cy="5121438"/>
          </a:xfrm>
          <a:prstGeom prst="rect">
            <a:avLst/>
          </a:prstGeom>
        </p:spPr>
      </p:pic>
      <p:pic>
        <p:nvPicPr>
          <p:cNvPr id="4" name="Frame">
            <a:extLst>
              <a:ext uri="{FF2B5EF4-FFF2-40B4-BE49-F238E27FC236}">
                <a16:creationId xmlns:a16="http://schemas.microsoft.com/office/drawing/2014/main" id="{DC026865-4B16-4F5A-A37E-AEDB92AA0F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209550"/>
            <a:ext cx="3448380"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Aloe arborescens of Kirstenbosch Botanical Garden</a:t>
            </a:r>
          </a:p>
        </p:txBody>
      </p:sp>
    </p:spTree>
    <p:extLst>
      <p:ext uri="{BB962C8B-B14F-4D97-AF65-F5344CB8AC3E}">
        <p14:creationId xmlns:p14="http://schemas.microsoft.com/office/powerpoint/2010/main" val="280737440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93"/>
            <a:ext cx="9144000" cy="5140514"/>
          </a:xfrm>
          <a:prstGeom prst="rect">
            <a:avLst/>
          </a:prstGeom>
        </p:spPr>
      </p:pic>
      <p:pic>
        <p:nvPicPr>
          <p:cNvPr id="5" name="Frame">
            <a:extLst>
              <a:ext uri="{FF2B5EF4-FFF2-40B4-BE49-F238E27FC236}">
                <a16:creationId xmlns:a16="http://schemas.microsoft.com/office/drawing/2014/main" id="{722FE35D-235A-4121-BF5C-16EDC56F15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Rectangle 3"/>
          <p:cNvSpPr/>
          <p:nvPr/>
        </p:nvSpPr>
        <p:spPr>
          <a:xfrm>
            <a:off x="381000" y="4705350"/>
            <a:ext cx="451918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A Private Hotel Garden – Emafweni on  Route R600, Cathkin Park</a:t>
            </a:r>
          </a:p>
        </p:txBody>
      </p:sp>
    </p:spTree>
    <p:extLst>
      <p:ext uri="{BB962C8B-B14F-4D97-AF65-F5344CB8AC3E}">
        <p14:creationId xmlns:p14="http://schemas.microsoft.com/office/powerpoint/2010/main" val="205586597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0A4AEB29-72CC-44C0-94D1-54400D8F7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3" name="Frame">
            <a:extLst>
              <a:ext uri="{FF2B5EF4-FFF2-40B4-BE49-F238E27FC236}">
                <a16:creationId xmlns:a16="http://schemas.microsoft.com/office/drawing/2014/main" id="{AD31B24C-8754-4CE1-A658-1C9B2DEA68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2" name="Picture 6"/>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6" name="Frame">
            <a:extLst>
              <a:ext uri="{FF2B5EF4-FFF2-40B4-BE49-F238E27FC236}">
                <a16:creationId xmlns:a16="http://schemas.microsoft.com/office/drawing/2014/main" id="{7B037C49-7042-4F33-BE48-26E54BEC6B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4705350"/>
            <a:ext cx="3533596"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Watsons in Silvermine Nature Reserve in Cape Town</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54" y="0"/>
            <a:ext cx="9141291" cy="5143500"/>
          </a:xfrm>
          <a:prstGeom prst="rect">
            <a:avLst/>
          </a:prstGeom>
          <a:noFill/>
        </p:spPr>
      </p:pic>
      <p:pic>
        <p:nvPicPr>
          <p:cNvPr id="3" name="Frame">
            <a:extLst>
              <a:ext uri="{FF2B5EF4-FFF2-40B4-BE49-F238E27FC236}">
                <a16:creationId xmlns:a16="http://schemas.microsoft.com/office/drawing/2014/main" id="{F1F97BD9-1024-46FC-95C0-1DADAC40B9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Frame">
            <a:extLst>
              <a:ext uri="{FF2B5EF4-FFF2-40B4-BE49-F238E27FC236}">
                <a16:creationId xmlns:a16="http://schemas.microsoft.com/office/drawing/2014/main" id="{2A1199B3-67D1-4B4A-8CD2-F51C85594D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381000" y="209550"/>
            <a:ext cx="511069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Cosmos Flowerfield in a grassland near Harrysmith, Free State;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7" y="1"/>
            <a:ext cx="9140306" cy="5143500"/>
          </a:xfrm>
          <a:prstGeom prst="rect">
            <a:avLst/>
          </a:prstGeom>
        </p:spPr>
      </p:pic>
      <p:pic>
        <p:nvPicPr>
          <p:cNvPr id="4" name="Frame">
            <a:extLst>
              <a:ext uri="{FF2B5EF4-FFF2-40B4-BE49-F238E27FC236}">
                <a16:creationId xmlns:a16="http://schemas.microsoft.com/office/drawing/2014/main" id="{4B1047D7-80C6-4C54-BB13-F907F8EDF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2362200" y="4705350"/>
            <a:ext cx="6398611"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Blooming Fynbos of Cape Floral Kingdom around </a:t>
            </a:r>
            <a:r>
              <a:rPr lang="en-US" sz="1200">
                <a:solidFill>
                  <a:schemeClr val="tx1"/>
                </a:solidFill>
                <a:latin typeface="Castanet" pitchFamily="2" charset="0"/>
                <a:cs typeface="Times New Roman" panose="02020603050405020304" pitchFamily="18" charset="0"/>
              </a:rPr>
              <a:t>Cape Town, Hermanus</a:t>
            </a:r>
            <a:r>
              <a:rPr lang="en-US" sz="1200" dirty="0">
                <a:solidFill>
                  <a:schemeClr val="tx1"/>
                </a:solidFill>
                <a:latin typeface="Castanet" pitchFamily="2" charset="0"/>
                <a:cs typeface="Times New Roman" panose="02020603050405020304" pitchFamily="18" charset="0"/>
              </a:rPr>
              <a:t> and the Overberg region</a:t>
            </a:r>
          </a:p>
        </p:txBody>
      </p:sp>
    </p:spTree>
    <p:extLst>
      <p:ext uri="{BB962C8B-B14F-4D97-AF65-F5344CB8AC3E}">
        <p14:creationId xmlns:p14="http://schemas.microsoft.com/office/powerpoint/2010/main" val="406219251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06"/>
            <a:ext cx="9144000" cy="5143500"/>
          </a:xfrm>
          <a:prstGeom prst="rect">
            <a:avLst/>
          </a:prstGeom>
        </p:spPr>
      </p:pic>
      <p:pic>
        <p:nvPicPr>
          <p:cNvPr id="4" name="Frame">
            <a:extLst>
              <a:ext uri="{FF2B5EF4-FFF2-40B4-BE49-F238E27FC236}">
                <a16:creationId xmlns:a16="http://schemas.microsoft.com/office/drawing/2014/main" id="{99CBE806-34FE-445E-82BD-E8853A46F0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81000" y="209550"/>
            <a:ext cx="2871299"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Blooming Fynbos at Kirstenbosch Gardens</a:t>
            </a:r>
          </a:p>
        </p:txBody>
      </p:sp>
    </p:spTree>
    <p:extLst>
      <p:ext uri="{BB962C8B-B14F-4D97-AF65-F5344CB8AC3E}">
        <p14:creationId xmlns:p14="http://schemas.microsoft.com/office/powerpoint/2010/main" val="1958858068"/>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5143500"/>
          </a:xfrm>
          <a:prstGeom prst="rect">
            <a:avLst/>
          </a:prstGeom>
        </p:spPr>
      </p:pic>
      <p:pic>
        <p:nvPicPr>
          <p:cNvPr id="4" name="Frame">
            <a:extLst>
              <a:ext uri="{FF2B5EF4-FFF2-40B4-BE49-F238E27FC236}">
                <a16:creationId xmlns:a16="http://schemas.microsoft.com/office/drawing/2014/main" id="{2F78B8C2-EB7D-4EFE-804F-4DE858D105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p:nvPr/>
        </p:nvSpPr>
        <p:spPr>
          <a:xfrm>
            <a:off x="3581400" y="4543408"/>
            <a:ext cx="5189241" cy="405683"/>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The Stellenbosch University Botanical Garden, located in the </a:t>
            </a:r>
            <a:r>
              <a:rPr lang="en-US" sz="1200">
                <a:solidFill>
                  <a:schemeClr val="tx1"/>
                </a:solidFill>
                <a:latin typeface="Castanet" pitchFamily="2" charset="0"/>
                <a:cs typeface="Times New Roman" panose="02020603050405020304" pitchFamily="18" charset="0"/>
              </a:rPr>
              <a:t>historical center</a:t>
            </a:r>
            <a:endParaRPr lang="sk-SK" sz="1200">
              <a:solidFill>
                <a:schemeClr val="tx1"/>
              </a:solidFill>
              <a:latin typeface="Castanet" pitchFamily="2" charset="0"/>
              <a:cs typeface="Times New Roman" panose="02020603050405020304" pitchFamily="18" charset="0"/>
            </a:endParaRPr>
          </a:p>
          <a:p>
            <a:pPr algn="ctr"/>
            <a:r>
              <a:rPr lang="en-US" sz="1200">
                <a:solidFill>
                  <a:schemeClr val="tx1"/>
                </a:solidFill>
                <a:latin typeface="Castanet" pitchFamily="2" charset="0"/>
                <a:cs typeface="Times New Roman" panose="02020603050405020304" pitchFamily="18" charset="0"/>
              </a:rPr>
              <a:t>of </a:t>
            </a:r>
            <a:r>
              <a:rPr lang="en-US" sz="1200" dirty="0">
                <a:solidFill>
                  <a:schemeClr val="tx1"/>
                </a:solidFill>
                <a:latin typeface="Castanet" pitchFamily="2" charset="0"/>
                <a:cs typeface="Times New Roman" panose="02020603050405020304" pitchFamily="18" charset="0"/>
              </a:rPr>
              <a:t>Stellenbosch, is the oldest university botanical garden near Cape Town.</a:t>
            </a:r>
          </a:p>
        </p:txBody>
      </p:sp>
    </p:spTree>
    <p:extLst>
      <p:ext uri="{BB962C8B-B14F-4D97-AF65-F5344CB8AC3E}">
        <p14:creationId xmlns:p14="http://schemas.microsoft.com/office/powerpoint/2010/main" val="2527305244"/>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76000"/>
            <a:ext cx="1752600" cy="1341505"/>
          </a:xfrm>
          <a:prstGeom prst="rect">
            <a:avLst/>
          </a:prstGeom>
          <a:ln w="12700">
            <a:solidFill>
              <a:schemeClr val="bg1"/>
            </a:solidFill>
          </a:ln>
        </p:spPr>
      </p:pic>
      <p:pic>
        <p:nvPicPr>
          <p:cNvPr id="3" name="Picture 2"/>
          <p:cNvPicPr>
            <a:picLocks/>
          </p:cNvPicPr>
          <p:nvPr/>
        </p:nvPicPr>
        <p:blipFill>
          <a:blip r:embed="rId4">
            <a:extLst>
              <a:ext uri="{28A0092B-C50C-407E-A947-70E740481C1C}">
                <a14:useLocalDpi xmlns:a14="http://schemas.microsoft.com/office/drawing/2010/main" val="0"/>
              </a:ext>
            </a:extLst>
          </a:blip>
          <a:stretch>
            <a:fillRect/>
          </a:stretch>
        </p:blipFill>
        <p:spPr>
          <a:xfrm>
            <a:off x="1828798" y="575999"/>
            <a:ext cx="2016000" cy="1342800"/>
          </a:xfrm>
          <a:prstGeom prst="rect">
            <a:avLst/>
          </a:prstGeom>
          <a:ln w="12700">
            <a:solidFill>
              <a:schemeClr val="bg1"/>
            </a:solidFill>
          </a:ln>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25476" y="576000"/>
            <a:ext cx="1887926" cy="1342800"/>
          </a:xfrm>
          <a:prstGeom prst="rect">
            <a:avLst/>
          </a:prstGeom>
          <a:ln w="12700">
            <a:solidFill>
              <a:schemeClr val="bg1"/>
            </a:solidFill>
          </a:ln>
        </p:spPr>
      </p:pic>
      <p:pic>
        <p:nvPicPr>
          <p:cNvPr id="7" name="Picture 6"/>
          <p:cNvPicPr>
            <a:picLocks/>
          </p:cNvPicPr>
          <p:nvPr/>
        </p:nvPicPr>
        <p:blipFill>
          <a:blip r:embed="rId6">
            <a:extLst>
              <a:ext uri="{28A0092B-C50C-407E-A947-70E740481C1C}">
                <a14:useLocalDpi xmlns:a14="http://schemas.microsoft.com/office/drawing/2010/main" val="0"/>
              </a:ext>
            </a:extLst>
          </a:blip>
          <a:stretch>
            <a:fillRect/>
          </a:stretch>
        </p:blipFill>
        <p:spPr>
          <a:xfrm>
            <a:off x="0" y="2051999"/>
            <a:ext cx="1822840" cy="1404000"/>
          </a:xfrm>
          <a:prstGeom prst="rect">
            <a:avLst/>
          </a:prstGeom>
          <a:ln w="12700">
            <a:solidFill>
              <a:schemeClr val="bg1"/>
            </a:solidFill>
          </a:ln>
        </p:spPr>
      </p:pic>
      <p:pic>
        <p:nvPicPr>
          <p:cNvPr id="8" name="Picture 7"/>
          <p:cNvPicPr>
            <a:picLocks/>
          </p:cNvPicPr>
          <p:nvPr/>
        </p:nvPicPr>
        <p:blipFill>
          <a:blip r:embed="rId7">
            <a:extLst>
              <a:ext uri="{28A0092B-C50C-407E-A947-70E740481C1C}">
                <a14:useLocalDpi xmlns:a14="http://schemas.microsoft.com/office/drawing/2010/main" val="0"/>
              </a:ext>
            </a:extLst>
          </a:blip>
          <a:stretch>
            <a:fillRect/>
          </a:stretch>
        </p:blipFill>
        <p:spPr>
          <a:xfrm>
            <a:off x="1914932" y="2051999"/>
            <a:ext cx="2057400" cy="1404000"/>
          </a:xfrm>
          <a:prstGeom prst="rect">
            <a:avLst/>
          </a:prstGeom>
          <a:ln w="12700">
            <a:solidFill>
              <a:schemeClr val="bg1"/>
            </a:solidFill>
          </a:ln>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49742" y="2052589"/>
            <a:ext cx="1079795" cy="1405575"/>
          </a:xfrm>
          <a:prstGeom prst="rect">
            <a:avLst/>
          </a:prstGeom>
          <a:ln w="12700">
            <a:solidFill>
              <a:schemeClr val="bg1"/>
            </a:solidFill>
          </a:ln>
        </p:spPr>
      </p:pic>
      <p:pic>
        <p:nvPicPr>
          <p:cNvPr id="10" name="Picture 9"/>
          <p:cNvPicPr>
            <a:picLocks/>
          </p:cNvPicPr>
          <p:nvPr/>
        </p:nvPicPr>
        <p:blipFill>
          <a:blip r:embed="rId9">
            <a:extLst>
              <a:ext uri="{28A0092B-C50C-407E-A947-70E740481C1C}">
                <a14:useLocalDpi xmlns:a14="http://schemas.microsoft.com/office/drawing/2010/main" val="0"/>
              </a:ext>
            </a:extLst>
          </a:blip>
          <a:stretch>
            <a:fillRect/>
          </a:stretch>
        </p:blipFill>
        <p:spPr>
          <a:xfrm>
            <a:off x="5214578" y="2052091"/>
            <a:ext cx="1800000" cy="1405575"/>
          </a:xfrm>
          <a:prstGeom prst="rect">
            <a:avLst/>
          </a:prstGeom>
          <a:ln w="12700">
            <a:solidFill>
              <a:schemeClr val="bg1"/>
            </a:solidFill>
          </a:ln>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973035" y="576000"/>
            <a:ext cx="1155595" cy="1342800"/>
          </a:xfrm>
          <a:prstGeom prst="rect">
            <a:avLst/>
          </a:prstGeom>
          <a:ln w="12700">
            <a:solidFill>
              <a:schemeClr val="bg1"/>
            </a:solidFill>
          </a:ln>
        </p:spPr>
      </p:pic>
      <p:pic>
        <p:nvPicPr>
          <p:cNvPr id="13" name="Picture 1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19841" y="576000"/>
            <a:ext cx="2044522" cy="1342800"/>
          </a:xfrm>
          <a:prstGeom prst="rect">
            <a:avLst/>
          </a:prstGeom>
          <a:ln w="12700">
            <a:solidFill>
              <a:schemeClr val="bg1"/>
            </a:solidFill>
          </a:ln>
        </p:spPr>
      </p:pic>
      <p:pic>
        <p:nvPicPr>
          <p:cNvPr id="14" name="Picture 13"/>
          <p:cNvPicPr>
            <a:picLocks/>
          </p:cNvPicPr>
          <p:nvPr/>
        </p:nvPicPr>
        <p:blipFill>
          <a:blip r:embed="rId12">
            <a:extLst>
              <a:ext uri="{28A0092B-C50C-407E-A947-70E740481C1C}">
                <a14:useLocalDpi xmlns:a14="http://schemas.microsoft.com/office/drawing/2010/main" val="0"/>
              </a:ext>
            </a:extLst>
          </a:blip>
          <a:stretch>
            <a:fillRect/>
          </a:stretch>
        </p:blipFill>
        <p:spPr>
          <a:xfrm>
            <a:off x="1606071" y="3600000"/>
            <a:ext cx="936455" cy="1368000"/>
          </a:xfrm>
          <a:prstGeom prst="rect">
            <a:avLst/>
          </a:prstGeom>
          <a:ln w="12700">
            <a:solidFill>
              <a:schemeClr val="bg1"/>
            </a:solidFill>
          </a:ln>
        </p:spPr>
      </p:pic>
      <p:pic>
        <p:nvPicPr>
          <p:cNvPr id="15" name="Picture 14"/>
          <p:cNvPicPr>
            <a:picLocks/>
          </p:cNvPicPr>
          <p:nvPr/>
        </p:nvPicPr>
        <p:blipFill>
          <a:blip r:embed="rId13">
            <a:extLst>
              <a:ext uri="{28A0092B-C50C-407E-A947-70E740481C1C}">
                <a14:useLocalDpi xmlns:a14="http://schemas.microsoft.com/office/drawing/2010/main" val="0"/>
              </a:ext>
            </a:extLst>
          </a:blip>
          <a:stretch>
            <a:fillRect/>
          </a:stretch>
        </p:blipFill>
        <p:spPr>
          <a:xfrm>
            <a:off x="2615045" y="3600000"/>
            <a:ext cx="1742813" cy="1368000"/>
          </a:xfrm>
          <a:prstGeom prst="rect">
            <a:avLst/>
          </a:prstGeom>
          <a:ln w="12700">
            <a:solidFill>
              <a:schemeClr val="bg1"/>
            </a:solidFill>
          </a:ln>
        </p:spPr>
      </p:pic>
      <p:pic>
        <p:nvPicPr>
          <p:cNvPr id="16" name="Picture 1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415352" y="3600000"/>
            <a:ext cx="1368000" cy="1368000"/>
          </a:xfrm>
          <a:prstGeom prst="rect">
            <a:avLst/>
          </a:prstGeom>
          <a:ln w="12700">
            <a:solidFill>
              <a:schemeClr val="bg1"/>
            </a:solidFill>
          </a:ln>
        </p:spPr>
      </p:pic>
      <p:pic>
        <p:nvPicPr>
          <p:cNvPr id="17" name="Picture 16"/>
          <p:cNvPicPr>
            <a:picLocks/>
          </p:cNvPicPr>
          <p:nvPr/>
        </p:nvPicPr>
        <p:blipFill>
          <a:blip r:embed="rId15">
            <a:extLst>
              <a:ext uri="{28A0092B-C50C-407E-A947-70E740481C1C}">
                <a14:useLocalDpi xmlns:a14="http://schemas.microsoft.com/office/drawing/2010/main" val="0"/>
              </a:ext>
            </a:extLst>
          </a:blip>
          <a:stretch>
            <a:fillRect/>
          </a:stretch>
        </p:blipFill>
        <p:spPr>
          <a:xfrm>
            <a:off x="5844446" y="3599999"/>
            <a:ext cx="1764000" cy="1368000"/>
          </a:xfrm>
          <a:prstGeom prst="rect">
            <a:avLst/>
          </a:prstGeom>
          <a:ln w="12700">
            <a:solidFill>
              <a:schemeClr val="bg1"/>
            </a:solidFill>
          </a:ln>
        </p:spPr>
      </p:pic>
      <p:pic>
        <p:nvPicPr>
          <p:cNvPr id="18" name="Picture 1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086600" y="2052000"/>
            <a:ext cx="2057400" cy="1405575"/>
          </a:xfrm>
          <a:prstGeom prst="rect">
            <a:avLst/>
          </a:prstGeom>
          <a:ln w="12700">
            <a:solidFill>
              <a:schemeClr val="bg1"/>
            </a:solidFill>
          </a:ln>
        </p:spPr>
      </p:pic>
      <p:sp>
        <p:nvSpPr>
          <p:cNvPr id="19" name="TextBox 18"/>
          <p:cNvSpPr txBox="1"/>
          <p:nvPr/>
        </p:nvSpPr>
        <p:spPr>
          <a:xfrm>
            <a:off x="1481652" y="94580"/>
            <a:ext cx="5867400" cy="338554"/>
          </a:xfrm>
          <a:prstGeom prst="rect">
            <a:avLst/>
          </a:prstGeom>
          <a:noFill/>
        </p:spPr>
        <p:txBody>
          <a:bodyPr wrap="square" rtlCol="0">
            <a:spAutoFit/>
          </a:bodyPr>
          <a:lstStyle/>
          <a:p>
            <a:pPr algn="ctr"/>
            <a:r>
              <a:rPr lang="en-US" sz="1600" dirty="0">
                <a:solidFill>
                  <a:schemeClr val="bg1"/>
                </a:solidFill>
                <a:latin typeface="Castanet" pitchFamily="2" charset="0"/>
              </a:rPr>
              <a:t>Here is a collection of some of the Fynbos </a:t>
            </a:r>
            <a:r>
              <a:rPr lang="en-US" sz="1600">
                <a:solidFill>
                  <a:schemeClr val="bg1"/>
                </a:solidFill>
                <a:latin typeface="Castanet" pitchFamily="2" charset="0"/>
              </a:rPr>
              <a:t>Flowers </a:t>
            </a:r>
            <a:r>
              <a:rPr lang="sk-SK" sz="1600">
                <a:solidFill>
                  <a:schemeClr val="bg1"/>
                </a:solidFill>
                <a:latin typeface="Castanet" pitchFamily="2" charset="0"/>
              </a:rPr>
              <a:t>o</a:t>
            </a:r>
            <a:r>
              <a:rPr lang="en-US" sz="1600">
                <a:solidFill>
                  <a:schemeClr val="bg1"/>
                </a:solidFill>
                <a:latin typeface="Castanet" pitchFamily="2" charset="0"/>
              </a:rPr>
              <a:t>f </a:t>
            </a:r>
            <a:r>
              <a:rPr lang="en-US" sz="1600" dirty="0">
                <a:solidFill>
                  <a:schemeClr val="bg1"/>
                </a:solidFill>
                <a:latin typeface="Castanet" pitchFamily="2" charset="0"/>
              </a:rPr>
              <a:t>South Africa</a:t>
            </a:r>
          </a:p>
        </p:txBody>
      </p:sp>
      <p:pic>
        <p:nvPicPr>
          <p:cNvPr id="20" name="Picture 19"/>
          <p:cNvPicPr>
            <a:picLocks/>
          </p:cNvPicPr>
          <p:nvPr/>
        </p:nvPicPr>
        <p:blipFill>
          <a:blip r:embed="rId17">
            <a:extLst>
              <a:ext uri="{28A0092B-C50C-407E-A947-70E740481C1C}">
                <a14:useLocalDpi xmlns:a14="http://schemas.microsoft.com/office/drawing/2010/main" val="0"/>
              </a:ext>
            </a:extLst>
          </a:blip>
          <a:stretch>
            <a:fillRect/>
          </a:stretch>
        </p:blipFill>
        <p:spPr>
          <a:xfrm>
            <a:off x="0" y="3600000"/>
            <a:ext cx="1524000" cy="1368000"/>
          </a:xfrm>
          <a:prstGeom prst="rect">
            <a:avLst/>
          </a:prstGeom>
          <a:ln w="12700">
            <a:solidFill>
              <a:schemeClr val="bg1"/>
            </a:solidFill>
          </a:ln>
        </p:spPr>
      </p:pic>
      <p:pic>
        <p:nvPicPr>
          <p:cNvPr id="21" name="Picture 20"/>
          <p:cNvPicPr>
            <a:picLocks/>
          </p:cNvPicPr>
          <p:nvPr/>
        </p:nvPicPr>
        <p:blipFill>
          <a:blip r:embed="rId18">
            <a:extLst>
              <a:ext uri="{28A0092B-C50C-407E-A947-70E740481C1C}">
                <a14:useLocalDpi xmlns:a14="http://schemas.microsoft.com/office/drawing/2010/main" val="0"/>
              </a:ext>
            </a:extLst>
          </a:blip>
          <a:stretch>
            <a:fillRect/>
          </a:stretch>
        </p:blipFill>
        <p:spPr>
          <a:xfrm>
            <a:off x="7695532" y="3600000"/>
            <a:ext cx="1448468" cy="1368000"/>
          </a:xfrm>
          <a:prstGeom prst="rect">
            <a:avLst/>
          </a:prstGeom>
          <a:ln w="12700">
            <a:solidFill>
              <a:schemeClr val="bg1"/>
            </a:solidFill>
          </a:ln>
        </p:spPr>
      </p:pic>
      <p:pic>
        <p:nvPicPr>
          <p:cNvPr id="22" name="Frame">
            <a:extLst>
              <a:ext uri="{FF2B5EF4-FFF2-40B4-BE49-F238E27FC236}">
                <a16:creationId xmlns:a16="http://schemas.microsoft.com/office/drawing/2014/main" id="{552781DB-C111-4074-9DD9-9A84AB5C5319}"/>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4215991623"/>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4" name="Frame">
            <a:extLst>
              <a:ext uri="{FF2B5EF4-FFF2-40B4-BE49-F238E27FC236}">
                <a16:creationId xmlns:a16="http://schemas.microsoft.com/office/drawing/2014/main" id="{37228AA9-FDE0-40D3-AEBF-EF77BA431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Rectangle 1"/>
          <p:cNvSpPr/>
          <p:nvPr/>
        </p:nvSpPr>
        <p:spPr>
          <a:xfrm>
            <a:off x="4800600" y="209550"/>
            <a:ext cx="3951723" cy="221018"/>
          </a:xfrm>
          <a:prstGeom prst="rect">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King Protea Flower – The National Flower Of South Africa</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9" y="0"/>
            <a:ext cx="9142702" cy="5143500"/>
          </a:xfrm>
          <a:prstGeom prst="rect">
            <a:avLst/>
          </a:prstGeom>
          <a:noFill/>
        </p:spPr>
      </p:pic>
      <p:pic>
        <p:nvPicPr>
          <p:cNvPr id="4" name="Frame">
            <a:extLst>
              <a:ext uri="{FF2B5EF4-FFF2-40B4-BE49-F238E27FC236}">
                <a16:creationId xmlns:a16="http://schemas.microsoft.com/office/drawing/2014/main" id="{BA11F756-D57F-4A04-850D-162D12EBB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Flowchart: Process 1"/>
          <p:cNvSpPr/>
          <p:nvPr/>
        </p:nvSpPr>
        <p:spPr>
          <a:xfrm>
            <a:off x="381000" y="4705350"/>
            <a:ext cx="5049779" cy="221018"/>
          </a:xfrm>
          <a:prstGeom prst="flowChartProcess">
            <a:avLst/>
          </a:prstGeom>
          <a:solidFill>
            <a:schemeClr val="tx2">
              <a:lumMod val="40000"/>
              <a:lumOff val="6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18000" bIns="18000" rtlCol="0" anchor="ctr">
            <a:spAutoFit/>
          </a:bodyPr>
          <a:lstStyle/>
          <a:p>
            <a:pPr algn="ctr"/>
            <a:r>
              <a:rPr lang="en-US" sz="1200" dirty="0">
                <a:solidFill>
                  <a:schemeClr val="tx1"/>
                </a:solidFill>
                <a:latin typeface="Castanet" pitchFamily="2" charset="0"/>
                <a:cs typeface="Times New Roman" panose="02020603050405020304" pitchFamily="18" charset="0"/>
              </a:rPr>
              <a:t>Ending with a panoramic sunset at the South African Kruger National Park</a:t>
            </a:r>
          </a:p>
        </p:txBody>
      </p:sp>
    </p:spTree>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1" y="1352550"/>
            <a:ext cx="1079904" cy="1428623"/>
          </a:xfrm>
          <a:prstGeom prst="rect">
            <a:avLst/>
          </a:prstGeom>
        </p:spPr>
      </p:pic>
      <p:sp>
        <p:nvSpPr>
          <p:cNvPr id="3" name="BlokTextu 2"/>
          <p:cNvSpPr txBox="1"/>
          <p:nvPr/>
        </p:nvSpPr>
        <p:spPr>
          <a:xfrm>
            <a:off x="7660513" y="3200019"/>
            <a:ext cx="1239581" cy="1477328"/>
          </a:xfrm>
          <a:prstGeom prst="rect">
            <a:avLst/>
          </a:prstGeom>
          <a:noFill/>
        </p:spPr>
        <p:txBody>
          <a:bodyPr wrap="square" rtlCol="0">
            <a:spAutoFit/>
          </a:bodyPr>
          <a:lstStyle/>
          <a:p>
            <a:pPr algn="ctr"/>
            <a:r>
              <a:rPr lang="sk-SK" b="1" dirty="0">
                <a:solidFill>
                  <a:srgbClr val="F79646">
                    <a:lumMod val="50000"/>
                  </a:srgbClr>
                </a:solidFill>
                <a:latin typeface="Castanet" pitchFamily="2" charset="0"/>
              </a:rPr>
              <a:t>WILD</a:t>
            </a:r>
          </a:p>
          <a:p>
            <a:pPr algn="ctr"/>
            <a:r>
              <a:rPr lang="sk-SK" b="1" dirty="0">
                <a:solidFill>
                  <a:srgbClr val="F79646">
                    <a:lumMod val="50000"/>
                  </a:srgbClr>
                </a:solidFill>
                <a:latin typeface="Castanet" pitchFamily="2" charset="0"/>
              </a:rPr>
              <a:t>FLOWERS</a:t>
            </a:r>
          </a:p>
          <a:p>
            <a:pPr algn="ctr"/>
            <a:r>
              <a:rPr lang="sk-SK" b="1" dirty="0">
                <a:solidFill>
                  <a:srgbClr val="F79646">
                    <a:lumMod val="50000"/>
                  </a:srgbClr>
                </a:solidFill>
                <a:latin typeface="Castanet" pitchFamily="2" charset="0"/>
              </a:rPr>
              <a:t>of</a:t>
            </a:r>
          </a:p>
          <a:p>
            <a:pPr algn="ctr"/>
            <a:r>
              <a:rPr lang="sk-SK" b="1" dirty="0">
                <a:solidFill>
                  <a:srgbClr val="F79646">
                    <a:lumMod val="50000"/>
                  </a:srgbClr>
                </a:solidFill>
                <a:latin typeface="Castanet" pitchFamily="2" charset="0"/>
              </a:rPr>
              <a:t>SOUTH</a:t>
            </a:r>
          </a:p>
          <a:p>
            <a:pPr algn="ctr"/>
            <a:r>
              <a:rPr lang="sk-SK" b="1" dirty="0">
                <a:solidFill>
                  <a:srgbClr val="F79646">
                    <a:lumMod val="50000"/>
                  </a:srgbClr>
                </a:solidFill>
                <a:latin typeface="Castanet" pitchFamily="2" charset="0"/>
              </a:rPr>
              <a:t>AFRICA</a:t>
            </a:r>
          </a:p>
        </p:txBody>
      </p:sp>
      <p:sp>
        <p:nvSpPr>
          <p:cNvPr id="6" name="Obdĺžnik 5"/>
          <p:cNvSpPr/>
          <p:nvPr/>
        </p:nvSpPr>
        <p:spPr>
          <a:xfrm>
            <a:off x="416203" y="666750"/>
            <a:ext cx="7196642" cy="1565621"/>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342900">
              <a:defRPr/>
            </a:pPr>
            <a:r>
              <a:rPr lang="en-US" sz="3200" b="1">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Hope </a:t>
            </a:r>
            <a:r>
              <a:rPr lang="en-US" sz="32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this presentation was interesting.             </a:t>
            </a:r>
          </a:p>
          <a:p>
            <a:pPr algn="ctr" defTabSz="342900">
              <a:defRPr/>
            </a:pPr>
            <a:r>
              <a:rPr lang="en-US" sz="32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Have a nice day.</a:t>
            </a:r>
          </a:p>
          <a:p>
            <a:pPr algn="ctr" defTabSz="342900">
              <a:lnSpc>
                <a:spcPct val="150000"/>
              </a:lnSpc>
              <a:defRPr/>
            </a:pPr>
            <a:r>
              <a:rPr lang="sk-SK" sz="24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Tony Chacko and </a:t>
            </a:r>
            <a:r>
              <a:rPr lang="sk-SK" sz="2400" b="1">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rPr>
              <a:t>Steve Rumpler</a:t>
            </a:r>
            <a:endParaRPr lang="sk-SK" sz="2400" b="1" dirty="0">
              <a:ln w="3175">
                <a:solidFill>
                  <a:sysClr val="windowText" lastClr="000000"/>
                </a:solidFill>
                <a:prstDash val="solid"/>
              </a:ln>
              <a:solidFill>
                <a:srgbClr val="F79646">
                  <a:lumMod val="60000"/>
                  <a:lumOff val="40000"/>
                </a:srgbClr>
              </a:solidFill>
              <a:effectLst>
                <a:outerShdw blurRad="50800" dist="38100" dir="13500000" algn="br" rotWithShape="0">
                  <a:prstClr val="black">
                    <a:alpha val="40000"/>
                  </a:prstClr>
                </a:outerShdw>
              </a:effectLst>
              <a:latin typeface="Castanet" pitchFamily="2" charset="0"/>
            </a:endParaRPr>
          </a:p>
        </p:txBody>
      </p:sp>
      <p:pic>
        <p:nvPicPr>
          <p:cNvPr id="13" name="Ruky">
            <a:extLst>
              <a:ext uri="{FF2B5EF4-FFF2-40B4-BE49-F238E27FC236}">
                <a16:creationId xmlns:a16="http://schemas.microsoft.com/office/drawing/2014/main" id="{9F716F9D-5B51-446C-B554-C95928AB1E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9762" y="2585459"/>
            <a:ext cx="3809524" cy="2120635"/>
          </a:xfrm>
          <a:prstGeom prst="rect">
            <a:avLst/>
          </a:prstGeom>
        </p:spPr>
      </p:pic>
      <p:pic>
        <p:nvPicPr>
          <p:cNvPr id="7" name="Obrázok 6">
            <a:extLst>
              <a:ext uri="{FF2B5EF4-FFF2-40B4-BE49-F238E27FC236}">
                <a16:creationId xmlns:a16="http://schemas.microsoft.com/office/drawing/2014/main" id="{6ACE3843-B45F-4000-B1D4-7F5A331E75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84972640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sld>
</file>

<file path=ppt/theme/theme1.xml><?xml version="1.0" encoding="utf-8"?>
<a:theme xmlns:a="http://schemas.openxmlformats.org/drawingml/2006/main" name="South Afric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South Africa</Template>
  <TotalTime>0</TotalTime>
  <Words>799</Words>
  <Application>Microsoft Office PowerPoint</Application>
  <PresentationFormat>Prezentácia na obrazovke (16:9)</PresentationFormat>
  <Paragraphs>87</Paragraphs>
  <Slides>44</Slides>
  <Notes>0</Notes>
  <HiddenSlides>0</HiddenSlides>
  <MMClips>0</MMClips>
  <ScaleCrop>false</ScaleCrop>
  <HeadingPairs>
    <vt:vector size="6" baseType="variant">
      <vt:variant>
        <vt:lpstr>Použité písma</vt:lpstr>
      </vt:variant>
      <vt:variant>
        <vt:i4>6</vt:i4>
      </vt:variant>
      <vt:variant>
        <vt:lpstr>Motív</vt:lpstr>
      </vt:variant>
      <vt:variant>
        <vt:i4>3</vt:i4>
      </vt:variant>
      <vt:variant>
        <vt:lpstr>Nadpisy snímok</vt:lpstr>
      </vt:variant>
      <vt:variant>
        <vt:i4>44</vt:i4>
      </vt:variant>
    </vt:vector>
  </HeadingPairs>
  <TitlesOfParts>
    <vt:vector size="53" baseType="lpstr">
      <vt:lpstr>Arial</vt:lpstr>
      <vt:lpstr>Times New Roman</vt:lpstr>
      <vt:lpstr>Georgia</vt:lpstr>
      <vt:lpstr>Aharoni</vt:lpstr>
      <vt:lpstr>Calibri</vt:lpstr>
      <vt:lpstr>Castanet</vt:lpstr>
      <vt:lpstr>South Africa</vt:lpstr>
      <vt:lpstr>Motív Office</vt:lpstr>
      <vt:lpstr>1_Motív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
  <cp:revision>67</cp:revision>
  <dcterms:created xsi:type="dcterms:W3CDTF">2017-02-15T11:47:41Z</dcterms:created>
  <dcterms:modified xsi:type="dcterms:W3CDTF">2020-03-15T08:46:19Z</dcterms:modified>
</cp:coreProperties>
</file>