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notesMasterIdLst>
    <p:notesMasterId r:id="rId46"/>
  </p:notesMasterIdLst>
  <p:sldIdLst>
    <p:sldId id="257" r:id="rId3"/>
    <p:sldId id="258" r:id="rId4"/>
    <p:sldId id="259" r:id="rId5"/>
    <p:sldId id="260" r:id="rId6"/>
    <p:sldId id="261" r:id="rId7"/>
    <p:sldId id="262" r:id="rId8"/>
    <p:sldId id="263" r:id="rId9"/>
    <p:sldId id="285" r:id="rId10"/>
    <p:sldId id="264" r:id="rId11"/>
    <p:sldId id="265" r:id="rId12"/>
    <p:sldId id="266" r:id="rId13"/>
    <p:sldId id="267" r:id="rId14"/>
    <p:sldId id="283" r:id="rId15"/>
    <p:sldId id="268" r:id="rId16"/>
    <p:sldId id="269" r:id="rId17"/>
    <p:sldId id="270" r:id="rId18"/>
    <p:sldId id="281" r:id="rId19"/>
    <p:sldId id="296" r:id="rId20"/>
    <p:sldId id="271" r:id="rId21"/>
    <p:sldId id="272" r:id="rId22"/>
    <p:sldId id="273" r:id="rId23"/>
    <p:sldId id="274" r:id="rId24"/>
    <p:sldId id="275" r:id="rId25"/>
    <p:sldId id="282" r:id="rId26"/>
    <p:sldId id="276" r:id="rId27"/>
    <p:sldId id="278" r:id="rId28"/>
    <p:sldId id="277" r:id="rId29"/>
    <p:sldId id="297" r:id="rId30"/>
    <p:sldId id="279" r:id="rId31"/>
    <p:sldId id="280" r:id="rId32"/>
    <p:sldId id="284" r:id="rId33"/>
    <p:sldId id="286" r:id="rId34"/>
    <p:sldId id="287" r:id="rId35"/>
    <p:sldId id="294" r:id="rId36"/>
    <p:sldId id="288" r:id="rId37"/>
    <p:sldId id="289" r:id="rId38"/>
    <p:sldId id="298" r:id="rId39"/>
    <p:sldId id="290" r:id="rId40"/>
    <p:sldId id="291" r:id="rId41"/>
    <p:sldId id="292" r:id="rId42"/>
    <p:sldId id="293" r:id="rId43"/>
    <p:sldId id="295" r:id="rId44"/>
    <p:sldId id="299" r:id="rId45"/>
  </p:sldIdLst>
  <p:sldSz cx="11520488" cy="7091363"/>
  <p:notesSz cx="6858000" cy="9144000"/>
  <p:embeddedFontLst>
    <p:embeddedFont>
      <p:font typeface="Alto" pitchFamily="2" charset="0"/>
      <p:regular r:id="rId47"/>
    </p:embeddedFont>
    <p:embeddedFont>
      <p:font typeface="Belwe Cn BT" panose="02060806050305020504" pitchFamily="18" charset="0"/>
      <p:regular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EckmaDEE" pitchFamily="2" charset="0"/>
      <p:regular r:id="rId55"/>
    </p:embeddedFont>
    <p:embeddedFont>
      <p:font typeface="Nadianne" panose="03020902050305070206" pitchFamily="66" charset="0"/>
      <p:bold r:id="rId56"/>
    </p:embeddedFont>
    <p:embeddedFont>
      <p:font typeface="ProseAntique" pitchFamily="2" charset="0"/>
      <p:bold r:id="rId5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Co/WJHcMpifxcWnaIgU3A==" hashData="E+lCfDdPouohIiURDfzbdiUsv7cywInxGy5Yg4KLX1zt24CkvyN32GNo+KhgmbZ7EabnOKQravCqlRY4YIEbG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81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4" d="100"/>
          <a:sy n="94" d="100"/>
        </p:scale>
        <p:origin x="102"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62D9D0-3E8B-4EEC-9BDD-503447734F9E}"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922338" y="1143000"/>
            <a:ext cx="50133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171102-A937-43AF-930B-1CB7CA7C1913}" type="slidenum">
              <a:rPr lang="sk-SK" smtClean="0"/>
              <a:t>‹#›</a:t>
            </a:fld>
            <a:endParaRPr lang="sk-SK"/>
          </a:p>
        </p:txBody>
      </p:sp>
    </p:spTree>
    <p:extLst>
      <p:ext uri="{BB962C8B-B14F-4D97-AF65-F5344CB8AC3E}">
        <p14:creationId xmlns:p14="http://schemas.microsoft.com/office/powerpoint/2010/main" val="210758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179614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59889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FD182681-54FB-412A-A798-0FADAA500222}"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865820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FD182681-54FB-412A-A798-0FADAA500222}"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2982110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FD182681-54FB-412A-A798-0FADAA500222}" type="datetimeFigureOut">
              <a:rPr lang="en-US" smtClean="0"/>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7292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FD182681-54FB-412A-A798-0FADAA500222}" type="datetimeFigureOut">
              <a:rPr lang="en-US" smtClean="0"/>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246078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82681-54FB-412A-A798-0FADAA500222}" type="datetimeFigureOut">
              <a:rPr lang="en-US" smtClean="0"/>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248575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FD182681-54FB-412A-A798-0FADAA500222}"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76964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FD182681-54FB-412A-A798-0FADAA500222}" type="datetimeFigureOut">
              <a:rPr lang="en-US" smtClean="0"/>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433266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11808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62077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15. 3. 2020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249786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15. 3. 2020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1364005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15. 3. 2020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1600455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15. 3. 2020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3066980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15. 3. 2020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28644545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15. 3. 2020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20924125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15. 3. 2020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10714555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15. 3. 2020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1837953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rtlCol="0">
            <a:normAutofit/>
          </a:bodyPr>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15. 3. 2020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27215568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15. 3. 2020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394508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15. 3. 2020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1906683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FD182681-54FB-412A-A798-0FADAA500222}" type="datetimeFigureOut">
              <a:rPr lang="en-US" smtClean="0"/>
              <a:t>3/15/2020</a:t>
            </a:fld>
            <a:endParaRPr lang="en-US"/>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9E7A319C-02DF-438A-8A8D-22EB2E816263}" type="slidenum">
              <a:rPr lang="en-US" smtClean="0"/>
              <a:t>‹#›</a:t>
            </a:fld>
            <a:endParaRPr lang="en-US"/>
          </a:p>
        </p:txBody>
      </p:sp>
    </p:spTree>
    <p:extLst>
      <p:ext uri="{BB962C8B-B14F-4D97-AF65-F5344CB8AC3E}">
        <p14:creationId xmlns:p14="http://schemas.microsoft.com/office/powerpoint/2010/main" val="12015223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5"/>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3" y="6572250"/>
            <a:ext cx="2592387" cy="377825"/>
          </a:xfrm>
          <a:prstGeom prst="rect">
            <a:avLst/>
          </a:prstGeom>
        </p:spPr>
        <p:txBody>
          <a:bodyPr vert="horz" lIns="91440" tIns="45720" rIns="91440" bIns="45720" rtlCol="0" anchor="ctr"/>
          <a:lstStyle>
            <a:lvl1pPr algn="l" eaLnBrk="1" fontAlgn="auto" hangingPunct="1">
              <a:spcBef>
                <a:spcPts val="0"/>
              </a:spcBef>
              <a:spcAft>
                <a:spcPts val="0"/>
              </a:spcAft>
              <a:defRPr sz="1134">
                <a:solidFill>
                  <a:schemeClr val="tx1">
                    <a:tint val="75000"/>
                  </a:schemeClr>
                </a:solidFill>
                <a:latin typeface="+mn-lt"/>
              </a:defRPr>
            </a:lvl1pPr>
          </a:lstStyle>
          <a:p>
            <a:pPr>
              <a:defRPr/>
            </a:pPr>
            <a:fld id="{DB23E538-BE24-4D75-BE88-51A39350289E}" type="datetimeFigureOut">
              <a:rPr lang="sk-SK"/>
              <a:pPr>
                <a:defRPr/>
              </a:pPr>
              <a:t>15. 3. 2020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0" y="6572250"/>
            <a:ext cx="3887788" cy="377825"/>
          </a:xfrm>
          <a:prstGeom prst="rect">
            <a:avLst/>
          </a:prstGeom>
        </p:spPr>
        <p:txBody>
          <a:bodyPr vert="horz" lIns="91440" tIns="45720" rIns="91440" bIns="45720" rtlCol="0" anchor="ctr"/>
          <a:lstStyle>
            <a:lvl1pPr algn="ctr" eaLnBrk="1" fontAlgn="auto" hangingPunct="1">
              <a:spcBef>
                <a:spcPts val="0"/>
              </a:spcBef>
              <a:spcAft>
                <a:spcPts val="0"/>
              </a:spcAft>
              <a:defRPr sz="1134">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8" y="6572250"/>
            <a:ext cx="2592387" cy="377825"/>
          </a:xfrm>
          <a:prstGeom prst="rect">
            <a:avLst/>
          </a:prstGeom>
        </p:spPr>
        <p:txBody>
          <a:bodyPr vert="horz" lIns="91440" tIns="45720" rIns="91440" bIns="45720" rtlCol="0" anchor="ctr"/>
          <a:lstStyle>
            <a:lvl1pPr algn="r" eaLnBrk="1" fontAlgn="auto" hangingPunct="1">
              <a:spcBef>
                <a:spcPts val="0"/>
              </a:spcBef>
              <a:spcAft>
                <a:spcPts val="0"/>
              </a:spcAft>
              <a:defRPr sz="1134">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39839921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863600" rtl="0" eaLnBrk="0" fontAlgn="base" hangingPunct="0">
        <a:lnSpc>
          <a:spcPct val="90000"/>
        </a:lnSpc>
        <a:spcBef>
          <a:spcPct val="0"/>
        </a:spcBef>
        <a:spcAft>
          <a:spcPct val="0"/>
        </a:spcAft>
        <a:defRPr sz="4100" kern="1200">
          <a:solidFill>
            <a:schemeClr val="tx1"/>
          </a:solidFill>
          <a:latin typeface="+mj-lt"/>
          <a:ea typeface="+mj-ea"/>
          <a:cs typeface="+mj-cs"/>
        </a:defRPr>
      </a:lvl1pPr>
      <a:lvl2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2pPr>
      <a:lvl3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3pPr>
      <a:lvl4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4pPr>
      <a:lvl5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5pPr>
      <a:lvl6pPr marL="457200" algn="l" defTabSz="863600" rtl="0" fontAlgn="base">
        <a:lnSpc>
          <a:spcPct val="90000"/>
        </a:lnSpc>
        <a:spcBef>
          <a:spcPct val="0"/>
        </a:spcBef>
        <a:spcAft>
          <a:spcPct val="0"/>
        </a:spcAft>
        <a:defRPr sz="4100">
          <a:solidFill>
            <a:schemeClr val="tx1"/>
          </a:solidFill>
          <a:latin typeface="Calibri Light" panose="020F0302020204030204" pitchFamily="34" charset="0"/>
        </a:defRPr>
      </a:lvl6pPr>
      <a:lvl7pPr marL="914400" algn="l" defTabSz="863600" rtl="0" fontAlgn="base">
        <a:lnSpc>
          <a:spcPct val="90000"/>
        </a:lnSpc>
        <a:spcBef>
          <a:spcPct val="0"/>
        </a:spcBef>
        <a:spcAft>
          <a:spcPct val="0"/>
        </a:spcAft>
        <a:defRPr sz="4100">
          <a:solidFill>
            <a:schemeClr val="tx1"/>
          </a:solidFill>
          <a:latin typeface="Calibri Light" panose="020F0302020204030204" pitchFamily="34" charset="0"/>
        </a:defRPr>
      </a:lvl7pPr>
      <a:lvl8pPr marL="1371600" algn="l" defTabSz="863600" rtl="0" fontAlgn="base">
        <a:lnSpc>
          <a:spcPct val="90000"/>
        </a:lnSpc>
        <a:spcBef>
          <a:spcPct val="0"/>
        </a:spcBef>
        <a:spcAft>
          <a:spcPct val="0"/>
        </a:spcAft>
        <a:defRPr sz="4100">
          <a:solidFill>
            <a:schemeClr val="tx1"/>
          </a:solidFill>
          <a:latin typeface="Calibri Light" panose="020F0302020204030204" pitchFamily="34" charset="0"/>
        </a:defRPr>
      </a:lvl8pPr>
      <a:lvl9pPr marL="1828800" algn="l" defTabSz="863600" rtl="0" fontAlgn="base">
        <a:lnSpc>
          <a:spcPct val="90000"/>
        </a:lnSpc>
        <a:spcBef>
          <a:spcPct val="0"/>
        </a:spcBef>
        <a:spcAft>
          <a:spcPct val="0"/>
        </a:spcAft>
        <a:defRPr sz="4100">
          <a:solidFill>
            <a:schemeClr val="tx1"/>
          </a:solidFill>
          <a:latin typeface="Calibri Light" panose="020F0302020204030204" pitchFamily="34" charset="0"/>
        </a:defRPr>
      </a:lvl9pPr>
    </p:titleStyle>
    <p:bodyStyle>
      <a:lvl1pPr marL="215900" indent="-215900" algn="l" defTabSz="863600" rtl="0" eaLnBrk="0" fontAlgn="base" hangingPunct="0">
        <a:lnSpc>
          <a:spcPct val="90000"/>
        </a:lnSpc>
        <a:spcBef>
          <a:spcPts val="950"/>
        </a:spcBef>
        <a:spcAft>
          <a:spcPct val="0"/>
        </a:spcAft>
        <a:buFont typeface="Arial" panose="020B0604020202020204" pitchFamily="34" charset="0"/>
        <a:buChar char="•"/>
        <a:defRPr sz="2600" kern="1200">
          <a:solidFill>
            <a:schemeClr val="tx1"/>
          </a:solidFill>
          <a:latin typeface="+mn-lt"/>
          <a:ea typeface="+mn-ea"/>
          <a:cs typeface="+mn-cs"/>
        </a:defRPr>
      </a:lvl1pPr>
      <a:lvl2pPr marL="647700" indent="-215900" algn="l" defTabSz="863600" rtl="0" eaLnBrk="0" fontAlgn="base" hangingPunct="0">
        <a:lnSpc>
          <a:spcPct val="90000"/>
        </a:lnSpc>
        <a:spcBef>
          <a:spcPts val="475"/>
        </a:spcBef>
        <a:spcAft>
          <a:spcPct val="0"/>
        </a:spcAft>
        <a:buFont typeface="Arial" panose="020B0604020202020204" pitchFamily="34" charset="0"/>
        <a:buChar char="•"/>
        <a:defRPr sz="2200" kern="1200">
          <a:solidFill>
            <a:schemeClr val="tx1"/>
          </a:solidFill>
          <a:latin typeface="+mn-lt"/>
          <a:ea typeface="+mn-ea"/>
          <a:cs typeface="+mn-cs"/>
        </a:defRPr>
      </a:lvl2pPr>
      <a:lvl3pPr marL="1079500" indent="-215900" algn="l" defTabSz="863600" rtl="0" eaLnBrk="0" fontAlgn="base" hangingPunct="0">
        <a:lnSpc>
          <a:spcPct val="90000"/>
        </a:lnSpc>
        <a:spcBef>
          <a:spcPts val="475"/>
        </a:spcBef>
        <a:spcAft>
          <a:spcPct val="0"/>
        </a:spcAft>
        <a:buFont typeface="Arial" panose="020B0604020202020204" pitchFamily="34" charset="0"/>
        <a:buChar char="•"/>
        <a:defRPr kern="1200">
          <a:solidFill>
            <a:schemeClr val="tx1"/>
          </a:solidFill>
          <a:latin typeface="+mn-lt"/>
          <a:ea typeface="+mn-ea"/>
          <a:cs typeface="+mn-cs"/>
        </a:defRPr>
      </a:lvl3pPr>
      <a:lvl4pPr marL="15113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4pPr>
      <a:lvl5pPr marL="19431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8E6585B0-47BE-4824-94A6-F4B7F7CD98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 y="1"/>
            <a:ext cx="11518959" cy="7091361"/>
          </a:xfrm>
          <a:prstGeom prst="rect">
            <a:avLst/>
          </a:prstGeom>
        </p:spPr>
      </p:pic>
      <p:pic>
        <p:nvPicPr>
          <p:cNvPr id="11" name="Rám">
            <a:extLst>
              <a:ext uri="{FF2B5EF4-FFF2-40B4-BE49-F238E27FC236}">
                <a16:creationId xmlns:a16="http://schemas.microsoft.com/office/drawing/2014/main" id="{756476BE-6165-4364-941F-58D7BDB353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61" y="0"/>
            <a:ext cx="11518965" cy="7091363"/>
          </a:xfrm>
          <a:prstGeom prst="rect">
            <a:avLst/>
          </a:prstGeom>
        </p:spPr>
      </p:pic>
      <p:sp>
        <p:nvSpPr>
          <p:cNvPr id="5" name="Text 1">
            <a:extLst>
              <a:ext uri="{FF2B5EF4-FFF2-40B4-BE49-F238E27FC236}">
                <a16:creationId xmlns:a16="http://schemas.microsoft.com/office/drawing/2014/main" id="{83534B7C-C60A-4B0B-822C-28813C4B64D6}"/>
              </a:ext>
            </a:extLst>
          </p:cNvPr>
          <p:cNvSpPr txBox="1"/>
          <p:nvPr/>
        </p:nvSpPr>
        <p:spPr>
          <a:xfrm>
            <a:off x="3384872" y="765421"/>
            <a:ext cx="4750738" cy="984054"/>
          </a:xfrm>
          <a:prstGeom prst="rect">
            <a:avLst/>
          </a:prstGeom>
          <a:noFill/>
        </p:spPr>
        <p:txBody>
          <a:bodyPr wrap="square" rtlCol="0">
            <a:spAutoFit/>
          </a:bodyPr>
          <a:lstStyle/>
          <a:p>
            <a:pPr algn="ct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The</a:t>
            </a:r>
            <a:r>
              <a:rPr lang="sk-SK" sz="5584">
                <a:solidFill>
                  <a:schemeClr val="accent1">
                    <a:lumMod val="75000"/>
                  </a:schemeClr>
                </a:solidFill>
                <a:effectLst>
                  <a:glow rad="228600">
                    <a:schemeClr val="accent6">
                      <a:satMod val="175000"/>
                      <a:alpha val="73000"/>
                    </a:schemeClr>
                  </a:glow>
                </a:effectLst>
                <a:latin typeface="ProseAntique" pitchFamily="2" charset="0"/>
                <a:ea typeface="Adobe Ming Std L" panose="02020300000000000000" pitchFamily="18" charset="-128"/>
              </a:rPr>
              <a:t> </a:t>
            </a: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Best</a:t>
            </a:r>
            <a:r>
              <a:rPr lang="sk-SK" sz="5584">
                <a:solidFill>
                  <a:schemeClr val="accent1">
                    <a:lumMod val="75000"/>
                  </a:schemeClr>
                </a:solidFill>
                <a:effectLst>
                  <a:glow rad="228600">
                    <a:schemeClr val="accent6">
                      <a:satMod val="175000"/>
                      <a:alpha val="73000"/>
                    </a:schemeClr>
                  </a:glow>
                </a:effectLst>
                <a:latin typeface="ProseAntique" pitchFamily="2" charset="0"/>
                <a:ea typeface="Adobe Ming Std L" panose="02020300000000000000" pitchFamily="18" charset="-128"/>
              </a:rPr>
              <a:t> </a:t>
            </a: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of</a:t>
            </a:r>
          </a:p>
        </p:txBody>
      </p:sp>
      <p:sp>
        <p:nvSpPr>
          <p:cNvPr id="6" name="Text 2">
            <a:extLst>
              <a:ext uri="{FF2B5EF4-FFF2-40B4-BE49-F238E27FC236}">
                <a16:creationId xmlns:a16="http://schemas.microsoft.com/office/drawing/2014/main" id="{28A79489-843F-466F-8081-935B96B137A3}"/>
              </a:ext>
            </a:extLst>
          </p:cNvPr>
          <p:cNvSpPr txBox="1"/>
          <p:nvPr/>
        </p:nvSpPr>
        <p:spPr>
          <a:xfrm>
            <a:off x="1048250" y="1720170"/>
            <a:ext cx="9423979" cy="1238031"/>
          </a:xfrm>
          <a:prstGeom prst="rect">
            <a:avLst/>
          </a:prstGeom>
          <a:noFill/>
        </p:spPr>
        <p:txBody>
          <a:bodyPr wrap="square" rtlCol="0">
            <a:spAutoFit/>
          </a:bodyPr>
          <a:lstStyle>
            <a:defPPr>
              <a:defRPr lang="en-US"/>
            </a:defPPr>
            <a:lvl1pPr algn="ctr">
              <a:defRPr sz="5400">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defRPr>
            </a:lvl1pPr>
          </a:lstStyle>
          <a:p>
            <a:r>
              <a:rPr lang="sk-SK" sz="7445"/>
              <a:t>South-East Asian food</a:t>
            </a:r>
          </a:p>
        </p:txBody>
      </p:sp>
      <p:sp>
        <p:nvSpPr>
          <p:cNvPr id="8" name="Popis">
            <a:extLst>
              <a:ext uri="{FF2B5EF4-FFF2-40B4-BE49-F238E27FC236}">
                <a16:creationId xmlns:a16="http://schemas.microsoft.com/office/drawing/2014/main" id="{70F2DC28-3A14-44AE-9A8D-C73B5CC60378}"/>
              </a:ext>
            </a:extLst>
          </p:cNvPr>
          <p:cNvSpPr/>
          <p:nvPr/>
        </p:nvSpPr>
        <p:spPr>
          <a:xfrm>
            <a:off x="491806" y="4133162"/>
            <a:ext cx="10536865" cy="2516213"/>
          </a:xfrm>
          <a:prstGeom prst="rect">
            <a:avLst/>
          </a:prstGeom>
          <a:gradFill flip="none" rotWithShape="1">
            <a:gsLst>
              <a:gs pos="1000">
                <a:schemeClr val="accent2">
                  <a:lumMod val="0"/>
                  <a:lumOff val="100000"/>
                  <a:alpha val="75000"/>
                </a:schemeClr>
              </a:gs>
              <a:gs pos="100000">
                <a:schemeClr val="accent2">
                  <a:lumMod val="60000"/>
                  <a:lumOff val="40000"/>
                </a:schemeClr>
              </a:gs>
            </a:gsLst>
            <a:path path="circle">
              <a:fillToRect l="50000" t="-80000" r="50000" b="180000"/>
            </a:path>
            <a:tileRect/>
          </a:gradFill>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3350" tIns="0" rIns="223350" bIns="180000" numCol="1" spcCol="0" rtlCol="0" fromWordArt="0" anchor="ctr" anchorCtr="0" forceAA="0" compatLnSpc="1">
            <a:prstTxWarp prst="textNoShape">
              <a:avLst/>
            </a:prstTxWarp>
            <a:noAutofit/>
          </a:bodyPr>
          <a:lstStyle/>
          <a:p>
            <a:pPr algn="just"/>
            <a:r>
              <a:rPr lang="sk-SK" sz="3722">
                <a:latin typeface="EckmaDEE" pitchFamily="2" charset="0"/>
              </a:rPr>
              <a:t>   </a:t>
            </a:r>
            <a:r>
              <a:rPr lang="en-US" sz="3200" i="1">
                <a:ln>
                  <a:solidFill>
                    <a:schemeClr val="tx1"/>
                  </a:solidFill>
                </a:ln>
                <a:solidFill>
                  <a:schemeClr val="accent6">
                    <a:lumMod val="75000"/>
                  </a:schemeClr>
                </a:solidFill>
                <a:effectLst/>
                <a:latin typeface="Alto" pitchFamily="2" charset="0"/>
              </a:rPr>
              <a:t>S</a:t>
            </a:r>
            <a:r>
              <a:rPr lang="en-US" sz="1861">
                <a:solidFill>
                  <a:schemeClr val="accent2">
                    <a:lumMod val="50000"/>
                  </a:schemeClr>
                </a:solidFill>
                <a:effectLst/>
                <a:latin typeface="Nadianne" panose="03020902050305070206" pitchFamily="66" charset="0"/>
              </a:rPr>
              <a:t>outheast Asia is home to an incredibly rich food history. From French colonial-inspired bánh mì to Singapore's iconic chicken rice to creamy Thai tom yam kung soup, this is one cuisine that embraces enough flavors to satisfy any palate. Then there are the frier items like Satays and Barbeques. Here are some great recipes to get you started!</a:t>
            </a:r>
            <a:endParaRPr lang="sk-SK" sz="1861">
              <a:solidFill>
                <a:schemeClr val="accent2">
                  <a:lumMod val="50000"/>
                </a:schemeClr>
              </a:solidFill>
              <a:effectLst/>
              <a:latin typeface="Nadianne" panose="03020902050305070206" pitchFamily="66" charset="0"/>
            </a:endParaRPr>
          </a:p>
          <a:p>
            <a:pPr algn="just"/>
            <a:endParaRPr lang="en-US" sz="1861">
              <a:solidFill>
                <a:schemeClr val="accent2">
                  <a:lumMod val="50000"/>
                </a:schemeClr>
              </a:solidFill>
              <a:effectLst/>
              <a:latin typeface="Nadianne" panose="03020902050305070206" pitchFamily="66" charset="0"/>
            </a:endParaRPr>
          </a:p>
          <a:p>
            <a:pPr algn="ctr"/>
            <a:r>
              <a:rPr lang="en-US" sz="1861">
                <a:solidFill>
                  <a:schemeClr val="accent2">
                    <a:lumMod val="50000"/>
                  </a:schemeClr>
                </a:solidFill>
                <a:effectLst/>
                <a:latin typeface="Nadianne" panose="03020902050305070206" pitchFamily="66" charset="0"/>
              </a:rPr>
              <a:t>                                     (A </a:t>
            </a:r>
            <a:r>
              <a:rPr lang="sk-SK" sz="1861">
                <a:solidFill>
                  <a:schemeClr val="accent2">
                    <a:lumMod val="50000"/>
                  </a:schemeClr>
                </a:solidFill>
                <a:effectLst/>
                <a:latin typeface="Nadianne" panose="03020902050305070206" pitchFamily="66" charset="0"/>
              </a:rPr>
              <a:t>p</a:t>
            </a:r>
            <a:r>
              <a:rPr lang="en-US" sz="1861">
                <a:solidFill>
                  <a:schemeClr val="accent2">
                    <a:lumMod val="50000"/>
                  </a:schemeClr>
                </a:solidFill>
                <a:effectLst/>
                <a:latin typeface="Nadianne" panose="03020902050305070206" pitchFamily="66" charset="0"/>
              </a:rPr>
              <a:t>resentation by Tony Chacko)</a:t>
            </a:r>
          </a:p>
        </p:txBody>
      </p:sp>
      <p:pic>
        <p:nvPicPr>
          <p:cNvPr id="10" name="Myš">
            <a:extLst>
              <a:ext uri="{FF2B5EF4-FFF2-40B4-BE49-F238E27FC236}">
                <a16:creationId xmlns:a16="http://schemas.microsoft.com/office/drawing/2014/main" id="{26CD663A-902C-4A63-9998-552194D58524}"/>
              </a:ext>
            </a:extLst>
          </p:cNvPr>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rot="20631581">
            <a:off x="10383062" y="6105848"/>
            <a:ext cx="371345" cy="371345"/>
          </a:xfrm>
          <a:prstGeom prst="rect">
            <a:avLst/>
          </a:prstGeom>
        </p:spPr>
      </p:pic>
    </p:spTree>
    <p:extLst>
      <p:ext uri="{BB962C8B-B14F-4D97-AF65-F5344CB8AC3E}">
        <p14:creationId xmlns:p14="http://schemas.microsoft.com/office/powerpoint/2010/main" val="2348610479"/>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Konstantin Klashtorni - Evening Sun .wav"/>
          </p:stSnd>
        </p:sndAc>
      </p:transition>
    </mc:Choice>
    <mc:Fallback xmlns="">
      <p:transition spd="slow">
        <p:fade/>
        <p:sndAc>
          <p:stSnd loop="1">
            <p:snd r:embed="rId6" name="Konstantin Klashtorni - Evening Sun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500"/>
                                        <p:tgtEl>
                                          <p:spTgt spid="6"/>
                                        </p:tgtEl>
                                      </p:cBhvr>
                                    </p:animEffect>
                                    <p:anim calcmode="lin" valueType="num">
                                      <p:cBhvr>
                                        <p:cTn id="14" dur="1500" fill="hold"/>
                                        <p:tgtEl>
                                          <p:spTgt spid="6"/>
                                        </p:tgtEl>
                                        <p:attrNameLst>
                                          <p:attrName>ppt_x</p:attrName>
                                        </p:attrNameLst>
                                      </p:cBhvr>
                                      <p:tavLst>
                                        <p:tav tm="0">
                                          <p:val>
                                            <p:strVal val="#ppt_x"/>
                                          </p:val>
                                        </p:tav>
                                        <p:tav tm="100000">
                                          <p:val>
                                            <p:strVal val="#ppt_x"/>
                                          </p:val>
                                        </p:tav>
                                      </p:tavLst>
                                    </p:anim>
                                    <p:anim calcmode="lin" valueType="num">
                                      <p:cBhvr>
                                        <p:cTn id="15" dur="1500" fill="hold"/>
                                        <p:tgtEl>
                                          <p:spTgt spid="6"/>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2000"/>
                                  </p:stCondLst>
                                  <p:childTnLst>
                                    <p:set>
                                      <p:cBhvr>
                                        <p:cTn id="17" dur="1" fill="hold">
                                          <p:stCondLst>
                                            <p:cond delay="0"/>
                                          </p:stCondLst>
                                        </p:cTn>
                                        <p:tgtEl>
                                          <p:spTgt spid="8"/>
                                        </p:tgtEl>
                                        <p:attrNameLst>
                                          <p:attrName>style.visibility</p:attrName>
                                        </p:attrNameLst>
                                      </p:cBhvr>
                                      <p:to>
                                        <p:strVal val="visible"/>
                                      </p:to>
                                    </p:set>
                                    <p:anim calcmode="lin" valueType="num">
                                      <p:cBhvr>
                                        <p:cTn id="18" dur="1500" fill="hold"/>
                                        <p:tgtEl>
                                          <p:spTgt spid="8"/>
                                        </p:tgtEl>
                                        <p:attrNameLst>
                                          <p:attrName>ppt_w</p:attrName>
                                        </p:attrNameLst>
                                      </p:cBhvr>
                                      <p:tavLst>
                                        <p:tav tm="0">
                                          <p:val>
                                            <p:fltVal val="0"/>
                                          </p:val>
                                        </p:tav>
                                        <p:tav tm="100000">
                                          <p:val>
                                            <p:strVal val="#ppt_w"/>
                                          </p:val>
                                        </p:tav>
                                      </p:tavLst>
                                    </p:anim>
                                    <p:anim calcmode="lin" valueType="num">
                                      <p:cBhvr>
                                        <p:cTn id="19" dur="1500" fill="hold"/>
                                        <p:tgtEl>
                                          <p:spTgt spid="8"/>
                                        </p:tgtEl>
                                        <p:attrNameLst>
                                          <p:attrName>ppt_h</p:attrName>
                                        </p:attrNameLst>
                                      </p:cBhvr>
                                      <p:tavLst>
                                        <p:tav tm="0">
                                          <p:val>
                                            <p:fltVal val="0"/>
                                          </p:val>
                                        </p:tav>
                                        <p:tav tm="100000">
                                          <p:val>
                                            <p:strVal val="#ppt_h"/>
                                          </p:val>
                                        </p:tav>
                                      </p:tavLst>
                                    </p:anim>
                                    <p:animEffect transition="in" filter="fade">
                                      <p:cBhvr>
                                        <p:cTn id="20" dur="1500"/>
                                        <p:tgtEl>
                                          <p:spTgt spid="8"/>
                                        </p:tgtEl>
                                      </p:cBhvr>
                                    </p:animEffect>
                                  </p:childTnLst>
                                </p:cTn>
                              </p:par>
                              <p:par>
                                <p:cTn id="21" presetID="10" presetClass="entr" presetSubtype="0" fill="hold" nodeType="withEffect">
                                  <p:stCondLst>
                                    <p:cond delay="300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1500"/>
                                        <p:tgtEl>
                                          <p:spTgt spid="8">
                                            <p:txEl>
                                              <p:pRg st="0" end="0"/>
                                            </p:txEl>
                                          </p:spTgt>
                                        </p:tgtEl>
                                      </p:cBhvr>
                                    </p:animEffect>
                                  </p:childTnLst>
                                </p:cTn>
                              </p:par>
                              <p:par>
                                <p:cTn id="24" presetID="10" presetClass="entr" presetSubtype="0" fill="hold" nodeType="withEffect">
                                  <p:stCondLst>
                                    <p:cond delay="500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1500"/>
                                        <p:tgtEl>
                                          <p:spTgt spid="8">
                                            <p:txEl>
                                              <p:pRg st="2" end="2"/>
                                            </p:txEl>
                                          </p:spTgt>
                                        </p:tgtEl>
                                      </p:cBhvr>
                                    </p:animEffect>
                                  </p:childTnLst>
                                </p:cTn>
                              </p:par>
                              <p:par>
                                <p:cTn id="27" presetID="53" presetClass="entr" presetSubtype="16" fill="hold" nodeType="withEffect">
                                  <p:stCondLst>
                                    <p:cond delay="70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Effect transition="in" filter="fade">
                                      <p:cBhvr>
                                        <p:cTn id="3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 y="0"/>
            <a:ext cx="11519995" cy="7092000"/>
          </a:xfrm>
          <a:prstGeom prst="rect">
            <a:avLst/>
          </a:prstGeom>
        </p:spPr>
      </p:pic>
      <p:sp>
        <p:nvSpPr>
          <p:cNvPr id="4" name="Popis">
            <a:extLst>
              <a:ext uri="{FF2B5EF4-FFF2-40B4-BE49-F238E27FC236}">
                <a16:creationId xmlns:a16="http://schemas.microsoft.com/office/drawing/2014/main" id="{839B58EF-3807-480F-A474-86B6AA6C4059}"/>
              </a:ext>
            </a:extLst>
          </p:cNvPr>
          <p:cNvSpPr/>
          <p:nvPr/>
        </p:nvSpPr>
        <p:spPr>
          <a:xfrm>
            <a:off x="540000" y="6408000"/>
            <a:ext cx="1923934"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effectLst/>
                <a:latin typeface="Nadianne" panose="03020902050305070206" pitchFamily="66" charset="0"/>
              </a:rPr>
              <a:t>Beef Satay</a:t>
            </a:r>
          </a:p>
        </p:txBody>
      </p:sp>
      <p:pic>
        <p:nvPicPr>
          <p:cNvPr id="6" name="Rám">
            <a:extLst>
              <a:ext uri="{FF2B5EF4-FFF2-40B4-BE49-F238E27FC236}">
                <a16:creationId xmlns:a16="http://schemas.microsoft.com/office/drawing/2014/main" id="{0370F156-91C0-4ED2-84C6-B4B2D58DA8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52585358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
            <a:ext cx="11520000" cy="7092022"/>
          </a:xfrm>
          <a:prstGeom prst="rect">
            <a:avLst/>
          </a:prstGeom>
        </p:spPr>
      </p:pic>
      <p:sp>
        <p:nvSpPr>
          <p:cNvPr id="4" name="Popis">
            <a:extLst>
              <a:ext uri="{FF2B5EF4-FFF2-40B4-BE49-F238E27FC236}">
                <a16:creationId xmlns:a16="http://schemas.microsoft.com/office/drawing/2014/main" id="{E354EC6D-B998-40BB-86BA-F3BB2EDE8362}"/>
              </a:ext>
            </a:extLst>
          </p:cNvPr>
          <p:cNvSpPr/>
          <p:nvPr/>
        </p:nvSpPr>
        <p:spPr>
          <a:xfrm>
            <a:off x="540000" y="6408000"/>
            <a:ext cx="779906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Chicken Satay with Peanut Sauce and Cucumber S</a:t>
            </a:r>
            <a:r>
              <a:rPr lang="sk-SK" sz="2000">
                <a:solidFill>
                  <a:schemeClr val="accent2">
                    <a:lumMod val="50000"/>
                  </a:schemeClr>
                </a:solidFill>
                <a:latin typeface="Nadianne" panose="03020902050305070206" pitchFamily="66" charset="0"/>
              </a:rPr>
              <a:t>alad</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F223A96A-1731-4462-A14E-252CA01C08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60394057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
            <a:ext cx="11520000" cy="7092011"/>
          </a:xfrm>
          <a:prstGeom prst="rect">
            <a:avLst/>
          </a:prstGeom>
        </p:spPr>
      </p:pic>
      <p:sp>
        <p:nvSpPr>
          <p:cNvPr id="4" name="Popis">
            <a:extLst>
              <a:ext uri="{FF2B5EF4-FFF2-40B4-BE49-F238E27FC236}">
                <a16:creationId xmlns:a16="http://schemas.microsoft.com/office/drawing/2014/main" id="{D4DC7B1A-2346-4E27-98FC-333EE90E8458}"/>
              </a:ext>
            </a:extLst>
          </p:cNvPr>
          <p:cNvSpPr/>
          <p:nvPr/>
        </p:nvSpPr>
        <p:spPr>
          <a:xfrm>
            <a:off x="540000" y="6408000"/>
            <a:ext cx="5737606"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Thai Corn Fritters (Tod Man Khao Pod)</a:t>
            </a:r>
          </a:p>
        </p:txBody>
      </p:sp>
      <p:pic>
        <p:nvPicPr>
          <p:cNvPr id="6" name="Rám">
            <a:extLst>
              <a:ext uri="{FF2B5EF4-FFF2-40B4-BE49-F238E27FC236}">
                <a16:creationId xmlns:a16="http://schemas.microsoft.com/office/drawing/2014/main" id="{2FEDE1B2-8BAA-4C33-BD7B-AB1A287EBC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29242958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E9198AB5-E9A7-4556-8EA6-A69B5FFC5C0D}"/>
              </a:ext>
            </a:extLst>
          </p:cNvPr>
          <p:cNvSpPr/>
          <p:nvPr/>
        </p:nvSpPr>
        <p:spPr>
          <a:xfrm>
            <a:off x="540000" y="6408000"/>
            <a:ext cx="555967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Tempura Prawns with Chilli Dip </a:t>
            </a:r>
            <a:r>
              <a:rPr lang="sk-SK" sz="2000">
                <a:solidFill>
                  <a:schemeClr val="accent2">
                    <a:lumMod val="50000"/>
                  </a:schemeClr>
                </a:solidFill>
                <a:latin typeface="Nadianne" panose="03020902050305070206" pitchFamily="66" charset="0"/>
              </a:rPr>
              <a:t>S</a:t>
            </a:r>
            <a:r>
              <a:rPr lang="en-US" sz="2000">
                <a:solidFill>
                  <a:schemeClr val="accent2">
                    <a:lumMod val="50000"/>
                  </a:schemeClr>
                </a:solidFill>
                <a:latin typeface="Nadianne" panose="03020902050305070206" pitchFamily="66" charset="0"/>
              </a:rPr>
              <a:t>auce</a:t>
            </a:r>
          </a:p>
        </p:txBody>
      </p:sp>
      <p:pic>
        <p:nvPicPr>
          <p:cNvPr id="6" name="Rám">
            <a:extLst>
              <a:ext uri="{FF2B5EF4-FFF2-40B4-BE49-F238E27FC236}">
                <a16:creationId xmlns:a16="http://schemas.microsoft.com/office/drawing/2014/main" id="{ACB20B5F-EDC4-461A-B51C-1690DE0A7F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437579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5"/>
            <a:ext cx="11520000" cy="7092015"/>
          </a:xfrm>
          <a:prstGeom prst="rect">
            <a:avLst/>
          </a:prstGeom>
        </p:spPr>
      </p:pic>
      <p:sp>
        <p:nvSpPr>
          <p:cNvPr id="4" name="Popis">
            <a:extLst>
              <a:ext uri="{FF2B5EF4-FFF2-40B4-BE49-F238E27FC236}">
                <a16:creationId xmlns:a16="http://schemas.microsoft.com/office/drawing/2014/main" id="{AC8F6BC0-7299-4319-AF24-918FCF2EFCDF}"/>
              </a:ext>
            </a:extLst>
          </p:cNvPr>
          <p:cNvSpPr/>
          <p:nvPr/>
        </p:nvSpPr>
        <p:spPr>
          <a:xfrm>
            <a:off x="540000" y="6408000"/>
            <a:ext cx="630032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Char Siew Pau (Steamed BBQ Pork in Bun)</a:t>
            </a:r>
          </a:p>
        </p:txBody>
      </p:sp>
      <p:pic>
        <p:nvPicPr>
          <p:cNvPr id="6" name="Rám">
            <a:extLst>
              <a:ext uri="{FF2B5EF4-FFF2-40B4-BE49-F238E27FC236}">
                <a16:creationId xmlns:a16="http://schemas.microsoft.com/office/drawing/2014/main" id="{BE57102E-E96A-41AF-BF72-49906554B5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11824221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9"/>
            <a:ext cx="11520000" cy="7092029"/>
          </a:xfrm>
          <a:prstGeom prst="rect">
            <a:avLst/>
          </a:prstGeom>
        </p:spPr>
      </p:pic>
      <p:sp>
        <p:nvSpPr>
          <p:cNvPr id="4" name="Popis">
            <a:extLst>
              <a:ext uri="{FF2B5EF4-FFF2-40B4-BE49-F238E27FC236}">
                <a16:creationId xmlns:a16="http://schemas.microsoft.com/office/drawing/2014/main" id="{F2A98A38-240A-4938-8567-15AB28DE1934}"/>
              </a:ext>
            </a:extLst>
          </p:cNvPr>
          <p:cNvSpPr/>
          <p:nvPr/>
        </p:nvSpPr>
        <p:spPr>
          <a:xfrm>
            <a:off x="540000" y="6408000"/>
            <a:ext cx="347243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Singapore's Chilli Crab</a:t>
            </a:r>
          </a:p>
        </p:txBody>
      </p:sp>
      <p:pic>
        <p:nvPicPr>
          <p:cNvPr id="6" name="Rám">
            <a:extLst>
              <a:ext uri="{FF2B5EF4-FFF2-40B4-BE49-F238E27FC236}">
                <a16:creationId xmlns:a16="http://schemas.microsoft.com/office/drawing/2014/main" id="{2290706D-359A-4318-95EF-12AA329072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3313497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2002"/>
          </a:xfrm>
          <a:prstGeom prst="rect">
            <a:avLst/>
          </a:prstGeom>
        </p:spPr>
      </p:pic>
      <p:sp>
        <p:nvSpPr>
          <p:cNvPr id="4" name="Popis">
            <a:extLst>
              <a:ext uri="{FF2B5EF4-FFF2-40B4-BE49-F238E27FC236}">
                <a16:creationId xmlns:a16="http://schemas.microsoft.com/office/drawing/2014/main" id="{16669F6E-D6E8-4383-ABDB-6DD1BB9AF32B}"/>
              </a:ext>
            </a:extLst>
          </p:cNvPr>
          <p:cNvSpPr/>
          <p:nvPr/>
        </p:nvSpPr>
        <p:spPr>
          <a:xfrm>
            <a:off x="540000" y="6120000"/>
            <a:ext cx="10445863"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Indonesian Ayam Goreng and Nasi Tutug (Fried Chicken and Tutug Rice in </a:t>
            </a:r>
            <a:r>
              <a:rPr lang="sk-SK" sz="2000">
                <a:solidFill>
                  <a:schemeClr val="accent2">
                    <a:lumMod val="50000"/>
                  </a:schemeClr>
                </a:solidFill>
                <a:latin typeface="Nadianne" panose="03020902050305070206" pitchFamily="66" charset="0"/>
              </a:rPr>
              <a:t>B</a:t>
            </a:r>
            <a:r>
              <a:rPr lang="en-US" sz="2000">
                <a:solidFill>
                  <a:schemeClr val="accent2">
                    <a:lumMod val="50000"/>
                  </a:schemeClr>
                </a:solidFill>
                <a:latin typeface="Nadianne" panose="03020902050305070206" pitchFamily="66" charset="0"/>
              </a:rPr>
              <a:t>anana </a:t>
            </a:r>
            <a:r>
              <a:rPr lang="sk-SK" sz="2000">
                <a:solidFill>
                  <a:schemeClr val="accent2">
                    <a:lumMod val="50000"/>
                  </a:schemeClr>
                </a:solidFill>
                <a:latin typeface="Nadianne" panose="03020902050305070206" pitchFamily="66" charset="0"/>
              </a:rPr>
              <a:t>L</a:t>
            </a:r>
            <a:r>
              <a:rPr lang="en-US" sz="2000">
                <a:solidFill>
                  <a:schemeClr val="accent2">
                    <a:lumMod val="50000"/>
                  </a:schemeClr>
                </a:solidFill>
                <a:latin typeface="Nadianne" panose="03020902050305070206" pitchFamily="66" charset="0"/>
              </a:rPr>
              <a:t>eaf)</a:t>
            </a:r>
          </a:p>
        </p:txBody>
      </p:sp>
      <p:pic>
        <p:nvPicPr>
          <p:cNvPr id="6" name="Rám">
            <a:extLst>
              <a:ext uri="{FF2B5EF4-FFF2-40B4-BE49-F238E27FC236}">
                <a16:creationId xmlns:a16="http://schemas.microsoft.com/office/drawing/2014/main" id="{B6A1F3A1-C503-434E-96EC-6A618E70C9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34713113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E96E3896-5829-444A-9D4E-756E6DD52FD9}"/>
              </a:ext>
            </a:extLst>
          </p:cNvPr>
          <p:cNvSpPr/>
          <p:nvPr/>
        </p:nvSpPr>
        <p:spPr>
          <a:xfrm>
            <a:off x="540000" y="6408000"/>
            <a:ext cx="412319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Adobe (Philippines)</a:t>
            </a:r>
          </a:p>
        </p:txBody>
      </p:sp>
      <p:pic>
        <p:nvPicPr>
          <p:cNvPr id="6" name="Rám">
            <a:extLst>
              <a:ext uri="{FF2B5EF4-FFF2-40B4-BE49-F238E27FC236}">
                <a16:creationId xmlns:a16="http://schemas.microsoft.com/office/drawing/2014/main" id="{CAA902E5-CEE8-4C62-88A0-37C34DAA24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8833832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1988"/>
          </a:xfrm>
          <a:prstGeom prst="rect">
            <a:avLst/>
          </a:prstGeom>
        </p:spPr>
      </p:pic>
      <p:sp>
        <p:nvSpPr>
          <p:cNvPr id="4" name="Popis">
            <a:extLst>
              <a:ext uri="{FF2B5EF4-FFF2-40B4-BE49-F238E27FC236}">
                <a16:creationId xmlns:a16="http://schemas.microsoft.com/office/drawing/2014/main" id="{B0105D5D-D316-478F-89EC-5E93CC6844FF}"/>
              </a:ext>
            </a:extLst>
          </p:cNvPr>
          <p:cNvSpPr/>
          <p:nvPr/>
        </p:nvSpPr>
        <p:spPr>
          <a:xfrm>
            <a:off x="540000" y="6408000"/>
            <a:ext cx="320146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Noodle Soup</a:t>
            </a:r>
          </a:p>
        </p:txBody>
      </p:sp>
      <p:pic>
        <p:nvPicPr>
          <p:cNvPr id="6" name="Rám">
            <a:extLst>
              <a:ext uri="{FF2B5EF4-FFF2-40B4-BE49-F238E27FC236}">
                <a16:creationId xmlns:a16="http://schemas.microsoft.com/office/drawing/2014/main" id="{0661C10A-7605-411A-B8F2-F38D70D90D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86959759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
            <a:ext cx="11520000" cy="7092007"/>
          </a:xfrm>
          <a:prstGeom prst="rect">
            <a:avLst/>
          </a:prstGeom>
        </p:spPr>
      </p:pic>
      <p:sp>
        <p:nvSpPr>
          <p:cNvPr id="4" name="Popis">
            <a:extLst>
              <a:ext uri="{FF2B5EF4-FFF2-40B4-BE49-F238E27FC236}">
                <a16:creationId xmlns:a16="http://schemas.microsoft.com/office/drawing/2014/main" id="{372E4739-0506-400B-AAE7-7196491475D6}"/>
              </a:ext>
            </a:extLst>
          </p:cNvPr>
          <p:cNvSpPr/>
          <p:nvPr/>
        </p:nvSpPr>
        <p:spPr>
          <a:xfrm>
            <a:off x="540001" y="4896000"/>
            <a:ext cx="10384674" cy="191936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Sukiyaki is a Japanese dish that is prepared and served in the nabemono (Japanese hot pot) style. It consists of meat (usually thinly sliced beef) which is slowly cooked or simmered at the table, alongside vegetables and other ingredients, in a shallow iron pot in a mixture of soy sauce, sugar, and mirin. Though a speciality food, non-Chinese people refrain eating this dish as all these non-veg items are served raw. </a:t>
            </a:r>
          </a:p>
        </p:txBody>
      </p:sp>
      <p:pic>
        <p:nvPicPr>
          <p:cNvPr id="6" name="Rám">
            <a:extLst>
              <a:ext uri="{FF2B5EF4-FFF2-40B4-BE49-F238E27FC236}">
                <a16:creationId xmlns:a16="http://schemas.microsoft.com/office/drawing/2014/main" id="{D2772AE4-DFB4-4349-B658-1A97E6BCC2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69390412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6"/>
            <a:ext cx="11520000" cy="7092047"/>
          </a:xfrm>
          <a:prstGeom prst="rect">
            <a:avLst/>
          </a:prstGeom>
        </p:spPr>
      </p:pic>
      <p:sp>
        <p:nvSpPr>
          <p:cNvPr id="4" name="Popis">
            <a:extLst>
              <a:ext uri="{FF2B5EF4-FFF2-40B4-BE49-F238E27FC236}">
                <a16:creationId xmlns:a16="http://schemas.microsoft.com/office/drawing/2014/main" id="{7078FDBE-0869-471B-B89A-FD2ACEC2CE7F}"/>
              </a:ext>
            </a:extLst>
          </p:cNvPr>
          <p:cNvSpPr/>
          <p:nvPr/>
        </p:nvSpPr>
        <p:spPr>
          <a:xfrm>
            <a:off x="540000" y="6408000"/>
            <a:ext cx="716402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Thai-Style Marinated Flank Steak and Herb Salad</a:t>
            </a:r>
          </a:p>
        </p:txBody>
      </p:sp>
      <p:pic>
        <p:nvPicPr>
          <p:cNvPr id="6" name="Rám">
            <a:extLst>
              <a:ext uri="{FF2B5EF4-FFF2-40B4-BE49-F238E27FC236}">
                <a16:creationId xmlns:a16="http://schemas.microsoft.com/office/drawing/2014/main" id="{9F1013AF-5F06-4A7F-B3BB-9A7B69B637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67511435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
            <a:ext cx="11520000" cy="7092029"/>
          </a:xfrm>
          <a:prstGeom prst="rect">
            <a:avLst/>
          </a:prstGeom>
        </p:spPr>
      </p:pic>
      <p:sp>
        <p:nvSpPr>
          <p:cNvPr id="4" name="Popis">
            <a:extLst>
              <a:ext uri="{FF2B5EF4-FFF2-40B4-BE49-F238E27FC236}">
                <a16:creationId xmlns:a16="http://schemas.microsoft.com/office/drawing/2014/main" id="{A72B77B1-915D-47DB-80AE-CD7FEC9E7EB9}"/>
              </a:ext>
            </a:extLst>
          </p:cNvPr>
          <p:cNvSpPr/>
          <p:nvPr/>
        </p:nvSpPr>
        <p:spPr>
          <a:xfrm>
            <a:off x="540000" y="5508000"/>
            <a:ext cx="10456863"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Rojak or Rujak is a traditional fruit and vegetable salad dish commonly found in Indonesia, Malaysia and Singapore. Rojak in Malaysia and Singapore, however, is mostly of Indian influence, mixed with fried tofu, cracker, cruller, meat and seafood fritter.</a:t>
            </a:r>
          </a:p>
        </p:txBody>
      </p:sp>
      <p:pic>
        <p:nvPicPr>
          <p:cNvPr id="6" name="Rám">
            <a:extLst>
              <a:ext uri="{FF2B5EF4-FFF2-40B4-BE49-F238E27FC236}">
                <a16:creationId xmlns:a16="http://schemas.microsoft.com/office/drawing/2014/main" id="{3C72BE58-E03B-4454-922A-CFFA0D0FE6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13003184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
            <a:ext cx="11520000" cy="7092062"/>
          </a:xfrm>
          <a:prstGeom prst="rect">
            <a:avLst/>
          </a:prstGeom>
        </p:spPr>
      </p:pic>
      <p:sp>
        <p:nvSpPr>
          <p:cNvPr id="4" name="Popis">
            <a:extLst>
              <a:ext uri="{FF2B5EF4-FFF2-40B4-BE49-F238E27FC236}">
                <a16:creationId xmlns:a16="http://schemas.microsoft.com/office/drawing/2014/main" id="{11EE4C0A-4785-4EF0-9559-BA3DC9CEADEE}"/>
              </a:ext>
            </a:extLst>
          </p:cNvPr>
          <p:cNvSpPr/>
          <p:nvPr/>
        </p:nvSpPr>
        <p:spPr>
          <a:xfrm>
            <a:off x="540000" y="6408000"/>
            <a:ext cx="573735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it-IT" sz="2000">
                <a:solidFill>
                  <a:schemeClr val="accent2">
                    <a:lumMod val="50000"/>
                  </a:schemeClr>
                </a:solidFill>
                <a:latin typeface="Nadianne" panose="03020902050305070206" pitchFamily="66" charset="0"/>
              </a:rPr>
              <a:t>Mango Mandarin Sesame Shrimp Salad</a:t>
            </a:r>
          </a:p>
        </p:txBody>
      </p:sp>
      <p:pic>
        <p:nvPicPr>
          <p:cNvPr id="6" name="Rám">
            <a:extLst>
              <a:ext uri="{FF2B5EF4-FFF2-40B4-BE49-F238E27FC236}">
                <a16:creationId xmlns:a16="http://schemas.microsoft.com/office/drawing/2014/main" id="{9EB38323-65BE-46CF-9208-3C58B709C9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618468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2005"/>
          </a:xfrm>
          <a:prstGeom prst="rect">
            <a:avLst/>
          </a:prstGeom>
        </p:spPr>
      </p:pic>
      <p:sp>
        <p:nvSpPr>
          <p:cNvPr id="4" name="Popis">
            <a:extLst>
              <a:ext uri="{FF2B5EF4-FFF2-40B4-BE49-F238E27FC236}">
                <a16:creationId xmlns:a16="http://schemas.microsoft.com/office/drawing/2014/main" id="{5D26C947-6659-49A9-80E6-020284873235}"/>
              </a:ext>
            </a:extLst>
          </p:cNvPr>
          <p:cNvSpPr/>
          <p:nvPr/>
        </p:nvSpPr>
        <p:spPr>
          <a:xfrm>
            <a:off x="540000" y="6408000"/>
            <a:ext cx="8389037"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Jicama and Pomelo Salad with Spicy Thai Dressing (</a:t>
            </a:r>
            <a:r>
              <a:rPr lang="sk-SK" sz="2000">
                <a:solidFill>
                  <a:schemeClr val="accent2">
                    <a:lumMod val="50000"/>
                  </a:schemeClr>
                </a:solidFill>
                <a:latin typeface="Nadianne" panose="03020902050305070206" pitchFamily="66" charset="0"/>
              </a:rPr>
              <a:t>V</a:t>
            </a:r>
            <a:r>
              <a:rPr lang="en-US" sz="2000">
                <a:solidFill>
                  <a:schemeClr val="accent2">
                    <a:lumMod val="50000"/>
                  </a:schemeClr>
                </a:solidFill>
                <a:latin typeface="Nadianne" panose="03020902050305070206" pitchFamily="66" charset="0"/>
              </a:rPr>
              <a:t>eg</a:t>
            </a:r>
            <a:r>
              <a:rPr lang="sk-SK" sz="2000">
                <a:solidFill>
                  <a:schemeClr val="accent2">
                    <a:lumMod val="50000"/>
                  </a:schemeClr>
                </a:solidFill>
                <a:latin typeface="Nadianne" panose="03020902050305070206" pitchFamily="66" charset="0"/>
              </a:rPr>
              <a:t>an)</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7934B0C-ED4B-4418-83BC-93A5068B69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49386498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CFAF81A3-9800-40DB-BA96-3B0160D637B0}"/>
              </a:ext>
            </a:extLst>
          </p:cNvPr>
          <p:cNvSpPr/>
          <p:nvPr/>
        </p:nvSpPr>
        <p:spPr>
          <a:xfrm>
            <a:off x="540001" y="6120000"/>
            <a:ext cx="10444832"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sk-SK" sz="2000">
                <a:solidFill>
                  <a:schemeClr val="accent2">
                    <a:lumMod val="50000"/>
                  </a:schemeClr>
                </a:solidFill>
                <a:latin typeface="Nadianne" panose="03020902050305070206" pitchFamily="66" charset="0"/>
              </a:rPr>
              <a:t>Vietnamese Sandwiches with Tempura Sweet Potato and Avocado (Vegan Banh Mì)</a:t>
            </a:r>
          </a:p>
        </p:txBody>
      </p:sp>
      <p:pic>
        <p:nvPicPr>
          <p:cNvPr id="6" name="Rám">
            <a:extLst>
              <a:ext uri="{FF2B5EF4-FFF2-40B4-BE49-F238E27FC236}">
                <a16:creationId xmlns:a16="http://schemas.microsoft.com/office/drawing/2014/main" id="{D2F5C845-1580-4B06-8DBC-43EF75D059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57395929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1520000" cy="7091988"/>
          </a:xfrm>
          <a:prstGeom prst="rect">
            <a:avLst/>
          </a:prstGeom>
        </p:spPr>
      </p:pic>
      <p:sp>
        <p:nvSpPr>
          <p:cNvPr id="4" name="Popis">
            <a:extLst>
              <a:ext uri="{FF2B5EF4-FFF2-40B4-BE49-F238E27FC236}">
                <a16:creationId xmlns:a16="http://schemas.microsoft.com/office/drawing/2014/main" id="{387CF37E-D63F-4B49-BA3B-5C7AFE08484A}"/>
              </a:ext>
            </a:extLst>
          </p:cNvPr>
          <p:cNvSpPr/>
          <p:nvPr/>
        </p:nvSpPr>
        <p:spPr>
          <a:xfrm>
            <a:off x="540000" y="6408000"/>
            <a:ext cx="340517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Laotian Papaya Salad</a:t>
            </a:r>
          </a:p>
        </p:txBody>
      </p:sp>
      <p:pic>
        <p:nvPicPr>
          <p:cNvPr id="6" name="Rám">
            <a:extLst>
              <a:ext uri="{FF2B5EF4-FFF2-40B4-BE49-F238E27FC236}">
                <a16:creationId xmlns:a16="http://schemas.microsoft.com/office/drawing/2014/main" id="{FE5F46C9-5F35-4B0C-AD5D-57F2CEA1FA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71203391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9F519593-E203-404D-B79F-A6AFC2904F15}"/>
              </a:ext>
            </a:extLst>
          </p:cNvPr>
          <p:cNvSpPr/>
          <p:nvPr/>
        </p:nvSpPr>
        <p:spPr>
          <a:xfrm>
            <a:off x="540000" y="6120000"/>
            <a:ext cx="10432800"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Nasi Lemak and Sambal : Rice and spicy fried anchovies gravy (or fried prawn gravy)</a:t>
            </a:r>
            <a:r>
              <a:rPr lang="sk-SK" sz="2000">
                <a:solidFill>
                  <a:schemeClr val="accent2">
                    <a:lumMod val="50000"/>
                  </a:schemeClr>
                </a:solidFill>
                <a:latin typeface="Nadianne" panose="03020902050305070206" pitchFamily="66" charset="0"/>
              </a:rPr>
              <a:t>.</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94CF4FA3-6694-490D-81D1-F4161D257F8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9917261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2002"/>
          </a:xfrm>
          <a:prstGeom prst="rect">
            <a:avLst/>
          </a:prstGeom>
        </p:spPr>
      </p:pic>
      <p:sp>
        <p:nvSpPr>
          <p:cNvPr id="5" name="Popis">
            <a:extLst>
              <a:ext uri="{FF2B5EF4-FFF2-40B4-BE49-F238E27FC236}">
                <a16:creationId xmlns:a16="http://schemas.microsoft.com/office/drawing/2014/main" id="{39715A68-C516-4DDB-8246-C055FD0D0BD3}"/>
              </a:ext>
            </a:extLst>
          </p:cNvPr>
          <p:cNvSpPr/>
          <p:nvPr/>
        </p:nvSpPr>
        <p:spPr>
          <a:xfrm>
            <a:off x="540000" y="6408000"/>
            <a:ext cx="502093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G</a:t>
            </a:r>
            <a:r>
              <a:rPr lang="sk-SK" sz="2000">
                <a:solidFill>
                  <a:schemeClr val="accent2">
                    <a:lumMod val="50000"/>
                  </a:schemeClr>
                </a:solidFill>
                <a:latin typeface="Nadianne" panose="03020902050305070206" pitchFamily="66" charset="0"/>
              </a:rPr>
              <a:t>o</a:t>
            </a:r>
            <a:r>
              <a:rPr lang="en-US" sz="2000">
                <a:solidFill>
                  <a:schemeClr val="accent2">
                    <a:lumMod val="50000"/>
                  </a:schemeClr>
                </a:solidFill>
                <a:latin typeface="Nadianne" panose="03020902050305070206" pitchFamily="66" charset="0"/>
              </a:rPr>
              <a:t>i </a:t>
            </a:r>
            <a:r>
              <a:rPr lang="sk-SK" sz="2000">
                <a:solidFill>
                  <a:schemeClr val="accent2">
                    <a:lumMod val="50000"/>
                  </a:schemeClr>
                </a:solidFill>
                <a:latin typeface="Nadianne" panose="03020902050305070206" pitchFamily="66" charset="0"/>
              </a:rPr>
              <a:t>C</a:t>
            </a:r>
            <a:r>
              <a:rPr lang="en-US" sz="2000">
                <a:solidFill>
                  <a:schemeClr val="accent2">
                    <a:lumMod val="50000"/>
                  </a:schemeClr>
                </a:solidFill>
                <a:latin typeface="Nadianne" panose="03020902050305070206" pitchFamily="66" charset="0"/>
              </a:rPr>
              <a:t>u</a:t>
            </a:r>
            <a:r>
              <a:rPr lang="sk-SK" sz="2000">
                <a:solidFill>
                  <a:schemeClr val="accent2">
                    <a:lumMod val="50000"/>
                  </a:schemeClr>
                </a:solidFill>
                <a:latin typeface="Nadianne" panose="03020902050305070206" pitchFamily="66" charset="0"/>
              </a:rPr>
              <a:t>o</a:t>
            </a:r>
            <a:r>
              <a:rPr lang="en-US" sz="2000">
                <a:solidFill>
                  <a:schemeClr val="accent2">
                    <a:lumMod val="50000"/>
                  </a:schemeClr>
                </a:solidFill>
                <a:latin typeface="Nadianne" panose="03020902050305070206" pitchFamily="66" charset="0"/>
              </a:rPr>
              <a:t>n (Vietnamese Spring Roll)</a:t>
            </a:r>
          </a:p>
        </p:txBody>
      </p:sp>
      <p:pic>
        <p:nvPicPr>
          <p:cNvPr id="7" name="Rám">
            <a:extLst>
              <a:ext uri="{FF2B5EF4-FFF2-40B4-BE49-F238E27FC236}">
                <a16:creationId xmlns:a16="http://schemas.microsoft.com/office/drawing/2014/main" id="{A49D2F04-CF01-43FE-8325-CBDE5658D1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6902177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ppt_w</p:attrName>
                                        </p:attrNameLst>
                                      </p:cBhvr>
                                      <p:tavLst>
                                        <p:tav tm="0">
                                          <p:val>
                                            <p:fltVal val="0"/>
                                          </p:val>
                                        </p:tav>
                                        <p:tav tm="100000">
                                          <p:val>
                                            <p:strVal val="#ppt_w"/>
                                          </p:val>
                                        </p:tav>
                                      </p:tavLst>
                                    </p:anim>
                                    <p:anim calcmode="lin" valueType="num">
                                      <p:cBhvr>
                                        <p:cTn id="8" dur="1500" fill="hold"/>
                                        <p:tgtEl>
                                          <p:spTgt spid="5"/>
                                        </p:tgtEl>
                                        <p:attrNameLst>
                                          <p:attrName>ppt_h</p:attrName>
                                        </p:attrNameLst>
                                      </p:cBhvr>
                                      <p:tavLst>
                                        <p:tav tm="0">
                                          <p:val>
                                            <p:fltVal val="0"/>
                                          </p:val>
                                        </p:tav>
                                        <p:tav tm="100000">
                                          <p:val>
                                            <p:strVal val="#ppt_h"/>
                                          </p:val>
                                        </p:tav>
                                      </p:tavLst>
                                    </p:anim>
                                    <p:animEffect transition="in" filter="fade">
                                      <p:cBhvr>
                                        <p:cTn id="9"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 y="0"/>
            <a:ext cx="11520000" cy="7092002"/>
          </a:xfrm>
          <a:prstGeom prst="rect">
            <a:avLst/>
          </a:prstGeom>
        </p:spPr>
      </p:pic>
      <p:sp>
        <p:nvSpPr>
          <p:cNvPr id="4" name="Popis">
            <a:extLst>
              <a:ext uri="{FF2B5EF4-FFF2-40B4-BE49-F238E27FC236}">
                <a16:creationId xmlns:a16="http://schemas.microsoft.com/office/drawing/2014/main" id="{B5428A47-3FB6-4DAD-8962-C781B9578636}"/>
              </a:ext>
            </a:extLst>
          </p:cNvPr>
          <p:cNvSpPr/>
          <p:nvPr/>
        </p:nvSpPr>
        <p:spPr>
          <a:xfrm>
            <a:off x="540000" y="5796000"/>
            <a:ext cx="10384674" cy="99603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Bánh mì (Bacon or Beef) are crusty French-style buns stuffed with a classic explosion of Vietnamese flavours and textures - sweet and sour, crunchy and soft.</a:t>
            </a:r>
          </a:p>
        </p:txBody>
      </p:sp>
      <p:pic>
        <p:nvPicPr>
          <p:cNvPr id="6" name="Rám">
            <a:extLst>
              <a:ext uri="{FF2B5EF4-FFF2-40B4-BE49-F238E27FC236}">
                <a16:creationId xmlns:a16="http://schemas.microsoft.com/office/drawing/2014/main" id="{535BEEF8-D434-4366-8446-D44120BE01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811525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F181D0DD-954A-4EA2-B8D7-82297132D50D}"/>
              </a:ext>
            </a:extLst>
          </p:cNvPr>
          <p:cNvSpPr/>
          <p:nvPr/>
        </p:nvSpPr>
        <p:spPr>
          <a:xfrm>
            <a:off x="540000" y="6408000"/>
            <a:ext cx="596516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Tom Yum Gung :</a:t>
            </a:r>
            <a:r>
              <a:rPr lang="sk-SK" sz="2000">
                <a:solidFill>
                  <a:schemeClr val="accent2">
                    <a:lumMod val="50000"/>
                  </a:schemeClr>
                </a:solidFill>
                <a:latin typeface="Nadianne" panose="03020902050305070206" pitchFamily="66" charset="0"/>
              </a:rPr>
              <a:t> </a:t>
            </a:r>
            <a:r>
              <a:rPr lang="en-US" sz="2000">
                <a:solidFill>
                  <a:schemeClr val="accent2">
                    <a:lumMod val="50000"/>
                  </a:schemeClr>
                </a:solidFill>
                <a:latin typeface="Nadianne" panose="03020902050305070206" pitchFamily="66" charset="0"/>
              </a:rPr>
              <a:t>Hot and Sour Thai Soup</a:t>
            </a:r>
          </a:p>
        </p:txBody>
      </p:sp>
      <p:pic>
        <p:nvPicPr>
          <p:cNvPr id="6" name="Rám">
            <a:extLst>
              <a:ext uri="{FF2B5EF4-FFF2-40B4-BE49-F238E27FC236}">
                <a16:creationId xmlns:a16="http://schemas.microsoft.com/office/drawing/2014/main" id="{DC27A382-E449-4D7E-96EA-D522A4C831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2726089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
            <a:ext cx="11520000" cy="7092024"/>
          </a:xfrm>
          <a:prstGeom prst="rect">
            <a:avLst/>
          </a:prstGeom>
        </p:spPr>
      </p:pic>
      <p:sp>
        <p:nvSpPr>
          <p:cNvPr id="4" name="Popis">
            <a:extLst>
              <a:ext uri="{FF2B5EF4-FFF2-40B4-BE49-F238E27FC236}">
                <a16:creationId xmlns:a16="http://schemas.microsoft.com/office/drawing/2014/main" id="{01AE7825-0850-4378-A2F1-AF8C94559D53}"/>
              </a:ext>
            </a:extLst>
          </p:cNvPr>
          <p:cNvSpPr/>
          <p:nvPr/>
        </p:nvSpPr>
        <p:spPr>
          <a:xfrm>
            <a:off x="540000" y="6408000"/>
            <a:ext cx="6925239"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Nasi Goreng (Indonesian</a:t>
            </a:r>
            <a:r>
              <a:rPr lang="sk-SK" sz="2000">
                <a:solidFill>
                  <a:schemeClr val="accent2">
                    <a:lumMod val="50000"/>
                  </a:schemeClr>
                </a:solidFill>
                <a:latin typeface="Nadianne" panose="03020902050305070206" pitchFamily="66" charset="0"/>
              </a:rPr>
              <a:t> </a:t>
            </a:r>
            <a:r>
              <a:rPr lang="en-US" sz="2000">
                <a:solidFill>
                  <a:schemeClr val="accent2">
                    <a:lumMod val="50000"/>
                  </a:schemeClr>
                </a:solidFill>
                <a:latin typeface="Nadianne" panose="03020902050305070206" pitchFamily="66" charset="0"/>
              </a:rPr>
              <a:t>/ Malaysian Fried Ri</a:t>
            </a:r>
            <a:r>
              <a:rPr lang="sk-SK" sz="2000">
                <a:solidFill>
                  <a:schemeClr val="accent2">
                    <a:lumMod val="50000"/>
                  </a:schemeClr>
                </a:solidFill>
                <a:latin typeface="Nadianne" panose="03020902050305070206" pitchFamily="66" charset="0"/>
              </a:rPr>
              <a:t>ce)</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5882983D-04A7-413B-B8CB-141567FAD6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42829707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2001"/>
          </a:xfrm>
          <a:prstGeom prst="rect">
            <a:avLst/>
          </a:prstGeom>
        </p:spPr>
      </p:pic>
      <p:sp>
        <p:nvSpPr>
          <p:cNvPr id="4" name="Popis">
            <a:extLst>
              <a:ext uri="{FF2B5EF4-FFF2-40B4-BE49-F238E27FC236}">
                <a16:creationId xmlns:a16="http://schemas.microsoft.com/office/drawing/2014/main" id="{443855FC-DD9D-46DD-B299-248CB670C302}"/>
              </a:ext>
            </a:extLst>
          </p:cNvPr>
          <p:cNvSpPr/>
          <p:nvPr/>
        </p:nvSpPr>
        <p:spPr>
          <a:xfrm>
            <a:off x="540000" y="6408000"/>
            <a:ext cx="277839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Pad Thai</a:t>
            </a:r>
          </a:p>
        </p:txBody>
      </p:sp>
      <p:pic>
        <p:nvPicPr>
          <p:cNvPr id="6" name="Rám">
            <a:extLst>
              <a:ext uri="{FF2B5EF4-FFF2-40B4-BE49-F238E27FC236}">
                <a16:creationId xmlns:a16="http://schemas.microsoft.com/office/drawing/2014/main" id="{64FDBC87-02A0-4D51-8EA1-9A39127FAB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15495229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3"/>
          </a:xfrm>
          <a:prstGeom prst="rect">
            <a:avLst/>
          </a:prstGeom>
        </p:spPr>
      </p:pic>
      <p:sp>
        <p:nvSpPr>
          <p:cNvPr id="4" name="Popis">
            <a:extLst>
              <a:ext uri="{FF2B5EF4-FFF2-40B4-BE49-F238E27FC236}">
                <a16:creationId xmlns:a16="http://schemas.microsoft.com/office/drawing/2014/main" id="{4F88DC17-9DC1-4114-A0F4-6EBEA0741655}"/>
              </a:ext>
            </a:extLst>
          </p:cNvPr>
          <p:cNvSpPr/>
          <p:nvPr/>
        </p:nvSpPr>
        <p:spPr>
          <a:xfrm>
            <a:off x="540000" y="6120000"/>
            <a:ext cx="10444832"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Tocino (Sweet Cured Pork) with garlic rice, scrambled egg and salad </a:t>
            </a:r>
            <a:r>
              <a:rPr lang="sk-SK" sz="2000">
                <a:solidFill>
                  <a:schemeClr val="accent2">
                    <a:lumMod val="50000"/>
                  </a:schemeClr>
                </a:solidFill>
                <a:latin typeface="Nadianne" panose="03020902050305070206" pitchFamily="66" charset="0"/>
              </a:rPr>
              <a:t>-</a:t>
            </a:r>
            <a:r>
              <a:rPr lang="en-US" sz="2000">
                <a:solidFill>
                  <a:schemeClr val="accent2">
                    <a:lumMod val="50000"/>
                  </a:schemeClr>
                </a:solidFill>
                <a:latin typeface="Nadianne" panose="03020902050305070206" pitchFamily="66" charset="0"/>
              </a:rPr>
              <a:t> Philippino Breakfast</a:t>
            </a:r>
          </a:p>
        </p:txBody>
      </p:sp>
      <p:pic>
        <p:nvPicPr>
          <p:cNvPr id="6" name="Rám">
            <a:extLst>
              <a:ext uri="{FF2B5EF4-FFF2-40B4-BE49-F238E27FC236}">
                <a16:creationId xmlns:a16="http://schemas.microsoft.com/office/drawing/2014/main" id="{2C2A2FCF-8684-4B24-A840-1BAEA27AE3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32557381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BFDD0B9F-1857-4FE2-8B37-58142E875355}"/>
              </a:ext>
            </a:extLst>
          </p:cNvPr>
          <p:cNvSpPr/>
          <p:nvPr/>
        </p:nvSpPr>
        <p:spPr>
          <a:xfrm>
            <a:off x="540000" y="6408000"/>
            <a:ext cx="4115239"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Hainanese Chicken Rice Set</a:t>
            </a:r>
          </a:p>
        </p:txBody>
      </p:sp>
      <p:pic>
        <p:nvPicPr>
          <p:cNvPr id="6" name="Rám">
            <a:extLst>
              <a:ext uri="{FF2B5EF4-FFF2-40B4-BE49-F238E27FC236}">
                <a16:creationId xmlns:a16="http://schemas.microsoft.com/office/drawing/2014/main" id="{01F0E3B5-CA74-410F-929D-65F633BFE6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75247885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133681E2-780F-45AF-8FCB-8C8C26D65780}"/>
              </a:ext>
            </a:extLst>
          </p:cNvPr>
          <p:cNvSpPr/>
          <p:nvPr/>
        </p:nvSpPr>
        <p:spPr>
          <a:xfrm>
            <a:off x="540000" y="6408000"/>
            <a:ext cx="9485556"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Stir-Fried Chinese Broccoli with Crispy Pork Belly (Khana Mu Krop)</a:t>
            </a:r>
          </a:p>
        </p:txBody>
      </p:sp>
      <p:pic>
        <p:nvPicPr>
          <p:cNvPr id="6" name="Rám">
            <a:extLst>
              <a:ext uri="{FF2B5EF4-FFF2-40B4-BE49-F238E27FC236}">
                <a16:creationId xmlns:a16="http://schemas.microsoft.com/office/drawing/2014/main" id="{364ECD67-5AC3-4C0B-85F1-4A03602D7D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5189234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C07704F0-7E27-47A4-8E4F-EC65EBB9A47E}"/>
              </a:ext>
            </a:extLst>
          </p:cNvPr>
          <p:cNvSpPr/>
          <p:nvPr/>
        </p:nvSpPr>
        <p:spPr>
          <a:xfrm>
            <a:off x="540000" y="6408000"/>
            <a:ext cx="429471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Yang Chow Mixed Fried </a:t>
            </a:r>
            <a:r>
              <a:rPr lang="sk-SK" sz="2000">
                <a:solidFill>
                  <a:schemeClr val="accent2">
                    <a:lumMod val="50000"/>
                  </a:schemeClr>
                </a:solidFill>
                <a:latin typeface="Nadianne" panose="03020902050305070206" pitchFamily="66" charset="0"/>
              </a:rPr>
              <a:t>R</a:t>
            </a:r>
            <a:r>
              <a:rPr lang="en-US" sz="2000">
                <a:solidFill>
                  <a:schemeClr val="accent2">
                    <a:lumMod val="50000"/>
                  </a:schemeClr>
                </a:solidFill>
                <a:latin typeface="Nadianne" panose="03020902050305070206" pitchFamily="66" charset="0"/>
              </a:rPr>
              <a:t>ice</a:t>
            </a:r>
          </a:p>
        </p:txBody>
      </p:sp>
      <p:pic>
        <p:nvPicPr>
          <p:cNvPr id="6" name="Rám">
            <a:extLst>
              <a:ext uri="{FF2B5EF4-FFF2-40B4-BE49-F238E27FC236}">
                <a16:creationId xmlns:a16="http://schemas.microsoft.com/office/drawing/2014/main" id="{33F52B84-A1D1-4A87-84C9-BDE5213935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4730799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C95A38D1-BBA1-4B2B-B2F9-DE7D0133CF3F}"/>
              </a:ext>
            </a:extLst>
          </p:cNvPr>
          <p:cNvSpPr/>
          <p:nvPr/>
        </p:nvSpPr>
        <p:spPr>
          <a:xfrm>
            <a:off x="540000" y="5832000"/>
            <a:ext cx="10520934" cy="99603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sk-SK" sz="2000">
                <a:solidFill>
                  <a:schemeClr val="accent2">
                    <a:lumMod val="50000"/>
                  </a:schemeClr>
                </a:solidFill>
                <a:latin typeface="Nadianne" panose="03020902050305070206" pitchFamily="66" charset="0"/>
              </a:rPr>
              <a:t>Mee Goreng; (meaning "fried noodles"), also known as bakmi goreng, is a flavourful and often spicy fried noodle dish common in Indonesia, Malaysia, Brunei Darussalam and Singapore.</a:t>
            </a:r>
          </a:p>
        </p:txBody>
      </p:sp>
      <p:pic>
        <p:nvPicPr>
          <p:cNvPr id="6" name="Rám">
            <a:extLst>
              <a:ext uri="{FF2B5EF4-FFF2-40B4-BE49-F238E27FC236}">
                <a16:creationId xmlns:a16="http://schemas.microsoft.com/office/drawing/2014/main" id="{3582558F-5647-435E-93B3-71367B36F0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7696016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55BE5D3A-EDDA-4DE3-8D88-A1A0522E14B3}"/>
              </a:ext>
            </a:extLst>
          </p:cNvPr>
          <p:cNvSpPr/>
          <p:nvPr/>
        </p:nvSpPr>
        <p:spPr>
          <a:xfrm>
            <a:off x="540000" y="6408000"/>
            <a:ext cx="983988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Chicken Red Curry Stir-Fry with Green Beans (Pad Prik King Chicken)</a:t>
            </a:r>
          </a:p>
        </p:txBody>
      </p:sp>
      <p:pic>
        <p:nvPicPr>
          <p:cNvPr id="6" name="Rám">
            <a:extLst>
              <a:ext uri="{FF2B5EF4-FFF2-40B4-BE49-F238E27FC236}">
                <a16:creationId xmlns:a16="http://schemas.microsoft.com/office/drawing/2014/main" id="{E96547A6-63BC-4B69-B159-13B7632B80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802148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1988"/>
          </a:xfrm>
          <a:prstGeom prst="rect">
            <a:avLst/>
          </a:prstGeom>
        </p:spPr>
      </p:pic>
      <p:sp>
        <p:nvSpPr>
          <p:cNvPr id="4" name="Popis">
            <a:extLst>
              <a:ext uri="{FF2B5EF4-FFF2-40B4-BE49-F238E27FC236}">
                <a16:creationId xmlns:a16="http://schemas.microsoft.com/office/drawing/2014/main" id="{D2E27F9E-FBFA-4863-B838-E1F29A8F6086}"/>
              </a:ext>
            </a:extLst>
          </p:cNvPr>
          <p:cNvSpPr/>
          <p:nvPr/>
        </p:nvSpPr>
        <p:spPr>
          <a:xfrm>
            <a:off x="540000" y="6408000"/>
            <a:ext cx="3190242"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Sweet and Sour Fish</a:t>
            </a:r>
          </a:p>
        </p:txBody>
      </p:sp>
      <p:pic>
        <p:nvPicPr>
          <p:cNvPr id="6" name="Rám">
            <a:extLst>
              <a:ext uri="{FF2B5EF4-FFF2-40B4-BE49-F238E27FC236}">
                <a16:creationId xmlns:a16="http://schemas.microsoft.com/office/drawing/2014/main" id="{4AA7F81E-2489-4DB2-BCFC-60594CBF67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7783029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1988"/>
          </a:xfrm>
          <a:prstGeom prst="rect">
            <a:avLst/>
          </a:prstGeom>
        </p:spPr>
      </p:pic>
      <p:sp>
        <p:nvSpPr>
          <p:cNvPr id="4" name="Popis">
            <a:extLst>
              <a:ext uri="{FF2B5EF4-FFF2-40B4-BE49-F238E27FC236}">
                <a16:creationId xmlns:a16="http://schemas.microsoft.com/office/drawing/2014/main" id="{A600E249-B67D-4535-AC44-C6A321AE654A}"/>
              </a:ext>
            </a:extLst>
          </p:cNvPr>
          <p:cNvSpPr/>
          <p:nvPr/>
        </p:nvSpPr>
        <p:spPr>
          <a:xfrm>
            <a:off x="540000" y="6408000"/>
            <a:ext cx="878978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Bai Sach Chrouk </a:t>
            </a:r>
            <a:r>
              <a:rPr lang="sk-SK" sz="2000">
                <a:solidFill>
                  <a:schemeClr val="accent2">
                    <a:lumMod val="50000"/>
                  </a:schemeClr>
                </a:solidFill>
                <a:latin typeface="Nadianne" panose="03020902050305070206" pitchFamily="66" charset="0"/>
              </a:rPr>
              <a:t>-</a:t>
            </a:r>
            <a:r>
              <a:rPr lang="en-US" sz="2000">
                <a:solidFill>
                  <a:schemeClr val="accent2">
                    <a:lumMod val="50000"/>
                  </a:schemeClr>
                </a:solidFill>
                <a:latin typeface="Nadianne" panose="03020902050305070206" pitchFamily="66" charset="0"/>
              </a:rPr>
              <a:t> a Cambodian Pork and Rice Breakfast D</a:t>
            </a:r>
            <a:r>
              <a:rPr lang="sk-SK" sz="2000">
                <a:solidFill>
                  <a:schemeClr val="accent2">
                    <a:lumMod val="50000"/>
                  </a:schemeClr>
                </a:solidFill>
                <a:latin typeface="Nadianne" panose="03020902050305070206" pitchFamily="66" charset="0"/>
              </a:rPr>
              <a:t>ish</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6EC7E54D-5F03-4CA0-9A7C-C81CF78EAF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97470604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3"/>
          </a:xfrm>
          <a:prstGeom prst="rect">
            <a:avLst/>
          </a:prstGeom>
        </p:spPr>
      </p:pic>
      <p:sp>
        <p:nvSpPr>
          <p:cNvPr id="4" name="Popis">
            <a:extLst>
              <a:ext uri="{FF2B5EF4-FFF2-40B4-BE49-F238E27FC236}">
                <a16:creationId xmlns:a16="http://schemas.microsoft.com/office/drawing/2014/main" id="{2CB9318C-6DA4-4B0C-AAF2-A404853EF96E}"/>
              </a:ext>
            </a:extLst>
          </p:cNvPr>
          <p:cNvSpPr/>
          <p:nvPr/>
        </p:nvSpPr>
        <p:spPr>
          <a:xfrm>
            <a:off x="540000" y="6408000"/>
            <a:ext cx="525016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Spicy Stir-</a:t>
            </a:r>
            <a:r>
              <a:rPr lang="sk-SK" sz="2000">
                <a:solidFill>
                  <a:schemeClr val="accent2">
                    <a:lumMod val="50000"/>
                  </a:schemeClr>
                </a:solidFill>
                <a:latin typeface="Nadianne" panose="03020902050305070206" pitchFamily="66" charset="0"/>
              </a:rPr>
              <a:t>F</a:t>
            </a:r>
            <a:r>
              <a:rPr lang="en-US" sz="2000">
                <a:solidFill>
                  <a:schemeClr val="accent2">
                    <a:lumMod val="50000"/>
                  </a:schemeClr>
                </a:solidFill>
                <a:latin typeface="Nadianne" panose="03020902050305070206" pitchFamily="66" charset="0"/>
              </a:rPr>
              <a:t>ried Squid (Korean Dis</a:t>
            </a:r>
            <a:r>
              <a:rPr lang="sk-SK" sz="2000">
                <a:solidFill>
                  <a:schemeClr val="accent2">
                    <a:lumMod val="50000"/>
                  </a:schemeClr>
                </a:solidFill>
                <a:latin typeface="Nadianne" panose="03020902050305070206" pitchFamily="66" charset="0"/>
              </a:rPr>
              <a:t>h)</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1FB14997-9D01-4390-B9DD-7D88B3C58E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8834223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 y="0"/>
            <a:ext cx="11520000" cy="7092002"/>
          </a:xfrm>
          <a:prstGeom prst="rect">
            <a:avLst/>
          </a:prstGeom>
        </p:spPr>
      </p:pic>
      <p:sp>
        <p:nvSpPr>
          <p:cNvPr id="4" name="Popis">
            <a:extLst>
              <a:ext uri="{FF2B5EF4-FFF2-40B4-BE49-F238E27FC236}">
                <a16:creationId xmlns:a16="http://schemas.microsoft.com/office/drawing/2014/main" id="{32377C5A-4576-478D-B416-AEB6FD63A08C}"/>
              </a:ext>
            </a:extLst>
          </p:cNvPr>
          <p:cNvSpPr/>
          <p:nvPr/>
        </p:nvSpPr>
        <p:spPr>
          <a:xfrm>
            <a:off x="540000" y="6408000"/>
            <a:ext cx="561924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Pomegranate Braised Pork Spare Ribs</a:t>
            </a:r>
          </a:p>
        </p:txBody>
      </p:sp>
      <p:pic>
        <p:nvPicPr>
          <p:cNvPr id="6" name="Rám">
            <a:extLst>
              <a:ext uri="{FF2B5EF4-FFF2-40B4-BE49-F238E27FC236}">
                <a16:creationId xmlns:a16="http://schemas.microsoft.com/office/drawing/2014/main" id="{0C2A652A-7365-461A-B2BD-F81C167427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63253621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59D495DC-DF0C-4037-8057-F95EDFBF9551}"/>
              </a:ext>
            </a:extLst>
          </p:cNvPr>
          <p:cNvSpPr/>
          <p:nvPr/>
        </p:nvSpPr>
        <p:spPr>
          <a:xfrm>
            <a:off x="540000" y="6120000"/>
            <a:ext cx="10388588"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Fish Amok is a classic Khmer dish. It's usually steamed and served in a banana leaf with a little coconut cream on top.</a:t>
            </a:r>
          </a:p>
        </p:txBody>
      </p:sp>
      <p:pic>
        <p:nvPicPr>
          <p:cNvPr id="6" name="Rám">
            <a:extLst>
              <a:ext uri="{FF2B5EF4-FFF2-40B4-BE49-F238E27FC236}">
                <a16:creationId xmlns:a16="http://schemas.microsoft.com/office/drawing/2014/main" id="{033B623E-C038-4714-980B-2042DF8687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0978084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
            <a:ext cx="11520000" cy="7092005"/>
          </a:xfrm>
          <a:prstGeom prst="rect">
            <a:avLst/>
          </a:prstGeom>
        </p:spPr>
      </p:pic>
      <p:sp>
        <p:nvSpPr>
          <p:cNvPr id="4" name="Popis">
            <a:extLst>
              <a:ext uri="{FF2B5EF4-FFF2-40B4-BE49-F238E27FC236}">
                <a16:creationId xmlns:a16="http://schemas.microsoft.com/office/drawing/2014/main" id="{B66E3AA8-D837-484E-B7C8-4835A0F1D286}"/>
              </a:ext>
            </a:extLst>
          </p:cNvPr>
          <p:cNvSpPr/>
          <p:nvPr/>
        </p:nvSpPr>
        <p:spPr>
          <a:xfrm>
            <a:off x="540000" y="6408000"/>
            <a:ext cx="327052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Sweet and Sour Pork</a:t>
            </a:r>
          </a:p>
        </p:txBody>
      </p:sp>
      <p:pic>
        <p:nvPicPr>
          <p:cNvPr id="6" name="Rám">
            <a:extLst>
              <a:ext uri="{FF2B5EF4-FFF2-40B4-BE49-F238E27FC236}">
                <a16:creationId xmlns:a16="http://schemas.microsoft.com/office/drawing/2014/main" id="{7FC79EA4-2DF7-444E-8FA9-DED2EB6914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51942061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4"/>
            <a:ext cx="11520000" cy="7092074"/>
          </a:xfrm>
          <a:prstGeom prst="rect">
            <a:avLst/>
          </a:prstGeom>
        </p:spPr>
      </p:pic>
      <p:sp>
        <p:nvSpPr>
          <p:cNvPr id="6" name="Popis">
            <a:extLst>
              <a:ext uri="{FF2B5EF4-FFF2-40B4-BE49-F238E27FC236}">
                <a16:creationId xmlns:a16="http://schemas.microsoft.com/office/drawing/2014/main" id="{C67DA4EC-61D2-448D-B27A-8279D88BEF18}"/>
              </a:ext>
            </a:extLst>
          </p:cNvPr>
          <p:cNvSpPr/>
          <p:nvPr/>
        </p:nvSpPr>
        <p:spPr>
          <a:xfrm>
            <a:off x="540000" y="6408000"/>
            <a:ext cx="3142152"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Manchurian Chicken</a:t>
            </a:r>
          </a:p>
        </p:txBody>
      </p:sp>
      <p:pic>
        <p:nvPicPr>
          <p:cNvPr id="5" name="Rám">
            <a:extLst>
              <a:ext uri="{FF2B5EF4-FFF2-40B4-BE49-F238E27FC236}">
                <a16:creationId xmlns:a16="http://schemas.microsoft.com/office/drawing/2014/main" id="{A39CCE1B-1AE7-44D7-93FC-CC2D55BF6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52490652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 fill="hold"/>
                                        <p:tgtEl>
                                          <p:spTgt spid="6"/>
                                        </p:tgtEl>
                                        <p:attrNameLst>
                                          <p:attrName>ppt_w</p:attrName>
                                        </p:attrNameLst>
                                      </p:cBhvr>
                                      <p:tavLst>
                                        <p:tav tm="0">
                                          <p:val>
                                            <p:fltVal val="0"/>
                                          </p:val>
                                        </p:tav>
                                        <p:tav tm="100000">
                                          <p:val>
                                            <p:strVal val="#ppt_w"/>
                                          </p:val>
                                        </p:tav>
                                      </p:tavLst>
                                    </p:anim>
                                    <p:anim calcmode="lin" valueType="num">
                                      <p:cBhvr>
                                        <p:cTn id="8" dur="1500" fill="hold"/>
                                        <p:tgtEl>
                                          <p:spTgt spid="6"/>
                                        </p:tgtEl>
                                        <p:attrNameLst>
                                          <p:attrName>ppt_h</p:attrName>
                                        </p:attrNameLst>
                                      </p:cBhvr>
                                      <p:tavLst>
                                        <p:tav tm="0">
                                          <p:val>
                                            <p:fltVal val="0"/>
                                          </p:val>
                                        </p:tav>
                                        <p:tav tm="100000">
                                          <p:val>
                                            <p:strVal val="#ppt_h"/>
                                          </p:val>
                                        </p:tav>
                                      </p:tavLst>
                                    </p:anim>
                                    <p:animEffect transition="in" filter="fade">
                                      <p:cBhvr>
                                        <p:cTn id="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2"/>
            <a:ext cx="11520000" cy="7092072"/>
          </a:xfrm>
          <a:prstGeom prst="rect">
            <a:avLst/>
          </a:prstGeom>
        </p:spPr>
      </p:pic>
      <p:sp>
        <p:nvSpPr>
          <p:cNvPr id="4" name="Popis">
            <a:extLst>
              <a:ext uri="{FF2B5EF4-FFF2-40B4-BE49-F238E27FC236}">
                <a16:creationId xmlns:a16="http://schemas.microsoft.com/office/drawing/2014/main" id="{D7793E35-BEAE-44BF-809E-307A4BA76387}"/>
              </a:ext>
            </a:extLst>
          </p:cNvPr>
          <p:cNvSpPr/>
          <p:nvPr/>
        </p:nvSpPr>
        <p:spPr>
          <a:xfrm>
            <a:off x="540000" y="6408000"/>
            <a:ext cx="4855827"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Szechuan (Sichuan) Chilli Chicken</a:t>
            </a:r>
          </a:p>
        </p:txBody>
      </p:sp>
      <p:pic>
        <p:nvPicPr>
          <p:cNvPr id="6" name="Rám">
            <a:extLst>
              <a:ext uri="{FF2B5EF4-FFF2-40B4-BE49-F238E27FC236}">
                <a16:creationId xmlns:a16="http://schemas.microsoft.com/office/drawing/2014/main" id="{2F5F3F97-068E-489D-A7AE-5D01659FB3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34681880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 y="-1"/>
            <a:ext cx="11520000" cy="7092002"/>
          </a:xfrm>
          <a:prstGeom prst="rect">
            <a:avLst/>
          </a:prstGeom>
        </p:spPr>
      </p:pic>
      <p:sp>
        <p:nvSpPr>
          <p:cNvPr id="4" name="Popis">
            <a:extLst>
              <a:ext uri="{FF2B5EF4-FFF2-40B4-BE49-F238E27FC236}">
                <a16:creationId xmlns:a16="http://schemas.microsoft.com/office/drawing/2014/main" id="{337ACF88-FDC9-4094-9A28-D60AF4B49D59}"/>
              </a:ext>
            </a:extLst>
          </p:cNvPr>
          <p:cNvSpPr/>
          <p:nvPr/>
        </p:nvSpPr>
        <p:spPr>
          <a:xfrm>
            <a:off x="540000" y="6408000"/>
            <a:ext cx="719948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Burmese Khao Suey (Curried Noodles and Entree</a:t>
            </a:r>
            <a:r>
              <a:rPr lang="sk-SK" sz="2000">
                <a:solidFill>
                  <a:schemeClr val="accent2">
                    <a:lumMod val="50000"/>
                  </a:schemeClr>
                </a:solidFill>
                <a:latin typeface="Nadianne" panose="03020902050305070206" pitchFamily="66" charset="0"/>
              </a:rPr>
              <a:t>s)</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9E715E5-98B7-4F68-AA8D-8F11FEEF6A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50283759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
            <a:ext cx="11520000" cy="7092034"/>
          </a:xfrm>
          <a:prstGeom prst="rect">
            <a:avLst/>
          </a:prstGeom>
        </p:spPr>
      </p:pic>
      <p:sp>
        <p:nvSpPr>
          <p:cNvPr id="4" name="Popis">
            <a:extLst>
              <a:ext uri="{FF2B5EF4-FFF2-40B4-BE49-F238E27FC236}">
                <a16:creationId xmlns:a16="http://schemas.microsoft.com/office/drawing/2014/main" id="{BB254543-6EFF-4EBA-91AE-B2304B11CF07}"/>
              </a:ext>
            </a:extLst>
          </p:cNvPr>
          <p:cNvSpPr/>
          <p:nvPr/>
        </p:nvSpPr>
        <p:spPr>
          <a:xfrm>
            <a:off x="540001" y="5508000"/>
            <a:ext cx="10420768"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Dim sum. It is a style of Chinese cuisine prepared as small bite-sized portions of food served in small steamer baskets or on small plates. They are usually served with tea and together form a full tea brunch. Dim sum traditionally are served as fully cooked, ready-to-serve dishes</a:t>
            </a:r>
            <a:r>
              <a:rPr lang="sk-SK" sz="2000">
                <a:solidFill>
                  <a:schemeClr val="accent2">
                    <a:lumMod val="50000"/>
                  </a:schemeClr>
                </a:solidFill>
                <a:latin typeface="Nadianne" panose="03020902050305070206" pitchFamily="66" charset="0"/>
              </a:rPr>
              <a:t>.</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CF9F092-6755-4E45-9FAE-F29E4923CC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85474167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77603"/>
          </a:xfrm>
          <a:prstGeom prst="rect">
            <a:avLst/>
          </a:prstGeom>
        </p:spPr>
      </p:pic>
      <p:sp>
        <p:nvSpPr>
          <p:cNvPr id="4" name="Popis">
            <a:extLst>
              <a:ext uri="{FF2B5EF4-FFF2-40B4-BE49-F238E27FC236}">
                <a16:creationId xmlns:a16="http://schemas.microsoft.com/office/drawing/2014/main" id="{59E826C0-6DDE-4B0B-A405-16F886C148DC}"/>
              </a:ext>
            </a:extLst>
          </p:cNvPr>
          <p:cNvSpPr/>
          <p:nvPr/>
        </p:nvSpPr>
        <p:spPr>
          <a:xfrm>
            <a:off x="540000" y="5508000"/>
            <a:ext cx="10372642"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Sushi is a Japanese dish of specially prepared vinegared rice pastry (sushi-meshi), usually with some sugar and salt, combined with a variety of ingredients, such as seafood vegetables, and occasionally tropical fruits. They are made into rolls filled with seafood and meat items.</a:t>
            </a:r>
          </a:p>
        </p:txBody>
      </p:sp>
      <p:pic>
        <p:nvPicPr>
          <p:cNvPr id="6" name="Rám">
            <a:extLst>
              <a:ext uri="{FF2B5EF4-FFF2-40B4-BE49-F238E27FC236}">
                <a16:creationId xmlns:a16="http://schemas.microsoft.com/office/drawing/2014/main" id="{F2FD68DD-916D-42EC-8638-FD020399C6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09523830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9D0D28E8-0177-404A-A177-10708084707B}"/>
              </a:ext>
            </a:extLst>
          </p:cNvPr>
          <p:cNvSpPr/>
          <p:nvPr/>
        </p:nvSpPr>
        <p:spPr>
          <a:xfrm>
            <a:off x="540000" y="5220000"/>
            <a:ext cx="10352492" cy="161158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Bulgogi (Korean Barbequed Meat) is the most popular variety of Korean barbecue. Before cooking, the meat is marinated with a mixture of soy sauce, sugar, sesame oil, garlic and pepper. It is traditionally cooked using gridirons or perforated dome griddles that sit on braziers, but pan cooking has become common as well.</a:t>
            </a:r>
          </a:p>
        </p:txBody>
      </p:sp>
      <p:pic>
        <p:nvPicPr>
          <p:cNvPr id="6" name="Rám">
            <a:extLst>
              <a:ext uri="{FF2B5EF4-FFF2-40B4-BE49-F238E27FC236}">
                <a16:creationId xmlns:a16="http://schemas.microsoft.com/office/drawing/2014/main" id="{7D299150-0126-4039-8B8C-B61DC169C5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37557926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pic>
        <p:nvPicPr>
          <p:cNvPr id="6" name="Rám">
            <a:extLst>
              <a:ext uri="{FF2B5EF4-FFF2-40B4-BE49-F238E27FC236}">
                <a16:creationId xmlns:a16="http://schemas.microsoft.com/office/drawing/2014/main" id="{2AE85A56-CFF2-43E6-A50C-E411507FDF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
        <p:nvSpPr>
          <p:cNvPr id="4" name="Popis">
            <a:extLst>
              <a:ext uri="{FF2B5EF4-FFF2-40B4-BE49-F238E27FC236}">
                <a16:creationId xmlns:a16="http://schemas.microsoft.com/office/drawing/2014/main" id="{233BB019-E9AF-4C49-B0BC-522169A21E39}"/>
              </a:ext>
            </a:extLst>
          </p:cNvPr>
          <p:cNvSpPr/>
          <p:nvPr/>
        </p:nvSpPr>
        <p:spPr>
          <a:xfrm>
            <a:off x="540000" y="5544000"/>
            <a:ext cx="10384674"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Sake, the Japanese Rice Wine. A toast to all of you friends. Have a nice Asian tour and let me know if you have enjoyed all these Asian Food Delicacies.</a:t>
            </a:r>
          </a:p>
          <a:p>
            <a:pPr algn="ctr"/>
            <a:r>
              <a:rPr lang="sk-SK" sz="2000">
                <a:solidFill>
                  <a:schemeClr val="accent2">
                    <a:lumMod val="50000"/>
                  </a:schemeClr>
                </a:solidFill>
                <a:latin typeface="Nadianne" panose="03020902050305070206" pitchFamily="66" charset="0"/>
              </a:rPr>
              <a:t>                                    T</a:t>
            </a:r>
            <a:r>
              <a:rPr lang="en-US" sz="2000">
                <a:solidFill>
                  <a:schemeClr val="accent2">
                    <a:lumMod val="50000"/>
                  </a:schemeClr>
                </a:solidFill>
                <a:latin typeface="Nadianne" panose="03020902050305070206" pitchFamily="66" charset="0"/>
              </a:rPr>
              <a:t>ony Chacko (tonychacko2000@gmail.com)</a:t>
            </a:r>
          </a:p>
        </p:txBody>
      </p:sp>
    </p:spTree>
    <p:extLst>
      <p:ext uri="{BB962C8B-B14F-4D97-AF65-F5344CB8AC3E}">
        <p14:creationId xmlns:p14="http://schemas.microsoft.com/office/powerpoint/2010/main" val="184058240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1971640F-08E2-499F-B7B3-8E131923D1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1" y="0"/>
            <a:ext cx="11518965" cy="7091363"/>
          </a:xfrm>
          <a:prstGeom prst="rect">
            <a:avLst/>
          </a:prstGeom>
        </p:spPr>
      </p:pic>
      <p:grpSp>
        <p:nvGrpSpPr>
          <p:cNvPr id="3" name="VIZ 2">
            <a:extLst>
              <a:ext uri="{FF2B5EF4-FFF2-40B4-BE49-F238E27FC236}">
                <a16:creationId xmlns:a16="http://schemas.microsoft.com/office/drawing/2014/main" id="{C4070245-EDD9-4678-958A-70D6CE4A9285}"/>
              </a:ext>
            </a:extLst>
          </p:cNvPr>
          <p:cNvGrpSpPr/>
          <p:nvPr/>
        </p:nvGrpSpPr>
        <p:grpSpPr>
          <a:xfrm>
            <a:off x="5292725" y="3365500"/>
            <a:ext cx="5564188" cy="3152775"/>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684213" y="576263"/>
            <a:ext cx="5529262" cy="3152775"/>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rPr>
                <a:t>Hope you have enjoyed viewing this presentation</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rPr>
                <a:t>Have a nice day</a:t>
              </a:r>
              <a:endParaRPr kumimoji="0" lang="sk-SK" sz="2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With regards </a:t>
              </a:r>
              <a:r>
                <a:rPr kumimoji="0" lang="sk-SK"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a:t>
              </a: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 Tony Chacko and Steve Rumpler</a:t>
              </a:r>
            </a:p>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(tonychacko2000@gmail.com   /   </a:t>
              </a:r>
              <a:r>
                <a:rPr lang="sk-SK" sz="1400" b="1">
                  <a:solidFill>
                    <a:prstClr val="black"/>
                  </a:solidFill>
                  <a:latin typeface="Calibri" panose="020F0502020204030204" pitchFamily="34" charset="0"/>
                </a:rPr>
                <a:t>pista2011</a:t>
              </a: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1594764" y="2414792"/>
              <a:ext cx="3681171" cy="338554"/>
            </a:xfrm>
            <a:prstGeom prst="rect">
              <a:avLst/>
            </a:prstGeom>
            <a:noFill/>
          </p:spPr>
          <p:txBody>
            <a:bodyPr wrap="square" rtlCol="0">
              <a:spAutoFit/>
            </a:bodyPr>
            <a:lstStyle/>
            <a:p>
              <a:pPr lvl="0" algn="ctr" eaLnBrk="0" fontAlgn="base" hangingPunct="0">
                <a:spcBef>
                  <a:spcPct val="0"/>
                </a:spcBef>
                <a:spcAft>
                  <a:spcPct val="0"/>
                </a:spcAft>
              </a:pPr>
              <a:r>
                <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rPr>
                <a:t>Music </a:t>
              </a:r>
              <a:r>
                <a:rPr lang="sk-SK" sz="1600" i="1">
                  <a:solidFill>
                    <a:srgbClr val="843C0C"/>
                  </a:solidFill>
                  <a:latin typeface="Belwe Cn BT" panose="02060806050305020504" pitchFamily="18" charset="0"/>
                </a:rPr>
                <a:t>: Konstantin Klashtorni - Evening Sun </a:t>
              </a:r>
              <a:endPar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endParaRPr>
            </a:p>
          </p:txBody>
        </p:sp>
      </p:grpSp>
      <p:pic>
        <p:nvPicPr>
          <p:cNvPr id="4114" name="Ornament 2">
            <a:extLst>
              <a:ext uri="{FF2B5EF4-FFF2-40B4-BE49-F238E27FC236}">
                <a16:creationId xmlns:a16="http://schemas.microsoft.com/office/drawing/2014/main" id="{91DB2BED-837A-4DDB-A5BF-0ED95420474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Ornament 1">
            <a:extLst>
              <a:ext uri="{FF2B5EF4-FFF2-40B4-BE49-F238E27FC236}">
                <a16:creationId xmlns:a16="http://schemas.microsoft.com/office/drawing/2014/main" id="{BD45F722-79CA-40BA-892B-8F479F6CC8C8}"/>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105900" y="654050"/>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20364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813</Words>
  <Application>Microsoft Office PowerPoint</Application>
  <PresentationFormat>Vlastná</PresentationFormat>
  <Paragraphs>53</Paragraphs>
  <Slides>43</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43</vt:i4>
      </vt:variant>
    </vt:vector>
  </HeadingPairs>
  <TitlesOfParts>
    <vt:vector size="53" baseType="lpstr">
      <vt:lpstr>Nadianne</vt:lpstr>
      <vt:lpstr>Calibri</vt:lpstr>
      <vt:lpstr>Calibri Light</vt:lpstr>
      <vt:lpstr>Alto</vt:lpstr>
      <vt:lpstr>ProseAntique</vt:lpstr>
      <vt:lpstr>EckmaDEE</vt:lpstr>
      <vt:lpstr>Arial</vt:lpstr>
      <vt:lpstr>Belwe Cn BT</vt:lpstr>
      <vt:lpstr>Office Theme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31</cp:revision>
  <dcterms:created xsi:type="dcterms:W3CDTF">2018-04-24T09:23:14Z</dcterms:created>
  <dcterms:modified xsi:type="dcterms:W3CDTF">2020-03-15T08:29:46Z</dcterms:modified>
</cp:coreProperties>
</file>