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Calibri" pitchFamily="34" charset="0"/>
      <p:regular r:id="rId22"/>
      <p:bold r:id="rId23"/>
      <p:italic r:id="rId24"/>
      <p:boldItalic r:id="rId25"/>
    </p:embeddedFont>
    <p:embeddedFont>
      <p:font typeface="Roboto" charset="0"/>
      <p:regular r:id="rId26"/>
      <p:bold r:id="rId27"/>
      <p:italic r:id="rId28"/>
      <p:boldItalic r:id="rId29"/>
    </p:embeddedFont>
    <p:embeddedFont>
      <p:font typeface="Merriweather"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guide id="3" orient="horz" pos="2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A929F643-B1EC-4CE0-88C9-E2BF5F145A61}">
  <a:tblStyle styleId="{A929F643-B1EC-4CE0-88C9-E2BF5F145A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44" d="100"/>
          <a:sy n="144" d="100"/>
        </p:scale>
        <p:origin x="-96" y="-252"/>
      </p:cViewPr>
      <p:guideLst>
        <p:guide orient="horz" pos="1620"/>
        <p:guide orient="horz" pos="29"/>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6f2d4e993f_3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6f2d4e993f_3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f36910de3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f36910de3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30000"/>
              </a:lnSpc>
              <a:spcBef>
                <a:spcPts val="0"/>
              </a:spcBef>
              <a:spcAft>
                <a:spcPts val="0"/>
              </a:spcAft>
              <a:buNone/>
            </a:pPr>
            <a:r>
              <a:rPr lang="fr" sz="1200">
                <a:latin typeface="Calibri"/>
                <a:ea typeface="Calibri"/>
                <a:cs typeface="Calibri"/>
                <a:sym typeface="Calibri"/>
              </a:rPr>
              <a:t>--Pour répondre aux spécifications techniques du maître d’ouvrage, il était nécessaire de </a:t>
            </a:r>
            <a:r>
              <a:rPr lang="fr" sz="1200">
                <a:highlight>
                  <a:srgbClr val="B7B7B7"/>
                </a:highlight>
                <a:latin typeface="Calibri"/>
                <a:ea typeface="Calibri"/>
                <a:cs typeface="Calibri"/>
                <a:sym typeface="Calibri"/>
              </a:rPr>
              <a:t>prendre connaissance du cahier des clauses techniques particulières</a:t>
            </a:r>
            <a:r>
              <a:rPr lang="fr" sz="1200">
                <a:latin typeface="Calibri"/>
                <a:ea typeface="Calibri"/>
                <a:cs typeface="Calibri"/>
                <a:sym typeface="Calibri"/>
              </a:rPr>
              <a:t> sur lequel on retrouve la totalité des demandes du maître d’ouvrage.</a:t>
            </a:r>
            <a:endParaRPr sz="1200">
              <a:latin typeface="Calibri"/>
              <a:ea typeface="Calibri"/>
              <a:cs typeface="Calibri"/>
              <a:sym typeface="Calibri"/>
            </a:endParaRPr>
          </a:p>
          <a:p>
            <a:pPr marL="0" lvl="0" indent="0" algn="l" rtl="0">
              <a:lnSpc>
                <a:spcPct val="130000"/>
              </a:lnSpc>
              <a:spcBef>
                <a:spcPts val="0"/>
              </a:spcBef>
              <a:spcAft>
                <a:spcPts val="0"/>
              </a:spcAft>
              <a:buNone/>
            </a:pPr>
            <a:r>
              <a:rPr lang="fr" sz="1200">
                <a:latin typeface="Calibri"/>
                <a:ea typeface="Calibri"/>
                <a:cs typeface="Calibri"/>
                <a:sym typeface="Calibri"/>
              </a:rPr>
              <a:t>--Il faudra aussi </a:t>
            </a:r>
            <a:r>
              <a:rPr lang="fr" sz="1200">
                <a:highlight>
                  <a:srgbClr val="B7B7B7"/>
                </a:highlight>
                <a:latin typeface="Calibri"/>
                <a:ea typeface="Calibri"/>
                <a:cs typeface="Calibri"/>
                <a:sym typeface="Calibri"/>
              </a:rPr>
              <a:t>former le personnel </a:t>
            </a:r>
            <a:r>
              <a:rPr lang="fr" sz="1200">
                <a:latin typeface="Calibri"/>
                <a:ea typeface="Calibri"/>
                <a:cs typeface="Calibri"/>
                <a:sym typeface="Calibri"/>
              </a:rPr>
              <a:t>exploitant la vidéo sur un logiciel adapté à celle-ci, par ailleurs, il y aura des </a:t>
            </a:r>
            <a:r>
              <a:rPr lang="fr" sz="1200">
                <a:highlight>
                  <a:srgbClr val="B7B7B7"/>
                </a:highlight>
                <a:latin typeface="Calibri"/>
                <a:ea typeface="Calibri"/>
                <a:cs typeface="Calibri"/>
                <a:sym typeface="Calibri"/>
              </a:rPr>
              <a:t>remontés d’alarmes </a:t>
            </a:r>
            <a:r>
              <a:rPr lang="fr" sz="1200">
                <a:latin typeface="Calibri"/>
                <a:ea typeface="Calibri"/>
                <a:cs typeface="Calibri"/>
                <a:sym typeface="Calibri"/>
              </a:rPr>
              <a:t>régulièrement.</a:t>
            </a:r>
            <a:endParaRPr sz="1200">
              <a:latin typeface="Calibri"/>
              <a:ea typeface="Calibri"/>
              <a:cs typeface="Calibri"/>
              <a:sym typeface="Calibri"/>
            </a:endParaRPr>
          </a:p>
          <a:p>
            <a:pPr marL="0" lvl="0" indent="0" algn="just" rtl="0">
              <a:lnSpc>
                <a:spcPct val="150000"/>
              </a:lnSpc>
              <a:spcBef>
                <a:spcPts val="0"/>
              </a:spcBef>
              <a:spcAft>
                <a:spcPts val="0"/>
              </a:spcAft>
              <a:buNone/>
            </a:pPr>
            <a:r>
              <a:rPr lang="fr" sz="1200">
                <a:latin typeface="Calibri"/>
                <a:ea typeface="Calibri"/>
                <a:cs typeface="Calibri"/>
                <a:sym typeface="Calibri"/>
              </a:rPr>
              <a:t>--Les caméras seront protégés par un </a:t>
            </a:r>
            <a:r>
              <a:rPr lang="fr" sz="1200">
                <a:highlight>
                  <a:srgbClr val="CCCCCC"/>
                </a:highlight>
                <a:latin typeface="Calibri"/>
                <a:ea typeface="Calibri"/>
                <a:cs typeface="Calibri"/>
                <a:sym typeface="Calibri"/>
              </a:rPr>
              <a:t>disjoncteur différentiel 30 mA à réarmement automatique</a:t>
            </a:r>
            <a:r>
              <a:rPr lang="fr" sz="1200">
                <a:latin typeface="Calibri"/>
                <a:ea typeface="Calibri"/>
                <a:cs typeface="Calibri"/>
                <a:sym typeface="Calibri"/>
              </a:rPr>
              <a:t>, et seront capables de </a:t>
            </a:r>
            <a:r>
              <a:rPr lang="fr" sz="1200">
                <a:highlight>
                  <a:srgbClr val="CCCCCC"/>
                </a:highlight>
                <a:latin typeface="Calibri"/>
                <a:ea typeface="Calibri"/>
                <a:cs typeface="Calibri"/>
                <a:sym typeface="Calibri"/>
              </a:rPr>
              <a:t>fonctionner pendant 30 minutes</a:t>
            </a:r>
            <a:r>
              <a:rPr lang="fr" sz="1200">
                <a:latin typeface="Calibri"/>
                <a:ea typeface="Calibri"/>
                <a:cs typeface="Calibri"/>
                <a:sym typeface="Calibri"/>
              </a:rPr>
              <a:t> en cas de défaut d’alimentation.</a:t>
            </a:r>
            <a:endParaRPr sz="12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6f2d4e993f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6f2d4e993f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prendre en compte les aspects de protection de la nature et de développement durable, et notamment :</a:t>
            </a:r>
            <a:endParaRPr/>
          </a:p>
          <a:p>
            <a:pPr marL="0" lvl="0" indent="0" algn="l" rtl="0">
              <a:spcBef>
                <a:spcPts val="0"/>
              </a:spcBef>
              <a:spcAft>
                <a:spcPts val="0"/>
              </a:spcAft>
              <a:buNone/>
            </a:pPr>
            <a:r>
              <a:rPr lang="fr"/>
              <a:t>• limiter l’impact sur l’environnement,</a:t>
            </a:r>
            <a:endParaRPr/>
          </a:p>
          <a:p>
            <a:pPr marL="0" lvl="0" indent="0" algn="l" rtl="0">
              <a:spcBef>
                <a:spcPts val="0"/>
              </a:spcBef>
              <a:spcAft>
                <a:spcPts val="0"/>
              </a:spcAft>
              <a:buNone/>
            </a:pPr>
            <a:r>
              <a:rPr lang="fr"/>
              <a:t>• le retraitement, ou à défaut la mise en décharge, de tous les déchets.</a:t>
            </a:r>
            <a:endParaRPr/>
          </a:p>
          <a:p>
            <a:pPr marL="0" lvl="0" indent="0" algn="l" rtl="0">
              <a:spcBef>
                <a:spcPts val="0"/>
              </a:spcBef>
              <a:spcAft>
                <a:spcPts val="0"/>
              </a:spcAft>
              <a:buNone/>
            </a:pPr>
            <a:r>
              <a:rPr lang="fr"/>
              <a:t>Aucun emballage, fourniture inutilisée ou déchet de fourniture ne devra rester sur place.</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f36910de3_3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f36910de3_3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Les travaux se déroulant dans un secteur habité, les mesures particulières de protections et sécurité</a:t>
            </a:r>
            <a:endParaRPr/>
          </a:p>
          <a:p>
            <a:pPr marL="0" lvl="0" indent="0" algn="l" rtl="0">
              <a:spcBef>
                <a:spcPts val="0"/>
              </a:spcBef>
              <a:spcAft>
                <a:spcPts val="0"/>
              </a:spcAft>
              <a:buNone/>
            </a:pPr>
            <a:endParaRPr/>
          </a:p>
          <a:p>
            <a:pPr marL="0" lvl="0" indent="0" algn="just" rtl="0">
              <a:lnSpc>
                <a:spcPct val="115000"/>
              </a:lnSpc>
              <a:spcBef>
                <a:spcPts val="0"/>
              </a:spcBef>
              <a:spcAft>
                <a:spcPts val="0"/>
              </a:spcAft>
              <a:buNone/>
            </a:pPr>
            <a:r>
              <a:rPr lang="fr" sz="1200">
                <a:latin typeface="Calibri"/>
                <a:ea typeface="Calibri"/>
                <a:cs typeface="Calibri"/>
                <a:sym typeface="Calibri"/>
              </a:rPr>
              <a:t>Un entretien régulier des espaces verts permettra la bonne vision des caméras commes les branches d’arbre, poussières.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f2d4e993f_2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6f2d4e993f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f2d4e993f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f2d4e993f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f36910de3_4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f36910de3_4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6f36910de3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6f36910de3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6f36910de3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6f36910de3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f44208e33_4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f44208e33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6f2d4e98c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6f2d4e98c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f2d4e98c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6f2d4e98c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f2d4e993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6f2d4e993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89999" lvl="0" indent="0" algn="just" rtl="0">
              <a:lnSpc>
                <a:spcPct val="150000"/>
              </a:lnSpc>
              <a:spcBef>
                <a:spcPts val="0"/>
              </a:spcBef>
              <a:spcAft>
                <a:spcPts val="0"/>
              </a:spcAft>
              <a:buNone/>
            </a:pPr>
            <a:r>
              <a:rPr lang="fr" sz="1200"/>
              <a:t>Le maître d’ouvrage est la Commune de Millery.</a:t>
            </a:r>
            <a:endParaRPr sz="1200"/>
          </a:p>
          <a:p>
            <a:pPr marL="89999" lvl="0" indent="0" algn="just" rtl="0">
              <a:lnSpc>
                <a:spcPct val="150000"/>
              </a:lnSpc>
              <a:spcBef>
                <a:spcPts val="0"/>
              </a:spcBef>
              <a:spcAft>
                <a:spcPts val="0"/>
              </a:spcAft>
              <a:buNone/>
            </a:pPr>
            <a:r>
              <a:rPr lang="fr" sz="1200"/>
              <a:t>La commune souhaite réaménager l’ensemble de la zone avec une nouvelle école maternelle en cour de construction pour remplacer l'ancienne.</a:t>
            </a:r>
            <a:endParaRPr sz="1200"/>
          </a:p>
          <a:p>
            <a:pPr marL="89999" lvl="0" indent="0" algn="just" rtl="0">
              <a:lnSpc>
                <a:spcPct val="150000"/>
              </a:lnSpc>
              <a:spcBef>
                <a:spcPts val="0"/>
              </a:spcBef>
              <a:spcAft>
                <a:spcPts val="0"/>
              </a:spcAft>
              <a:buNone/>
            </a:pPr>
            <a:r>
              <a:rPr lang="fr" sz="1200"/>
              <a:t>Néanmoins certains bâtiments comme la cantine de l'ancienne école maternelle sont en cours de rénovation afin de servir la nouvelle école maternelle.</a:t>
            </a:r>
            <a:endParaRPr sz="1200"/>
          </a:p>
          <a:p>
            <a:pPr marL="89999" lvl="0" indent="0" algn="just" rtl="0">
              <a:lnSpc>
                <a:spcPct val="150000"/>
              </a:lnSpc>
              <a:spcBef>
                <a:spcPts val="0"/>
              </a:spcBef>
              <a:spcAft>
                <a:spcPts val="0"/>
              </a:spcAft>
              <a:buNone/>
            </a:pPr>
            <a:r>
              <a:rPr lang="fr" sz="1200"/>
              <a:t>Pour enfin moderniser l’ensemble la voirie et c’est espace public.</a:t>
            </a:r>
            <a:endParaRPr sz="1200"/>
          </a:p>
          <a:p>
            <a:pPr marL="89999" lvl="0" indent="0" algn="just" rtl="0">
              <a:lnSpc>
                <a:spcPct val="150000"/>
              </a:lnSpc>
              <a:spcBef>
                <a:spcPts val="0"/>
              </a:spcBef>
              <a:spcAft>
                <a:spcPts val="0"/>
              </a:spcAft>
              <a:buNone/>
            </a:pPr>
            <a:r>
              <a:rPr lang="fr" sz="1400"/>
              <a:t>Millery se situe au Sud-Ouest de la ville de Lyon dans une zone rurale, dans la région Auvergne-Rhône-Alpes. </a:t>
            </a:r>
            <a:endParaRPr sz="1400"/>
          </a:p>
          <a:p>
            <a:pPr marL="89999" lvl="0" indent="0" algn="just" rtl="0">
              <a:lnSpc>
                <a:spcPct val="150000"/>
              </a:lnSpc>
              <a:spcBef>
                <a:spcPts val="0"/>
              </a:spcBef>
              <a:spcAft>
                <a:spcPts val="0"/>
              </a:spcAft>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f2d4e993f_3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f2d4e993f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6f2d4e993f_3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6f2d4e993f_3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fr" sz="1400"/>
              <a:t>Le projet dont nous allons réaliser l’étude se situe dans le centre ville de la commune de  Millery. Elle compte : Un groupe scolaire regroupant une école maternelle et une partie restauration scolaire ainsi que des espaces verts. La zone concernée par le réaménagement date des années 1950, la ville en profite pour moderniser et protéger l’espace.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6f36910de3_3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6f36910de3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6f2d4e993f_3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6f2d4e993f_3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6f2d4e993f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6f2d4e993f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Google Shape;24;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Google Shape;39;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Google Shape;48;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mc:Choice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1000">
        <p:fade thruBlk="1"/>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44.png"/><Relationship Id="rId4" Type="http://schemas.openxmlformats.org/officeDocument/2006/relationships/image" Target="../media/image25.jpe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200038" scaled="0"/>
        </a:gradFill>
        <a:effectLst/>
      </p:bgPr>
    </p:bg>
    <p:spTree>
      <p:nvGrpSpPr>
        <p:cNvPr id="1" name="Shape 63"/>
        <p:cNvGrpSpPr/>
        <p:nvPr/>
      </p:nvGrpSpPr>
      <p:grpSpPr>
        <a:xfrm>
          <a:off x="0" y="0"/>
          <a:ext cx="0" cy="0"/>
          <a:chOff x="0" y="0"/>
          <a:chExt cx="0" cy="0"/>
        </a:xfrm>
      </p:grpSpPr>
      <p:sp>
        <p:nvSpPr>
          <p:cNvPr id="64" name="Google Shape;64;p13"/>
          <p:cNvSpPr txBox="1"/>
          <p:nvPr/>
        </p:nvSpPr>
        <p:spPr>
          <a:xfrm>
            <a:off x="1212525" y="60850"/>
            <a:ext cx="6955500" cy="461400"/>
          </a:xfrm>
          <a:prstGeom prst="rect">
            <a:avLst/>
          </a:prstGeom>
          <a:noFill/>
          <a:ln>
            <a:noFill/>
          </a:ln>
        </p:spPr>
        <p:txBody>
          <a:bodyPr spcFirstLastPara="1" wrap="square" lIns="91425" tIns="91425" rIns="91425" bIns="91425" anchor="t" anchorCtr="0">
            <a:noAutofit/>
          </a:bodyPr>
          <a:lstStyle/>
          <a:p>
            <a:pPr marL="0" lvl="0" indent="0" algn="ctr" rtl="0">
              <a:spcBef>
                <a:spcPts val="1000"/>
              </a:spcBef>
              <a:spcAft>
                <a:spcPts val="1000"/>
              </a:spcAft>
              <a:buNone/>
            </a:pPr>
            <a:r>
              <a:rPr lang="fr" sz="2400">
                <a:highlight>
                  <a:srgbClr val="FFFFFF"/>
                </a:highlight>
                <a:latin typeface="Calibri"/>
                <a:ea typeface="Calibri"/>
                <a:cs typeface="Calibri"/>
                <a:sym typeface="Calibri"/>
              </a:rPr>
              <a:t>Revue de Projet (RP1): Millery </a:t>
            </a:r>
            <a:endParaRPr sz="2000">
              <a:highlight>
                <a:srgbClr val="FFFFFF"/>
              </a:highlight>
              <a:latin typeface="Calibri"/>
              <a:ea typeface="Calibri"/>
              <a:cs typeface="Calibri"/>
              <a:sym typeface="Calibri"/>
            </a:endParaRPr>
          </a:p>
        </p:txBody>
      </p:sp>
      <p:pic>
        <p:nvPicPr>
          <p:cNvPr id="65" name="Google Shape;65;p13"/>
          <p:cNvPicPr preferRelativeResize="0"/>
          <p:nvPr/>
        </p:nvPicPr>
        <p:blipFill>
          <a:blip r:embed="rId3">
            <a:alphaModFix/>
          </a:blip>
          <a:stretch>
            <a:fillRect/>
          </a:stretch>
        </p:blipFill>
        <p:spPr>
          <a:xfrm>
            <a:off x="96675" y="60850"/>
            <a:ext cx="1171800" cy="1171800"/>
          </a:xfrm>
          <a:prstGeom prst="rect">
            <a:avLst/>
          </a:prstGeom>
          <a:noFill/>
          <a:ln>
            <a:noFill/>
          </a:ln>
        </p:spPr>
      </p:pic>
      <p:pic>
        <p:nvPicPr>
          <p:cNvPr id="66" name="Google Shape;66;p13"/>
          <p:cNvPicPr preferRelativeResize="0"/>
          <p:nvPr/>
        </p:nvPicPr>
        <p:blipFill>
          <a:blip r:embed="rId4">
            <a:alphaModFix/>
          </a:blip>
          <a:stretch>
            <a:fillRect/>
          </a:stretch>
        </p:blipFill>
        <p:spPr>
          <a:xfrm>
            <a:off x="6573075" y="175725"/>
            <a:ext cx="2450400" cy="651375"/>
          </a:xfrm>
          <a:prstGeom prst="rect">
            <a:avLst/>
          </a:prstGeom>
          <a:noFill/>
          <a:ln>
            <a:noFill/>
          </a:ln>
        </p:spPr>
      </p:pic>
      <p:cxnSp>
        <p:nvCxnSpPr>
          <p:cNvPr id="67" name="Google Shape;67;p13"/>
          <p:cNvCxnSpPr/>
          <p:nvPr/>
        </p:nvCxnSpPr>
        <p:spPr>
          <a:xfrm rot="10800000" flipH="1">
            <a:off x="2856050" y="701025"/>
            <a:ext cx="2805900" cy="18300"/>
          </a:xfrm>
          <a:prstGeom prst="straightConnector1">
            <a:avLst/>
          </a:prstGeom>
          <a:noFill/>
          <a:ln w="28575" cap="flat" cmpd="sng">
            <a:solidFill>
              <a:srgbClr val="741B47"/>
            </a:solidFill>
            <a:prstDash val="solid"/>
            <a:round/>
            <a:headEnd type="none" w="med" len="med"/>
            <a:tailEnd type="none" w="med" len="med"/>
          </a:ln>
        </p:spPr>
      </p:cxnSp>
      <p:pic>
        <p:nvPicPr>
          <p:cNvPr id="68" name="Google Shape;68;p13"/>
          <p:cNvPicPr preferRelativeResize="0"/>
          <p:nvPr/>
        </p:nvPicPr>
        <p:blipFill rotWithShape="1">
          <a:blip r:embed="rId5">
            <a:alphaModFix/>
          </a:blip>
          <a:srcRect t="15597"/>
          <a:stretch/>
        </p:blipFill>
        <p:spPr>
          <a:xfrm>
            <a:off x="2107513" y="1271225"/>
            <a:ext cx="4782024" cy="2191175"/>
          </a:xfrm>
          <a:prstGeom prst="rect">
            <a:avLst/>
          </a:prstGeom>
          <a:noFill/>
          <a:ln w="19050" cap="flat" cmpd="sng">
            <a:solidFill>
              <a:srgbClr val="741B47"/>
            </a:solidFill>
            <a:prstDash val="solid"/>
            <a:miter lim="8000"/>
            <a:headEnd type="none" w="sm" len="sm"/>
            <a:tailEnd type="none" w="sm" len="sm"/>
          </a:ln>
        </p:spPr>
      </p:pic>
      <p:sp>
        <p:nvSpPr>
          <p:cNvPr id="69" name="Google Shape;69;p13"/>
          <p:cNvSpPr txBox="1"/>
          <p:nvPr/>
        </p:nvSpPr>
        <p:spPr>
          <a:xfrm>
            <a:off x="7471600" y="4255925"/>
            <a:ext cx="3000000" cy="30000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1200"/>
              </a:spcBef>
              <a:spcAft>
                <a:spcPts val="1200"/>
              </a:spcAft>
              <a:buNone/>
            </a:pPr>
            <a:r>
              <a:rPr lang="fr" sz="1200" b="1">
                <a:solidFill>
                  <a:srgbClr val="FFFFFF"/>
                </a:solidFill>
                <a:latin typeface="Calibri"/>
                <a:ea typeface="Calibri"/>
                <a:cs typeface="Calibri"/>
                <a:sym typeface="Calibri"/>
              </a:rPr>
              <a:t>Session :</a:t>
            </a:r>
            <a:r>
              <a:rPr lang="fr" sz="1200">
                <a:solidFill>
                  <a:srgbClr val="FFFFFF"/>
                </a:solidFill>
                <a:latin typeface="Calibri"/>
                <a:ea typeface="Calibri"/>
                <a:cs typeface="Calibri"/>
                <a:sym typeface="Calibri"/>
              </a:rPr>
              <a:t> 2020</a:t>
            </a:r>
            <a:endParaRPr>
              <a:solidFill>
                <a:srgbClr val="FFFFFF"/>
              </a:solidFill>
              <a:latin typeface="Calibri"/>
              <a:ea typeface="Calibri"/>
              <a:cs typeface="Calibri"/>
              <a:sym typeface="Calibri"/>
            </a:endParaRPr>
          </a:p>
        </p:txBody>
      </p:sp>
      <p:sp>
        <p:nvSpPr>
          <p:cNvPr id="70" name="Google Shape;70;p13"/>
          <p:cNvSpPr txBox="1"/>
          <p:nvPr/>
        </p:nvSpPr>
        <p:spPr>
          <a:xfrm>
            <a:off x="2534100" y="3364425"/>
            <a:ext cx="4075800" cy="30000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1200"/>
              </a:spcBef>
              <a:spcAft>
                <a:spcPts val="0"/>
              </a:spcAft>
              <a:buNone/>
            </a:pPr>
            <a:r>
              <a:rPr lang="fr" b="1">
                <a:solidFill>
                  <a:srgbClr val="FFFFFF"/>
                </a:solidFill>
                <a:latin typeface="Calibri"/>
                <a:ea typeface="Calibri"/>
                <a:cs typeface="Calibri"/>
                <a:sym typeface="Calibri"/>
              </a:rPr>
              <a:t>Diplôme:</a:t>
            </a:r>
            <a:r>
              <a:rPr lang="fr">
                <a:solidFill>
                  <a:srgbClr val="FFFFFF"/>
                </a:solidFill>
                <a:latin typeface="Calibri"/>
                <a:ea typeface="Calibri"/>
                <a:cs typeface="Calibri"/>
                <a:sym typeface="Calibri"/>
              </a:rPr>
              <a:t> BTS Fluides, Énergies, Domotique </a:t>
            </a:r>
            <a:endParaRPr>
              <a:solidFill>
                <a:srgbClr val="FFFFFF"/>
              </a:solidFill>
              <a:latin typeface="Calibri"/>
              <a:ea typeface="Calibri"/>
              <a:cs typeface="Calibri"/>
              <a:sym typeface="Calibri"/>
            </a:endParaRPr>
          </a:p>
          <a:p>
            <a:pPr marL="0" lvl="0" indent="0" algn="just" rtl="0">
              <a:lnSpc>
                <a:spcPct val="100000"/>
              </a:lnSpc>
              <a:spcBef>
                <a:spcPts val="1200"/>
              </a:spcBef>
              <a:spcAft>
                <a:spcPts val="1200"/>
              </a:spcAft>
              <a:buNone/>
            </a:pPr>
            <a:r>
              <a:rPr lang="fr">
                <a:solidFill>
                  <a:srgbClr val="FFFFFF"/>
                </a:solidFill>
                <a:latin typeface="Calibri"/>
                <a:ea typeface="Calibri"/>
                <a:cs typeface="Calibri"/>
                <a:sym typeface="Calibri"/>
              </a:rPr>
              <a:t>option C Domotique et Bâtiments Communicants</a:t>
            </a:r>
            <a:endParaRPr>
              <a:solidFill>
                <a:srgbClr val="FFFFFF"/>
              </a:solidFill>
              <a:latin typeface="Calibri"/>
              <a:ea typeface="Calibri"/>
              <a:cs typeface="Calibri"/>
              <a:sym typeface="Calibri"/>
            </a:endParaRPr>
          </a:p>
        </p:txBody>
      </p:sp>
      <p:sp>
        <p:nvSpPr>
          <p:cNvPr id="71" name="Google Shape;71;p13"/>
          <p:cNvSpPr txBox="1"/>
          <p:nvPr/>
        </p:nvSpPr>
        <p:spPr>
          <a:xfrm>
            <a:off x="0" y="4513075"/>
            <a:ext cx="3757500" cy="30000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fr" sz="1200" b="1">
                <a:solidFill>
                  <a:srgbClr val="FFFFFF"/>
                </a:solidFill>
                <a:latin typeface="Calibri"/>
                <a:ea typeface="Calibri"/>
                <a:cs typeface="Calibri"/>
                <a:sym typeface="Calibri"/>
              </a:rPr>
              <a:t>Projets réalisés par:</a:t>
            </a:r>
            <a:r>
              <a:rPr lang="fr"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a:p>
            <a:pPr marL="0" lvl="0" indent="0" algn="just" rtl="0">
              <a:lnSpc>
                <a:spcPct val="100000"/>
              </a:lnSpc>
              <a:spcBef>
                <a:spcPts val="0"/>
              </a:spcBef>
              <a:spcAft>
                <a:spcPts val="0"/>
              </a:spcAft>
              <a:buNone/>
            </a:pPr>
            <a:r>
              <a:rPr lang="fr" sz="1200">
                <a:solidFill>
                  <a:srgbClr val="FFFFFF"/>
                </a:solidFill>
                <a:latin typeface="Calibri"/>
                <a:ea typeface="Calibri"/>
                <a:cs typeface="Calibri"/>
                <a:sym typeface="Calibri"/>
              </a:rPr>
              <a:t>BONNARDEL, KAABOUNI, MERABTI, SAINT-PIERRE </a:t>
            </a:r>
            <a:endParaRPr>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1000"/>
                                        <p:tgtEl>
                                          <p:spTgt spid="67"/>
                                        </p:tgtEl>
                                      </p:cBhvr>
                                    </p:animEffec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1500"/>
                                        <p:tgtEl>
                                          <p:spTgt spid="7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fade">
                                      <p:cBhvr>
                                        <p:cTn id="18" dur="2500"/>
                                        <p:tgtEl>
                                          <p:spTgt spid="71"/>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2500"/>
                                        <p:tgtEl>
                                          <p:spTgt spid="69"/>
                                        </p:tgtEl>
                                      </p:cBhvr>
                                    </p:animEffect>
                                  </p:childTnLst>
                                </p:cTn>
                              </p:par>
                              <p:par>
                                <p:cTn id="22" presetID="2" presetClass="entr" presetSubtype="2"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anim calcmode="lin" valueType="num">
                                      <p:cBhvr additive="base">
                                        <p:cTn id="24" dur="3000"/>
                                        <p:tgtEl>
                                          <p:spTgt spid="66"/>
                                        </p:tgtEl>
                                        <p:attrNameLst>
                                          <p:attrName>ppt_x</p:attrName>
                                        </p:attrNameLst>
                                      </p:cBhvr>
                                      <p:tavLst>
                                        <p:tav tm="0">
                                          <p:val>
                                            <p:strVal val="#ppt_x+1"/>
                                          </p:val>
                                        </p:tav>
                                        <p:tav tm="100000">
                                          <p:val>
                                            <p:strVal val="#ppt_x"/>
                                          </p:val>
                                        </p:tav>
                                      </p:tavLst>
                                    </p:anim>
                                  </p:childTnLst>
                                </p:cTn>
                              </p:par>
                              <p:par>
                                <p:cTn id="25" presetID="2" presetClass="entr" presetSubtype="8"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3000"/>
                                        <p:tgtEl>
                                          <p:spTgt spid="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180"/>
        <p:cNvGrpSpPr/>
        <p:nvPr/>
      </p:nvGrpSpPr>
      <p:grpSpPr>
        <a:xfrm>
          <a:off x="0" y="0"/>
          <a:ext cx="0" cy="0"/>
          <a:chOff x="0" y="0"/>
          <a:chExt cx="0" cy="0"/>
        </a:xfrm>
      </p:grpSpPr>
      <p:sp>
        <p:nvSpPr>
          <p:cNvPr id="181" name="Google Shape;181;p22"/>
          <p:cNvSpPr txBox="1"/>
          <p:nvPr/>
        </p:nvSpPr>
        <p:spPr>
          <a:xfrm>
            <a:off x="151650" y="368075"/>
            <a:ext cx="96387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endParaRPr sz="1200" baseline="30000">
              <a:solidFill>
                <a:srgbClr val="3C4043"/>
              </a:solidFill>
              <a:highlight>
                <a:srgbClr val="FFFFFF"/>
              </a:highlight>
            </a:endParaRPr>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a:p>
            <a:pPr marL="0" lvl="0" indent="0" algn="l" rtl="0">
              <a:lnSpc>
                <a:spcPct val="115000"/>
              </a:lnSpc>
              <a:spcBef>
                <a:spcPts val="0"/>
              </a:spcBef>
              <a:spcAft>
                <a:spcPts val="0"/>
              </a:spcAft>
              <a:buNone/>
            </a:pPr>
            <a:endParaRPr sz="1200" u="sng"/>
          </a:p>
        </p:txBody>
      </p:sp>
      <p:pic>
        <p:nvPicPr>
          <p:cNvPr id="182" name="Google Shape;182;p22"/>
          <p:cNvPicPr preferRelativeResize="0"/>
          <p:nvPr/>
        </p:nvPicPr>
        <p:blipFill>
          <a:blip r:embed="rId3">
            <a:alphaModFix/>
          </a:blip>
          <a:stretch>
            <a:fillRect/>
          </a:stretch>
        </p:blipFill>
        <p:spPr>
          <a:xfrm>
            <a:off x="360536" y="796450"/>
            <a:ext cx="5463614" cy="4182524"/>
          </a:xfrm>
          <a:prstGeom prst="rect">
            <a:avLst/>
          </a:prstGeom>
          <a:noFill/>
          <a:ln w="38100" cap="flat" cmpd="sng">
            <a:solidFill>
              <a:srgbClr val="741B47"/>
            </a:solidFill>
            <a:prstDash val="solid"/>
            <a:round/>
            <a:headEnd type="none" w="sm" len="sm"/>
            <a:tailEnd type="none" w="sm" len="sm"/>
          </a:ln>
        </p:spPr>
      </p:pic>
      <p:pic>
        <p:nvPicPr>
          <p:cNvPr id="183" name="Google Shape;183;p22"/>
          <p:cNvPicPr preferRelativeResize="0"/>
          <p:nvPr/>
        </p:nvPicPr>
        <p:blipFill rotWithShape="1">
          <a:blip r:embed="rId4">
            <a:alphaModFix/>
          </a:blip>
          <a:srcRect t="5633" r="714"/>
          <a:stretch/>
        </p:blipFill>
        <p:spPr>
          <a:xfrm>
            <a:off x="1284350" y="643875"/>
            <a:ext cx="5784665" cy="4098250"/>
          </a:xfrm>
          <a:prstGeom prst="rect">
            <a:avLst/>
          </a:prstGeom>
          <a:noFill/>
          <a:ln w="38100" cap="flat" cmpd="sng">
            <a:solidFill>
              <a:srgbClr val="741B47"/>
            </a:solidFill>
            <a:prstDash val="solid"/>
            <a:round/>
            <a:headEnd type="none" w="sm" len="sm"/>
            <a:tailEnd type="none" w="sm" len="sm"/>
          </a:ln>
        </p:spPr>
      </p:pic>
      <p:pic>
        <p:nvPicPr>
          <p:cNvPr id="184" name="Google Shape;184;p22"/>
          <p:cNvPicPr preferRelativeResize="0"/>
          <p:nvPr/>
        </p:nvPicPr>
        <p:blipFill rotWithShape="1">
          <a:blip r:embed="rId5">
            <a:alphaModFix/>
          </a:blip>
          <a:srcRect r="10458" b="37252"/>
          <a:stretch/>
        </p:blipFill>
        <p:spPr>
          <a:xfrm>
            <a:off x="2246775" y="332775"/>
            <a:ext cx="6652926" cy="4182525"/>
          </a:xfrm>
          <a:prstGeom prst="rect">
            <a:avLst/>
          </a:prstGeom>
          <a:noFill/>
          <a:ln w="38100" cap="flat" cmpd="sng">
            <a:solidFill>
              <a:srgbClr val="741B47"/>
            </a:solidFill>
            <a:prstDash val="solid"/>
            <a:round/>
            <a:headEnd type="none" w="sm" len="sm"/>
            <a:tailEnd type="none" w="sm" len="sm"/>
          </a:ln>
        </p:spPr>
      </p:pic>
      <p:sp>
        <p:nvSpPr>
          <p:cNvPr id="185" name="Google Shape;185;p22"/>
          <p:cNvSpPr txBox="1"/>
          <p:nvPr/>
        </p:nvSpPr>
        <p:spPr>
          <a:xfrm>
            <a:off x="79500" y="152325"/>
            <a:ext cx="1164300" cy="3900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fr">
                <a:latin typeface="Calibri"/>
                <a:ea typeface="Calibri"/>
                <a:cs typeface="Calibri"/>
                <a:sym typeface="Calibri"/>
              </a:rPr>
              <a:t>Dossier plan </a:t>
            </a:r>
            <a:endParaRPr sz="1200" baseline="30000">
              <a:solidFill>
                <a:srgbClr val="3C4043"/>
              </a:solidFill>
              <a:highlight>
                <a:srgbClr val="FFFFFF"/>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5"/>
                                        </p:tgtEl>
                                        <p:attrNameLst>
                                          <p:attrName>style.visibility</p:attrName>
                                        </p:attrNameLst>
                                      </p:cBhvr>
                                      <p:to>
                                        <p:strVal val="visible"/>
                                      </p:to>
                                    </p:set>
                                    <p:anim calcmode="lin" valueType="num">
                                      <p:cBhvr additive="base">
                                        <p:cTn id="7" dur="1000"/>
                                        <p:tgtEl>
                                          <p:spTgt spid="18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82"/>
                                        </p:tgtEl>
                                        <p:attrNameLst>
                                          <p:attrName>style.visibility</p:attrName>
                                        </p:attrNameLst>
                                      </p:cBhvr>
                                      <p:to>
                                        <p:strVal val="visible"/>
                                      </p:to>
                                    </p:set>
                                    <p:anim calcmode="lin" valueType="num">
                                      <p:cBhvr additive="base">
                                        <p:cTn id="11" dur="800"/>
                                        <p:tgtEl>
                                          <p:spTgt spid="182"/>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2" presetClass="exit" presetSubtype="8" fill="hold" nodeType="clickEffect">
                                  <p:stCondLst>
                                    <p:cond delay="0"/>
                                  </p:stCondLst>
                                  <p:childTnLst>
                                    <p:anim calcmode="lin" valueType="num">
                                      <p:cBhvr additive="base">
                                        <p:cTn id="15" dur="800"/>
                                        <p:tgtEl>
                                          <p:spTgt spid="182"/>
                                        </p:tgtEl>
                                        <p:attrNameLst>
                                          <p:attrName>ppt_x</p:attrName>
                                        </p:attrNameLst>
                                      </p:cBhvr>
                                      <p:tavLst>
                                        <p:tav tm="0">
                                          <p:val>
                                            <p:strVal val="#ppt_x"/>
                                          </p:val>
                                        </p:tav>
                                        <p:tav tm="100000">
                                          <p:val>
                                            <p:strVal val="#ppt_x-1"/>
                                          </p:val>
                                        </p:tav>
                                      </p:tavLst>
                                    </p:anim>
                                    <p:set>
                                      <p:cBhvr>
                                        <p:cTn id="16" dur="1" fill="hold">
                                          <p:stCondLst>
                                            <p:cond delay="800"/>
                                          </p:stCondLst>
                                        </p:cTn>
                                        <p:tgtEl>
                                          <p:spTgt spid="182"/>
                                        </p:tgtEl>
                                        <p:attrNameLst>
                                          <p:attrName>style.visibility</p:attrName>
                                        </p:attrNameLst>
                                      </p:cBhvr>
                                      <p:to>
                                        <p:strVal val="hidden"/>
                                      </p:to>
                                    </p:set>
                                  </p:childTnLst>
                                </p:cTn>
                              </p:par>
                            </p:childTnLst>
                          </p:cTn>
                        </p:par>
                        <p:par>
                          <p:cTn id="17" fill="hold">
                            <p:stCondLst>
                              <p:cond delay="800"/>
                            </p:stCondLst>
                            <p:childTnLst>
                              <p:par>
                                <p:cTn id="18" presetID="2" presetClass="entr" presetSubtype="2" fill="hold" nodeType="afterEffect">
                                  <p:stCondLst>
                                    <p:cond delay="0"/>
                                  </p:stCondLst>
                                  <p:childTnLst>
                                    <p:set>
                                      <p:cBhvr>
                                        <p:cTn id="19" dur="1" fill="hold">
                                          <p:stCondLst>
                                            <p:cond delay="0"/>
                                          </p:stCondLst>
                                        </p:cTn>
                                        <p:tgtEl>
                                          <p:spTgt spid="183"/>
                                        </p:tgtEl>
                                        <p:attrNameLst>
                                          <p:attrName>style.visibility</p:attrName>
                                        </p:attrNameLst>
                                      </p:cBhvr>
                                      <p:to>
                                        <p:strVal val="visible"/>
                                      </p:to>
                                    </p:set>
                                    <p:anim calcmode="lin" valueType="num">
                                      <p:cBhvr additive="base">
                                        <p:cTn id="20" dur="800"/>
                                        <p:tgtEl>
                                          <p:spTgt spid="183"/>
                                        </p:tgtEl>
                                        <p:attrNameLst>
                                          <p:attrName>ppt_x</p:attrName>
                                        </p:attrNameLst>
                                      </p:cBhvr>
                                      <p:tavLst>
                                        <p:tav tm="0">
                                          <p:val>
                                            <p:strVal val="#ppt_x+1"/>
                                          </p:val>
                                        </p:tav>
                                        <p:tav tm="100000">
                                          <p:val>
                                            <p:strVal val="#ppt_x"/>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800"/>
                                        <p:tgtEl>
                                          <p:spTgt spid="183"/>
                                        </p:tgtEl>
                                        <p:attrNameLst>
                                          <p:attrName>ppt_x</p:attrName>
                                        </p:attrNameLst>
                                      </p:cBhvr>
                                      <p:tavLst>
                                        <p:tav tm="0">
                                          <p:val>
                                            <p:strVal val="#ppt_x"/>
                                          </p:val>
                                        </p:tav>
                                        <p:tav tm="100000">
                                          <p:val>
                                            <p:strVal val="#ppt_x-1"/>
                                          </p:val>
                                        </p:tav>
                                      </p:tavLst>
                                    </p:anim>
                                    <p:set>
                                      <p:cBhvr>
                                        <p:cTn id="25" dur="1" fill="hold">
                                          <p:stCondLst>
                                            <p:cond delay="800"/>
                                          </p:stCondLst>
                                        </p:cTn>
                                        <p:tgtEl>
                                          <p:spTgt spid="183"/>
                                        </p:tgtEl>
                                        <p:attrNameLst>
                                          <p:attrName>style.visibility</p:attrName>
                                        </p:attrNameLst>
                                      </p:cBhvr>
                                      <p:to>
                                        <p:strVal val="hidden"/>
                                      </p:to>
                                    </p:set>
                                  </p:childTnLst>
                                </p:cTn>
                              </p:par>
                            </p:childTnLst>
                          </p:cTn>
                        </p:par>
                        <p:par>
                          <p:cTn id="26" fill="hold">
                            <p:stCondLst>
                              <p:cond delay="800"/>
                            </p:stCondLst>
                            <p:childTnLst>
                              <p:par>
                                <p:cTn id="27" presetID="2" presetClass="entr" presetSubtype="2" fill="hold" nodeType="afterEffect">
                                  <p:stCondLst>
                                    <p:cond delay="0"/>
                                  </p:stCondLst>
                                  <p:childTnLst>
                                    <p:set>
                                      <p:cBhvr>
                                        <p:cTn id="28" dur="1" fill="hold">
                                          <p:stCondLst>
                                            <p:cond delay="0"/>
                                          </p:stCondLst>
                                        </p:cTn>
                                        <p:tgtEl>
                                          <p:spTgt spid="184"/>
                                        </p:tgtEl>
                                        <p:attrNameLst>
                                          <p:attrName>style.visibility</p:attrName>
                                        </p:attrNameLst>
                                      </p:cBhvr>
                                      <p:to>
                                        <p:strVal val="visible"/>
                                      </p:to>
                                    </p:set>
                                    <p:anim calcmode="lin" valueType="num">
                                      <p:cBhvr additive="base">
                                        <p:cTn id="29" dur="800"/>
                                        <p:tgtEl>
                                          <p:spTgt spid="18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189"/>
        <p:cNvGrpSpPr/>
        <p:nvPr/>
      </p:nvGrpSpPr>
      <p:grpSpPr>
        <a:xfrm>
          <a:off x="0" y="0"/>
          <a:ext cx="0" cy="0"/>
          <a:chOff x="0" y="0"/>
          <a:chExt cx="0" cy="0"/>
        </a:xfrm>
      </p:grpSpPr>
      <p:sp>
        <p:nvSpPr>
          <p:cNvPr id="190" name="Google Shape;190;p23"/>
          <p:cNvSpPr txBox="1"/>
          <p:nvPr/>
        </p:nvSpPr>
        <p:spPr>
          <a:xfrm>
            <a:off x="1171500" y="542625"/>
            <a:ext cx="5951100" cy="3690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fr">
                <a:latin typeface="Calibri"/>
                <a:ea typeface="Calibri"/>
                <a:cs typeface="Calibri"/>
                <a:sym typeface="Calibri"/>
              </a:rPr>
              <a:t>Les prestataires doivent pouvoir répondre à toutes les technicités suivantes</a:t>
            </a:r>
            <a:endParaRPr>
              <a:latin typeface="Calibri"/>
              <a:ea typeface="Calibri"/>
              <a:cs typeface="Calibri"/>
              <a:sym typeface="Calibri"/>
            </a:endParaRPr>
          </a:p>
        </p:txBody>
      </p:sp>
      <p:sp>
        <p:nvSpPr>
          <p:cNvPr id="191" name="Google Shape;191;p23"/>
          <p:cNvSpPr txBox="1"/>
          <p:nvPr/>
        </p:nvSpPr>
        <p:spPr>
          <a:xfrm>
            <a:off x="232950" y="94100"/>
            <a:ext cx="1968600" cy="385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800">
                <a:latin typeface="Calibri"/>
                <a:ea typeface="Calibri"/>
                <a:cs typeface="Calibri"/>
                <a:sym typeface="Calibri"/>
              </a:rPr>
              <a:t>1.4. Problématique</a:t>
            </a:r>
            <a:endParaRPr sz="1800"/>
          </a:p>
        </p:txBody>
      </p:sp>
      <p:pic>
        <p:nvPicPr>
          <p:cNvPr id="192" name="Google Shape;192;p23"/>
          <p:cNvPicPr preferRelativeResize="0"/>
          <p:nvPr/>
        </p:nvPicPr>
        <p:blipFill rotWithShape="1">
          <a:blip r:embed="rId3">
            <a:alphaModFix/>
          </a:blip>
          <a:srcRect t="5669" b="1238"/>
          <a:stretch/>
        </p:blipFill>
        <p:spPr>
          <a:xfrm>
            <a:off x="1683850" y="991150"/>
            <a:ext cx="5776325" cy="4095500"/>
          </a:xfrm>
          <a:prstGeom prst="rect">
            <a:avLst/>
          </a:prstGeom>
          <a:noFill/>
          <a:ln w="25400" cap="flat" cmpd="sng">
            <a:solidFill>
              <a:srgbClr val="741B47"/>
            </a:solidFill>
            <a:prstDash val="solid"/>
            <a:miter lim="8000"/>
            <a:headEnd type="none" w="sm" len="sm"/>
            <a:tailEnd type="none" w="sm" len="sm"/>
          </a:ln>
        </p:spPr>
      </p:pic>
      <p:sp>
        <p:nvSpPr>
          <p:cNvPr id="193" name="Google Shape;193;p23"/>
          <p:cNvSpPr txBox="1"/>
          <p:nvPr/>
        </p:nvSpPr>
        <p:spPr>
          <a:xfrm>
            <a:off x="2482825" y="77300"/>
            <a:ext cx="1740600" cy="385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fr">
                <a:latin typeface="Calibri"/>
                <a:ea typeface="Calibri"/>
                <a:cs typeface="Calibri"/>
                <a:sym typeface="Calibri"/>
              </a:rPr>
              <a:t>La vidéoprotection</a:t>
            </a:r>
            <a:endParaRPr>
              <a:latin typeface="Calibri"/>
              <a:ea typeface="Calibri"/>
              <a:cs typeface="Calibri"/>
              <a:sym typeface="Calibri"/>
            </a:endParaRPr>
          </a:p>
        </p:txBody>
      </p:sp>
      <p:pic>
        <p:nvPicPr>
          <p:cNvPr id="194" name="Google Shape;194;p23"/>
          <p:cNvPicPr preferRelativeResize="0"/>
          <p:nvPr/>
        </p:nvPicPr>
        <p:blipFill>
          <a:blip r:embed="rId4">
            <a:alphaModFix/>
          </a:blip>
          <a:stretch>
            <a:fillRect/>
          </a:stretch>
        </p:blipFill>
        <p:spPr>
          <a:xfrm>
            <a:off x="7972500" y="2571738"/>
            <a:ext cx="628650" cy="561975"/>
          </a:xfrm>
          <a:prstGeom prst="rect">
            <a:avLst/>
          </a:prstGeom>
          <a:noFill/>
          <a:ln>
            <a:noFill/>
          </a:ln>
        </p:spPr>
      </p:pic>
      <p:sp>
        <p:nvSpPr>
          <p:cNvPr id="195" name="Google Shape;195;p23"/>
          <p:cNvSpPr txBox="1"/>
          <p:nvPr/>
        </p:nvSpPr>
        <p:spPr>
          <a:xfrm>
            <a:off x="2482825" y="77300"/>
            <a:ext cx="1740600" cy="385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fr">
                <a:latin typeface="Calibri"/>
                <a:ea typeface="Calibri"/>
                <a:cs typeface="Calibri"/>
                <a:sym typeface="Calibri"/>
              </a:rPr>
              <a:t>La fibre optique</a:t>
            </a:r>
            <a:endParaRPr>
              <a:latin typeface="Calibri"/>
              <a:ea typeface="Calibri"/>
              <a:cs typeface="Calibri"/>
              <a:sym typeface="Calibri"/>
            </a:endParaRPr>
          </a:p>
        </p:txBody>
      </p:sp>
      <p:sp>
        <p:nvSpPr>
          <p:cNvPr id="196" name="Google Shape;196;p23"/>
          <p:cNvSpPr txBox="1"/>
          <p:nvPr/>
        </p:nvSpPr>
        <p:spPr>
          <a:xfrm>
            <a:off x="2482825" y="77300"/>
            <a:ext cx="1740600" cy="385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fr">
                <a:latin typeface="Calibri"/>
                <a:ea typeface="Calibri"/>
                <a:cs typeface="Calibri"/>
                <a:sym typeface="Calibri"/>
              </a:rPr>
              <a:t>Le réseau</a:t>
            </a:r>
            <a:endParaRPr>
              <a:latin typeface="Calibri"/>
              <a:ea typeface="Calibri"/>
              <a:cs typeface="Calibri"/>
              <a:sym typeface="Calibri"/>
            </a:endParaRPr>
          </a:p>
        </p:txBody>
      </p:sp>
      <p:pic>
        <p:nvPicPr>
          <p:cNvPr id="197" name="Google Shape;197;p23"/>
          <p:cNvPicPr preferRelativeResize="0"/>
          <p:nvPr/>
        </p:nvPicPr>
        <p:blipFill rotWithShape="1">
          <a:blip r:embed="rId5">
            <a:alphaModFix/>
          </a:blip>
          <a:srcRect l="27232" t="33623" r="28894" b="15254"/>
          <a:stretch/>
        </p:blipFill>
        <p:spPr>
          <a:xfrm>
            <a:off x="1888550" y="582125"/>
            <a:ext cx="5948500" cy="4541225"/>
          </a:xfrm>
          <a:prstGeom prst="rect">
            <a:avLst/>
          </a:prstGeom>
          <a:noFill/>
          <a:ln w="25400" cap="flat" cmpd="sng">
            <a:solidFill>
              <a:srgbClr val="741B47"/>
            </a:solidFill>
            <a:prstDash val="solid"/>
            <a:miter lim="8000"/>
            <a:headEnd type="none" w="sm" len="sm"/>
            <a:tailEnd type="none" w="sm" len="sm"/>
          </a:ln>
        </p:spPr>
      </p:pic>
      <p:sp>
        <p:nvSpPr>
          <p:cNvPr id="198" name="Google Shape;198;p23"/>
          <p:cNvSpPr txBox="1"/>
          <p:nvPr/>
        </p:nvSpPr>
        <p:spPr>
          <a:xfrm>
            <a:off x="65050" y="1331850"/>
            <a:ext cx="1618800" cy="2746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endParaRPr>
              <a:latin typeface="Calibri"/>
              <a:ea typeface="Calibri"/>
              <a:cs typeface="Calibri"/>
              <a:sym typeface="Calibri"/>
            </a:endParaRPr>
          </a:p>
          <a:p>
            <a:pPr marL="0" lvl="0" indent="0" algn="ctr" rtl="0">
              <a:lnSpc>
                <a:spcPct val="130000"/>
              </a:lnSpc>
              <a:spcBef>
                <a:spcPts val="0"/>
              </a:spcBef>
              <a:spcAft>
                <a:spcPts val="0"/>
              </a:spcAft>
              <a:buNone/>
            </a:pPr>
            <a:r>
              <a:rPr lang="fr">
                <a:latin typeface="Calibri"/>
                <a:ea typeface="Calibri"/>
                <a:cs typeface="Calibri"/>
                <a:sym typeface="Calibri"/>
              </a:rPr>
              <a:t>Non existant</a:t>
            </a:r>
            <a:endParaRPr>
              <a:latin typeface="Calibri"/>
              <a:ea typeface="Calibri"/>
              <a:cs typeface="Calibri"/>
              <a:sym typeface="Calibri"/>
            </a:endParaRPr>
          </a:p>
          <a:p>
            <a:pPr marL="0" lvl="0" indent="0" algn="ctr" rtl="0">
              <a:lnSpc>
                <a:spcPct val="130000"/>
              </a:lnSpc>
              <a:spcBef>
                <a:spcPts val="0"/>
              </a:spcBef>
              <a:spcAft>
                <a:spcPts val="0"/>
              </a:spcAft>
              <a:buNone/>
            </a:pPr>
            <a:endParaRPr>
              <a:latin typeface="Calibri"/>
              <a:ea typeface="Calibri"/>
              <a:cs typeface="Calibri"/>
              <a:sym typeface="Calibri"/>
            </a:endParaRPr>
          </a:p>
          <a:p>
            <a:pPr marL="0" lvl="0" indent="0" algn="ctr" rtl="0">
              <a:lnSpc>
                <a:spcPct val="130000"/>
              </a:lnSpc>
              <a:spcBef>
                <a:spcPts val="0"/>
              </a:spcBef>
              <a:spcAft>
                <a:spcPts val="0"/>
              </a:spcAft>
              <a:buNone/>
            </a:pPr>
            <a:endParaRPr>
              <a:latin typeface="Calibri"/>
              <a:ea typeface="Calibri"/>
              <a:cs typeface="Calibri"/>
              <a:sym typeface="Calibri"/>
            </a:endParaRPr>
          </a:p>
          <a:p>
            <a:pPr marL="0" lvl="0" indent="0" algn="ctr" rtl="0">
              <a:lnSpc>
                <a:spcPct val="130000"/>
              </a:lnSpc>
              <a:spcBef>
                <a:spcPts val="0"/>
              </a:spcBef>
              <a:spcAft>
                <a:spcPts val="0"/>
              </a:spcAft>
              <a:buNone/>
            </a:pPr>
            <a:r>
              <a:rPr lang="fr">
                <a:latin typeface="Calibri"/>
                <a:ea typeface="Calibri"/>
                <a:cs typeface="Calibri"/>
                <a:sym typeface="Calibri"/>
              </a:rPr>
              <a:t>Existant</a:t>
            </a:r>
            <a:endParaRPr>
              <a:latin typeface="Calibri"/>
              <a:ea typeface="Calibri"/>
              <a:cs typeface="Calibri"/>
              <a:sym typeface="Calibri"/>
            </a:endParaRPr>
          </a:p>
          <a:p>
            <a:pPr marL="0" lvl="0" indent="0" algn="ctr" rtl="0">
              <a:lnSpc>
                <a:spcPct val="130000"/>
              </a:lnSpc>
              <a:spcBef>
                <a:spcPts val="0"/>
              </a:spcBef>
              <a:spcAft>
                <a:spcPts val="0"/>
              </a:spcAft>
              <a:buNone/>
            </a:pPr>
            <a:endParaRPr>
              <a:latin typeface="Calibri"/>
              <a:ea typeface="Calibri"/>
              <a:cs typeface="Calibri"/>
              <a:sym typeface="Calibri"/>
            </a:endParaRPr>
          </a:p>
          <a:p>
            <a:pPr marL="0" lvl="0" indent="0" algn="ctr" rtl="0">
              <a:lnSpc>
                <a:spcPct val="130000"/>
              </a:lnSpc>
              <a:spcBef>
                <a:spcPts val="0"/>
              </a:spcBef>
              <a:spcAft>
                <a:spcPts val="0"/>
              </a:spcAft>
              <a:buNone/>
            </a:pPr>
            <a:endParaRPr>
              <a:latin typeface="Calibri"/>
              <a:ea typeface="Calibri"/>
              <a:cs typeface="Calibri"/>
              <a:sym typeface="Calibri"/>
            </a:endParaRPr>
          </a:p>
          <a:p>
            <a:pPr marL="0" lvl="0" indent="0" algn="ctr" rtl="0">
              <a:lnSpc>
                <a:spcPct val="130000"/>
              </a:lnSpc>
              <a:spcBef>
                <a:spcPts val="0"/>
              </a:spcBef>
              <a:spcAft>
                <a:spcPts val="0"/>
              </a:spcAft>
              <a:buNone/>
            </a:pPr>
            <a:r>
              <a:rPr lang="fr">
                <a:latin typeface="Calibri"/>
                <a:ea typeface="Calibri"/>
                <a:cs typeface="Calibri"/>
                <a:sym typeface="Calibri"/>
              </a:rPr>
              <a:t>Alimentation</a:t>
            </a:r>
            <a:br>
              <a:rPr lang="fr">
                <a:latin typeface="Calibri"/>
                <a:ea typeface="Calibri"/>
                <a:cs typeface="Calibri"/>
                <a:sym typeface="Calibri"/>
              </a:rPr>
            </a:br>
            <a:r>
              <a:rPr lang="fr">
                <a:latin typeface="Calibri"/>
                <a:ea typeface="Calibri"/>
                <a:cs typeface="Calibri"/>
                <a:sym typeface="Calibri"/>
              </a:rPr>
              <a:t>caméra</a:t>
            </a:r>
            <a:endParaRPr>
              <a:latin typeface="Calibri"/>
              <a:ea typeface="Calibri"/>
              <a:cs typeface="Calibri"/>
              <a:sym typeface="Calibri"/>
            </a:endParaRPr>
          </a:p>
        </p:txBody>
      </p:sp>
      <p:cxnSp>
        <p:nvCxnSpPr>
          <p:cNvPr id="199" name="Google Shape;199;p23"/>
          <p:cNvCxnSpPr/>
          <p:nvPr/>
        </p:nvCxnSpPr>
        <p:spPr>
          <a:xfrm>
            <a:off x="514450" y="1499813"/>
            <a:ext cx="720000" cy="6600"/>
          </a:xfrm>
          <a:prstGeom prst="straightConnector1">
            <a:avLst/>
          </a:prstGeom>
          <a:noFill/>
          <a:ln w="38100" cap="flat" cmpd="sng">
            <a:solidFill>
              <a:srgbClr val="FF0000"/>
            </a:solidFill>
            <a:prstDash val="solid"/>
            <a:round/>
            <a:headEnd type="none" w="med" len="med"/>
            <a:tailEnd type="none" w="med" len="med"/>
          </a:ln>
        </p:spPr>
      </p:cxnSp>
      <p:cxnSp>
        <p:nvCxnSpPr>
          <p:cNvPr id="200" name="Google Shape;200;p23"/>
          <p:cNvCxnSpPr/>
          <p:nvPr/>
        </p:nvCxnSpPr>
        <p:spPr>
          <a:xfrm>
            <a:off x="518950" y="2416225"/>
            <a:ext cx="711000" cy="600"/>
          </a:xfrm>
          <a:prstGeom prst="straightConnector1">
            <a:avLst/>
          </a:prstGeom>
          <a:noFill/>
          <a:ln w="38100" cap="flat" cmpd="sng">
            <a:solidFill>
              <a:srgbClr val="FFD966"/>
            </a:solidFill>
            <a:prstDash val="solid"/>
            <a:round/>
            <a:headEnd type="none" w="med" len="med"/>
            <a:tailEnd type="none" w="med" len="med"/>
          </a:ln>
        </p:spPr>
      </p:cxnSp>
      <p:cxnSp>
        <p:nvCxnSpPr>
          <p:cNvPr id="201" name="Google Shape;201;p23"/>
          <p:cNvCxnSpPr/>
          <p:nvPr/>
        </p:nvCxnSpPr>
        <p:spPr>
          <a:xfrm rot="10800000" flipH="1">
            <a:off x="567100" y="3326613"/>
            <a:ext cx="614700" cy="1800"/>
          </a:xfrm>
          <a:prstGeom prst="straightConnector1">
            <a:avLst/>
          </a:prstGeom>
          <a:noFill/>
          <a:ln w="38100" cap="flat" cmpd="sng">
            <a:solidFill>
              <a:srgbClr val="6D9EEB"/>
            </a:solidFill>
            <a:prstDash val="solid"/>
            <a:round/>
            <a:headEnd type="none" w="med" len="med"/>
            <a:tailEnd type="none" w="med" len="med"/>
          </a:ln>
        </p:spPr>
      </p:cxnSp>
      <p:pic>
        <p:nvPicPr>
          <p:cNvPr id="202" name="Google Shape;202;p23"/>
          <p:cNvPicPr preferRelativeResize="0"/>
          <p:nvPr/>
        </p:nvPicPr>
        <p:blipFill rotWithShape="1">
          <a:blip r:embed="rId6">
            <a:alphaModFix/>
          </a:blip>
          <a:srcRect r="6200"/>
          <a:stretch/>
        </p:blipFill>
        <p:spPr>
          <a:xfrm>
            <a:off x="2071984" y="568837"/>
            <a:ext cx="5581628" cy="4567800"/>
          </a:xfrm>
          <a:prstGeom prst="rect">
            <a:avLst/>
          </a:prstGeom>
          <a:noFill/>
          <a:ln w="25400" cap="flat" cmpd="sng">
            <a:solidFill>
              <a:srgbClr val="741B47"/>
            </a:solidFill>
            <a:prstDash val="solid"/>
            <a:miter lim="8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1"/>
                                        </p:tgtEl>
                                        <p:attrNameLst>
                                          <p:attrName>style.visibility</p:attrName>
                                        </p:attrNameLst>
                                      </p:cBhvr>
                                      <p:to>
                                        <p:strVal val="visible"/>
                                      </p:to>
                                    </p:set>
                                    <p:anim calcmode="lin" valueType="num">
                                      <p:cBhvr additive="base">
                                        <p:cTn id="7" dur="500"/>
                                        <p:tgtEl>
                                          <p:spTgt spid="191"/>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193"/>
                                        </p:tgtEl>
                                        <p:attrNameLst>
                                          <p:attrName>style.visibility</p:attrName>
                                        </p:attrNameLst>
                                      </p:cBhvr>
                                      <p:to>
                                        <p:strVal val="visible"/>
                                      </p:to>
                                    </p:set>
                                    <p:anim calcmode="lin" valueType="num">
                                      <p:cBhvr additive="base">
                                        <p:cTn id="10" dur="1000"/>
                                        <p:tgtEl>
                                          <p:spTgt spid="193"/>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90"/>
                                        </p:tgtEl>
                                        <p:attrNameLst>
                                          <p:attrName>style.visibility</p:attrName>
                                        </p:attrNameLst>
                                      </p:cBhvr>
                                      <p:to>
                                        <p:strVal val="visible"/>
                                      </p:to>
                                    </p:set>
                                    <p:animEffect transition="in" filter="fade">
                                      <p:cBhvr>
                                        <p:cTn id="14" dur="1000"/>
                                        <p:tgtEl>
                                          <p:spTgt spid="190"/>
                                        </p:tgtEl>
                                      </p:cBhvr>
                                    </p:animEffect>
                                  </p:childTnLst>
                                </p:cTn>
                              </p:par>
                              <p:par>
                                <p:cTn id="15" presetID="2" presetClass="entr" presetSubtype="2" fill="hold" nodeType="withEffect">
                                  <p:stCondLst>
                                    <p:cond delay="0"/>
                                  </p:stCondLst>
                                  <p:childTnLst>
                                    <p:set>
                                      <p:cBhvr>
                                        <p:cTn id="16" dur="1" fill="hold">
                                          <p:stCondLst>
                                            <p:cond delay="0"/>
                                          </p:stCondLst>
                                        </p:cTn>
                                        <p:tgtEl>
                                          <p:spTgt spid="192"/>
                                        </p:tgtEl>
                                        <p:attrNameLst>
                                          <p:attrName>style.visibility</p:attrName>
                                        </p:attrNameLst>
                                      </p:cBhvr>
                                      <p:to>
                                        <p:strVal val="visible"/>
                                      </p:to>
                                    </p:set>
                                    <p:anim calcmode="lin" valueType="num">
                                      <p:cBhvr additive="base">
                                        <p:cTn id="17" dur="1000"/>
                                        <p:tgtEl>
                                          <p:spTgt spid="192"/>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1000"/>
                                        <p:tgtEl>
                                          <p:spTgt spid="1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fade">
                                      <p:cBhvr>
                                        <p:cTn id="27" dur="1000"/>
                                        <p:tgtEl>
                                          <p:spTgt spid="195"/>
                                        </p:tgtEl>
                                      </p:cBhvr>
                                    </p:animEffect>
                                  </p:childTnLst>
                                </p:cTn>
                              </p:par>
                              <p:par>
                                <p:cTn id="28" presetID="2" presetClass="exit" presetSubtype="2" fill="hold" nodeType="withEffect">
                                  <p:stCondLst>
                                    <p:cond delay="0"/>
                                  </p:stCondLst>
                                  <p:childTnLst>
                                    <p:anim calcmode="lin" valueType="num">
                                      <p:cBhvr additive="base">
                                        <p:cTn id="29" dur="1000"/>
                                        <p:tgtEl>
                                          <p:spTgt spid="194"/>
                                        </p:tgtEl>
                                        <p:attrNameLst>
                                          <p:attrName>ppt_x</p:attrName>
                                        </p:attrNameLst>
                                      </p:cBhvr>
                                      <p:tavLst>
                                        <p:tav tm="0">
                                          <p:val>
                                            <p:strVal val="#ppt_x"/>
                                          </p:val>
                                        </p:tav>
                                        <p:tav tm="100000">
                                          <p:val>
                                            <p:strVal val="#ppt_x+1"/>
                                          </p:val>
                                        </p:tav>
                                      </p:tavLst>
                                    </p:anim>
                                    <p:set>
                                      <p:cBhvr>
                                        <p:cTn id="30" dur="1" fill="hold">
                                          <p:stCondLst>
                                            <p:cond delay="1000"/>
                                          </p:stCondLst>
                                        </p:cTn>
                                        <p:tgtEl>
                                          <p:spTgt spid="194"/>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1000"/>
                                        <p:tgtEl>
                                          <p:spTgt spid="192"/>
                                        </p:tgtEl>
                                        <p:attrNameLst>
                                          <p:attrName>ppt_y</p:attrName>
                                        </p:attrNameLst>
                                      </p:cBhvr>
                                      <p:tavLst>
                                        <p:tav tm="0">
                                          <p:val>
                                            <p:strVal val="#ppt_y"/>
                                          </p:val>
                                        </p:tav>
                                        <p:tav tm="100000">
                                          <p:val>
                                            <p:strVal val="#ppt_y+1"/>
                                          </p:val>
                                        </p:tav>
                                      </p:tavLst>
                                    </p:anim>
                                    <p:set>
                                      <p:cBhvr>
                                        <p:cTn id="33" dur="1" fill="hold">
                                          <p:stCondLst>
                                            <p:cond delay="1000"/>
                                          </p:stCondLst>
                                        </p:cTn>
                                        <p:tgtEl>
                                          <p:spTgt spid="192"/>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900"/>
                                          </p:stCondLst>
                                        </p:cTn>
                                        <p:tgtEl>
                                          <p:spTgt spid="190"/>
                                        </p:tgtEl>
                                        <p:attrNameLst>
                                          <p:attrName>style.visibility</p:attrName>
                                        </p:attrNameLst>
                                      </p:cBhvr>
                                      <p:to>
                                        <p:strVal val="hidden"/>
                                      </p:to>
                                    </p:se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97"/>
                                        </p:tgtEl>
                                        <p:attrNameLst>
                                          <p:attrName>style.visibility</p:attrName>
                                        </p:attrNameLst>
                                      </p:cBhvr>
                                      <p:to>
                                        <p:strVal val="visible"/>
                                      </p:to>
                                    </p:set>
                                    <p:animEffect transition="in" filter="fade">
                                      <p:cBhvr>
                                        <p:cTn id="39" dur="1000"/>
                                        <p:tgtEl>
                                          <p:spTgt spid="197"/>
                                        </p:tgtEl>
                                      </p:cBhvr>
                                    </p:animEffect>
                                  </p:childTnLst>
                                </p:cTn>
                              </p:par>
                              <p:par>
                                <p:cTn id="40" presetID="2" presetClass="entr" presetSubtype="8" fill="hold" nodeType="withEffect">
                                  <p:stCondLst>
                                    <p:cond delay="0"/>
                                  </p:stCondLst>
                                  <p:childTnLst>
                                    <p:set>
                                      <p:cBhvr>
                                        <p:cTn id="41" dur="1" fill="hold">
                                          <p:stCondLst>
                                            <p:cond delay="0"/>
                                          </p:stCondLst>
                                        </p:cTn>
                                        <p:tgtEl>
                                          <p:spTgt spid="198"/>
                                        </p:tgtEl>
                                        <p:attrNameLst>
                                          <p:attrName>style.visibility</p:attrName>
                                        </p:attrNameLst>
                                      </p:cBhvr>
                                      <p:to>
                                        <p:strVal val="visible"/>
                                      </p:to>
                                    </p:set>
                                    <p:anim calcmode="lin" valueType="num">
                                      <p:cBhvr additive="base">
                                        <p:cTn id="42" dur="1000"/>
                                        <p:tgtEl>
                                          <p:spTgt spid="198"/>
                                        </p:tgtEl>
                                        <p:attrNameLst>
                                          <p:attrName>ppt_x</p:attrName>
                                        </p:attrNameLst>
                                      </p:cBhvr>
                                      <p:tavLst>
                                        <p:tav tm="0">
                                          <p:val>
                                            <p:strVal val="#ppt_x-1"/>
                                          </p:val>
                                        </p:tav>
                                        <p:tav tm="100000">
                                          <p:val>
                                            <p:strVal val="#ppt_x"/>
                                          </p:val>
                                        </p:tav>
                                      </p:tavLst>
                                    </p:anim>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199"/>
                                        </p:tgtEl>
                                        <p:attrNameLst>
                                          <p:attrName>style.visibility</p:attrName>
                                        </p:attrNameLst>
                                      </p:cBhvr>
                                      <p:to>
                                        <p:strVal val="visible"/>
                                      </p:to>
                                    </p:set>
                                    <p:animEffect transition="in" filter="fade">
                                      <p:cBhvr>
                                        <p:cTn id="46" dur="1000"/>
                                        <p:tgtEl>
                                          <p:spTgt spid="199"/>
                                        </p:tgtEl>
                                      </p:cBhvr>
                                    </p:animEffect>
                                  </p:childTnLst>
                                </p:cTn>
                              </p:par>
                            </p:childTnLst>
                          </p:cTn>
                        </p:par>
                        <p:par>
                          <p:cTn id="47" fill="hold">
                            <p:stCondLst>
                              <p:cond delay="3000"/>
                            </p:stCondLst>
                            <p:childTnLst>
                              <p:par>
                                <p:cTn id="48" presetID="10" presetClass="entr" presetSubtype="0" fill="hold" nodeType="afterEffect">
                                  <p:stCondLst>
                                    <p:cond delay="0"/>
                                  </p:stCondLst>
                                  <p:childTnLst>
                                    <p:set>
                                      <p:cBhvr>
                                        <p:cTn id="49" dur="1" fill="hold">
                                          <p:stCondLst>
                                            <p:cond delay="0"/>
                                          </p:stCondLst>
                                        </p:cTn>
                                        <p:tgtEl>
                                          <p:spTgt spid="200"/>
                                        </p:tgtEl>
                                        <p:attrNameLst>
                                          <p:attrName>style.visibility</p:attrName>
                                        </p:attrNameLst>
                                      </p:cBhvr>
                                      <p:to>
                                        <p:strVal val="visible"/>
                                      </p:to>
                                    </p:set>
                                    <p:animEffect transition="in" filter="fade">
                                      <p:cBhvr>
                                        <p:cTn id="50" dur="1000"/>
                                        <p:tgtEl>
                                          <p:spTgt spid="200"/>
                                        </p:tgtEl>
                                      </p:cBhvr>
                                    </p:animEffect>
                                  </p:childTnLst>
                                </p:cTn>
                              </p:par>
                            </p:childTnLst>
                          </p:cTn>
                        </p:par>
                        <p:par>
                          <p:cTn id="51" fill="hold">
                            <p:stCondLst>
                              <p:cond delay="4000"/>
                            </p:stCondLst>
                            <p:childTnLst>
                              <p:par>
                                <p:cTn id="52" presetID="10" presetClass="entr" presetSubtype="0" fill="hold" nodeType="afterEffect">
                                  <p:stCondLst>
                                    <p:cond delay="0"/>
                                  </p:stCondLst>
                                  <p:childTnLst>
                                    <p:set>
                                      <p:cBhvr>
                                        <p:cTn id="53" dur="1" fill="hold">
                                          <p:stCondLst>
                                            <p:cond delay="0"/>
                                          </p:stCondLst>
                                        </p:cTn>
                                        <p:tgtEl>
                                          <p:spTgt spid="201"/>
                                        </p:tgtEl>
                                        <p:attrNameLst>
                                          <p:attrName>style.visibility</p:attrName>
                                        </p:attrNameLst>
                                      </p:cBhvr>
                                      <p:to>
                                        <p:strVal val="visible"/>
                                      </p:to>
                                    </p:set>
                                    <p:animEffect transition="in" filter="fade">
                                      <p:cBhvr>
                                        <p:cTn id="54" dur="1000"/>
                                        <p:tgtEl>
                                          <p:spTgt spid="201"/>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1000"/>
                                        <p:tgtEl>
                                          <p:spTgt spid="197"/>
                                        </p:tgtEl>
                                        <p:attrNameLst>
                                          <p:attrName>ppt_y</p:attrName>
                                        </p:attrNameLst>
                                      </p:cBhvr>
                                      <p:tavLst>
                                        <p:tav tm="0">
                                          <p:val>
                                            <p:strVal val="#ppt_y"/>
                                          </p:val>
                                        </p:tav>
                                        <p:tav tm="100000">
                                          <p:val>
                                            <p:strVal val="#ppt_y+1"/>
                                          </p:val>
                                        </p:tav>
                                      </p:tavLst>
                                    </p:anim>
                                    <p:set>
                                      <p:cBhvr>
                                        <p:cTn id="59" dur="1" fill="hold">
                                          <p:stCondLst>
                                            <p:cond delay="1000"/>
                                          </p:stCondLst>
                                        </p:cTn>
                                        <p:tgtEl>
                                          <p:spTgt spid="197"/>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1000"/>
                                          </p:stCondLst>
                                        </p:cTn>
                                        <p:tgtEl>
                                          <p:spTgt spid="19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1000"/>
                                          </p:stCondLst>
                                        </p:cTn>
                                        <p:tgtEl>
                                          <p:spTgt spid="200"/>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1100"/>
                                          </p:stCondLst>
                                        </p:cTn>
                                        <p:tgtEl>
                                          <p:spTgt spid="201"/>
                                        </p:tgtEl>
                                        <p:attrNameLst>
                                          <p:attrName>style.visibility</p:attrName>
                                        </p:attrNameLst>
                                      </p:cBhvr>
                                      <p:to>
                                        <p:strVal val="hidden"/>
                                      </p:to>
                                    </p:set>
                                  </p:childTnLst>
                                </p:cTn>
                              </p:par>
                            </p:childTnLst>
                          </p:cTn>
                        </p:par>
                        <p:par>
                          <p:cTn id="66" fill="hold">
                            <p:stCondLst>
                              <p:cond delay="1100"/>
                            </p:stCondLst>
                            <p:childTnLst>
                              <p:par>
                                <p:cTn id="67" presetID="2" presetClass="exit" presetSubtype="4" fill="hold" nodeType="afterEffect">
                                  <p:stCondLst>
                                    <p:cond delay="0"/>
                                  </p:stCondLst>
                                  <p:childTnLst>
                                    <p:anim calcmode="lin" valueType="num">
                                      <p:cBhvr additive="base">
                                        <p:cTn id="68" dur="1100"/>
                                        <p:tgtEl>
                                          <p:spTgt spid="198"/>
                                        </p:tgtEl>
                                        <p:attrNameLst>
                                          <p:attrName>ppt_y</p:attrName>
                                        </p:attrNameLst>
                                      </p:cBhvr>
                                      <p:tavLst>
                                        <p:tav tm="0">
                                          <p:val>
                                            <p:strVal val="#ppt_y"/>
                                          </p:val>
                                        </p:tav>
                                        <p:tav tm="100000">
                                          <p:val>
                                            <p:strVal val="#ppt_y+1"/>
                                          </p:val>
                                        </p:tav>
                                      </p:tavLst>
                                    </p:anim>
                                    <p:set>
                                      <p:cBhvr>
                                        <p:cTn id="69" dur="1" fill="hold">
                                          <p:stCondLst>
                                            <p:cond delay="1100"/>
                                          </p:stCondLst>
                                        </p:cTn>
                                        <p:tgtEl>
                                          <p:spTgt spid="198"/>
                                        </p:tgtEl>
                                        <p:attrNameLst>
                                          <p:attrName>style.visibility</p:attrName>
                                        </p:attrNameLst>
                                      </p:cBhvr>
                                      <p:to>
                                        <p:strVal val="hidden"/>
                                      </p:to>
                                    </p:set>
                                  </p:childTnLst>
                                </p:cTn>
                              </p:par>
                            </p:childTnLst>
                          </p:cTn>
                        </p:par>
                        <p:par>
                          <p:cTn id="70" fill="hold">
                            <p:stCondLst>
                              <p:cond delay="2200"/>
                            </p:stCondLst>
                            <p:childTnLst>
                              <p:par>
                                <p:cTn id="71" presetID="10" presetClass="entr" presetSubtype="0" fill="hold" nodeType="afterEffect">
                                  <p:stCondLst>
                                    <p:cond delay="0"/>
                                  </p:stCondLst>
                                  <p:childTnLst>
                                    <p:set>
                                      <p:cBhvr>
                                        <p:cTn id="72" dur="1" fill="hold">
                                          <p:stCondLst>
                                            <p:cond delay="0"/>
                                          </p:stCondLst>
                                        </p:cTn>
                                        <p:tgtEl>
                                          <p:spTgt spid="196"/>
                                        </p:tgtEl>
                                        <p:attrNameLst>
                                          <p:attrName>style.visibility</p:attrName>
                                        </p:attrNameLst>
                                      </p:cBhvr>
                                      <p:to>
                                        <p:strVal val="visible"/>
                                      </p:to>
                                    </p:set>
                                    <p:animEffect transition="in" filter="fade">
                                      <p:cBhvr>
                                        <p:cTn id="73" dur="1000"/>
                                        <p:tgtEl>
                                          <p:spTgt spid="196"/>
                                        </p:tgtEl>
                                      </p:cBhvr>
                                    </p:animEffect>
                                  </p:childTnLst>
                                </p:cTn>
                              </p:par>
                              <p:par>
                                <p:cTn id="74" presetID="23" presetClass="entr" presetSubtype="16" fill="hold" nodeType="withEffect">
                                  <p:stCondLst>
                                    <p:cond delay="0"/>
                                  </p:stCondLst>
                                  <p:childTnLst>
                                    <p:set>
                                      <p:cBhvr>
                                        <p:cTn id="75" dur="1" fill="hold">
                                          <p:stCondLst>
                                            <p:cond delay="0"/>
                                          </p:stCondLst>
                                        </p:cTn>
                                        <p:tgtEl>
                                          <p:spTgt spid="202"/>
                                        </p:tgtEl>
                                        <p:attrNameLst>
                                          <p:attrName>style.visibility</p:attrName>
                                        </p:attrNameLst>
                                      </p:cBhvr>
                                      <p:to>
                                        <p:strVal val="visible"/>
                                      </p:to>
                                    </p:set>
                                    <p:anim calcmode="lin" valueType="num">
                                      <p:cBhvr additive="base">
                                        <p:cTn id="76" dur="1000"/>
                                        <p:tgtEl>
                                          <p:spTgt spid="202"/>
                                        </p:tgtEl>
                                        <p:attrNameLst>
                                          <p:attrName>ppt_w</p:attrName>
                                        </p:attrNameLst>
                                      </p:cBhvr>
                                      <p:tavLst>
                                        <p:tav tm="0">
                                          <p:val>
                                            <p:strVal val="0"/>
                                          </p:val>
                                        </p:tav>
                                        <p:tav tm="100000">
                                          <p:val>
                                            <p:strVal val="#ppt_w"/>
                                          </p:val>
                                        </p:tav>
                                      </p:tavLst>
                                    </p:anim>
                                    <p:anim calcmode="lin" valueType="num">
                                      <p:cBhvr additive="base">
                                        <p:cTn id="77" dur="1000"/>
                                        <p:tgtEl>
                                          <p:spTgt spid="20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206"/>
        <p:cNvGrpSpPr/>
        <p:nvPr/>
      </p:nvGrpSpPr>
      <p:grpSpPr>
        <a:xfrm>
          <a:off x="0" y="0"/>
          <a:ext cx="0" cy="0"/>
          <a:chOff x="0" y="0"/>
          <a:chExt cx="0" cy="0"/>
        </a:xfrm>
      </p:grpSpPr>
      <p:pic>
        <p:nvPicPr>
          <p:cNvPr id="207" name="Google Shape;207;p24"/>
          <p:cNvPicPr preferRelativeResize="0"/>
          <p:nvPr/>
        </p:nvPicPr>
        <p:blipFill rotWithShape="1">
          <a:blip r:embed="rId3">
            <a:alphaModFix/>
          </a:blip>
          <a:srcRect l="2619" t="3069" r="8293" b="3069"/>
          <a:stretch/>
        </p:blipFill>
        <p:spPr>
          <a:xfrm>
            <a:off x="7093125" y="1668837"/>
            <a:ext cx="1722100" cy="1805825"/>
          </a:xfrm>
          <a:prstGeom prst="rect">
            <a:avLst/>
          </a:prstGeom>
          <a:noFill/>
          <a:ln w="28575" cap="flat" cmpd="sng">
            <a:solidFill>
              <a:srgbClr val="741B47"/>
            </a:solidFill>
            <a:prstDash val="solid"/>
            <a:round/>
            <a:headEnd type="none" w="sm" len="sm"/>
            <a:tailEnd type="none" w="sm" len="sm"/>
          </a:ln>
        </p:spPr>
      </p:pic>
      <p:sp>
        <p:nvSpPr>
          <p:cNvPr id="208" name="Google Shape;208;p24"/>
          <p:cNvSpPr txBox="1"/>
          <p:nvPr/>
        </p:nvSpPr>
        <p:spPr>
          <a:xfrm>
            <a:off x="323225" y="725350"/>
            <a:ext cx="2037000" cy="346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1200"/>
              <a:t>Contrainte d’occupation :</a:t>
            </a:r>
            <a:endParaRPr sz="1200"/>
          </a:p>
          <a:p>
            <a:pPr marL="0" lvl="0" indent="0" algn="l" rtl="0">
              <a:spcBef>
                <a:spcPts val="0"/>
              </a:spcBef>
              <a:spcAft>
                <a:spcPts val="0"/>
              </a:spcAft>
              <a:buNone/>
            </a:pPr>
            <a:endParaRPr>
              <a:latin typeface="Roboto"/>
              <a:ea typeface="Roboto"/>
              <a:cs typeface="Roboto"/>
              <a:sym typeface="Roboto"/>
            </a:endParaRPr>
          </a:p>
        </p:txBody>
      </p:sp>
      <p:sp>
        <p:nvSpPr>
          <p:cNvPr id="209" name="Google Shape;209;p24"/>
          <p:cNvSpPr txBox="1"/>
          <p:nvPr/>
        </p:nvSpPr>
        <p:spPr>
          <a:xfrm>
            <a:off x="323225" y="1144000"/>
            <a:ext cx="6584400" cy="1063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200"/>
              <a:t>Les techniciens ne devront réaliser les travaux pendant les temps de classe.</a:t>
            </a:r>
            <a:endParaRPr sz="1200"/>
          </a:p>
          <a:p>
            <a:pPr marL="0" lvl="0" indent="0" algn="l" rtl="0">
              <a:lnSpc>
                <a:spcPct val="115000"/>
              </a:lnSpc>
              <a:spcBef>
                <a:spcPts val="1200"/>
              </a:spcBef>
              <a:spcAft>
                <a:spcPts val="1200"/>
              </a:spcAft>
              <a:buNone/>
            </a:pPr>
            <a:r>
              <a:rPr lang="fr" sz="1200"/>
              <a:t>Il faudra établir un travail en horaire décalé pour éviter tout dérangement des enfants et du personnels.</a:t>
            </a:r>
            <a:endParaRPr>
              <a:latin typeface="Roboto"/>
              <a:ea typeface="Roboto"/>
              <a:cs typeface="Roboto"/>
              <a:sym typeface="Roboto"/>
            </a:endParaRPr>
          </a:p>
        </p:txBody>
      </p:sp>
      <p:sp>
        <p:nvSpPr>
          <p:cNvPr id="210" name="Google Shape;210;p24"/>
          <p:cNvSpPr txBox="1"/>
          <p:nvPr/>
        </p:nvSpPr>
        <p:spPr>
          <a:xfrm>
            <a:off x="323225" y="2362825"/>
            <a:ext cx="2200800" cy="346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200000"/>
              </a:lnSpc>
              <a:spcBef>
                <a:spcPts val="1200"/>
              </a:spcBef>
              <a:spcAft>
                <a:spcPts val="0"/>
              </a:spcAft>
              <a:buNone/>
            </a:pPr>
            <a:r>
              <a:rPr lang="fr" sz="1200"/>
              <a:t>Contrainte d’environnement :</a:t>
            </a:r>
            <a:endParaRPr>
              <a:latin typeface="Roboto"/>
              <a:ea typeface="Roboto"/>
              <a:cs typeface="Roboto"/>
              <a:sym typeface="Roboto"/>
            </a:endParaRPr>
          </a:p>
        </p:txBody>
      </p:sp>
      <p:sp>
        <p:nvSpPr>
          <p:cNvPr id="211" name="Google Shape;211;p24"/>
          <p:cNvSpPr txBox="1"/>
          <p:nvPr/>
        </p:nvSpPr>
        <p:spPr>
          <a:xfrm>
            <a:off x="323225" y="2786825"/>
            <a:ext cx="6233100" cy="1489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457200" lvl="0" indent="-298450" algn="l" rtl="0">
              <a:lnSpc>
                <a:spcPct val="200000"/>
              </a:lnSpc>
              <a:spcBef>
                <a:spcPts val="0"/>
              </a:spcBef>
              <a:spcAft>
                <a:spcPts val="0"/>
              </a:spcAft>
              <a:buSzPts val="1100"/>
              <a:buChar char="●"/>
            </a:pPr>
            <a:r>
              <a:rPr lang="fr" sz="1200"/>
              <a:t>La consommation des engins.</a:t>
            </a:r>
            <a:endParaRPr sz="1200"/>
          </a:p>
          <a:p>
            <a:pPr marL="457200" lvl="0" indent="-298450" algn="l" rtl="0">
              <a:lnSpc>
                <a:spcPct val="200000"/>
              </a:lnSpc>
              <a:spcBef>
                <a:spcPts val="0"/>
              </a:spcBef>
              <a:spcAft>
                <a:spcPts val="0"/>
              </a:spcAft>
              <a:buSzPts val="1100"/>
              <a:buChar char="●"/>
            </a:pPr>
            <a:r>
              <a:rPr lang="fr" sz="1200"/>
              <a:t>Les déchet inertes tels que : le béton, brique, pierres, etc..qui ne sont pas réemployés peuvent aller au recyclage.</a:t>
            </a:r>
            <a:endParaRPr sz="1200"/>
          </a:p>
          <a:p>
            <a:pPr marL="457200" lvl="0" indent="-298450" algn="l" rtl="0">
              <a:lnSpc>
                <a:spcPct val="200000"/>
              </a:lnSpc>
              <a:spcBef>
                <a:spcPts val="0"/>
              </a:spcBef>
              <a:spcAft>
                <a:spcPts val="0"/>
              </a:spcAft>
              <a:buSzPts val="1100"/>
              <a:buChar char="●"/>
            </a:pPr>
            <a:r>
              <a:rPr lang="fr" sz="1200"/>
              <a:t>Le stockage des divers matériels ne devra gêner en rien les usagers</a:t>
            </a:r>
            <a:endParaRPr sz="1200"/>
          </a:p>
          <a:p>
            <a:pPr marL="0" lvl="0" indent="0" algn="l" rtl="0">
              <a:spcBef>
                <a:spcPts val="1200"/>
              </a:spcBef>
              <a:spcAft>
                <a:spcPts val="0"/>
              </a:spcAft>
              <a:buNone/>
            </a:pPr>
            <a:endParaRPr>
              <a:latin typeface="Roboto"/>
              <a:ea typeface="Roboto"/>
              <a:cs typeface="Roboto"/>
              <a:sym typeface="Roboto"/>
            </a:endParaRPr>
          </a:p>
        </p:txBody>
      </p:sp>
      <p:sp>
        <p:nvSpPr>
          <p:cNvPr id="212" name="Google Shape;212;p24"/>
          <p:cNvSpPr txBox="1"/>
          <p:nvPr/>
        </p:nvSpPr>
        <p:spPr>
          <a:xfrm>
            <a:off x="178875" y="162450"/>
            <a:ext cx="1722000" cy="385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800">
                <a:latin typeface="Calibri"/>
                <a:ea typeface="Calibri"/>
                <a:cs typeface="Calibri"/>
                <a:sym typeface="Calibri"/>
              </a:rPr>
              <a:t>1.5 Contraintes</a:t>
            </a:r>
            <a:endParaRPr sz="12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1000"/>
                                        <p:tgtEl>
                                          <p:spTgt spid="212"/>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08"/>
                                        </p:tgtEl>
                                        <p:attrNameLst>
                                          <p:attrName>style.visibility</p:attrName>
                                        </p:attrNameLst>
                                      </p:cBhvr>
                                      <p:to>
                                        <p:strVal val="visible"/>
                                      </p:to>
                                    </p:set>
                                    <p:anim calcmode="lin" valueType="num">
                                      <p:cBhvr additive="base">
                                        <p:cTn id="11" dur="1000"/>
                                        <p:tgtEl>
                                          <p:spTgt spid="208"/>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9"/>
                                        </p:tgtEl>
                                        <p:attrNameLst>
                                          <p:attrName>style.visibility</p:attrName>
                                        </p:attrNameLst>
                                      </p:cBhvr>
                                      <p:to>
                                        <p:strVal val="visible"/>
                                      </p:to>
                                    </p:set>
                                    <p:animEffect transition="in" filter="fade">
                                      <p:cBhvr>
                                        <p:cTn id="15" dur="1000"/>
                                        <p:tgtEl>
                                          <p:spTgt spid="20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10"/>
                                        </p:tgtEl>
                                        <p:attrNameLst>
                                          <p:attrName>style.visibility</p:attrName>
                                        </p:attrNameLst>
                                      </p:cBhvr>
                                      <p:to>
                                        <p:strVal val="visible"/>
                                      </p:to>
                                    </p:set>
                                    <p:anim calcmode="lin" valueType="num">
                                      <p:cBhvr additive="base">
                                        <p:cTn id="20" dur="1000"/>
                                        <p:tgtEl>
                                          <p:spTgt spid="210"/>
                                        </p:tgtEl>
                                        <p:attrNameLst>
                                          <p:attrName>ppt_x</p:attrName>
                                        </p:attrNameLst>
                                      </p:cBhvr>
                                      <p:tavLst>
                                        <p:tav tm="0">
                                          <p:val>
                                            <p:strVal val="#ppt_x+1"/>
                                          </p:val>
                                        </p:tav>
                                        <p:tav tm="100000">
                                          <p:val>
                                            <p:strVal val="#ppt_x"/>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11"/>
                                        </p:tgtEl>
                                        <p:attrNameLst>
                                          <p:attrName>style.visibility</p:attrName>
                                        </p:attrNameLst>
                                      </p:cBhvr>
                                      <p:to>
                                        <p:strVal val="visible"/>
                                      </p:to>
                                    </p:set>
                                    <p:anim calcmode="lin" valueType="num">
                                      <p:cBhvr additive="base">
                                        <p:cTn id="24" dur="1000"/>
                                        <p:tgtEl>
                                          <p:spTgt spid="211"/>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207"/>
                                        </p:tgtEl>
                                        <p:attrNameLst>
                                          <p:attrName>style.visibility</p:attrName>
                                        </p:attrNameLst>
                                      </p:cBhvr>
                                      <p:to>
                                        <p:strVal val="visible"/>
                                      </p:to>
                                    </p:set>
                                    <p:anim calcmode="lin" valueType="num">
                                      <p:cBhvr additive="base">
                                        <p:cTn id="27" dur="1000"/>
                                        <p:tgtEl>
                                          <p:spTgt spid="207"/>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09"/>
                                        </p:tgtEl>
                                        <p:attrNameLst>
                                          <p:attrName>style.visibility</p:attrName>
                                        </p:attrNameLst>
                                      </p:cBhvr>
                                      <p:to>
                                        <p:strVal val="visible"/>
                                      </p:to>
                                    </p:set>
                                    <p:anim calcmode="lin" valueType="num">
                                      <p:cBhvr additive="base">
                                        <p:cTn id="32" dur="1000"/>
                                        <p:tgtEl>
                                          <p:spTgt spid="2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216"/>
        <p:cNvGrpSpPr/>
        <p:nvPr/>
      </p:nvGrpSpPr>
      <p:grpSpPr>
        <a:xfrm>
          <a:off x="0" y="0"/>
          <a:ext cx="0" cy="0"/>
          <a:chOff x="0" y="0"/>
          <a:chExt cx="0" cy="0"/>
        </a:xfrm>
      </p:grpSpPr>
      <p:pic>
        <p:nvPicPr>
          <p:cNvPr id="217" name="Google Shape;217;p25"/>
          <p:cNvPicPr preferRelativeResize="0"/>
          <p:nvPr/>
        </p:nvPicPr>
        <p:blipFill rotWithShape="1">
          <a:blip r:embed="rId3">
            <a:alphaModFix/>
          </a:blip>
          <a:srcRect/>
          <a:stretch/>
        </p:blipFill>
        <p:spPr>
          <a:xfrm>
            <a:off x="6289363" y="477575"/>
            <a:ext cx="1735000" cy="1207675"/>
          </a:xfrm>
          <a:prstGeom prst="rect">
            <a:avLst/>
          </a:prstGeom>
          <a:noFill/>
          <a:ln w="19050" cap="flat" cmpd="sng">
            <a:solidFill>
              <a:srgbClr val="741B47"/>
            </a:solidFill>
            <a:prstDash val="solid"/>
            <a:round/>
            <a:headEnd type="none" w="sm" len="sm"/>
            <a:tailEnd type="none" w="sm" len="sm"/>
          </a:ln>
        </p:spPr>
      </p:pic>
      <p:pic>
        <p:nvPicPr>
          <p:cNvPr id="218" name="Google Shape;218;p25"/>
          <p:cNvPicPr preferRelativeResize="0"/>
          <p:nvPr/>
        </p:nvPicPr>
        <p:blipFill>
          <a:blip r:embed="rId4">
            <a:alphaModFix/>
          </a:blip>
          <a:stretch>
            <a:fillRect/>
          </a:stretch>
        </p:blipFill>
        <p:spPr>
          <a:xfrm>
            <a:off x="5925475" y="2045450"/>
            <a:ext cx="2600325" cy="2066925"/>
          </a:xfrm>
          <a:prstGeom prst="rect">
            <a:avLst/>
          </a:prstGeom>
          <a:noFill/>
          <a:ln w="19050" cap="flat" cmpd="sng">
            <a:solidFill>
              <a:srgbClr val="741B47"/>
            </a:solidFill>
            <a:prstDash val="solid"/>
            <a:miter lim="8000"/>
            <a:headEnd type="none" w="sm" len="sm"/>
            <a:tailEnd type="none" w="sm" len="sm"/>
          </a:ln>
        </p:spPr>
      </p:pic>
      <p:sp>
        <p:nvSpPr>
          <p:cNvPr id="219" name="Google Shape;219;p25"/>
          <p:cNvSpPr txBox="1"/>
          <p:nvPr/>
        </p:nvSpPr>
        <p:spPr>
          <a:xfrm>
            <a:off x="352550" y="1252600"/>
            <a:ext cx="5352000" cy="10854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457200" lvl="0" indent="-298450" algn="just" rtl="0">
              <a:lnSpc>
                <a:spcPct val="115000"/>
              </a:lnSpc>
              <a:spcBef>
                <a:spcPts val="0"/>
              </a:spcBef>
              <a:spcAft>
                <a:spcPts val="0"/>
              </a:spcAft>
              <a:buSzPts val="1100"/>
              <a:buChar char="●"/>
            </a:pPr>
            <a:r>
              <a:rPr lang="fr" sz="1200"/>
              <a:t>les mesures particulières de protections et sécurité (balisage, feux tricolores, …)</a:t>
            </a:r>
            <a:endParaRPr sz="1200"/>
          </a:p>
          <a:p>
            <a:pPr marL="457200" lvl="0" indent="-298450" algn="l" rtl="0">
              <a:lnSpc>
                <a:spcPct val="115000"/>
              </a:lnSpc>
              <a:spcBef>
                <a:spcPts val="0"/>
              </a:spcBef>
              <a:spcAft>
                <a:spcPts val="0"/>
              </a:spcAft>
              <a:buSzPts val="1100"/>
              <a:buChar char="●"/>
            </a:pPr>
            <a:r>
              <a:rPr lang="fr" sz="1200"/>
              <a:t>Un plan de prévention sera obligatoirement établi avant le début des travaux.</a:t>
            </a:r>
            <a:endParaRPr>
              <a:latin typeface="Roboto"/>
              <a:ea typeface="Roboto"/>
              <a:cs typeface="Roboto"/>
              <a:sym typeface="Roboto"/>
            </a:endParaRPr>
          </a:p>
        </p:txBody>
      </p:sp>
      <p:sp>
        <p:nvSpPr>
          <p:cNvPr id="220" name="Google Shape;220;p25"/>
          <p:cNvSpPr txBox="1"/>
          <p:nvPr/>
        </p:nvSpPr>
        <p:spPr>
          <a:xfrm>
            <a:off x="511300" y="3257675"/>
            <a:ext cx="5085900" cy="6981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457200" lvl="0" indent="-298450" algn="just" rtl="0">
              <a:lnSpc>
                <a:spcPct val="115000"/>
              </a:lnSpc>
              <a:spcBef>
                <a:spcPts val="0"/>
              </a:spcBef>
              <a:spcAft>
                <a:spcPts val="0"/>
              </a:spcAft>
              <a:buSzPts val="1100"/>
              <a:buChar char="●"/>
            </a:pPr>
            <a:r>
              <a:rPr lang="fr" sz="1200"/>
              <a:t>Un entretien régulier</a:t>
            </a:r>
            <a:endParaRPr sz="1200"/>
          </a:p>
          <a:p>
            <a:pPr marL="457200" lvl="0" indent="-298450" algn="just" rtl="0">
              <a:lnSpc>
                <a:spcPct val="115000"/>
              </a:lnSpc>
              <a:spcBef>
                <a:spcPts val="0"/>
              </a:spcBef>
              <a:spcAft>
                <a:spcPts val="0"/>
              </a:spcAft>
              <a:buSzPts val="1100"/>
              <a:buChar char="●"/>
            </a:pPr>
            <a:r>
              <a:rPr lang="fr" sz="1200"/>
              <a:t>Type IP66 (Résistance aux intempéries)</a:t>
            </a:r>
            <a:endParaRPr sz="1200"/>
          </a:p>
          <a:p>
            <a:pPr marL="457200" lvl="0" indent="-298450" algn="just" rtl="0">
              <a:lnSpc>
                <a:spcPct val="115000"/>
              </a:lnSpc>
              <a:spcBef>
                <a:spcPts val="0"/>
              </a:spcBef>
              <a:spcAft>
                <a:spcPts val="0"/>
              </a:spcAft>
              <a:buSzPts val="1100"/>
              <a:buChar char="●"/>
            </a:pPr>
            <a:r>
              <a:rPr lang="fr" sz="1200"/>
              <a:t>-20°C à +50°C et supporter des rafales de vents de 150 Km/h</a:t>
            </a:r>
            <a:endParaRPr sz="1200"/>
          </a:p>
          <a:p>
            <a:pPr marL="0" lvl="0" indent="0" algn="l" rtl="0">
              <a:spcBef>
                <a:spcPts val="1200"/>
              </a:spcBef>
              <a:spcAft>
                <a:spcPts val="0"/>
              </a:spcAft>
              <a:buNone/>
            </a:pPr>
            <a:endParaRPr>
              <a:latin typeface="Roboto"/>
              <a:ea typeface="Roboto"/>
              <a:cs typeface="Roboto"/>
              <a:sym typeface="Roboto"/>
            </a:endParaRPr>
          </a:p>
        </p:txBody>
      </p:sp>
      <p:sp>
        <p:nvSpPr>
          <p:cNvPr id="221" name="Google Shape;221;p25"/>
          <p:cNvSpPr txBox="1"/>
          <p:nvPr/>
        </p:nvSpPr>
        <p:spPr>
          <a:xfrm>
            <a:off x="328575" y="688300"/>
            <a:ext cx="2037000" cy="346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a:t>Contrainte de sécurité :</a:t>
            </a:r>
            <a:endParaRPr sz="1200"/>
          </a:p>
          <a:p>
            <a:pPr marL="0" lvl="0" indent="0" algn="l" rtl="0">
              <a:spcBef>
                <a:spcPts val="0"/>
              </a:spcBef>
              <a:spcAft>
                <a:spcPts val="0"/>
              </a:spcAft>
              <a:buNone/>
            </a:pPr>
            <a:endParaRPr>
              <a:latin typeface="Roboto"/>
              <a:ea typeface="Roboto"/>
              <a:cs typeface="Roboto"/>
              <a:sym typeface="Roboto"/>
            </a:endParaRPr>
          </a:p>
        </p:txBody>
      </p:sp>
      <p:sp>
        <p:nvSpPr>
          <p:cNvPr id="222" name="Google Shape;222;p25"/>
          <p:cNvSpPr txBox="1"/>
          <p:nvPr/>
        </p:nvSpPr>
        <p:spPr>
          <a:xfrm>
            <a:off x="238900" y="2732225"/>
            <a:ext cx="2165700" cy="346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a:t>Contrainte de maintenance :</a:t>
            </a:r>
            <a:endParaRPr sz="1200"/>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p:tgtEl>
                                          <p:spTgt spid="22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19"/>
                                        </p:tgtEl>
                                        <p:attrNameLst>
                                          <p:attrName>style.visibility</p:attrName>
                                        </p:attrNameLst>
                                      </p:cBhvr>
                                      <p:to>
                                        <p:strVal val="visible"/>
                                      </p:to>
                                    </p:set>
                                    <p:anim calcmode="lin" valueType="num">
                                      <p:cBhvr additive="base">
                                        <p:cTn id="11" dur="1000"/>
                                        <p:tgtEl>
                                          <p:spTgt spid="219"/>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0"/>
                                  </p:stCondLst>
                                  <p:childTnLst>
                                    <p:set>
                                      <p:cBhvr>
                                        <p:cTn id="13" dur="1" fill="hold">
                                          <p:stCondLst>
                                            <p:cond delay="0"/>
                                          </p:stCondLst>
                                        </p:cTn>
                                        <p:tgtEl>
                                          <p:spTgt spid="217"/>
                                        </p:tgtEl>
                                        <p:attrNameLst>
                                          <p:attrName>style.visibility</p:attrName>
                                        </p:attrNameLst>
                                      </p:cBhvr>
                                      <p:to>
                                        <p:strVal val="visible"/>
                                      </p:to>
                                    </p:set>
                                    <p:anim calcmode="lin" valueType="num">
                                      <p:cBhvr additive="base">
                                        <p:cTn id="14" dur="1000"/>
                                        <p:tgtEl>
                                          <p:spTgt spid="217"/>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22"/>
                                        </p:tgtEl>
                                        <p:attrNameLst>
                                          <p:attrName>style.visibility</p:attrName>
                                        </p:attrNameLst>
                                      </p:cBhvr>
                                      <p:to>
                                        <p:strVal val="visible"/>
                                      </p:to>
                                    </p:set>
                                    <p:anim calcmode="lin" valueType="num">
                                      <p:cBhvr additive="base">
                                        <p:cTn id="19" dur="1000"/>
                                        <p:tgtEl>
                                          <p:spTgt spid="222"/>
                                        </p:tgtEl>
                                        <p:attrNameLst>
                                          <p:attrName>ppt_x</p:attrName>
                                        </p:attrNameLst>
                                      </p:cBhvr>
                                      <p:tavLst>
                                        <p:tav tm="0">
                                          <p:val>
                                            <p:strVal val="#ppt_x+1"/>
                                          </p:val>
                                        </p:tav>
                                        <p:tav tm="100000">
                                          <p:val>
                                            <p:strVal val="#ppt_x"/>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220"/>
                                        </p:tgtEl>
                                        <p:attrNameLst>
                                          <p:attrName>style.visibility</p:attrName>
                                        </p:attrNameLst>
                                      </p:cBhvr>
                                      <p:to>
                                        <p:strVal val="visible"/>
                                      </p:to>
                                    </p:set>
                                    <p:anim calcmode="lin" valueType="num">
                                      <p:cBhvr additive="base">
                                        <p:cTn id="23" dur="1000"/>
                                        <p:tgtEl>
                                          <p:spTgt spid="220"/>
                                        </p:tgtEl>
                                        <p:attrNameLst>
                                          <p:attrName>ppt_x</p:attrName>
                                        </p:attrNameLst>
                                      </p:cBhvr>
                                      <p:tavLst>
                                        <p:tav tm="0">
                                          <p:val>
                                            <p:strVal val="#ppt_x-1"/>
                                          </p:val>
                                        </p:tav>
                                        <p:tav tm="100000">
                                          <p:val>
                                            <p:strVal val="#ppt_x"/>
                                          </p:val>
                                        </p:tav>
                                      </p:tavLst>
                                    </p:anim>
                                  </p:childTnLst>
                                </p:cTn>
                              </p:par>
                              <p:par>
                                <p:cTn id="24" presetID="2" presetClass="entr" presetSubtype="2" fill="hold" nodeType="withEffect">
                                  <p:stCondLst>
                                    <p:cond delay="0"/>
                                  </p:stCondLst>
                                  <p:childTnLst>
                                    <p:set>
                                      <p:cBhvr>
                                        <p:cTn id="25" dur="1" fill="hold">
                                          <p:stCondLst>
                                            <p:cond delay="0"/>
                                          </p:stCondLst>
                                        </p:cTn>
                                        <p:tgtEl>
                                          <p:spTgt spid="218"/>
                                        </p:tgtEl>
                                        <p:attrNameLst>
                                          <p:attrName>style.visibility</p:attrName>
                                        </p:attrNameLst>
                                      </p:cBhvr>
                                      <p:to>
                                        <p:strVal val="visible"/>
                                      </p:to>
                                    </p:set>
                                    <p:anim calcmode="lin" valueType="num">
                                      <p:cBhvr additive="base">
                                        <p:cTn id="26" dur="1000"/>
                                        <p:tgtEl>
                                          <p:spTgt spid="2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226"/>
        <p:cNvGrpSpPr/>
        <p:nvPr/>
      </p:nvGrpSpPr>
      <p:grpSpPr>
        <a:xfrm>
          <a:off x="0" y="0"/>
          <a:ext cx="0" cy="0"/>
          <a:chOff x="0" y="0"/>
          <a:chExt cx="0" cy="0"/>
        </a:xfrm>
      </p:grpSpPr>
      <p:sp>
        <p:nvSpPr>
          <p:cNvPr id="227" name="Google Shape;227;p26"/>
          <p:cNvSpPr txBox="1"/>
          <p:nvPr/>
        </p:nvSpPr>
        <p:spPr>
          <a:xfrm>
            <a:off x="-189900" y="0"/>
            <a:ext cx="3000000" cy="3000000"/>
          </a:xfrm>
          <a:prstGeom prst="rect">
            <a:avLst/>
          </a:prstGeom>
          <a:noFill/>
          <a:ln>
            <a:noFill/>
          </a:ln>
        </p:spPr>
        <p:txBody>
          <a:bodyPr spcFirstLastPara="1" wrap="square" lIns="91425" tIns="91425" rIns="91425" bIns="91425" anchor="t" anchorCtr="0">
            <a:noAutofit/>
          </a:bodyPr>
          <a:lstStyle/>
          <a:p>
            <a:pPr marL="0" lvl="0" indent="134999" algn="l" rtl="0">
              <a:lnSpc>
                <a:spcPct val="150000"/>
              </a:lnSpc>
              <a:spcBef>
                <a:spcPts val="0"/>
              </a:spcBef>
              <a:spcAft>
                <a:spcPts val="0"/>
              </a:spcAft>
              <a:buNone/>
            </a:pPr>
            <a:r>
              <a:rPr lang="fr" sz="1600" b="1" i="1"/>
              <a:t>2.	</a:t>
            </a:r>
            <a:r>
              <a:rPr lang="fr" sz="1600" b="1" i="1" u="sng"/>
              <a:t>LE BESOIN</a:t>
            </a:r>
            <a:endParaRPr/>
          </a:p>
        </p:txBody>
      </p:sp>
      <p:sp>
        <p:nvSpPr>
          <p:cNvPr id="228" name="Google Shape;228;p26"/>
          <p:cNvSpPr txBox="1"/>
          <p:nvPr/>
        </p:nvSpPr>
        <p:spPr>
          <a:xfrm>
            <a:off x="269025" y="395200"/>
            <a:ext cx="2498700" cy="3837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800">
                <a:latin typeface="Calibri"/>
                <a:ea typeface="Calibri"/>
                <a:cs typeface="Calibri"/>
                <a:sym typeface="Calibri"/>
              </a:rPr>
              <a:t>2.1 Analyse de l'existant</a:t>
            </a:r>
            <a:endParaRPr sz="1800">
              <a:latin typeface="Calibri"/>
              <a:ea typeface="Calibri"/>
              <a:cs typeface="Calibri"/>
              <a:sym typeface="Calibri"/>
            </a:endParaRPr>
          </a:p>
        </p:txBody>
      </p:sp>
      <p:sp>
        <p:nvSpPr>
          <p:cNvPr id="229" name="Google Shape;229;p26"/>
          <p:cNvSpPr txBox="1"/>
          <p:nvPr/>
        </p:nvSpPr>
        <p:spPr>
          <a:xfrm>
            <a:off x="3153500" y="718450"/>
            <a:ext cx="1711200" cy="3639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sz="1200"/>
              <a:t>Contrôle d’accès :</a:t>
            </a:r>
            <a:endParaRPr/>
          </a:p>
        </p:txBody>
      </p:sp>
      <p:pic>
        <p:nvPicPr>
          <p:cNvPr id="230" name="Google Shape;230;p26"/>
          <p:cNvPicPr preferRelativeResize="0"/>
          <p:nvPr/>
        </p:nvPicPr>
        <p:blipFill rotWithShape="1">
          <a:blip r:embed="rId3">
            <a:alphaModFix/>
          </a:blip>
          <a:srcRect r="1438" b="2572"/>
          <a:stretch/>
        </p:blipFill>
        <p:spPr>
          <a:xfrm>
            <a:off x="1657000" y="1167750"/>
            <a:ext cx="5439400" cy="3575175"/>
          </a:xfrm>
          <a:prstGeom prst="rect">
            <a:avLst/>
          </a:prstGeom>
          <a:noFill/>
          <a:ln w="19050" cap="flat" cmpd="sng">
            <a:solidFill>
              <a:srgbClr val="741B47"/>
            </a:solidFill>
            <a:prstDash val="solid"/>
            <a:miter lim="8000"/>
            <a:headEnd type="none" w="sm" len="sm"/>
            <a:tailEnd type="none" w="sm" len="sm"/>
          </a:ln>
        </p:spPr>
      </p:pic>
      <p:sp>
        <p:nvSpPr>
          <p:cNvPr id="231" name="Google Shape;231;p26"/>
          <p:cNvSpPr txBox="1"/>
          <p:nvPr/>
        </p:nvSpPr>
        <p:spPr>
          <a:xfrm>
            <a:off x="3153500" y="718450"/>
            <a:ext cx="1711200" cy="3837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latin typeface="Calibri"/>
                <a:ea typeface="Calibri"/>
                <a:cs typeface="Calibri"/>
                <a:sym typeface="Calibri"/>
              </a:rPr>
              <a:t>Anti-intrusion :</a:t>
            </a:r>
            <a:endParaRPr/>
          </a:p>
        </p:txBody>
      </p:sp>
      <p:sp>
        <p:nvSpPr>
          <p:cNvPr id="232" name="Google Shape;232;p26"/>
          <p:cNvSpPr txBox="1"/>
          <p:nvPr/>
        </p:nvSpPr>
        <p:spPr>
          <a:xfrm>
            <a:off x="3153500" y="728350"/>
            <a:ext cx="1711200" cy="3639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latin typeface="Calibri"/>
                <a:ea typeface="Calibri"/>
                <a:cs typeface="Calibri"/>
                <a:sym typeface="Calibri"/>
              </a:rPr>
              <a:t>Fibre optique :</a:t>
            </a:r>
            <a:endParaRPr/>
          </a:p>
        </p:txBody>
      </p:sp>
      <p:sp>
        <p:nvSpPr>
          <p:cNvPr id="233" name="Google Shape;233;p26"/>
          <p:cNvSpPr txBox="1"/>
          <p:nvPr/>
        </p:nvSpPr>
        <p:spPr>
          <a:xfrm>
            <a:off x="3153500" y="728350"/>
            <a:ext cx="1711200" cy="3639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latin typeface="Calibri"/>
                <a:ea typeface="Calibri"/>
                <a:cs typeface="Calibri"/>
                <a:sym typeface="Calibri"/>
              </a:rPr>
              <a:t>Vidéo Protection :</a:t>
            </a:r>
            <a:endParaRPr/>
          </a:p>
        </p:txBody>
      </p:sp>
      <p:pic>
        <p:nvPicPr>
          <p:cNvPr id="234" name="Google Shape;234;p26"/>
          <p:cNvPicPr preferRelativeResize="0"/>
          <p:nvPr/>
        </p:nvPicPr>
        <p:blipFill rotWithShape="1">
          <a:blip r:embed="rId4">
            <a:alphaModFix/>
          </a:blip>
          <a:srcRect r="7501"/>
          <a:stretch/>
        </p:blipFill>
        <p:spPr>
          <a:xfrm>
            <a:off x="1415187" y="1181363"/>
            <a:ext cx="5398299" cy="3547949"/>
          </a:xfrm>
          <a:prstGeom prst="rect">
            <a:avLst/>
          </a:prstGeom>
          <a:noFill/>
          <a:ln w="19050" cap="flat" cmpd="sng">
            <a:solidFill>
              <a:srgbClr val="741B47"/>
            </a:solidFill>
            <a:prstDash val="solid"/>
            <a:round/>
            <a:headEnd type="none" w="sm" len="sm"/>
            <a:tailEnd type="none" w="sm" len="sm"/>
          </a:ln>
        </p:spPr>
      </p:pic>
      <p:pic>
        <p:nvPicPr>
          <p:cNvPr id="235" name="Google Shape;235;p26"/>
          <p:cNvPicPr preferRelativeResize="0"/>
          <p:nvPr/>
        </p:nvPicPr>
        <p:blipFill rotWithShape="1">
          <a:blip r:embed="rId5">
            <a:alphaModFix/>
          </a:blip>
          <a:srcRect t="3825" b="8838"/>
          <a:stretch/>
        </p:blipFill>
        <p:spPr>
          <a:xfrm>
            <a:off x="2197000" y="1233749"/>
            <a:ext cx="3927249" cy="3443175"/>
          </a:xfrm>
          <a:prstGeom prst="rect">
            <a:avLst/>
          </a:prstGeom>
          <a:noFill/>
          <a:ln w="19050" cap="flat" cmpd="sng">
            <a:solidFill>
              <a:srgbClr val="741B47"/>
            </a:solidFill>
            <a:prstDash val="solid"/>
            <a:round/>
            <a:headEnd type="none" w="sm" len="sm"/>
            <a:tailEnd type="none" w="sm" len="sm"/>
          </a:ln>
        </p:spPr>
      </p:pic>
      <p:pic>
        <p:nvPicPr>
          <p:cNvPr id="236" name="Google Shape;236;p26"/>
          <p:cNvPicPr preferRelativeResize="0"/>
          <p:nvPr/>
        </p:nvPicPr>
        <p:blipFill rotWithShape="1">
          <a:blip r:embed="rId6">
            <a:alphaModFix/>
          </a:blip>
          <a:srcRect b="7783"/>
          <a:stretch/>
        </p:blipFill>
        <p:spPr>
          <a:xfrm>
            <a:off x="1553475" y="1278763"/>
            <a:ext cx="5214297" cy="3209151"/>
          </a:xfrm>
          <a:prstGeom prst="rect">
            <a:avLst/>
          </a:prstGeom>
          <a:noFill/>
          <a:ln w="19050" cap="flat" cmpd="sng">
            <a:solidFill>
              <a:srgbClr val="741B47"/>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additive="base">
                                        <p:cTn id="7" dur="500"/>
                                        <p:tgtEl>
                                          <p:spTgt spid="22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28"/>
                                        </p:tgtEl>
                                        <p:attrNameLst>
                                          <p:attrName>style.visibility</p:attrName>
                                        </p:attrNameLst>
                                      </p:cBhvr>
                                      <p:to>
                                        <p:strVal val="visible"/>
                                      </p:to>
                                    </p:set>
                                    <p:anim calcmode="lin" valueType="num">
                                      <p:cBhvr additive="base">
                                        <p:cTn id="11" dur="500"/>
                                        <p:tgtEl>
                                          <p:spTgt spid="22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29"/>
                                        </p:tgtEl>
                                        <p:attrNameLst>
                                          <p:attrName>style.visibility</p:attrName>
                                        </p:attrNameLst>
                                      </p:cBhvr>
                                      <p:to>
                                        <p:strVal val="visible"/>
                                      </p:to>
                                    </p:set>
                                    <p:anim calcmode="lin" valueType="num">
                                      <p:cBhvr additive="base">
                                        <p:cTn id="15" dur="1000"/>
                                        <p:tgtEl>
                                          <p:spTgt spid="229"/>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230"/>
                                        </p:tgtEl>
                                        <p:attrNameLst>
                                          <p:attrName>style.visibility</p:attrName>
                                        </p:attrNameLst>
                                      </p:cBhvr>
                                      <p:to>
                                        <p:strVal val="visible"/>
                                      </p:to>
                                    </p:set>
                                    <p:anim calcmode="lin" valueType="num">
                                      <p:cBhvr additive="base">
                                        <p:cTn id="18" dur="1000"/>
                                        <p:tgtEl>
                                          <p:spTgt spid="230"/>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nodeType="clickEffect">
                                  <p:stCondLst>
                                    <p:cond delay="0"/>
                                  </p:stCondLst>
                                  <p:childTnLst>
                                    <p:anim calcmode="lin" valueType="num">
                                      <p:cBhvr additive="base">
                                        <p:cTn id="22" dur="1000"/>
                                        <p:tgtEl>
                                          <p:spTgt spid="229"/>
                                        </p:tgtEl>
                                        <p:attrNameLst>
                                          <p:attrName>ppt_x</p:attrName>
                                        </p:attrNameLst>
                                      </p:cBhvr>
                                      <p:tavLst>
                                        <p:tav tm="0">
                                          <p:val>
                                            <p:strVal val="#ppt_x"/>
                                          </p:val>
                                        </p:tav>
                                        <p:tav tm="100000">
                                          <p:val>
                                            <p:strVal val="#ppt_x-1"/>
                                          </p:val>
                                        </p:tav>
                                      </p:tavLst>
                                    </p:anim>
                                    <p:set>
                                      <p:cBhvr>
                                        <p:cTn id="23" dur="1" fill="hold">
                                          <p:stCondLst>
                                            <p:cond delay="1000"/>
                                          </p:stCondLst>
                                        </p:cTn>
                                        <p:tgtEl>
                                          <p:spTgt spid="229"/>
                                        </p:tgtEl>
                                        <p:attrNameLst>
                                          <p:attrName>style.visibility</p:attrName>
                                        </p:attrNameLst>
                                      </p:cBhvr>
                                      <p:to>
                                        <p:strVal val="hidden"/>
                                      </p:to>
                                    </p:set>
                                  </p:childTnLst>
                                </p:cTn>
                              </p:par>
                              <p:par>
                                <p:cTn id="24" presetID="2" presetClass="exit" presetSubtype="8" fill="hold" nodeType="withEffect">
                                  <p:stCondLst>
                                    <p:cond delay="0"/>
                                  </p:stCondLst>
                                  <p:childTnLst>
                                    <p:anim calcmode="lin" valueType="num">
                                      <p:cBhvr additive="base">
                                        <p:cTn id="25" dur="1000"/>
                                        <p:tgtEl>
                                          <p:spTgt spid="230"/>
                                        </p:tgtEl>
                                        <p:attrNameLst>
                                          <p:attrName>ppt_x</p:attrName>
                                        </p:attrNameLst>
                                      </p:cBhvr>
                                      <p:tavLst>
                                        <p:tav tm="0">
                                          <p:val>
                                            <p:strVal val="#ppt_x"/>
                                          </p:val>
                                        </p:tav>
                                        <p:tav tm="100000">
                                          <p:val>
                                            <p:strVal val="#ppt_x-1"/>
                                          </p:val>
                                        </p:tav>
                                      </p:tavLst>
                                    </p:anim>
                                    <p:set>
                                      <p:cBhvr>
                                        <p:cTn id="26" dur="1" fill="hold">
                                          <p:stCondLst>
                                            <p:cond delay="1000"/>
                                          </p:stCondLst>
                                        </p:cTn>
                                        <p:tgtEl>
                                          <p:spTgt spid="230"/>
                                        </p:tgtEl>
                                        <p:attrNameLst>
                                          <p:attrName>style.visibility</p:attrName>
                                        </p:attrNameLst>
                                      </p:cBhvr>
                                      <p:to>
                                        <p:strVal val="hidden"/>
                                      </p:to>
                                    </p:set>
                                  </p:childTnLst>
                                </p:cTn>
                              </p:par>
                            </p:childTnLst>
                          </p:cTn>
                        </p:par>
                        <p:par>
                          <p:cTn id="27" fill="hold">
                            <p:stCondLst>
                              <p:cond delay="1000"/>
                            </p:stCondLst>
                            <p:childTnLst>
                              <p:par>
                                <p:cTn id="28" presetID="2" presetClass="entr" presetSubtype="2" fill="hold" nodeType="afterEffect">
                                  <p:stCondLst>
                                    <p:cond delay="0"/>
                                  </p:stCondLst>
                                  <p:childTnLst>
                                    <p:set>
                                      <p:cBhvr>
                                        <p:cTn id="29" dur="1" fill="hold">
                                          <p:stCondLst>
                                            <p:cond delay="0"/>
                                          </p:stCondLst>
                                        </p:cTn>
                                        <p:tgtEl>
                                          <p:spTgt spid="231"/>
                                        </p:tgtEl>
                                        <p:attrNameLst>
                                          <p:attrName>style.visibility</p:attrName>
                                        </p:attrNameLst>
                                      </p:cBhvr>
                                      <p:to>
                                        <p:strVal val="visible"/>
                                      </p:to>
                                    </p:set>
                                    <p:anim calcmode="lin" valueType="num">
                                      <p:cBhvr additive="base">
                                        <p:cTn id="30" dur="1000"/>
                                        <p:tgtEl>
                                          <p:spTgt spid="231"/>
                                        </p:tgtEl>
                                        <p:attrNameLst>
                                          <p:attrName>ppt_x</p:attrName>
                                        </p:attrNameLst>
                                      </p:cBhvr>
                                      <p:tavLst>
                                        <p:tav tm="0">
                                          <p:val>
                                            <p:strVal val="#ppt_x+1"/>
                                          </p:val>
                                        </p:tav>
                                        <p:tav tm="100000">
                                          <p:val>
                                            <p:strVal val="#ppt_x"/>
                                          </p:val>
                                        </p:tav>
                                      </p:tavLst>
                                    </p:anim>
                                  </p:childTnLst>
                                </p:cTn>
                              </p:par>
                              <p:par>
                                <p:cTn id="31" presetID="2" presetClass="entr" presetSubtype="2" fill="hold" nodeType="withEffect">
                                  <p:stCondLst>
                                    <p:cond delay="0"/>
                                  </p:stCondLst>
                                  <p:childTnLst>
                                    <p:set>
                                      <p:cBhvr>
                                        <p:cTn id="32" dur="1" fill="hold">
                                          <p:stCondLst>
                                            <p:cond delay="0"/>
                                          </p:stCondLst>
                                        </p:cTn>
                                        <p:tgtEl>
                                          <p:spTgt spid="235"/>
                                        </p:tgtEl>
                                        <p:attrNameLst>
                                          <p:attrName>style.visibility</p:attrName>
                                        </p:attrNameLst>
                                      </p:cBhvr>
                                      <p:to>
                                        <p:strVal val="visible"/>
                                      </p:to>
                                    </p:set>
                                    <p:anim calcmode="lin" valueType="num">
                                      <p:cBhvr additive="base">
                                        <p:cTn id="33" dur="1000"/>
                                        <p:tgtEl>
                                          <p:spTgt spid="235"/>
                                        </p:tgtEl>
                                        <p:attrNameLst>
                                          <p:attrName>ppt_x</p:attrName>
                                        </p:attrNameLst>
                                      </p:cBhvr>
                                      <p:tavLst>
                                        <p:tav tm="0">
                                          <p:val>
                                            <p:strVal val="#ppt_x+1"/>
                                          </p:val>
                                        </p:tav>
                                        <p:tav tm="100000">
                                          <p:val>
                                            <p:strVal val="#ppt_x"/>
                                          </p:val>
                                        </p:tav>
                                      </p:tavLst>
                                    </p:anim>
                                  </p:childTnLst>
                                </p:cTn>
                              </p:par>
                            </p:childTnLst>
                          </p:cTn>
                        </p:par>
                      </p:childTnLst>
                    </p:cTn>
                  </p:par>
                  <p:par>
                    <p:cTn id="34" fill="hold">
                      <p:stCondLst>
                        <p:cond delay="indefinite"/>
                      </p:stCondLst>
                      <p:childTnLst>
                        <p:par>
                          <p:cTn id="35" fill="hold">
                            <p:stCondLst>
                              <p:cond delay="0"/>
                            </p:stCondLst>
                            <p:childTnLst>
                              <p:par>
                                <p:cTn id="36" presetID="2" presetClass="exit" presetSubtype="8" fill="hold" nodeType="clickEffect">
                                  <p:stCondLst>
                                    <p:cond delay="0"/>
                                  </p:stCondLst>
                                  <p:childTnLst>
                                    <p:anim calcmode="lin" valueType="num">
                                      <p:cBhvr additive="base">
                                        <p:cTn id="37" dur="1000"/>
                                        <p:tgtEl>
                                          <p:spTgt spid="231"/>
                                        </p:tgtEl>
                                        <p:attrNameLst>
                                          <p:attrName>ppt_x</p:attrName>
                                        </p:attrNameLst>
                                      </p:cBhvr>
                                      <p:tavLst>
                                        <p:tav tm="0">
                                          <p:val>
                                            <p:strVal val="#ppt_x"/>
                                          </p:val>
                                        </p:tav>
                                        <p:tav tm="100000">
                                          <p:val>
                                            <p:strVal val="#ppt_x-1"/>
                                          </p:val>
                                        </p:tav>
                                      </p:tavLst>
                                    </p:anim>
                                    <p:set>
                                      <p:cBhvr>
                                        <p:cTn id="38" dur="1" fill="hold">
                                          <p:stCondLst>
                                            <p:cond delay="1000"/>
                                          </p:stCondLst>
                                        </p:cTn>
                                        <p:tgtEl>
                                          <p:spTgt spid="231"/>
                                        </p:tgtEl>
                                        <p:attrNameLst>
                                          <p:attrName>style.visibility</p:attrName>
                                        </p:attrNameLst>
                                      </p:cBhvr>
                                      <p:to>
                                        <p:strVal val="hidden"/>
                                      </p:to>
                                    </p:set>
                                  </p:childTnLst>
                                </p:cTn>
                              </p:par>
                              <p:par>
                                <p:cTn id="39" presetID="2" presetClass="exit" presetSubtype="8" fill="hold" nodeType="withEffect">
                                  <p:stCondLst>
                                    <p:cond delay="0"/>
                                  </p:stCondLst>
                                  <p:childTnLst>
                                    <p:anim calcmode="lin" valueType="num">
                                      <p:cBhvr additive="base">
                                        <p:cTn id="40" dur="1000"/>
                                        <p:tgtEl>
                                          <p:spTgt spid="235"/>
                                        </p:tgtEl>
                                        <p:attrNameLst>
                                          <p:attrName>ppt_x</p:attrName>
                                        </p:attrNameLst>
                                      </p:cBhvr>
                                      <p:tavLst>
                                        <p:tav tm="0">
                                          <p:val>
                                            <p:strVal val="#ppt_x"/>
                                          </p:val>
                                        </p:tav>
                                        <p:tav tm="100000">
                                          <p:val>
                                            <p:strVal val="#ppt_x-1"/>
                                          </p:val>
                                        </p:tav>
                                      </p:tavLst>
                                    </p:anim>
                                    <p:set>
                                      <p:cBhvr>
                                        <p:cTn id="41" dur="1" fill="hold">
                                          <p:stCondLst>
                                            <p:cond delay="1000"/>
                                          </p:stCondLst>
                                        </p:cTn>
                                        <p:tgtEl>
                                          <p:spTgt spid="235"/>
                                        </p:tgtEl>
                                        <p:attrNameLst>
                                          <p:attrName>style.visibility</p:attrName>
                                        </p:attrNameLst>
                                      </p:cBhvr>
                                      <p:to>
                                        <p:strVal val="hidden"/>
                                      </p:to>
                                    </p:set>
                                  </p:childTnLst>
                                </p:cTn>
                              </p:par>
                            </p:childTnLst>
                          </p:cTn>
                        </p:par>
                        <p:par>
                          <p:cTn id="42" fill="hold">
                            <p:stCondLst>
                              <p:cond delay="1000"/>
                            </p:stCondLst>
                            <p:childTnLst>
                              <p:par>
                                <p:cTn id="43" presetID="2" presetClass="entr" presetSubtype="2" fill="hold" nodeType="afterEffect">
                                  <p:stCondLst>
                                    <p:cond delay="0"/>
                                  </p:stCondLst>
                                  <p:childTnLst>
                                    <p:set>
                                      <p:cBhvr>
                                        <p:cTn id="44" dur="1" fill="hold">
                                          <p:stCondLst>
                                            <p:cond delay="0"/>
                                          </p:stCondLst>
                                        </p:cTn>
                                        <p:tgtEl>
                                          <p:spTgt spid="232"/>
                                        </p:tgtEl>
                                        <p:attrNameLst>
                                          <p:attrName>style.visibility</p:attrName>
                                        </p:attrNameLst>
                                      </p:cBhvr>
                                      <p:to>
                                        <p:strVal val="visible"/>
                                      </p:to>
                                    </p:set>
                                    <p:anim calcmode="lin" valueType="num">
                                      <p:cBhvr additive="base">
                                        <p:cTn id="45" dur="1000"/>
                                        <p:tgtEl>
                                          <p:spTgt spid="232"/>
                                        </p:tgtEl>
                                        <p:attrNameLst>
                                          <p:attrName>ppt_x</p:attrName>
                                        </p:attrNameLst>
                                      </p:cBhvr>
                                      <p:tavLst>
                                        <p:tav tm="0">
                                          <p:val>
                                            <p:strVal val="#ppt_x+1"/>
                                          </p:val>
                                        </p:tav>
                                        <p:tav tm="100000">
                                          <p:val>
                                            <p:strVal val="#ppt_x"/>
                                          </p:val>
                                        </p:tav>
                                      </p:tavLst>
                                    </p:anim>
                                  </p:childTnLst>
                                </p:cTn>
                              </p:par>
                              <p:par>
                                <p:cTn id="46" presetID="2" presetClass="entr" presetSubtype="2" fill="hold" nodeType="withEffect">
                                  <p:stCondLst>
                                    <p:cond delay="0"/>
                                  </p:stCondLst>
                                  <p:childTnLst>
                                    <p:set>
                                      <p:cBhvr>
                                        <p:cTn id="47" dur="1" fill="hold">
                                          <p:stCondLst>
                                            <p:cond delay="0"/>
                                          </p:stCondLst>
                                        </p:cTn>
                                        <p:tgtEl>
                                          <p:spTgt spid="236"/>
                                        </p:tgtEl>
                                        <p:attrNameLst>
                                          <p:attrName>style.visibility</p:attrName>
                                        </p:attrNameLst>
                                      </p:cBhvr>
                                      <p:to>
                                        <p:strVal val="visible"/>
                                      </p:to>
                                    </p:set>
                                    <p:anim calcmode="lin" valueType="num">
                                      <p:cBhvr additive="base">
                                        <p:cTn id="48" dur="1000"/>
                                        <p:tgtEl>
                                          <p:spTgt spid="236"/>
                                        </p:tgtEl>
                                        <p:attrNameLst>
                                          <p:attrName>ppt_x</p:attrName>
                                        </p:attrNameLst>
                                      </p:cBhvr>
                                      <p:tavLst>
                                        <p:tav tm="0">
                                          <p:val>
                                            <p:strVal val="#ppt_x+1"/>
                                          </p:val>
                                        </p:tav>
                                        <p:tav tm="100000">
                                          <p:val>
                                            <p:strVal val="#ppt_x"/>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8" fill="hold" nodeType="clickEffect">
                                  <p:stCondLst>
                                    <p:cond delay="0"/>
                                  </p:stCondLst>
                                  <p:childTnLst>
                                    <p:anim calcmode="lin" valueType="num">
                                      <p:cBhvr additive="base">
                                        <p:cTn id="52" dur="1000"/>
                                        <p:tgtEl>
                                          <p:spTgt spid="232"/>
                                        </p:tgtEl>
                                        <p:attrNameLst>
                                          <p:attrName>ppt_x</p:attrName>
                                        </p:attrNameLst>
                                      </p:cBhvr>
                                      <p:tavLst>
                                        <p:tav tm="0">
                                          <p:val>
                                            <p:strVal val="#ppt_x"/>
                                          </p:val>
                                        </p:tav>
                                        <p:tav tm="100000">
                                          <p:val>
                                            <p:strVal val="#ppt_x-1"/>
                                          </p:val>
                                        </p:tav>
                                      </p:tavLst>
                                    </p:anim>
                                    <p:set>
                                      <p:cBhvr>
                                        <p:cTn id="53" dur="1" fill="hold">
                                          <p:stCondLst>
                                            <p:cond delay="1000"/>
                                          </p:stCondLst>
                                        </p:cTn>
                                        <p:tgtEl>
                                          <p:spTgt spid="232"/>
                                        </p:tgtEl>
                                        <p:attrNameLst>
                                          <p:attrName>style.visibility</p:attrName>
                                        </p:attrNameLst>
                                      </p:cBhvr>
                                      <p:to>
                                        <p:strVal val="hidden"/>
                                      </p:to>
                                    </p:set>
                                  </p:childTnLst>
                                </p:cTn>
                              </p:par>
                              <p:par>
                                <p:cTn id="54" presetID="2" presetClass="exit" presetSubtype="8" fill="hold" nodeType="withEffect">
                                  <p:stCondLst>
                                    <p:cond delay="0"/>
                                  </p:stCondLst>
                                  <p:childTnLst>
                                    <p:anim calcmode="lin" valueType="num">
                                      <p:cBhvr additive="base">
                                        <p:cTn id="55" dur="1000"/>
                                        <p:tgtEl>
                                          <p:spTgt spid="236"/>
                                        </p:tgtEl>
                                        <p:attrNameLst>
                                          <p:attrName>ppt_x</p:attrName>
                                        </p:attrNameLst>
                                      </p:cBhvr>
                                      <p:tavLst>
                                        <p:tav tm="0">
                                          <p:val>
                                            <p:strVal val="#ppt_x"/>
                                          </p:val>
                                        </p:tav>
                                        <p:tav tm="100000">
                                          <p:val>
                                            <p:strVal val="#ppt_x-1"/>
                                          </p:val>
                                        </p:tav>
                                      </p:tavLst>
                                    </p:anim>
                                    <p:set>
                                      <p:cBhvr>
                                        <p:cTn id="56" dur="1" fill="hold">
                                          <p:stCondLst>
                                            <p:cond delay="1000"/>
                                          </p:stCondLst>
                                        </p:cTn>
                                        <p:tgtEl>
                                          <p:spTgt spid="236"/>
                                        </p:tgtEl>
                                        <p:attrNameLst>
                                          <p:attrName>style.visibility</p:attrName>
                                        </p:attrNameLst>
                                      </p:cBhvr>
                                      <p:to>
                                        <p:strVal val="hidden"/>
                                      </p:to>
                                    </p:set>
                                  </p:childTnLst>
                                </p:cTn>
                              </p:par>
                            </p:childTnLst>
                          </p:cTn>
                        </p:par>
                        <p:par>
                          <p:cTn id="57" fill="hold">
                            <p:stCondLst>
                              <p:cond delay="1000"/>
                            </p:stCondLst>
                            <p:childTnLst>
                              <p:par>
                                <p:cTn id="58" presetID="2" presetClass="entr" presetSubtype="2" fill="hold" nodeType="afterEffect">
                                  <p:stCondLst>
                                    <p:cond delay="0"/>
                                  </p:stCondLst>
                                  <p:childTnLst>
                                    <p:set>
                                      <p:cBhvr>
                                        <p:cTn id="59" dur="1" fill="hold">
                                          <p:stCondLst>
                                            <p:cond delay="0"/>
                                          </p:stCondLst>
                                        </p:cTn>
                                        <p:tgtEl>
                                          <p:spTgt spid="233"/>
                                        </p:tgtEl>
                                        <p:attrNameLst>
                                          <p:attrName>style.visibility</p:attrName>
                                        </p:attrNameLst>
                                      </p:cBhvr>
                                      <p:to>
                                        <p:strVal val="visible"/>
                                      </p:to>
                                    </p:set>
                                    <p:anim calcmode="lin" valueType="num">
                                      <p:cBhvr additive="base">
                                        <p:cTn id="60" dur="1000"/>
                                        <p:tgtEl>
                                          <p:spTgt spid="233"/>
                                        </p:tgtEl>
                                        <p:attrNameLst>
                                          <p:attrName>ppt_x</p:attrName>
                                        </p:attrNameLst>
                                      </p:cBhvr>
                                      <p:tavLst>
                                        <p:tav tm="0">
                                          <p:val>
                                            <p:strVal val="#ppt_x+1"/>
                                          </p:val>
                                        </p:tav>
                                        <p:tav tm="100000">
                                          <p:val>
                                            <p:strVal val="#ppt_x"/>
                                          </p:val>
                                        </p:tav>
                                      </p:tavLst>
                                    </p:anim>
                                  </p:childTnLst>
                                </p:cTn>
                              </p:par>
                              <p:par>
                                <p:cTn id="61" presetID="2" presetClass="entr" presetSubtype="2" fill="hold" nodeType="withEffect">
                                  <p:stCondLst>
                                    <p:cond delay="0"/>
                                  </p:stCondLst>
                                  <p:childTnLst>
                                    <p:set>
                                      <p:cBhvr>
                                        <p:cTn id="62" dur="1" fill="hold">
                                          <p:stCondLst>
                                            <p:cond delay="0"/>
                                          </p:stCondLst>
                                        </p:cTn>
                                        <p:tgtEl>
                                          <p:spTgt spid="234"/>
                                        </p:tgtEl>
                                        <p:attrNameLst>
                                          <p:attrName>style.visibility</p:attrName>
                                        </p:attrNameLst>
                                      </p:cBhvr>
                                      <p:to>
                                        <p:strVal val="visible"/>
                                      </p:to>
                                    </p:set>
                                    <p:anim calcmode="lin" valueType="num">
                                      <p:cBhvr additive="base">
                                        <p:cTn id="63" dur="1000"/>
                                        <p:tgtEl>
                                          <p:spTgt spid="2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240"/>
        <p:cNvGrpSpPr/>
        <p:nvPr/>
      </p:nvGrpSpPr>
      <p:grpSpPr>
        <a:xfrm>
          <a:off x="0" y="0"/>
          <a:ext cx="0" cy="0"/>
          <a:chOff x="0" y="0"/>
          <a:chExt cx="0" cy="0"/>
        </a:xfrm>
      </p:grpSpPr>
      <p:pic>
        <p:nvPicPr>
          <p:cNvPr id="241" name="Google Shape;241;p27"/>
          <p:cNvPicPr preferRelativeResize="0"/>
          <p:nvPr/>
        </p:nvPicPr>
        <p:blipFill rotWithShape="1">
          <a:blip r:embed="rId3">
            <a:alphaModFix/>
          </a:blip>
          <a:srcRect l="15254"/>
          <a:stretch/>
        </p:blipFill>
        <p:spPr>
          <a:xfrm>
            <a:off x="82200" y="1548075"/>
            <a:ext cx="3334773" cy="2211925"/>
          </a:xfrm>
          <a:prstGeom prst="rect">
            <a:avLst/>
          </a:prstGeom>
          <a:noFill/>
          <a:ln w="19050" cap="flat" cmpd="sng">
            <a:solidFill>
              <a:srgbClr val="741B47"/>
            </a:solidFill>
            <a:prstDash val="solid"/>
            <a:round/>
            <a:headEnd type="none" w="sm" len="sm"/>
            <a:tailEnd type="none" w="sm" len="sm"/>
          </a:ln>
        </p:spPr>
      </p:pic>
      <p:pic>
        <p:nvPicPr>
          <p:cNvPr id="242" name="Google Shape;242;p27"/>
          <p:cNvPicPr preferRelativeResize="0"/>
          <p:nvPr/>
        </p:nvPicPr>
        <p:blipFill rotWithShape="1">
          <a:blip r:embed="rId4">
            <a:alphaModFix/>
          </a:blip>
          <a:srcRect t="4874" b="7918"/>
          <a:stretch/>
        </p:blipFill>
        <p:spPr>
          <a:xfrm>
            <a:off x="384325" y="1445825"/>
            <a:ext cx="2862875" cy="2496475"/>
          </a:xfrm>
          <a:prstGeom prst="rect">
            <a:avLst/>
          </a:prstGeom>
          <a:noFill/>
          <a:ln w="19050" cap="flat" cmpd="sng">
            <a:solidFill>
              <a:srgbClr val="741B47"/>
            </a:solidFill>
            <a:prstDash val="solid"/>
            <a:round/>
            <a:headEnd type="none" w="sm" len="sm"/>
            <a:tailEnd type="none" w="sm" len="sm"/>
          </a:ln>
        </p:spPr>
      </p:pic>
      <p:sp>
        <p:nvSpPr>
          <p:cNvPr id="243" name="Google Shape;243;p27"/>
          <p:cNvSpPr txBox="1"/>
          <p:nvPr/>
        </p:nvSpPr>
        <p:spPr>
          <a:xfrm>
            <a:off x="384325" y="203900"/>
            <a:ext cx="2055300" cy="385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800">
                <a:latin typeface="Calibri"/>
                <a:ea typeface="Calibri"/>
                <a:cs typeface="Calibri"/>
                <a:sym typeface="Calibri"/>
              </a:rPr>
              <a:t>2.2.Définir le besoin</a:t>
            </a:r>
            <a:endParaRPr sz="1800">
              <a:latin typeface="Calibri"/>
              <a:ea typeface="Calibri"/>
              <a:cs typeface="Calibri"/>
              <a:sym typeface="Calibri"/>
            </a:endParaRPr>
          </a:p>
        </p:txBody>
      </p:sp>
      <p:pic>
        <p:nvPicPr>
          <p:cNvPr id="244" name="Google Shape;244;p27"/>
          <p:cNvPicPr preferRelativeResize="0"/>
          <p:nvPr/>
        </p:nvPicPr>
        <p:blipFill>
          <a:blip r:embed="rId5">
            <a:alphaModFix/>
          </a:blip>
          <a:stretch>
            <a:fillRect/>
          </a:stretch>
        </p:blipFill>
        <p:spPr>
          <a:xfrm>
            <a:off x="3549650" y="816675"/>
            <a:ext cx="5364150" cy="3322700"/>
          </a:xfrm>
          <a:prstGeom prst="rect">
            <a:avLst/>
          </a:prstGeom>
          <a:noFill/>
          <a:ln w="19050" cap="flat" cmpd="sng">
            <a:solidFill>
              <a:srgbClr val="741B47"/>
            </a:solidFill>
            <a:prstDash val="solid"/>
            <a:round/>
            <a:headEnd type="none" w="sm" len="sm"/>
            <a:tailEnd type="none" w="sm" len="sm"/>
          </a:ln>
        </p:spPr>
      </p:pic>
      <p:sp>
        <p:nvSpPr>
          <p:cNvPr id="245" name="Google Shape;245;p27"/>
          <p:cNvSpPr txBox="1"/>
          <p:nvPr/>
        </p:nvSpPr>
        <p:spPr>
          <a:xfrm>
            <a:off x="957513" y="1002175"/>
            <a:ext cx="1527900" cy="364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Calibri"/>
                <a:ea typeface="Calibri"/>
                <a:cs typeface="Calibri"/>
                <a:sym typeface="Calibri"/>
              </a:rPr>
              <a:t>Contrôle d'accès : </a:t>
            </a:r>
            <a:endParaRPr>
              <a:latin typeface="Calibri"/>
              <a:ea typeface="Calibri"/>
              <a:cs typeface="Calibri"/>
              <a:sym typeface="Calibri"/>
            </a:endParaRPr>
          </a:p>
        </p:txBody>
      </p:sp>
      <p:pic>
        <p:nvPicPr>
          <p:cNvPr id="246" name="Google Shape;246;p27"/>
          <p:cNvPicPr preferRelativeResize="0"/>
          <p:nvPr/>
        </p:nvPicPr>
        <p:blipFill>
          <a:blip r:embed="rId6">
            <a:alphaModFix/>
          </a:blip>
          <a:stretch>
            <a:fillRect/>
          </a:stretch>
        </p:blipFill>
        <p:spPr>
          <a:xfrm>
            <a:off x="3549650" y="810850"/>
            <a:ext cx="5364150" cy="3429278"/>
          </a:xfrm>
          <a:prstGeom prst="rect">
            <a:avLst/>
          </a:prstGeom>
          <a:noFill/>
          <a:ln w="19050" cap="flat" cmpd="sng">
            <a:solidFill>
              <a:srgbClr val="741B47"/>
            </a:solidFill>
            <a:prstDash val="solid"/>
            <a:round/>
            <a:headEnd type="none" w="sm" len="sm"/>
            <a:tailEnd type="none" w="sm" len="sm"/>
          </a:ln>
        </p:spPr>
      </p:pic>
      <p:pic>
        <p:nvPicPr>
          <p:cNvPr id="247" name="Google Shape;247;p27"/>
          <p:cNvPicPr preferRelativeResize="0"/>
          <p:nvPr/>
        </p:nvPicPr>
        <p:blipFill>
          <a:blip r:embed="rId7">
            <a:alphaModFix/>
          </a:blip>
          <a:stretch>
            <a:fillRect/>
          </a:stretch>
        </p:blipFill>
        <p:spPr>
          <a:xfrm>
            <a:off x="3549650" y="744727"/>
            <a:ext cx="5364150" cy="3466585"/>
          </a:xfrm>
          <a:prstGeom prst="rect">
            <a:avLst/>
          </a:prstGeom>
          <a:noFill/>
          <a:ln w="19050" cap="flat" cmpd="sng">
            <a:solidFill>
              <a:srgbClr val="741B47"/>
            </a:solidFill>
            <a:prstDash val="solid"/>
            <a:round/>
            <a:headEnd type="none" w="sm" len="sm"/>
            <a:tailEnd type="none" w="sm" len="sm"/>
          </a:ln>
        </p:spPr>
      </p:pic>
      <p:pic>
        <p:nvPicPr>
          <p:cNvPr id="248" name="Google Shape;248;p27"/>
          <p:cNvPicPr preferRelativeResize="0"/>
          <p:nvPr/>
        </p:nvPicPr>
        <p:blipFill>
          <a:blip r:embed="rId8">
            <a:alphaModFix/>
          </a:blip>
          <a:stretch>
            <a:fillRect/>
          </a:stretch>
        </p:blipFill>
        <p:spPr>
          <a:xfrm>
            <a:off x="3549650" y="589655"/>
            <a:ext cx="5364151" cy="3732069"/>
          </a:xfrm>
          <a:prstGeom prst="rect">
            <a:avLst/>
          </a:prstGeom>
          <a:noFill/>
          <a:ln w="19050" cap="flat" cmpd="sng">
            <a:solidFill>
              <a:srgbClr val="741B47"/>
            </a:solidFill>
            <a:prstDash val="solid"/>
            <a:round/>
            <a:headEnd type="none" w="sm" len="sm"/>
            <a:tailEnd type="none" w="sm" len="sm"/>
          </a:ln>
        </p:spPr>
      </p:pic>
      <p:sp>
        <p:nvSpPr>
          <p:cNvPr id="249" name="Google Shape;249;p27"/>
          <p:cNvSpPr txBox="1"/>
          <p:nvPr/>
        </p:nvSpPr>
        <p:spPr>
          <a:xfrm>
            <a:off x="961325" y="1002175"/>
            <a:ext cx="1576500" cy="364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a:latin typeface="Calibri"/>
                <a:ea typeface="Calibri"/>
                <a:cs typeface="Calibri"/>
                <a:sym typeface="Calibri"/>
              </a:rPr>
              <a:t>Anti-intrusion</a:t>
            </a:r>
            <a:endParaRPr>
              <a:latin typeface="Calibri"/>
              <a:ea typeface="Calibri"/>
              <a:cs typeface="Calibri"/>
              <a:sym typeface="Calibri"/>
            </a:endParaRPr>
          </a:p>
        </p:txBody>
      </p:sp>
      <p:sp>
        <p:nvSpPr>
          <p:cNvPr id="250" name="Google Shape;250;p27"/>
          <p:cNvSpPr txBox="1"/>
          <p:nvPr/>
        </p:nvSpPr>
        <p:spPr>
          <a:xfrm>
            <a:off x="945425" y="999650"/>
            <a:ext cx="1608300" cy="364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200000"/>
              </a:lnSpc>
              <a:spcBef>
                <a:spcPts val="0"/>
              </a:spcBef>
              <a:spcAft>
                <a:spcPts val="0"/>
              </a:spcAft>
              <a:buNone/>
            </a:pPr>
            <a:r>
              <a:rPr lang="fr">
                <a:latin typeface="Calibri"/>
                <a:ea typeface="Calibri"/>
                <a:cs typeface="Calibri"/>
                <a:sym typeface="Calibri"/>
              </a:rPr>
              <a:t>Fibre optique </a:t>
            </a:r>
            <a:endParaRPr>
              <a:latin typeface="Calibri"/>
              <a:ea typeface="Calibri"/>
              <a:cs typeface="Calibri"/>
              <a:sym typeface="Calibri"/>
            </a:endParaRPr>
          </a:p>
        </p:txBody>
      </p:sp>
      <p:sp>
        <p:nvSpPr>
          <p:cNvPr id="251" name="Google Shape;251;p27"/>
          <p:cNvSpPr txBox="1"/>
          <p:nvPr/>
        </p:nvSpPr>
        <p:spPr>
          <a:xfrm>
            <a:off x="917325" y="999650"/>
            <a:ext cx="1636500" cy="3645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a:latin typeface="Calibri"/>
                <a:ea typeface="Calibri"/>
                <a:cs typeface="Calibri"/>
                <a:sym typeface="Calibri"/>
              </a:rPr>
              <a:t>Vidéoprotection</a:t>
            </a:r>
            <a:endParaRPr/>
          </a:p>
        </p:txBody>
      </p:sp>
      <p:pic>
        <p:nvPicPr>
          <p:cNvPr id="252" name="Google Shape;252;p27"/>
          <p:cNvPicPr preferRelativeResize="0"/>
          <p:nvPr/>
        </p:nvPicPr>
        <p:blipFill>
          <a:blip r:embed="rId9">
            <a:alphaModFix/>
          </a:blip>
          <a:stretch>
            <a:fillRect/>
          </a:stretch>
        </p:blipFill>
        <p:spPr>
          <a:xfrm>
            <a:off x="133938" y="1864113"/>
            <a:ext cx="3231275" cy="1659900"/>
          </a:xfrm>
          <a:prstGeom prst="rect">
            <a:avLst/>
          </a:prstGeom>
          <a:noFill/>
          <a:ln w="19050" cap="flat" cmpd="sng">
            <a:solidFill>
              <a:srgbClr val="741B47"/>
            </a:solidFill>
            <a:prstDash val="solid"/>
            <a:miter lim="8000"/>
            <a:headEnd type="none" w="sm" len="sm"/>
            <a:tailEnd type="none" w="sm" len="sm"/>
          </a:ln>
        </p:spPr>
      </p:pic>
      <p:pic>
        <p:nvPicPr>
          <p:cNvPr id="253" name="Google Shape;253;p27"/>
          <p:cNvPicPr preferRelativeResize="0"/>
          <p:nvPr/>
        </p:nvPicPr>
        <p:blipFill>
          <a:blip r:embed="rId10">
            <a:alphaModFix/>
          </a:blip>
          <a:stretch>
            <a:fillRect/>
          </a:stretch>
        </p:blipFill>
        <p:spPr>
          <a:xfrm>
            <a:off x="261750" y="1631701"/>
            <a:ext cx="3068202" cy="2044675"/>
          </a:xfrm>
          <a:prstGeom prst="rect">
            <a:avLst/>
          </a:prstGeom>
          <a:noFill/>
          <a:ln w="19050" cap="flat" cmpd="sng">
            <a:solidFill>
              <a:srgbClr val="741B47"/>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1000"/>
                                        <p:tgtEl>
                                          <p:spTgt spid="24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5"/>
                                        </p:tgtEl>
                                        <p:attrNameLst>
                                          <p:attrName>style.visibility</p:attrName>
                                        </p:attrNameLst>
                                      </p:cBhvr>
                                      <p:to>
                                        <p:strVal val="visible"/>
                                      </p:to>
                                    </p:set>
                                    <p:anim calcmode="lin" valueType="num">
                                      <p:cBhvr additive="base">
                                        <p:cTn id="11" dur="1000"/>
                                        <p:tgtEl>
                                          <p:spTgt spid="245"/>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241"/>
                                        </p:tgtEl>
                                        <p:attrNameLst>
                                          <p:attrName>style.visibility</p:attrName>
                                        </p:attrNameLst>
                                      </p:cBhvr>
                                      <p:to>
                                        <p:strVal val="visible"/>
                                      </p:to>
                                    </p:set>
                                    <p:anim calcmode="lin" valueType="num">
                                      <p:cBhvr additive="base">
                                        <p:cTn id="14" dur="1000"/>
                                        <p:tgtEl>
                                          <p:spTgt spid="241"/>
                                        </p:tgtEl>
                                        <p:attrNameLst>
                                          <p:attrName>ppt_x</p:attrName>
                                        </p:attrNameLst>
                                      </p:cBhvr>
                                      <p:tavLst>
                                        <p:tav tm="0">
                                          <p:val>
                                            <p:strVal val="#ppt_x-1"/>
                                          </p:val>
                                        </p:tav>
                                        <p:tav tm="100000">
                                          <p:val>
                                            <p:strVal val="#ppt_x"/>
                                          </p:val>
                                        </p:tav>
                                      </p:tavLst>
                                    </p:anim>
                                  </p:childTnLst>
                                </p:cTn>
                              </p:par>
                              <p:par>
                                <p:cTn id="15" presetID="2" presetClass="entr" presetSubtype="2" fill="hold" nodeType="withEffect">
                                  <p:stCondLst>
                                    <p:cond delay="0"/>
                                  </p:stCondLst>
                                  <p:childTnLst>
                                    <p:set>
                                      <p:cBhvr>
                                        <p:cTn id="16" dur="1" fill="hold">
                                          <p:stCondLst>
                                            <p:cond delay="0"/>
                                          </p:stCondLst>
                                        </p:cTn>
                                        <p:tgtEl>
                                          <p:spTgt spid="244"/>
                                        </p:tgtEl>
                                        <p:attrNameLst>
                                          <p:attrName>style.visibility</p:attrName>
                                        </p:attrNameLst>
                                      </p:cBhvr>
                                      <p:to>
                                        <p:strVal val="visible"/>
                                      </p:to>
                                    </p:set>
                                    <p:anim calcmode="lin" valueType="num">
                                      <p:cBhvr additive="base">
                                        <p:cTn id="17" dur="1000"/>
                                        <p:tgtEl>
                                          <p:spTgt spid="24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xit" presetSubtype="8" fill="hold" nodeType="clickEffect">
                                  <p:stCondLst>
                                    <p:cond delay="0"/>
                                  </p:stCondLst>
                                  <p:childTnLst>
                                    <p:anim calcmode="lin" valueType="num">
                                      <p:cBhvr additive="base">
                                        <p:cTn id="21" dur="1000"/>
                                        <p:tgtEl>
                                          <p:spTgt spid="241"/>
                                        </p:tgtEl>
                                        <p:attrNameLst>
                                          <p:attrName>ppt_x</p:attrName>
                                        </p:attrNameLst>
                                      </p:cBhvr>
                                      <p:tavLst>
                                        <p:tav tm="0">
                                          <p:val>
                                            <p:strVal val="#ppt_x"/>
                                          </p:val>
                                        </p:tav>
                                        <p:tav tm="100000">
                                          <p:val>
                                            <p:strVal val="#ppt_x-1"/>
                                          </p:val>
                                        </p:tav>
                                      </p:tavLst>
                                    </p:anim>
                                    <p:set>
                                      <p:cBhvr>
                                        <p:cTn id="22" dur="1" fill="hold">
                                          <p:stCondLst>
                                            <p:cond delay="1000"/>
                                          </p:stCondLst>
                                        </p:cTn>
                                        <p:tgtEl>
                                          <p:spTgt spid="241"/>
                                        </p:tgtEl>
                                        <p:attrNameLst>
                                          <p:attrName>style.visibility</p:attrName>
                                        </p:attrNameLst>
                                      </p:cBhvr>
                                      <p:to>
                                        <p:strVal val="hidden"/>
                                      </p:to>
                                    </p:se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249"/>
                                        </p:tgtEl>
                                        <p:attrNameLst>
                                          <p:attrName>style.visibility</p:attrName>
                                        </p:attrNameLst>
                                      </p:cBhvr>
                                      <p:to>
                                        <p:strVal val="visible"/>
                                      </p:to>
                                    </p:set>
                                    <p:anim calcmode="lin" valueType="num">
                                      <p:cBhvr additive="base">
                                        <p:cTn id="26" dur="1000"/>
                                        <p:tgtEl>
                                          <p:spTgt spid="249"/>
                                        </p:tgtEl>
                                        <p:attrNameLst>
                                          <p:attrName>ppt_x</p:attrName>
                                        </p:attrNameLst>
                                      </p:cBhvr>
                                      <p:tavLst>
                                        <p:tav tm="0">
                                          <p:val>
                                            <p:strVal val="#ppt_x-1"/>
                                          </p:val>
                                        </p:tav>
                                        <p:tav tm="100000">
                                          <p:val>
                                            <p:strVal val="#ppt_x"/>
                                          </p:val>
                                        </p:tav>
                                      </p:tavLst>
                                    </p:anim>
                                  </p:childTnLst>
                                </p:cTn>
                              </p:par>
                              <p:par>
                                <p:cTn id="27" presetID="2" presetClass="entr" presetSubtype="8" fill="hold" nodeType="withEffect">
                                  <p:stCondLst>
                                    <p:cond delay="0"/>
                                  </p:stCondLst>
                                  <p:childTnLst>
                                    <p:set>
                                      <p:cBhvr>
                                        <p:cTn id="28" dur="1" fill="hold">
                                          <p:stCondLst>
                                            <p:cond delay="0"/>
                                          </p:stCondLst>
                                        </p:cTn>
                                        <p:tgtEl>
                                          <p:spTgt spid="242"/>
                                        </p:tgtEl>
                                        <p:attrNameLst>
                                          <p:attrName>style.visibility</p:attrName>
                                        </p:attrNameLst>
                                      </p:cBhvr>
                                      <p:to>
                                        <p:strVal val="visible"/>
                                      </p:to>
                                    </p:set>
                                    <p:anim calcmode="lin" valueType="num">
                                      <p:cBhvr additive="base">
                                        <p:cTn id="29" dur="900"/>
                                        <p:tgtEl>
                                          <p:spTgt spid="242"/>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0"/>
                                  </p:stCondLst>
                                  <p:childTnLst>
                                    <p:set>
                                      <p:cBhvr>
                                        <p:cTn id="31" dur="1" fill="hold">
                                          <p:stCondLst>
                                            <p:cond delay="0"/>
                                          </p:stCondLst>
                                        </p:cTn>
                                        <p:tgtEl>
                                          <p:spTgt spid="246"/>
                                        </p:tgtEl>
                                        <p:attrNameLst>
                                          <p:attrName>style.visibility</p:attrName>
                                        </p:attrNameLst>
                                      </p:cBhvr>
                                      <p:to>
                                        <p:strVal val="visible"/>
                                      </p:to>
                                    </p:set>
                                    <p:anim calcmode="lin" valueType="num">
                                      <p:cBhvr additive="base">
                                        <p:cTn id="32" dur="1000"/>
                                        <p:tgtEl>
                                          <p:spTgt spid="246"/>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400"/>
                                        <p:tgtEl>
                                          <p:spTgt spid="242"/>
                                        </p:tgtEl>
                                      </p:cBhvr>
                                    </p:animEffect>
                                    <p:set>
                                      <p:cBhvr>
                                        <p:cTn id="37" dur="1" fill="hold">
                                          <p:stCondLst>
                                            <p:cond delay="400"/>
                                          </p:stCondLst>
                                        </p:cTn>
                                        <p:tgtEl>
                                          <p:spTgt spid="242"/>
                                        </p:tgtEl>
                                        <p:attrNameLst>
                                          <p:attrName>style.visibility</p:attrName>
                                        </p:attrNameLst>
                                      </p:cBhvr>
                                      <p:to>
                                        <p:strVal val="hidden"/>
                                      </p:to>
                                    </p:set>
                                  </p:childTnLst>
                                </p:cTn>
                              </p:par>
                            </p:childTnLst>
                          </p:cTn>
                        </p:par>
                        <p:par>
                          <p:cTn id="38" fill="hold">
                            <p:stCondLst>
                              <p:cond delay="400"/>
                            </p:stCondLst>
                            <p:childTnLst>
                              <p:par>
                                <p:cTn id="39" presetID="2" presetClass="entr" presetSubtype="8" fill="hold" nodeType="afterEffect">
                                  <p:stCondLst>
                                    <p:cond delay="0"/>
                                  </p:stCondLst>
                                  <p:childTnLst>
                                    <p:set>
                                      <p:cBhvr>
                                        <p:cTn id="40" dur="1" fill="hold">
                                          <p:stCondLst>
                                            <p:cond delay="0"/>
                                          </p:stCondLst>
                                        </p:cTn>
                                        <p:tgtEl>
                                          <p:spTgt spid="250"/>
                                        </p:tgtEl>
                                        <p:attrNameLst>
                                          <p:attrName>style.visibility</p:attrName>
                                        </p:attrNameLst>
                                      </p:cBhvr>
                                      <p:to>
                                        <p:strVal val="visible"/>
                                      </p:to>
                                    </p:set>
                                    <p:anim calcmode="lin" valueType="num">
                                      <p:cBhvr additive="base">
                                        <p:cTn id="41" dur="1000"/>
                                        <p:tgtEl>
                                          <p:spTgt spid="250"/>
                                        </p:tgtEl>
                                        <p:attrNameLst>
                                          <p:attrName>ppt_x</p:attrName>
                                        </p:attrNameLst>
                                      </p:cBhvr>
                                      <p:tavLst>
                                        <p:tav tm="0">
                                          <p:val>
                                            <p:strVal val="#ppt_x-1"/>
                                          </p:val>
                                        </p:tav>
                                        <p:tav tm="100000">
                                          <p:val>
                                            <p:strVal val="#ppt_x"/>
                                          </p:val>
                                        </p:tav>
                                      </p:tavLst>
                                    </p:anim>
                                  </p:childTnLst>
                                </p:cTn>
                              </p:par>
                              <p:par>
                                <p:cTn id="42" presetID="2" presetClass="entr" presetSubtype="8" fill="hold" nodeType="withEffect">
                                  <p:stCondLst>
                                    <p:cond delay="0"/>
                                  </p:stCondLst>
                                  <p:childTnLst>
                                    <p:set>
                                      <p:cBhvr>
                                        <p:cTn id="43" dur="1" fill="hold">
                                          <p:stCondLst>
                                            <p:cond delay="0"/>
                                          </p:stCondLst>
                                        </p:cTn>
                                        <p:tgtEl>
                                          <p:spTgt spid="252"/>
                                        </p:tgtEl>
                                        <p:attrNameLst>
                                          <p:attrName>style.visibility</p:attrName>
                                        </p:attrNameLst>
                                      </p:cBhvr>
                                      <p:to>
                                        <p:strVal val="visible"/>
                                      </p:to>
                                    </p:set>
                                    <p:anim calcmode="lin" valueType="num">
                                      <p:cBhvr additive="base">
                                        <p:cTn id="44" dur="1000"/>
                                        <p:tgtEl>
                                          <p:spTgt spid="252"/>
                                        </p:tgtEl>
                                        <p:attrNameLst>
                                          <p:attrName>ppt_x</p:attrName>
                                        </p:attrNameLst>
                                      </p:cBhvr>
                                      <p:tavLst>
                                        <p:tav tm="0">
                                          <p:val>
                                            <p:strVal val="#ppt_x-1"/>
                                          </p:val>
                                        </p:tav>
                                        <p:tav tm="100000">
                                          <p:val>
                                            <p:strVal val="#ppt_x"/>
                                          </p:val>
                                        </p:tav>
                                      </p:tavLst>
                                    </p:anim>
                                  </p:childTnLst>
                                </p:cTn>
                              </p:par>
                              <p:par>
                                <p:cTn id="45" presetID="2" presetClass="entr" presetSubtype="2" fill="hold" nodeType="withEffect">
                                  <p:stCondLst>
                                    <p:cond delay="0"/>
                                  </p:stCondLst>
                                  <p:childTnLst>
                                    <p:set>
                                      <p:cBhvr>
                                        <p:cTn id="46" dur="1" fill="hold">
                                          <p:stCondLst>
                                            <p:cond delay="0"/>
                                          </p:stCondLst>
                                        </p:cTn>
                                        <p:tgtEl>
                                          <p:spTgt spid="247"/>
                                        </p:tgtEl>
                                        <p:attrNameLst>
                                          <p:attrName>style.visibility</p:attrName>
                                        </p:attrNameLst>
                                      </p:cBhvr>
                                      <p:to>
                                        <p:strVal val="visible"/>
                                      </p:to>
                                    </p:set>
                                    <p:anim calcmode="lin" valueType="num">
                                      <p:cBhvr additive="base">
                                        <p:cTn id="47" dur="1000"/>
                                        <p:tgtEl>
                                          <p:spTgt spid="247"/>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300"/>
                                        <p:tgtEl>
                                          <p:spTgt spid="252"/>
                                        </p:tgtEl>
                                      </p:cBhvr>
                                    </p:animEffect>
                                    <p:set>
                                      <p:cBhvr>
                                        <p:cTn id="52" dur="1" fill="hold">
                                          <p:stCondLst>
                                            <p:cond delay="300"/>
                                          </p:stCondLst>
                                        </p:cTn>
                                        <p:tgtEl>
                                          <p:spTgt spid="252"/>
                                        </p:tgtEl>
                                        <p:attrNameLst>
                                          <p:attrName>style.visibility</p:attrName>
                                        </p:attrNameLst>
                                      </p:cBhvr>
                                      <p:to>
                                        <p:strVal val="hidden"/>
                                      </p:to>
                                    </p:set>
                                  </p:childTnLst>
                                </p:cTn>
                              </p:par>
                            </p:childTnLst>
                          </p:cTn>
                        </p:par>
                        <p:par>
                          <p:cTn id="53" fill="hold">
                            <p:stCondLst>
                              <p:cond delay="300"/>
                            </p:stCondLst>
                            <p:childTnLst>
                              <p:par>
                                <p:cTn id="54" presetID="2" presetClass="entr" presetSubtype="8" fill="hold" nodeType="afterEffect">
                                  <p:stCondLst>
                                    <p:cond delay="0"/>
                                  </p:stCondLst>
                                  <p:childTnLst>
                                    <p:set>
                                      <p:cBhvr>
                                        <p:cTn id="55" dur="1" fill="hold">
                                          <p:stCondLst>
                                            <p:cond delay="0"/>
                                          </p:stCondLst>
                                        </p:cTn>
                                        <p:tgtEl>
                                          <p:spTgt spid="251"/>
                                        </p:tgtEl>
                                        <p:attrNameLst>
                                          <p:attrName>style.visibility</p:attrName>
                                        </p:attrNameLst>
                                      </p:cBhvr>
                                      <p:to>
                                        <p:strVal val="visible"/>
                                      </p:to>
                                    </p:set>
                                    <p:anim calcmode="lin" valueType="num">
                                      <p:cBhvr additive="base">
                                        <p:cTn id="56" dur="1000"/>
                                        <p:tgtEl>
                                          <p:spTgt spid="251"/>
                                        </p:tgtEl>
                                        <p:attrNameLst>
                                          <p:attrName>ppt_x</p:attrName>
                                        </p:attrNameLst>
                                      </p:cBhvr>
                                      <p:tavLst>
                                        <p:tav tm="0">
                                          <p:val>
                                            <p:strVal val="#ppt_x-1"/>
                                          </p:val>
                                        </p:tav>
                                        <p:tav tm="100000">
                                          <p:val>
                                            <p:strVal val="#ppt_x"/>
                                          </p:val>
                                        </p:tav>
                                      </p:tavLst>
                                    </p:anim>
                                  </p:childTnLst>
                                </p:cTn>
                              </p:par>
                              <p:par>
                                <p:cTn id="57" presetID="2" presetClass="entr" presetSubtype="8" fill="hold" nodeType="withEffect">
                                  <p:stCondLst>
                                    <p:cond delay="0"/>
                                  </p:stCondLst>
                                  <p:childTnLst>
                                    <p:set>
                                      <p:cBhvr>
                                        <p:cTn id="58" dur="1" fill="hold">
                                          <p:stCondLst>
                                            <p:cond delay="0"/>
                                          </p:stCondLst>
                                        </p:cTn>
                                        <p:tgtEl>
                                          <p:spTgt spid="253"/>
                                        </p:tgtEl>
                                        <p:attrNameLst>
                                          <p:attrName>style.visibility</p:attrName>
                                        </p:attrNameLst>
                                      </p:cBhvr>
                                      <p:to>
                                        <p:strVal val="visible"/>
                                      </p:to>
                                    </p:set>
                                    <p:anim calcmode="lin" valueType="num">
                                      <p:cBhvr additive="base">
                                        <p:cTn id="59" dur="1000"/>
                                        <p:tgtEl>
                                          <p:spTgt spid="253"/>
                                        </p:tgtEl>
                                        <p:attrNameLst>
                                          <p:attrName>ppt_x</p:attrName>
                                        </p:attrNameLst>
                                      </p:cBhvr>
                                      <p:tavLst>
                                        <p:tav tm="0">
                                          <p:val>
                                            <p:strVal val="#ppt_x-1"/>
                                          </p:val>
                                        </p:tav>
                                        <p:tav tm="100000">
                                          <p:val>
                                            <p:strVal val="#ppt_x"/>
                                          </p:val>
                                        </p:tav>
                                      </p:tavLst>
                                    </p:anim>
                                  </p:childTnLst>
                                </p:cTn>
                              </p:par>
                              <p:par>
                                <p:cTn id="60" presetID="2" presetClass="entr" presetSubtype="2" fill="hold" nodeType="withEffect">
                                  <p:stCondLst>
                                    <p:cond delay="0"/>
                                  </p:stCondLst>
                                  <p:childTnLst>
                                    <p:set>
                                      <p:cBhvr>
                                        <p:cTn id="61" dur="1" fill="hold">
                                          <p:stCondLst>
                                            <p:cond delay="0"/>
                                          </p:stCondLst>
                                        </p:cTn>
                                        <p:tgtEl>
                                          <p:spTgt spid="248"/>
                                        </p:tgtEl>
                                        <p:attrNameLst>
                                          <p:attrName>style.visibility</p:attrName>
                                        </p:attrNameLst>
                                      </p:cBhvr>
                                      <p:to>
                                        <p:strVal val="visible"/>
                                      </p:to>
                                    </p:set>
                                    <p:anim calcmode="lin" valueType="num">
                                      <p:cBhvr additive="base">
                                        <p:cTn id="62" dur="900"/>
                                        <p:tgtEl>
                                          <p:spTgt spid="2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257"/>
        <p:cNvGrpSpPr/>
        <p:nvPr/>
      </p:nvGrpSpPr>
      <p:grpSpPr>
        <a:xfrm>
          <a:off x="0" y="0"/>
          <a:ext cx="0" cy="0"/>
          <a:chOff x="0" y="0"/>
          <a:chExt cx="0" cy="0"/>
        </a:xfrm>
      </p:grpSpPr>
      <p:sp>
        <p:nvSpPr>
          <p:cNvPr id="258" name="Google Shape;258;p28"/>
          <p:cNvSpPr txBox="1"/>
          <p:nvPr/>
        </p:nvSpPr>
        <p:spPr>
          <a:xfrm>
            <a:off x="850225" y="815625"/>
            <a:ext cx="2032800" cy="4083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a:latin typeface="Calibri"/>
                <a:ea typeface="Calibri"/>
                <a:cs typeface="Calibri"/>
                <a:sym typeface="Calibri"/>
              </a:rPr>
              <a:t>Contrôle d’accès</a:t>
            </a:r>
            <a:endParaRPr>
              <a:latin typeface="Roboto"/>
              <a:ea typeface="Roboto"/>
              <a:cs typeface="Roboto"/>
              <a:sym typeface="Roboto"/>
            </a:endParaRPr>
          </a:p>
        </p:txBody>
      </p:sp>
      <p:sp>
        <p:nvSpPr>
          <p:cNvPr id="259" name="Google Shape;259;p28"/>
          <p:cNvSpPr txBox="1"/>
          <p:nvPr/>
        </p:nvSpPr>
        <p:spPr>
          <a:xfrm>
            <a:off x="728250" y="1335850"/>
            <a:ext cx="5290500" cy="376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Sécuriser le bâtiment, limiter l’accès à certaines personnes.</a:t>
            </a:r>
            <a:endParaRPr>
              <a:latin typeface="Roboto"/>
              <a:ea typeface="Roboto"/>
              <a:cs typeface="Roboto"/>
              <a:sym typeface="Roboto"/>
            </a:endParaRPr>
          </a:p>
        </p:txBody>
      </p:sp>
      <p:sp>
        <p:nvSpPr>
          <p:cNvPr id="260" name="Google Shape;260;p28"/>
          <p:cNvSpPr txBox="1"/>
          <p:nvPr/>
        </p:nvSpPr>
        <p:spPr>
          <a:xfrm>
            <a:off x="850225" y="815625"/>
            <a:ext cx="2032800" cy="4083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fr">
                <a:latin typeface="Calibri"/>
                <a:ea typeface="Calibri"/>
                <a:cs typeface="Calibri"/>
                <a:sym typeface="Calibri"/>
              </a:rPr>
              <a:t>Anti-intrusion</a:t>
            </a:r>
            <a:endParaRPr>
              <a:latin typeface="Roboto"/>
              <a:ea typeface="Roboto"/>
              <a:cs typeface="Roboto"/>
              <a:sym typeface="Roboto"/>
            </a:endParaRPr>
          </a:p>
        </p:txBody>
      </p:sp>
      <p:sp>
        <p:nvSpPr>
          <p:cNvPr id="261" name="Google Shape;261;p28"/>
          <p:cNvSpPr txBox="1"/>
          <p:nvPr/>
        </p:nvSpPr>
        <p:spPr>
          <a:xfrm>
            <a:off x="728250" y="1335838"/>
            <a:ext cx="5290500" cy="376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Dissuasion, protections des biens.</a:t>
            </a:r>
            <a:endParaRPr>
              <a:latin typeface="Roboto"/>
              <a:ea typeface="Roboto"/>
              <a:cs typeface="Roboto"/>
              <a:sym typeface="Roboto"/>
            </a:endParaRPr>
          </a:p>
        </p:txBody>
      </p:sp>
      <p:sp>
        <p:nvSpPr>
          <p:cNvPr id="262" name="Google Shape;262;p28"/>
          <p:cNvSpPr txBox="1"/>
          <p:nvPr/>
        </p:nvSpPr>
        <p:spPr>
          <a:xfrm>
            <a:off x="850225" y="806363"/>
            <a:ext cx="2032800" cy="4083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a:latin typeface="Calibri"/>
                <a:ea typeface="Calibri"/>
                <a:cs typeface="Calibri"/>
                <a:sym typeface="Calibri"/>
              </a:rPr>
              <a:t>Fibre optique</a:t>
            </a:r>
            <a:endParaRPr>
              <a:latin typeface="Calibri"/>
              <a:ea typeface="Calibri"/>
              <a:cs typeface="Calibri"/>
              <a:sym typeface="Calibri"/>
            </a:endParaRPr>
          </a:p>
        </p:txBody>
      </p:sp>
      <p:sp>
        <p:nvSpPr>
          <p:cNvPr id="263" name="Google Shape;263;p28"/>
          <p:cNvSpPr txBox="1"/>
          <p:nvPr/>
        </p:nvSpPr>
        <p:spPr>
          <a:xfrm>
            <a:off x="728250" y="1335850"/>
            <a:ext cx="5290500" cy="376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Confort, communication entre les caméras.</a:t>
            </a:r>
            <a:endParaRPr>
              <a:latin typeface="Roboto"/>
              <a:ea typeface="Roboto"/>
              <a:cs typeface="Roboto"/>
              <a:sym typeface="Roboto"/>
            </a:endParaRPr>
          </a:p>
        </p:txBody>
      </p:sp>
      <p:sp>
        <p:nvSpPr>
          <p:cNvPr id="264" name="Google Shape;264;p28"/>
          <p:cNvSpPr txBox="1"/>
          <p:nvPr/>
        </p:nvSpPr>
        <p:spPr>
          <a:xfrm>
            <a:off x="850225" y="806363"/>
            <a:ext cx="2032800" cy="4083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30000"/>
              </a:lnSpc>
              <a:spcBef>
                <a:spcPts val="0"/>
              </a:spcBef>
              <a:spcAft>
                <a:spcPts val="0"/>
              </a:spcAft>
              <a:buNone/>
            </a:pPr>
            <a:r>
              <a:rPr lang="fr">
                <a:latin typeface="Calibri"/>
                <a:ea typeface="Calibri"/>
                <a:cs typeface="Calibri"/>
                <a:sym typeface="Calibri"/>
              </a:rPr>
              <a:t>Vidéoprotection</a:t>
            </a:r>
            <a:endParaRPr>
              <a:latin typeface="Roboto"/>
              <a:ea typeface="Roboto"/>
              <a:cs typeface="Roboto"/>
              <a:sym typeface="Roboto"/>
            </a:endParaRPr>
          </a:p>
        </p:txBody>
      </p:sp>
      <p:sp>
        <p:nvSpPr>
          <p:cNvPr id="265" name="Google Shape;265;p28"/>
          <p:cNvSpPr txBox="1"/>
          <p:nvPr/>
        </p:nvSpPr>
        <p:spPr>
          <a:xfrm>
            <a:off x="728250" y="1335838"/>
            <a:ext cx="5290500" cy="376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Sécurité des usagers, surveiller les délits.</a:t>
            </a:r>
            <a:endParaRPr>
              <a:latin typeface="Roboto"/>
              <a:ea typeface="Roboto"/>
              <a:cs typeface="Roboto"/>
              <a:sym typeface="Roboto"/>
            </a:endParaRPr>
          </a:p>
        </p:txBody>
      </p:sp>
      <p:pic>
        <p:nvPicPr>
          <p:cNvPr id="266" name="Google Shape;266;p28"/>
          <p:cNvPicPr preferRelativeResize="0"/>
          <p:nvPr/>
        </p:nvPicPr>
        <p:blipFill rotWithShape="1">
          <a:blip r:embed="rId3">
            <a:alphaModFix/>
          </a:blip>
          <a:srcRect t="5669" b="1238"/>
          <a:stretch/>
        </p:blipFill>
        <p:spPr>
          <a:xfrm>
            <a:off x="2567063" y="1833213"/>
            <a:ext cx="4420324" cy="3134075"/>
          </a:xfrm>
          <a:prstGeom prst="rect">
            <a:avLst/>
          </a:prstGeom>
          <a:noFill/>
          <a:ln w="19050" cap="flat" cmpd="sng">
            <a:solidFill>
              <a:srgbClr val="741B47"/>
            </a:solidFill>
            <a:prstDash val="solid"/>
            <a:miter lim="8000"/>
            <a:headEnd type="none" w="sm" len="sm"/>
            <a:tailEnd type="none" w="sm" len="sm"/>
          </a:ln>
        </p:spPr>
      </p:pic>
      <p:sp>
        <p:nvSpPr>
          <p:cNvPr id="267" name="Google Shape;267;p28"/>
          <p:cNvSpPr txBox="1"/>
          <p:nvPr/>
        </p:nvSpPr>
        <p:spPr>
          <a:xfrm>
            <a:off x="384325" y="246500"/>
            <a:ext cx="2498700" cy="457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sz="1800">
                <a:latin typeface="Calibri"/>
                <a:ea typeface="Calibri"/>
                <a:cs typeface="Calibri"/>
                <a:sym typeface="Calibri"/>
              </a:rPr>
              <a:t>2.3. Valider le besoin</a:t>
            </a:r>
            <a:endParaRPr sz="1800">
              <a:latin typeface="Calibri"/>
              <a:ea typeface="Calibri"/>
              <a:cs typeface="Calibri"/>
              <a:sym typeface="Calibri"/>
            </a:endParaRPr>
          </a:p>
        </p:txBody>
      </p:sp>
      <p:pic>
        <p:nvPicPr>
          <p:cNvPr id="268" name="Google Shape;268;p28"/>
          <p:cNvPicPr preferRelativeResize="0"/>
          <p:nvPr/>
        </p:nvPicPr>
        <p:blipFill rotWithShape="1">
          <a:blip r:embed="rId4">
            <a:alphaModFix/>
          </a:blip>
          <a:srcRect r="10458" b="37252"/>
          <a:stretch/>
        </p:blipFill>
        <p:spPr>
          <a:xfrm>
            <a:off x="4894425" y="2009000"/>
            <a:ext cx="3778226" cy="2375275"/>
          </a:xfrm>
          <a:prstGeom prst="rect">
            <a:avLst/>
          </a:prstGeom>
          <a:noFill/>
          <a:ln w="19050" cap="flat" cmpd="sng">
            <a:solidFill>
              <a:srgbClr val="741B47"/>
            </a:solidFill>
            <a:prstDash val="solid"/>
            <a:round/>
            <a:headEnd type="none" w="sm" len="sm"/>
            <a:tailEnd type="none" w="sm" len="sm"/>
          </a:ln>
        </p:spPr>
      </p:pic>
      <p:pic>
        <p:nvPicPr>
          <p:cNvPr id="269" name="Google Shape;269;p28"/>
          <p:cNvPicPr preferRelativeResize="0"/>
          <p:nvPr/>
        </p:nvPicPr>
        <p:blipFill>
          <a:blip r:embed="rId5">
            <a:alphaModFix/>
          </a:blip>
          <a:stretch>
            <a:fillRect/>
          </a:stretch>
        </p:blipFill>
        <p:spPr>
          <a:xfrm>
            <a:off x="341875" y="1851496"/>
            <a:ext cx="3553431" cy="2690275"/>
          </a:xfrm>
          <a:prstGeom prst="rect">
            <a:avLst/>
          </a:prstGeom>
          <a:noFill/>
          <a:ln w="19050" cap="flat" cmpd="sng">
            <a:solidFill>
              <a:srgbClr val="741B47"/>
            </a:solidFill>
            <a:prstDash val="solid"/>
            <a:round/>
            <a:headEnd type="none" w="sm" len="sm"/>
            <a:tailEnd type="none" w="sm" len="sm"/>
          </a:ln>
        </p:spPr>
      </p:pic>
      <p:sp>
        <p:nvSpPr>
          <p:cNvPr id="270" name="Google Shape;270;p28"/>
          <p:cNvSpPr txBox="1"/>
          <p:nvPr/>
        </p:nvSpPr>
        <p:spPr>
          <a:xfrm>
            <a:off x="6530488" y="4466800"/>
            <a:ext cx="506100" cy="376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R -1</a:t>
            </a:r>
            <a:endParaRPr>
              <a:latin typeface="Roboto"/>
              <a:ea typeface="Roboto"/>
              <a:cs typeface="Roboto"/>
              <a:sym typeface="Roboto"/>
            </a:endParaRPr>
          </a:p>
        </p:txBody>
      </p:sp>
      <p:sp>
        <p:nvSpPr>
          <p:cNvPr id="271" name="Google Shape;271;p28"/>
          <p:cNvSpPr txBox="1"/>
          <p:nvPr/>
        </p:nvSpPr>
        <p:spPr>
          <a:xfrm>
            <a:off x="1335289" y="4626275"/>
            <a:ext cx="1566600" cy="376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accès principaux</a:t>
            </a:r>
            <a:endParaRPr>
              <a:latin typeface="Roboto"/>
              <a:ea typeface="Roboto"/>
              <a:cs typeface="Roboto"/>
              <a:sym typeface="Roboto"/>
            </a:endParaRPr>
          </a:p>
        </p:txBody>
      </p:sp>
      <p:pic>
        <p:nvPicPr>
          <p:cNvPr id="272" name="Google Shape;272;p28"/>
          <p:cNvPicPr preferRelativeResize="0"/>
          <p:nvPr/>
        </p:nvPicPr>
        <p:blipFill rotWithShape="1">
          <a:blip r:embed="rId6">
            <a:alphaModFix/>
          </a:blip>
          <a:srcRect l="27232" t="33623" r="28894" b="15254"/>
          <a:stretch/>
        </p:blipFill>
        <p:spPr>
          <a:xfrm>
            <a:off x="2673830" y="1851500"/>
            <a:ext cx="4206782" cy="3211550"/>
          </a:xfrm>
          <a:prstGeom prst="rect">
            <a:avLst/>
          </a:prstGeom>
          <a:noFill/>
          <a:ln w="25400" cap="flat" cmpd="sng">
            <a:solidFill>
              <a:srgbClr val="741B47"/>
            </a:solidFill>
            <a:prstDash val="solid"/>
            <a:miter lim="8000"/>
            <a:headEnd type="none" w="sm" len="sm"/>
            <a:tailEnd type="none" w="sm" len="sm"/>
          </a:ln>
        </p:spPr>
      </p:pic>
      <p:pic>
        <p:nvPicPr>
          <p:cNvPr id="273" name="Google Shape;273;p28"/>
          <p:cNvPicPr preferRelativeResize="0"/>
          <p:nvPr/>
        </p:nvPicPr>
        <p:blipFill>
          <a:blip r:embed="rId7">
            <a:alphaModFix/>
          </a:blip>
          <a:stretch>
            <a:fillRect/>
          </a:stretch>
        </p:blipFill>
        <p:spPr>
          <a:xfrm>
            <a:off x="6398475" y="2481815"/>
            <a:ext cx="1429667" cy="1429638"/>
          </a:xfrm>
          <a:prstGeom prst="rect">
            <a:avLst/>
          </a:prstGeom>
          <a:noFill/>
          <a:ln>
            <a:noFill/>
          </a:ln>
        </p:spPr>
      </p:pic>
      <p:pic>
        <p:nvPicPr>
          <p:cNvPr id="274" name="Google Shape;274;p28"/>
          <p:cNvPicPr preferRelativeResize="0"/>
          <p:nvPr/>
        </p:nvPicPr>
        <p:blipFill rotWithShape="1">
          <a:blip r:embed="rId8">
            <a:alphaModFix amt="92000"/>
          </a:blip>
          <a:srcRect l="33127" t="25323" r="32634" b="32316"/>
          <a:stretch/>
        </p:blipFill>
        <p:spPr>
          <a:xfrm>
            <a:off x="1520075" y="2641275"/>
            <a:ext cx="1197025" cy="1110775"/>
          </a:xfrm>
          <a:prstGeom prst="rect">
            <a:avLst/>
          </a:prstGeom>
          <a:noFill/>
          <a:ln>
            <a:noFill/>
          </a:ln>
          <a:effectLst>
            <a:outerShdw blurRad="42863" dist="19050" dir="5400000" algn="bl" rotWithShape="0">
              <a:srgbClr val="000000">
                <a:alpha val="44000"/>
              </a:srgbClr>
            </a:outerShdw>
          </a:effectLst>
        </p:spPr>
      </p:pic>
      <p:pic>
        <p:nvPicPr>
          <p:cNvPr id="275" name="Google Shape;275;p28"/>
          <p:cNvPicPr preferRelativeResize="0"/>
          <p:nvPr/>
        </p:nvPicPr>
        <p:blipFill>
          <a:blip r:embed="rId9">
            <a:alphaModFix/>
          </a:blip>
          <a:stretch>
            <a:fillRect/>
          </a:stretch>
        </p:blipFill>
        <p:spPr>
          <a:xfrm>
            <a:off x="3788701" y="2413338"/>
            <a:ext cx="1566600" cy="1566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7"/>
                                        </p:tgtEl>
                                        <p:attrNameLst>
                                          <p:attrName>style.visibility</p:attrName>
                                        </p:attrNameLst>
                                      </p:cBhvr>
                                      <p:to>
                                        <p:strVal val="visible"/>
                                      </p:to>
                                    </p:set>
                                    <p:anim calcmode="lin" valueType="num">
                                      <p:cBhvr additive="base">
                                        <p:cTn id="7" dur="1000"/>
                                        <p:tgtEl>
                                          <p:spTgt spid="267"/>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58"/>
                                        </p:tgtEl>
                                        <p:attrNameLst>
                                          <p:attrName>style.visibility</p:attrName>
                                        </p:attrNameLst>
                                      </p:cBhvr>
                                      <p:to>
                                        <p:strVal val="visible"/>
                                      </p:to>
                                    </p:set>
                                    <p:anim calcmode="lin" valueType="num">
                                      <p:cBhvr additive="base">
                                        <p:cTn id="11" dur="1000"/>
                                        <p:tgtEl>
                                          <p:spTgt spid="258"/>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animEffect transition="in" filter="fade">
                                      <p:cBhvr>
                                        <p:cTn id="15" dur="1500"/>
                                        <p:tgtEl>
                                          <p:spTgt spid="259"/>
                                        </p:tgtEl>
                                      </p:cBhvr>
                                    </p:animEffect>
                                  </p:childTnLst>
                                </p:cTn>
                              </p:par>
                              <p:par>
                                <p:cTn id="16" presetID="23" presetClass="entr" presetSubtype="16" fill="hold" nodeType="withEffect">
                                  <p:stCondLst>
                                    <p:cond delay="0"/>
                                  </p:stCondLst>
                                  <p:childTnLst>
                                    <p:set>
                                      <p:cBhvr>
                                        <p:cTn id="17" dur="1" fill="hold">
                                          <p:stCondLst>
                                            <p:cond delay="0"/>
                                          </p:stCondLst>
                                        </p:cTn>
                                        <p:tgtEl>
                                          <p:spTgt spid="269"/>
                                        </p:tgtEl>
                                        <p:attrNameLst>
                                          <p:attrName>style.visibility</p:attrName>
                                        </p:attrNameLst>
                                      </p:cBhvr>
                                      <p:to>
                                        <p:strVal val="visible"/>
                                      </p:to>
                                    </p:set>
                                    <p:anim calcmode="lin" valueType="num">
                                      <p:cBhvr additive="base">
                                        <p:cTn id="18" dur="1000"/>
                                        <p:tgtEl>
                                          <p:spTgt spid="269"/>
                                        </p:tgtEl>
                                        <p:attrNameLst>
                                          <p:attrName>ppt_w</p:attrName>
                                        </p:attrNameLst>
                                      </p:cBhvr>
                                      <p:tavLst>
                                        <p:tav tm="0">
                                          <p:val>
                                            <p:strVal val="0"/>
                                          </p:val>
                                        </p:tav>
                                        <p:tav tm="100000">
                                          <p:val>
                                            <p:strVal val="#ppt_w"/>
                                          </p:val>
                                        </p:tav>
                                      </p:tavLst>
                                    </p:anim>
                                    <p:anim calcmode="lin" valueType="num">
                                      <p:cBhvr additive="base">
                                        <p:cTn id="19" dur="1000"/>
                                        <p:tgtEl>
                                          <p:spTgt spid="269"/>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68"/>
                                        </p:tgtEl>
                                        <p:attrNameLst>
                                          <p:attrName>style.visibility</p:attrName>
                                        </p:attrNameLst>
                                      </p:cBhvr>
                                      <p:to>
                                        <p:strVal val="visible"/>
                                      </p:to>
                                    </p:set>
                                    <p:anim calcmode="lin" valueType="num">
                                      <p:cBhvr additive="base">
                                        <p:cTn id="22" dur="1000"/>
                                        <p:tgtEl>
                                          <p:spTgt spid="268"/>
                                        </p:tgtEl>
                                        <p:attrNameLst>
                                          <p:attrName>ppt_w</p:attrName>
                                        </p:attrNameLst>
                                      </p:cBhvr>
                                      <p:tavLst>
                                        <p:tav tm="0">
                                          <p:val>
                                            <p:strVal val="0"/>
                                          </p:val>
                                        </p:tav>
                                        <p:tav tm="100000">
                                          <p:val>
                                            <p:strVal val="#ppt_w"/>
                                          </p:val>
                                        </p:tav>
                                      </p:tavLst>
                                    </p:anim>
                                    <p:anim calcmode="lin" valueType="num">
                                      <p:cBhvr additive="base">
                                        <p:cTn id="23" dur="1000"/>
                                        <p:tgtEl>
                                          <p:spTgt spid="268"/>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70"/>
                                        </p:tgtEl>
                                        <p:attrNameLst>
                                          <p:attrName>style.visibility</p:attrName>
                                        </p:attrNameLst>
                                      </p:cBhvr>
                                      <p:to>
                                        <p:strVal val="visible"/>
                                      </p:to>
                                    </p:set>
                                    <p:anim calcmode="lin" valueType="num">
                                      <p:cBhvr additive="base">
                                        <p:cTn id="26" dur="1000"/>
                                        <p:tgtEl>
                                          <p:spTgt spid="270"/>
                                        </p:tgtEl>
                                        <p:attrNameLst>
                                          <p:attrName>ppt_w</p:attrName>
                                        </p:attrNameLst>
                                      </p:cBhvr>
                                      <p:tavLst>
                                        <p:tav tm="0">
                                          <p:val>
                                            <p:strVal val="0"/>
                                          </p:val>
                                        </p:tav>
                                        <p:tav tm="100000">
                                          <p:val>
                                            <p:strVal val="#ppt_w"/>
                                          </p:val>
                                        </p:tav>
                                      </p:tavLst>
                                    </p:anim>
                                    <p:anim calcmode="lin" valueType="num">
                                      <p:cBhvr additive="base">
                                        <p:cTn id="27" dur="1000"/>
                                        <p:tgtEl>
                                          <p:spTgt spid="270"/>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71"/>
                                        </p:tgtEl>
                                        <p:attrNameLst>
                                          <p:attrName>style.visibility</p:attrName>
                                        </p:attrNameLst>
                                      </p:cBhvr>
                                      <p:to>
                                        <p:strVal val="visible"/>
                                      </p:to>
                                    </p:set>
                                    <p:anim calcmode="lin" valueType="num">
                                      <p:cBhvr additive="base">
                                        <p:cTn id="30" dur="1000"/>
                                        <p:tgtEl>
                                          <p:spTgt spid="271"/>
                                        </p:tgtEl>
                                        <p:attrNameLst>
                                          <p:attrName>ppt_w</p:attrName>
                                        </p:attrNameLst>
                                      </p:cBhvr>
                                      <p:tavLst>
                                        <p:tav tm="0">
                                          <p:val>
                                            <p:strVal val="0"/>
                                          </p:val>
                                        </p:tav>
                                        <p:tav tm="100000">
                                          <p:val>
                                            <p:strVal val="#ppt_w"/>
                                          </p:val>
                                        </p:tav>
                                      </p:tavLst>
                                    </p:anim>
                                    <p:anim calcmode="lin" valueType="num">
                                      <p:cBhvr additive="base">
                                        <p:cTn id="31" dur="1000"/>
                                        <p:tgtEl>
                                          <p:spTgt spid="271"/>
                                        </p:tgtEl>
                                        <p:attrNameLst>
                                          <p:attrName>ppt_h</p:attrName>
                                        </p:attrNameLst>
                                      </p:cBhvr>
                                      <p:tavLst>
                                        <p:tav tm="0">
                                          <p:val>
                                            <p:str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0"/>
                                        </p:tgtEl>
                                        <p:attrNameLst>
                                          <p:attrName>style.visibility</p:attrName>
                                        </p:attrNameLst>
                                      </p:cBhvr>
                                      <p:to>
                                        <p:strVal val="visible"/>
                                      </p:to>
                                    </p:set>
                                    <p:animEffect transition="in" filter="fade">
                                      <p:cBhvr>
                                        <p:cTn id="36" dur="1000"/>
                                        <p:tgtEl>
                                          <p:spTgt spid="260"/>
                                        </p:tgtEl>
                                      </p:cBhvr>
                                    </p:animEffect>
                                  </p:childTnLst>
                                </p:cTn>
                              </p:par>
                              <p:par>
                                <p:cTn id="37" presetID="23" presetClass="exit" presetSubtype="32" fill="hold" nodeType="withEffect">
                                  <p:stCondLst>
                                    <p:cond delay="0"/>
                                  </p:stCondLst>
                                  <p:childTnLst>
                                    <p:anim calcmode="lin" valueType="num">
                                      <p:cBhvr additive="base">
                                        <p:cTn id="38" dur="1000"/>
                                        <p:tgtEl>
                                          <p:spTgt spid="268"/>
                                        </p:tgtEl>
                                        <p:attrNameLst>
                                          <p:attrName>ppt_w</p:attrName>
                                        </p:attrNameLst>
                                      </p:cBhvr>
                                      <p:tavLst>
                                        <p:tav tm="0">
                                          <p:val>
                                            <p:strVal val="#ppt_w"/>
                                          </p:val>
                                        </p:tav>
                                        <p:tav tm="100000">
                                          <p:val>
                                            <p:strVal val="0"/>
                                          </p:val>
                                        </p:tav>
                                      </p:tavLst>
                                    </p:anim>
                                    <p:anim calcmode="lin" valueType="num">
                                      <p:cBhvr additive="base">
                                        <p:cTn id="39" dur="1000"/>
                                        <p:tgtEl>
                                          <p:spTgt spid="268"/>
                                        </p:tgtEl>
                                        <p:attrNameLst>
                                          <p:attrName>ppt_h</p:attrName>
                                        </p:attrNameLst>
                                      </p:cBhvr>
                                      <p:tavLst>
                                        <p:tav tm="0">
                                          <p:val>
                                            <p:strVal val="#ppt_h"/>
                                          </p:val>
                                        </p:tav>
                                        <p:tav tm="100000">
                                          <p:val>
                                            <p:strVal val="0"/>
                                          </p:val>
                                        </p:tav>
                                      </p:tavLst>
                                    </p:anim>
                                    <p:set>
                                      <p:cBhvr>
                                        <p:cTn id="40" dur="1" fill="hold">
                                          <p:stCondLst>
                                            <p:cond delay="1000"/>
                                          </p:stCondLst>
                                        </p:cTn>
                                        <p:tgtEl>
                                          <p:spTgt spid="268"/>
                                        </p:tgtEl>
                                        <p:attrNameLst>
                                          <p:attrName>style.visibility</p:attrName>
                                        </p:attrNameLst>
                                      </p:cBhvr>
                                      <p:to>
                                        <p:strVal val="hidden"/>
                                      </p:to>
                                    </p:set>
                                  </p:childTnLst>
                                </p:cTn>
                              </p:par>
                              <p:par>
                                <p:cTn id="41" presetID="23" presetClass="exit" presetSubtype="32" fill="hold" nodeType="withEffect">
                                  <p:stCondLst>
                                    <p:cond delay="0"/>
                                  </p:stCondLst>
                                  <p:childTnLst>
                                    <p:anim calcmode="lin" valueType="num">
                                      <p:cBhvr additive="base">
                                        <p:cTn id="42" dur="1000"/>
                                        <p:tgtEl>
                                          <p:spTgt spid="270"/>
                                        </p:tgtEl>
                                        <p:attrNameLst>
                                          <p:attrName>ppt_w</p:attrName>
                                        </p:attrNameLst>
                                      </p:cBhvr>
                                      <p:tavLst>
                                        <p:tav tm="0">
                                          <p:val>
                                            <p:strVal val="#ppt_w"/>
                                          </p:val>
                                        </p:tav>
                                        <p:tav tm="100000">
                                          <p:val>
                                            <p:strVal val="0"/>
                                          </p:val>
                                        </p:tav>
                                      </p:tavLst>
                                    </p:anim>
                                    <p:anim calcmode="lin" valueType="num">
                                      <p:cBhvr additive="base">
                                        <p:cTn id="43" dur="1000"/>
                                        <p:tgtEl>
                                          <p:spTgt spid="270"/>
                                        </p:tgtEl>
                                        <p:attrNameLst>
                                          <p:attrName>ppt_h</p:attrName>
                                        </p:attrNameLst>
                                      </p:cBhvr>
                                      <p:tavLst>
                                        <p:tav tm="0">
                                          <p:val>
                                            <p:strVal val="#ppt_h"/>
                                          </p:val>
                                        </p:tav>
                                        <p:tav tm="100000">
                                          <p:val>
                                            <p:strVal val="0"/>
                                          </p:val>
                                        </p:tav>
                                      </p:tavLst>
                                    </p:anim>
                                    <p:set>
                                      <p:cBhvr>
                                        <p:cTn id="44" dur="1" fill="hold">
                                          <p:stCondLst>
                                            <p:cond delay="1000"/>
                                          </p:stCondLst>
                                        </p:cTn>
                                        <p:tgtEl>
                                          <p:spTgt spid="270"/>
                                        </p:tgtEl>
                                        <p:attrNameLst>
                                          <p:attrName>style.visibility</p:attrName>
                                        </p:attrNameLst>
                                      </p:cBhvr>
                                      <p:to>
                                        <p:strVal val="hidden"/>
                                      </p:to>
                                    </p:set>
                                  </p:childTnLst>
                                </p:cTn>
                              </p:par>
                              <p:par>
                                <p:cTn id="45" presetID="23" presetClass="exit" presetSubtype="32" fill="hold" nodeType="withEffect">
                                  <p:stCondLst>
                                    <p:cond delay="0"/>
                                  </p:stCondLst>
                                  <p:childTnLst>
                                    <p:anim calcmode="lin" valueType="num">
                                      <p:cBhvr additive="base">
                                        <p:cTn id="46" dur="1000"/>
                                        <p:tgtEl>
                                          <p:spTgt spid="271"/>
                                        </p:tgtEl>
                                        <p:attrNameLst>
                                          <p:attrName>ppt_w</p:attrName>
                                        </p:attrNameLst>
                                      </p:cBhvr>
                                      <p:tavLst>
                                        <p:tav tm="0">
                                          <p:val>
                                            <p:strVal val="#ppt_w"/>
                                          </p:val>
                                        </p:tav>
                                        <p:tav tm="100000">
                                          <p:val>
                                            <p:strVal val="0"/>
                                          </p:val>
                                        </p:tav>
                                      </p:tavLst>
                                    </p:anim>
                                    <p:anim calcmode="lin" valueType="num">
                                      <p:cBhvr additive="base">
                                        <p:cTn id="47" dur="1000"/>
                                        <p:tgtEl>
                                          <p:spTgt spid="271"/>
                                        </p:tgtEl>
                                        <p:attrNameLst>
                                          <p:attrName>ppt_h</p:attrName>
                                        </p:attrNameLst>
                                      </p:cBhvr>
                                      <p:tavLst>
                                        <p:tav tm="0">
                                          <p:val>
                                            <p:strVal val="#ppt_h"/>
                                          </p:val>
                                        </p:tav>
                                        <p:tav tm="100000">
                                          <p:val>
                                            <p:strVal val="0"/>
                                          </p:val>
                                        </p:tav>
                                      </p:tavLst>
                                    </p:anim>
                                    <p:set>
                                      <p:cBhvr>
                                        <p:cTn id="48" dur="1" fill="hold">
                                          <p:stCondLst>
                                            <p:cond delay="1000"/>
                                          </p:stCondLst>
                                        </p:cTn>
                                        <p:tgtEl>
                                          <p:spTgt spid="271"/>
                                        </p:tgtEl>
                                        <p:attrNameLst>
                                          <p:attrName>style.visibility</p:attrName>
                                        </p:attrNameLst>
                                      </p:cBhvr>
                                      <p:to>
                                        <p:strVal val="hidden"/>
                                      </p:to>
                                    </p:set>
                                  </p:childTnLst>
                                </p:cTn>
                              </p:par>
                              <p:par>
                                <p:cTn id="49" presetID="23" presetClass="exit" presetSubtype="32" fill="hold" nodeType="withEffect">
                                  <p:stCondLst>
                                    <p:cond delay="0"/>
                                  </p:stCondLst>
                                  <p:childTnLst>
                                    <p:anim calcmode="lin" valueType="num">
                                      <p:cBhvr additive="base">
                                        <p:cTn id="50" dur="1000"/>
                                        <p:tgtEl>
                                          <p:spTgt spid="269"/>
                                        </p:tgtEl>
                                        <p:attrNameLst>
                                          <p:attrName>ppt_w</p:attrName>
                                        </p:attrNameLst>
                                      </p:cBhvr>
                                      <p:tavLst>
                                        <p:tav tm="0">
                                          <p:val>
                                            <p:strVal val="#ppt_w"/>
                                          </p:val>
                                        </p:tav>
                                        <p:tav tm="100000">
                                          <p:val>
                                            <p:strVal val="0"/>
                                          </p:val>
                                        </p:tav>
                                      </p:tavLst>
                                    </p:anim>
                                    <p:anim calcmode="lin" valueType="num">
                                      <p:cBhvr additive="base">
                                        <p:cTn id="51" dur="1000"/>
                                        <p:tgtEl>
                                          <p:spTgt spid="269"/>
                                        </p:tgtEl>
                                        <p:attrNameLst>
                                          <p:attrName>ppt_h</p:attrName>
                                        </p:attrNameLst>
                                      </p:cBhvr>
                                      <p:tavLst>
                                        <p:tav tm="0">
                                          <p:val>
                                            <p:strVal val="#ppt_h"/>
                                          </p:val>
                                        </p:tav>
                                        <p:tav tm="100000">
                                          <p:val>
                                            <p:strVal val="0"/>
                                          </p:val>
                                        </p:tav>
                                      </p:tavLst>
                                    </p:anim>
                                    <p:set>
                                      <p:cBhvr>
                                        <p:cTn id="52" dur="1" fill="hold">
                                          <p:stCondLst>
                                            <p:cond delay="1000"/>
                                          </p:stCondLst>
                                        </p:cTn>
                                        <p:tgtEl>
                                          <p:spTgt spid="269"/>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261"/>
                                        </p:tgtEl>
                                        <p:attrNameLst>
                                          <p:attrName>style.visibility</p:attrName>
                                        </p:attrNameLst>
                                      </p:cBhvr>
                                      <p:to>
                                        <p:strVal val="visible"/>
                                      </p:to>
                                    </p:set>
                                    <p:animEffect transition="in" filter="fade">
                                      <p:cBhvr>
                                        <p:cTn id="55" dur="1000"/>
                                        <p:tgtEl>
                                          <p:spTgt spid="261"/>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274"/>
                                        </p:tgtEl>
                                        <p:attrNameLst>
                                          <p:attrName>style.visibility</p:attrName>
                                        </p:attrNameLst>
                                      </p:cBhvr>
                                      <p:to>
                                        <p:strVal val="visible"/>
                                      </p:to>
                                    </p:set>
                                    <p:animEffect transition="in" filter="fade">
                                      <p:cBhvr>
                                        <p:cTn id="59" dur="1000"/>
                                        <p:tgtEl>
                                          <p:spTgt spid="274"/>
                                        </p:tgtEl>
                                      </p:cBhvr>
                                    </p:animEffect>
                                  </p:childTnLst>
                                </p:cTn>
                              </p:par>
                            </p:childTnLst>
                          </p:cTn>
                        </p:par>
                        <p:par>
                          <p:cTn id="60" fill="hold">
                            <p:stCondLst>
                              <p:cond delay="2000"/>
                            </p:stCondLst>
                            <p:childTnLst>
                              <p:par>
                                <p:cTn id="61" presetID="2" presetClass="entr" presetSubtype="4" fill="hold" nodeType="afterEffect">
                                  <p:stCondLst>
                                    <p:cond delay="0"/>
                                  </p:stCondLst>
                                  <p:childTnLst>
                                    <p:set>
                                      <p:cBhvr>
                                        <p:cTn id="62" dur="1" fill="hold">
                                          <p:stCondLst>
                                            <p:cond delay="0"/>
                                          </p:stCondLst>
                                        </p:cTn>
                                        <p:tgtEl>
                                          <p:spTgt spid="275"/>
                                        </p:tgtEl>
                                        <p:attrNameLst>
                                          <p:attrName>style.visibility</p:attrName>
                                        </p:attrNameLst>
                                      </p:cBhvr>
                                      <p:to>
                                        <p:strVal val="visible"/>
                                      </p:to>
                                    </p:set>
                                    <p:anim calcmode="lin" valueType="num">
                                      <p:cBhvr additive="base">
                                        <p:cTn id="63" dur="1500"/>
                                        <p:tgtEl>
                                          <p:spTgt spid="275"/>
                                        </p:tgtEl>
                                        <p:attrNameLst>
                                          <p:attrName>ppt_y</p:attrName>
                                        </p:attrNameLst>
                                      </p:cBhvr>
                                      <p:tavLst>
                                        <p:tav tm="0">
                                          <p:val>
                                            <p:strVal val="#ppt_y+1"/>
                                          </p:val>
                                        </p:tav>
                                        <p:tav tm="100000">
                                          <p:val>
                                            <p:strVal val="#ppt_y"/>
                                          </p:val>
                                        </p:tav>
                                      </p:tavLst>
                                    </p:anim>
                                  </p:childTnLst>
                                </p:cTn>
                              </p:par>
                            </p:childTnLst>
                          </p:cTn>
                        </p:par>
                        <p:par>
                          <p:cTn id="64" fill="hold">
                            <p:stCondLst>
                              <p:cond delay="3500"/>
                            </p:stCondLst>
                            <p:childTnLst>
                              <p:par>
                                <p:cTn id="65" presetID="2" presetClass="entr" presetSubtype="8" fill="hold" nodeType="afterEffect">
                                  <p:stCondLst>
                                    <p:cond delay="0"/>
                                  </p:stCondLst>
                                  <p:childTnLst>
                                    <p:set>
                                      <p:cBhvr>
                                        <p:cTn id="66" dur="1" fill="hold">
                                          <p:stCondLst>
                                            <p:cond delay="0"/>
                                          </p:stCondLst>
                                        </p:cTn>
                                        <p:tgtEl>
                                          <p:spTgt spid="273"/>
                                        </p:tgtEl>
                                        <p:attrNameLst>
                                          <p:attrName>style.visibility</p:attrName>
                                        </p:attrNameLst>
                                      </p:cBhvr>
                                      <p:to>
                                        <p:strVal val="visible"/>
                                      </p:to>
                                    </p:set>
                                    <p:anim calcmode="lin" valueType="num">
                                      <p:cBhvr additive="base">
                                        <p:cTn id="67" dur="1500"/>
                                        <p:tgtEl>
                                          <p:spTgt spid="273"/>
                                        </p:tgtEl>
                                        <p:attrNameLst>
                                          <p:attrName>ppt_x</p:attrName>
                                        </p:attrNameLst>
                                      </p:cBhvr>
                                      <p:tavLst>
                                        <p:tav tm="0">
                                          <p:val>
                                            <p:strVal val="#ppt_x-1"/>
                                          </p:val>
                                        </p:tav>
                                        <p:tav tm="100000">
                                          <p:val>
                                            <p:strVal val="#ppt_x"/>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2"/>
                                        </p:tgtEl>
                                        <p:attrNameLst>
                                          <p:attrName>style.visibility</p:attrName>
                                        </p:attrNameLst>
                                      </p:cBhvr>
                                      <p:to>
                                        <p:strVal val="visible"/>
                                      </p:to>
                                    </p:set>
                                    <p:animEffect transition="in" filter="fade">
                                      <p:cBhvr>
                                        <p:cTn id="72" dur="1000"/>
                                        <p:tgtEl>
                                          <p:spTgt spid="262"/>
                                        </p:tgtEl>
                                      </p:cBhvr>
                                    </p:animEffect>
                                  </p:childTnLst>
                                </p:cTn>
                              </p:par>
                              <p:par>
                                <p:cTn id="73" presetID="2" presetClass="exit" presetSubtype="2" fill="hold" nodeType="withEffect">
                                  <p:stCondLst>
                                    <p:cond delay="0"/>
                                  </p:stCondLst>
                                  <p:childTnLst>
                                    <p:anim calcmode="lin" valueType="num">
                                      <p:cBhvr additive="base">
                                        <p:cTn id="74" dur="2500"/>
                                        <p:tgtEl>
                                          <p:spTgt spid="273"/>
                                        </p:tgtEl>
                                        <p:attrNameLst>
                                          <p:attrName>ppt_x</p:attrName>
                                        </p:attrNameLst>
                                      </p:cBhvr>
                                      <p:tavLst>
                                        <p:tav tm="0">
                                          <p:val>
                                            <p:strVal val="#ppt_x"/>
                                          </p:val>
                                        </p:tav>
                                        <p:tav tm="100000">
                                          <p:val>
                                            <p:strVal val="#ppt_x+1"/>
                                          </p:val>
                                        </p:tav>
                                      </p:tavLst>
                                    </p:anim>
                                    <p:set>
                                      <p:cBhvr>
                                        <p:cTn id="75" dur="1" fill="hold">
                                          <p:stCondLst>
                                            <p:cond delay="2500"/>
                                          </p:stCondLst>
                                        </p:cTn>
                                        <p:tgtEl>
                                          <p:spTgt spid="273"/>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500"/>
                                        <p:tgtEl>
                                          <p:spTgt spid="274"/>
                                        </p:tgtEl>
                                      </p:cBhvr>
                                    </p:animEffect>
                                    <p:set>
                                      <p:cBhvr>
                                        <p:cTn id="78" dur="1" fill="hold">
                                          <p:stCondLst>
                                            <p:cond delay="1500"/>
                                          </p:stCondLst>
                                        </p:cTn>
                                        <p:tgtEl>
                                          <p:spTgt spid="27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75"/>
                                        </p:tgtEl>
                                      </p:cBhvr>
                                    </p:animEffect>
                                    <p:set>
                                      <p:cBhvr>
                                        <p:cTn id="81" dur="1" fill="hold">
                                          <p:stCondLst>
                                            <p:cond delay="500"/>
                                          </p:stCondLst>
                                        </p:cTn>
                                        <p:tgtEl>
                                          <p:spTgt spid="275"/>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263"/>
                                        </p:tgtEl>
                                        <p:attrNameLst>
                                          <p:attrName>style.visibility</p:attrName>
                                        </p:attrNameLst>
                                      </p:cBhvr>
                                      <p:to>
                                        <p:strVal val="visible"/>
                                      </p:to>
                                    </p:set>
                                    <p:animEffect transition="in" filter="fade">
                                      <p:cBhvr>
                                        <p:cTn id="84" dur="800"/>
                                        <p:tgtEl>
                                          <p:spTgt spid="263"/>
                                        </p:tgtEl>
                                      </p:cBhvr>
                                    </p:animEffect>
                                  </p:childTnLst>
                                </p:cTn>
                              </p:par>
                            </p:childTnLst>
                          </p:cTn>
                        </p:par>
                        <p:par>
                          <p:cTn id="85" fill="hold">
                            <p:stCondLst>
                              <p:cond delay="2500"/>
                            </p:stCondLst>
                            <p:childTnLst>
                              <p:par>
                                <p:cTn id="86" presetID="10" presetClass="entr" presetSubtype="0" fill="hold" nodeType="afterEffect">
                                  <p:stCondLst>
                                    <p:cond delay="0"/>
                                  </p:stCondLst>
                                  <p:childTnLst>
                                    <p:set>
                                      <p:cBhvr>
                                        <p:cTn id="87" dur="1" fill="hold">
                                          <p:stCondLst>
                                            <p:cond delay="0"/>
                                          </p:stCondLst>
                                        </p:cTn>
                                        <p:tgtEl>
                                          <p:spTgt spid="272"/>
                                        </p:tgtEl>
                                        <p:attrNameLst>
                                          <p:attrName>style.visibility</p:attrName>
                                        </p:attrNameLst>
                                      </p:cBhvr>
                                      <p:to>
                                        <p:strVal val="visible"/>
                                      </p:to>
                                    </p:set>
                                    <p:animEffect transition="in" filter="fade">
                                      <p:cBhvr>
                                        <p:cTn id="88" dur="1000"/>
                                        <p:tgtEl>
                                          <p:spTgt spid="27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64"/>
                                        </p:tgtEl>
                                        <p:attrNameLst>
                                          <p:attrName>style.visibility</p:attrName>
                                        </p:attrNameLst>
                                      </p:cBhvr>
                                      <p:to>
                                        <p:strVal val="visible"/>
                                      </p:to>
                                    </p:set>
                                    <p:animEffect transition="in" filter="fade">
                                      <p:cBhvr>
                                        <p:cTn id="93" dur="1000"/>
                                        <p:tgtEl>
                                          <p:spTgt spid="264"/>
                                        </p:tgtEl>
                                      </p:cBhvr>
                                    </p:animEffect>
                                  </p:childTnLst>
                                </p:cTn>
                              </p:par>
                              <p:par>
                                <p:cTn id="94" presetID="23" presetClass="exit" presetSubtype="32" fill="hold" nodeType="withEffect">
                                  <p:stCondLst>
                                    <p:cond delay="0"/>
                                  </p:stCondLst>
                                  <p:childTnLst>
                                    <p:anim calcmode="lin" valueType="num">
                                      <p:cBhvr additive="base">
                                        <p:cTn id="95" dur="1000"/>
                                        <p:tgtEl>
                                          <p:spTgt spid="272"/>
                                        </p:tgtEl>
                                        <p:attrNameLst>
                                          <p:attrName>ppt_w</p:attrName>
                                        </p:attrNameLst>
                                      </p:cBhvr>
                                      <p:tavLst>
                                        <p:tav tm="0">
                                          <p:val>
                                            <p:strVal val="#ppt_w"/>
                                          </p:val>
                                        </p:tav>
                                        <p:tav tm="100000">
                                          <p:val>
                                            <p:strVal val="0"/>
                                          </p:val>
                                        </p:tav>
                                      </p:tavLst>
                                    </p:anim>
                                    <p:anim calcmode="lin" valueType="num">
                                      <p:cBhvr additive="base">
                                        <p:cTn id="96" dur="1000"/>
                                        <p:tgtEl>
                                          <p:spTgt spid="272"/>
                                        </p:tgtEl>
                                        <p:attrNameLst>
                                          <p:attrName>ppt_h</p:attrName>
                                        </p:attrNameLst>
                                      </p:cBhvr>
                                      <p:tavLst>
                                        <p:tav tm="0">
                                          <p:val>
                                            <p:strVal val="#ppt_h"/>
                                          </p:val>
                                        </p:tav>
                                        <p:tav tm="100000">
                                          <p:val>
                                            <p:strVal val="0"/>
                                          </p:val>
                                        </p:tav>
                                      </p:tavLst>
                                    </p:anim>
                                    <p:set>
                                      <p:cBhvr>
                                        <p:cTn id="97" dur="1" fill="hold">
                                          <p:stCondLst>
                                            <p:cond delay="1000"/>
                                          </p:stCondLst>
                                        </p:cTn>
                                        <p:tgtEl>
                                          <p:spTgt spid="272"/>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265"/>
                                        </p:tgtEl>
                                        <p:attrNameLst>
                                          <p:attrName>style.visibility</p:attrName>
                                        </p:attrNameLst>
                                      </p:cBhvr>
                                      <p:to>
                                        <p:strVal val="visible"/>
                                      </p:to>
                                    </p:set>
                                    <p:animEffect transition="in" filter="fade">
                                      <p:cBhvr>
                                        <p:cTn id="100" dur="800"/>
                                        <p:tgtEl>
                                          <p:spTgt spid="265"/>
                                        </p:tgtEl>
                                      </p:cBhvr>
                                    </p:animEffect>
                                  </p:childTnLst>
                                </p:cTn>
                              </p:par>
                            </p:childTnLst>
                          </p:cTn>
                        </p:par>
                        <p:par>
                          <p:cTn id="101" fill="hold">
                            <p:stCondLst>
                              <p:cond delay="1000"/>
                            </p:stCondLst>
                            <p:childTnLst>
                              <p:par>
                                <p:cTn id="102" presetID="23" presetClass="entr" presetSubtype="16" fill="hold" nodeType="afterEffect">
                                  <p:stCondLst>
                                    <p:cond delay="0"/>
                                  </p:stCondLst>
                                  <p:childTnLst>
                                    <p:set>
                                      <p:cBhvr>
                                        <p:cTn id="103" dur="1" fill="hold">
                                          <p:stCondLst>
                                            <p:cond delay="0"/>
                                          </p:stCondLst>
                                        </p:cTn>
                                        <p:tgtEl>
                                          <p:spTgt spid="266"/>
                                        </p:tgtEl>
                                        <p:attrNameLst>
                                          <p:attrName>style.visibility</p:attrName>
                                        </p:attrNameLst>
                                      </p:cBhvr>
                                      <p:to>
                                        <p:strVal val="visible"/>
                                      </p:to>
                                    </p:set>
                                    <p:anim calcmode="lin" valueType="num">
                                      <p:cBhvr additive="base">
                                        <p:cTn id="104" dur="1000"/>
                                        <p:tgtEl>
                                          <p:spTgt spid="266"/>
                                        </p:tgtEl>
                                        <p:attrNameLst>
                                          <p:attrName>ppt_w</p:attrName>
                                        </p:attrNameLst>
                                      </p:cBhvr>
                                      <p:tavLst>
                                        <p:tav tm="0">
                                          <p:val>
                                            <p:strVal val="0"/>
                                          </p:val>
                                        </p:tav>
                                        <p:tav tm="100000">
                                          <p:val>
                                            <p:strVal val="#ppt_w"/>
                                          </p:val>
                                        </p:tav>
                                      </p:tavLst>
                                    </p:anim>
                                    <p:anim calcmode="lin" valueType="num">
                                      <p:cBhvr additive="base">
                                        <p:cTn id="105" dur="1000"/>
                                        <p:tgtEl>
                                          <p:spTgt spid="2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279"/>
        <p:cNvGrpSpPr/>
        <p:nvPr/>
      </p:nvGrpSpPr>
      <p:grpSpPr>
        <a:xfrm>
          <a:off x="0" y="0"/>
          <a:ext cx="0" cy="0"/>
          <a:chOff x="0" y="0"/>
          <a:chExt cx="0" cy="0"/>
        </a:xfrm>
      </p:grpSpPr>
      <p:sp>
        <p:nvSpPr>
          <p:cNvPr id="280" name="Google Shape;280;p29"/>
          <p:cNvSpPr txBox="1"/>
          <p:nvPr/>
        </p:nvSpPr>
        <p:spPr>
          <a:xfrm>
            <a:off x="328375" y="595325"/>
            <a:ext cx="2180700" cy="3666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None/>
            </a:pPr>
            <a:r>
              <a:rPr lang="fr"/>
              <a:t>FP1 : Contrôle d’accès</a:t>
            </a:r>
            <a:endParaRPr/>
          </a:p>
          <a:p>
            <a:pPr marL="0" lvl="0" indent="0" algn="l" rtl="0">
              <a:spcBef>
                <a:spcPts val="0"/>
              </a:spcBef>
              <a:spcAft>
                <a:spcPts val="0"/>
              </a:spcAft>
              <a:buNone/>
            </a:pPr>
            <a:endParaRPr>
              <a:latin typeface="Roboto"/>
              <a:ea typeface="Roboto"/>
              <a:cs typeface="Roboto"/>
              <a:sym typeface="Roboto"/>
            </a:endParaRPr>
          </a:p>
        </p:txBody>
      </p:sp>
      <p:sp>
        <p:nvSpPr>
          <p:cNvPr id="281" name="Google Shape;281;p29"/>
          <p:cNvSpPr txBox="1"/>
          <p:nvPr/>
        </p:nvSpPr>
        <p:spPr>
          <a:xfrm>
            <a:off x="598250" y="1045488"/>
            <a:ext cx="4788600" cy="20760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fr" sz="1200"/>
              <a:t>FS1 : Contrôle d’accès</a:t>
            </a:r>
            <a:endParaRPr sz="1200"/>
          </a:p>
          <a:p>
            <a:pPr marL="457200" lvl="0" indent="0" algn="l" rtl="0">
              <a:lnSpc>
                <a:spcPct val="115000"/>
              </a:lnSpc>
              <a:spcBef>
                <a:spcPts val="0"/>
              </a:spcBef>
              <a:spcAft>
                <a:spcPts val="0"/>
              </a:spcAft>
              <a:buNone/>
            </a:pPr>
            <a:r>
              <a:rPr lang="fr" sz="1200"/>
              <a:t>: Contrôler l'accès de l'école</a:t>
            </a:r>
            <a:endParaRPr sz="1200"/>
          </a:p>
          <a:p>
            <a:pPr marL="0" lvl="0" indent="0" algn="l" rtl="0">
              <a:lnSpc>
                <a:spcPct val="115000"/>
              </a:lnSpc>
              <a:spcBef>
                <a:spcPts val="0"/>
              </a:spcBef>
              <a:spcAft>
                <a:spcPts val="0"/>
              </a:spcAft>
              <a:buNone/>
            </a:pPr>
            <a:r>
              <a:rPr lang="fr" sz="1200"/>
              <a:t>Autoriser ou refuser l’entrée dans l’école.</a:t>
            </a:r>
            <a:endParaRPr sz="1200"/>
          </a:p>
          <a:p>
            <a:pPr marL="0" lvl="0" indent="0" algn="l" rtl="0">
              <a:lnSpc>
                <a:spcPct val="115000"/>
              </a:lnSpc>
              <a:spcBef>
                <a:spcPts val="0"/>
              </a:spcBef>
              <a:spcAft>
                <a:spcPts val="0"/>
              </a:spcAft>
              <a:buNone/>
            </a:pPr>
            <a:r>
              <a:rPr lang="fr" sz="1200"/>
              <a:t>Seulement le personnel de l’école pourra gérer l'accès dans l'école.</a:t>
            </a:r>
            <a:endParaRPr sz="1200"/>
          </a:p>
          <a:p>
            <a:pPr marL="0" lvl="0" indent="0" algn="l" rtl="0">
              <a:lnSpc>
                <a:spcPct val="115000"/>
              </a:lnSpc>
              <a:spcBef>
                <a:spcPts val="0"/>
              </a:spcBef>
              <a:spcAft>
                <a:spcPts val="0"/>
              </a:spcAft>
              <a:buNone/>
            </a:pPr>
            <a:r>
              <a:rPr lang="fr" sz="1200"/>
              <a:t>Accès interdit aux personnes non autorisées.</a:t>
            </a:r>
            <a:endParaRPr sz="1200"/>
          </a:p>
          <a:p>
            <a:pPr marL="0" lvl="0" indent="0" algn="l" rtl="0">
              <a:lnSpc>
                <a:spcPct val="115000"/>
              </a:lnSpc>
              <a:spcBef>
                <a:spcPts val="1200"/>
              </a:spcBef>
              <a:spcAft>
                <a:spcPts val="0"/>
              </a:spcAft>
              <a:buNone/>
            </a:pPr>
            <a:endParaRPr sz="1200"/>
          </a:p>
          <a:p>
            <a:pPr marL="457200" lvl="0" indent="-304800" algn="l" rtl="0">
              <a:lnSpc>
                <a:spcPct val="115000"/>
              </a:lnSpc>
              <a:spcBef>
                <a:spcPts val="0"/>
              </a:spcBef>
              <a:spcAft>
                <a:spcPts val="0"/>
              </a:spcAft>
              <a:buSzPts val="1200"/>
              <a:buChar char="●"/>
            </a:pPr>
            <a:r>
              <a:rPr lang="fr" sz="1200"/>
              <a:t>FS2 : Régulations des personnes autorisé</a:t>
            </a:r>
            <a:endParaRPr sz="1200"/>
          </a:p>
          <a:p>
            <a:pPr marL="0" lvl="0" indent="0" algn="l" rtl="0">
              <a:lnSpc>
                <a:spcPct val="115000"/>
              </a:lnSpc>
              <a:spcBef>
                <a:spcPts val="0"/>
              </a:spcBef>
              <a:spcAft>
                <a:spcPts val="0"/>
              </a:spcAft>
              <a:buNone/>
            </a:pPr>
            <a:r>
              <a:rPr lang="fr" sz="1200"/>
              <a:t>Badge individuel programmable</a:t>
            </a:r>
            <a:endParaRPr sz="1200"/>
          </a:p>
          <a:p>
            <a:pPr marL="0" lvl="0" indent="0" algn="l" rtl="0">
              <a:spcBef>
                <a:spcPts val="0"/>
              </a:spcBef>
              <a:spcAft>
                <a:spcPts val="0"/>
              </a:spcAft>
              <a:buNone/>
            </a:pPr>
            <a:endParaRPr>
              <a:latin typeface="Roboto"/>
              <a:ea typeface="Roboto"/>
              <a:cs typeface="Roboto"/>
              <a:sym typeface="Roboto"/>
            </a:endParaRPr>
          </a:p>
        </p:txBody>
      </p:sp>
      <p:sp>
        <p:nvSpPr>
          <p:cNvPr id="282" name="Google Shape;282;p29"/>
          <p:cNvSpPr txBox="1"/>
          <p:nvPr/>
        </p:nvSpPr>
        <p:spPr>
          <a:xfrm>
            <a:off x="328375" y="3180850"/>
            <a:ext cx="1904700" cy="4284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1200"/>
              </a:spcBef>
              <a:spcAft>
                <a:spcPts val="0"/>
              </a:spcAft>
              <a:buNone/>
            </a:pPr>
            <a:r>
              <a:rPr lang="fr"/>
              <a:t> Anti-intrusion</a:t>
            </a:r>
            <a:endParaRPr/>
          </a:p>
          <a:p>
            <a:pPr marL="0" lvl="0" indent="0" algn="l" rtl="0">
              <a:spcBef>
                <a:spcPts val="0"/>
              </a:spcBef>
              <a:spcAft>
                <a:spcPts val="0"/>
              </a:spcAft>
              <a:buNone/>
            </a:pPr>
            <a:endParaRPr>
              <a:latin typeface="Roboto"/>
              <a:ea typeface="Roboto"/>
              <a:cs typeface="Roboto"/>
              <a:sym typeface="Roboto"/>
            </a:endParaRPr>
          </a:p>
        </p:txBody>
      </p:sp>
      <p:sp>
        <p:nvSpPr>
          <p:cNvPr id="283" name="Google Shape;283;p29"/>
          <p:cNvSpPr txBox="1"/>
          <p:nvPr/>
        </p:nvSpPr>
        <p:spPr>
          <a:xfrm>
            <a:off x="598250" y="3668600"/>
            <a:ext cx="4788600" cy="13260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fr" sz="1200"/>
              <a:t> FP2 : Anti-intrusion</a:t>
            </a:r>
            <a:endParaRPr sz="1200"/>
          </a:p>
          <a:p>
            <a:pPr marL="457200" lvl="0" indent="0" algn="l" rtl="0">
              <a:lnSpc>
                <a:spcPct val="115000"/>
              </a:lnSpc>
              <a:spcBef>
                <a:spcPts val="1200"/>
              </a:spcBef>
              <a:spcAft>
                <a:spcPts val="0"/>
              </a:spcAft>
              <a:buNone/>
            </a:pPr>
            <a:r>
              <a:rPr lang="fr" sz="1200"/>
              <a:t>  FS1 : Assurer la sécurité </a:t>
            </a:r>
            <a:endParaRPr sz="1200"/>
          </a:p>
          <a:p>
            <a:pPr marL="0" lvl="0" indent="0" algn="l" rtl="0">
              <a:lnSpc>
                <a:spcPct val="115000"/>
              </a:lnSpc>
              <a:spcBef>
                <a:spcPts val="0"/>
              </a:spcBef>
              <a:spcAft>
                <a:spcPts val="0"/>
              </a:spcAft>
              <a:buNone/>
            </a:pPr>
            <a:r>
              <a:rPr lang="fr" sz="1200"/>
              <a:t>Sécuriser l’école.</a:t>
            </a:r>
            <a:endParaRPr sz="1200"/>
          </a:p>
          <a:p>
            <a:pPr marL="457200" lvl="0" indent="0" algn="l" rtl="0">
              <a:lnSpc>
                <a:spcPct val="115000"/>
              </a:lnSpc>
              <a:spcBef>
                <a:spcPts val="0"/>
              </a:spcBef>
              <a:spcAft>
                <a:spcPts val="0"/>
              </a:spcAft>
              <a:buNone/>
            </a:pPr>
            <a:r>
              <a:rPr lang="fr" sz="1200"/>
              <a:t>  FS2 : Avertir</a:t>
            </a:r>
            <a:endParaRPr sz="1200"/>
          </a:p>
          <a:p>
            <a:pPr marL="0" lvl="0" indent="0" algn="l" rtl="0">
              <a:lnSpc>
                <a:spcPct val="115000"/>
              </a:lnSpc>
              <a:spcBef>
                <a:spcPts val="0"/>
              </a:spcBef>
              <a:spcAft>
                <a:spcPts val="0"/>
              </a:spcAft>
              <a:buNone/>
            </a:pPr>
            <a:r>
              <a:rPr lang="fr" sz="1200"/>
              <a:t>Alerter les intrusions vers le PC sécurisé</a:t>
            </a:r>
            <a:endParaRPr sz="1200"/>
          </a:p>
          <a:p>
            <a:pPr marL="0" lvl="0" indent="0" algn="l" rtl="0">
              <a:spcBef>
                <a:spcPts val="0"/>
              </a:spcBef>
              <a:spcAft>
                <a:spcPts val="0"/>
              </a:spcAft>
              <a:buNone/>
            </a:pPr>
            <a:endParaRPr>
              <a:latin typeface="Roboto"/>
              <a:ea typeface="Roboto"/>
              <a:cs typeface="Roboto"/>
              <a:sym typeface="Roboto"/>
            </a:endParaRPr>
          </a:p>
        </p:txBody>
      </p:sp>
      <p:sp>
        <p:nvSpPr>
          <p:cNvPr id="284" name="Google Shape;284;p29"/>
          <p:cNvSpPr txBox="1"/>
          <p:nvPr/>
        </p:nvSpPr>
        <p:spPr>
          <a:xfrm>
            <a:off x="178875" y="162450"/>
            <a:ext cx="4635600" cy="385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800">
                <a:latin typeface="Calibri"/>
                <a:ea typeface="Calibri"/>
                <a:cs typeface="Calibri"/>
                <a:sym typeface="Calibri"/>
              </a:rPr>
              <a:t>2.4 Exprimer le besoin de manière fonctionnelle</a:t>
            </a:r>
            <a:endParaRPr sz="1200">
              <a:latin typeface="Calibri"/>
              <a:ea typeface="Calibri"/>
              <a:cs typeface="Calibri"/>
              <a:sym typeface="Calibri"/>
            </a:endParaRPr>
          </a:p>
        </p:txBody>
      </p:sp>
      <p:pic>
        <p:nvPicPr>
          <p:cNvPr id="285" name="Google Shape;285;p29"/>
          <p:cNvPicPr preferRelativeResize="0"/>
          <p:nvPr/>
        </p:nvPicPr>
        <p:blipFill rotWithShape="1">
          <a:blip r:embed="rId3">
            <a:alphaModFix/>
          </a:blip>
          <a:srcRect l="17251" r="18761"/>
          <a:stretch/>
        </p:blipFill>
        <p:spPr>
          <a:xfrm>
            <a:off x="5612450" y="696900"/>
            <a:ext cx="3191950" cy="1746050"/>
          </a:xfrm>
          <a:prstGeom prst="rect">
            <a:avLst/>
          </a:prstGeom>
          <a:noFill/>
          <a:ln w="19050" cap="flat" cmpd="sng">
            <a:solidFill>
              <a:srgbClr val="741B47"/>
            </a:solidFill>
            <a:prstDash val="solid"/>
            <a:round/>
            <a:headEnd type="none" w="sm" len="sm"/>
            <a:tailEnd type="none" w="sm" len="sm"/>
          </a:ln>
        </p:spPr>
      </p:pic>
      <p:pic>
        <p:nvPicPr>
          <p:cNvPr id="286" name="Google Shape;286;p29"/>
          <p:cNvPicPr preferRelativeResize="0"/>
          <p:nvPr/>
        </p:nvPicPr>
        <p:blipFill rotWithShape="1">
          <a:blip r:embed="rId4">
            <a:alphaModFix/>
          </a:blip>
          <a:srcRect l="23057" r="6495"/>
          <a:stretch/>
        </p:blipFill>
        <p:spPr>
          <a:xfrm>
            <a:off x="5956825" y="2772025"/>
            <a:ext cx="2410643" cy="2076000"/>
          </a:xfrm>
          <a:prstGeom prst="rect">
            <a:avLst/>
          </a:prstGeom>
          <a:noFill/>
          <a:ln w="19050" cap="flat" cmpd="sng">
            <a:solidFill>
              <a:srgbClr val="741B47"/>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84"/>
                                        </p:tgtEl>
                                        <p:attrNameLst>
                                          <p:attrName>style.visibility</p:attrName>
                                        </p:attrNameLst>
                                      </p:cBhvr>
                                      <p:to>
                                        <p:strVal val="visible"/>
                                      </p:to>
                                    </p:set>
                                    <p:anim calcmode="lin" valueType="num">
                                      <p:cBhvr additive="base">
                                        <p:cTn id="7" dur="1000"/>
                                        <p:tgtEl>
                                          <p:spTgt spid="28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280"/>
                                        </p:tgtEl>
                                        <p:attrNameLst>
                                          <p:attrName>style.visibility</p:attrName>
                                        </p:attrNameLst>
                                      </p:cBhvr>
                                      <p:to>
                                        <p:strVal val="visible"/>
                                      </p:to>
                                    </p:set>
                                    <p:anim calcmode="lin" valueType="num">
                                      <p:cBhvr additive="base">
                                        <p:cTn id="11" dur="1000"/>
                                        <p:tgtEl>
                                          <p:spTgt spid="280"/>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1600"/>
                                        <p:tgtEl>
                                          <p:spTgt spid="285"/>
                                        </p:tgtEl>
                                      </p:cBhvr>
                                    </p:animEffect>
                                  </p:childTnLst>
                                </p:cTn>
                              </p:par>
                              <p:par>
                                <p:cTn id="16" presetID="2" presetClass="entr" presetSubtype="8" fill="hold" nodeType="withEffect">
                                  <p:stCondLst>
                                    <p:cond delay="0"/>
                                  </p:stCondLst>
                                  <p:childTnLst>
                                    <p:set>
                                      <p:cBhvr>
                                        <p:cTn id="17" dur="1" fill="hold">
                                          <p:stCondLst>
                                            <p:cond delay="0"/>
                                          </p:stCondLst>
                                        </p:cTn>
                                        <p:tgtEl>
                                          <p:spTgt spid="281"/>
                                        </p:tgtEl>
                                        <p:attrNameLst>
                                          <p:attrName>style.visibility</p:attrName>
                                        </p:attrNameLst>
                                      </p:cBhvr>
                                      <p:to>
                                        <p:strVal val="visible"/>
                                      </p:to>
                                    </p:set>
                                    <p:anim calcmode="lin" valueType="num">
                                      <p:cBhvr additive="base">
                                        <p:cTn id="18" dur="1000"/>
                                        <p:tgtEl>
                                          <p:spTgt spid="281"/>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282"/>
                                        </p:tgtEl>
                                        <p:attrNameLst>
                                          <p:attrName>style.visibility</p:attrName>
                                        </p:attrNameLst>
                                      </p:cBhvr>
                                      <p:to>
                                        <p:strVal val="visible"/>
                                      </p:to>
                                    </p:set>
                                    <p:anim calcmode="lin" valueType="num">
                                      <p:cBhvr additive="base">
                                        <p:cTn id="23" dur="1000"/>
                                        <p:tgtEl>
                                          <p:spTgt spid="282"/>
                                        </p:tgtEl>
                                        <p:attrNameLst>
                                          <p:attrName>ppt_x</p:attrName>
                                        </p:attrNameLst>
                                      </p:cBhvr>
                                      <p:tavLst>
                                        <p:tav tm="0">
                                          <p:val>
                                            <p:strVal val="#ppt_x+1"/>
                                          </p:val>
                                        </p:tav>
                                        <p:tav tm="100000">
                                          <p:val>
                                            <p:strVal val="#ppt_x"/>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86"/>
                                        </p:tgtEl>
                                        <p:attrNameLst>
                                          <p:attrName>style.visibility</p:attrName>
                                        </p:attrNameLst>
                                      </p:cBhvr>
                                      <p:to>
                                        <p:strVal val="visible"/>
                                      </p:to>
                                    </p:set>
                                    <p:animEffect transition="in" filter="fade">
                                      <p:cBhvr>
                                        <p:cTn id="27" dur="1800"/>
                                        <p:tgtEl>
                                          <p:spTgt spid="286"/>
                                        </p:tgtEl>
                                      </p:cBhvr>
                                    </p:animEffect>
                                  </p:childTnLst>
                                </p:cTn>
                              </p:par>
                              <p:par>
                                <p:cTn id="28" presetID="2" presetClass="entr" presetSubtype="8" fill="hold" nodeType="withEffect">
                                  <p:stCondLst>
                                    <p:cond delay="0"/>
                                  </p:stCondLst>
                                  <p:childTnLst>
                                    <p:set>
                                      <p:cBhvr>
                                        <p:cTn id="29" dur="1" fill="hold">
                                          <p:stCondLst>
                                            <p:cond delay="0"/>
                                          </p:stCondLst>
                                        </p:cTn>
                                        <p:tgtEl>
                                          <p:spTgt spid="283"/>
                                        </p:tgtEl>
                                        <p:attrNameLst>
                                          <p:attrName>style.visibility</p:attrName>
                                        </p:attrNameLst>
                                      </p:cBhvr>
                                      <p:to>
                                        <p:strVal val="visible"/>
                                      </p:to>
                                    </p:set>
                                    <p:anim calcmode="lin" valueType="num">
                                      <p:cBhvr additive="base">
                                        <p:cTn id="30" dur="1000"/>
                                        <p:tgtEl>
                                          <p:spTgt spid="28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290"/>
        <p:cNvGrpSpPr/>
        <p:nvPr/>
      </p:nvGrpSpPr>
      <p:grpSpPr>
        <a:xfrm>
          <a:off x="0" y="0"/>
          <a:ext cx="0" cy="0"/>
          <a:chOff x="0" y="0"/>
          <a:chExt cx="0" cy="0"/>
        </a:xfrm>
      </p:grpSpPr>
      <p:pic>
        <p:nvPicPr>
          <p:cNvPr id="291" name="Google Shape;291;p30"/>
          <p:cNvPicPr preferRelativeResize="0"/>
          <p:nvPr/>
        </p:nvPicPr>
        <p:blipFill>
          <a:blip r:embed="rId3">
            <a:alphaModFix/>
          </a:blip>
          <a:stretch>
            <a:fillRect/>
          </a:stretch>
        </p:blipFill>
        <p:spPr>
          <a:xfrm>
            <a:off x="6047875" y="2353488"/>
            <a:ext cx="2514600" cy="1819275"/>
          </a:xfrm>
          <a:prstGeom prst="rect">
            <a:avLst/>
          </a:prstGeom>
          <a:noFill/>
          <a:ln w="19050" cap="flat" cmpd="sng">
            <a:solidFill>
              <a:srgbClr val="741B47"/>
            </a:solidFill>
            <a:prstDash val="solid"/>
            <a:round/>
            <a:headEnd type="none" w="sm" len="sm"/>
            <a:tailEnd type="none" w="sm" len="sm"/>
          </a:ln>
        </p:spPr>
      </p:pic>
      <p:pic>
        <p:nvPicPr>
          <p:cNvPr id="292" name="Google Shape;292;p30"/>
          <p:cNvPicPr preferRelativeResize="0"/>
          <p:nvPr/>
        </p:nvPicPr>
        <p:blipFill>
          <a:blip r:embed="rId4">
            <a:alphaModFix/>
          </a:blip>
          <a:stretch>
            <a:fillRect/>
          </a:stretch>
        </p:blipFill>
        <p:spPr>
          <a:xfrm>
            <a:off x="6047872" y="423697"/>
            <a:ext cx="2021850" cy="1345450"/>
          </a:xfrm>
          <a:prstGeom prst="rect">
            <a:avLst/>
          </a:prstGeom>
          <a:noFill/>
          <a:ln w="19050" cap="flat" cmpd="sng">
            <a:solidFill>
              <a:srgbClr val="741B47"/>
            </a:solidFill>
            <a:prstDash val="solid"/>
            <a:round/>
            <a:headEnd type="none" w="sm" len="sm"/>
            <a:tailEnd type="none" w="sm" len="sm"/>
          </a:ln>
        </p:spPr>
      </p:pic>
      <p:sp>
        <p:nvSpPr>
          <p:cNvPr id="293" name="Google Shape;293;p30"/>
          <p:cNvSpPr txBox="1"/>
          <p:nvPr/>
        </p:nvSpPr>
        <p:spPr>
          <a:xfrm>
            <a:off x="178875" y="1261600"/>
            <a:ext cx="3769800" cy="7257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fr" sz="1200">
                <a:latin typeface="Calibri"/>
                <a:ea typeface="Calibri"/>
                <a:cs typeface="Calibri"/>
                <a:sym typeface="Calibri"/>
              </a:rPr>
              <a:t> FP3 : Fibre optique</a:t>
            </a:r>
            <a:endParaRPr sz="1200">
              <a:latin typeface="Calibri"/>
              <a:ea typeface="Calibri"/>
              <a:cs typeface="Calibri"/>
              <a:sym typeface="Calibri"/>
            </a:endParaRPr>
          </a:p>
          <a:p>
            <a:pPr marL="0" marR="0" lvl="0" indent="0" algn="l" rtl="0">
              <a:lnSpc>
                <a:spcPct val="115000"/>
              </a:lnSpc>
              <a:spcBef>
                <a:spcPts val="0"/>
              </a:spcBef>
              <a:spcAft>
                <a:spcPts val="0"/>
              </a:spcAft>
              <a:buNone/>
            </a:pPr>
            <a:r>
              <a:rPr lang="fr" sz="1200">
                <a:latin typeface="Calibri"/>
                <a:ea typeface="Calibri"/>
                <a:cs typeface="Calibri"/>
                <a:sym typeface="Calibri"/>
              </a:rPr>
              <a:t> FS1 : Gérer à longue distance pour un meilleure débit</a:t>
            </a:r>
            <a:endParaRPr sz="1200">
              <a:latin typeface="Calibri"/>
              <a:ea typeface="Calibri"/>
              <a:cs typeface="Calibri"/>
              <a:sym typeface="Calibri"/>
            </a:endParaRPr>
          </a:p>
          <a:p>
            <a:pPr marL="0" lvl="0" indent="0" algn="l" rtl="0">
              <a:spcBef>
                <a:spcPts val="0"/>
              </a:spcBef>
              <a:spcAft>
                <a:spcPts val="0"/>
              </a:spcAft>
              <a:buNone/>
            </a:pPr>
            <a:endParaRPr>
              <a:latin typeface="Roboto"/>
              <a:ea typeface="Roboto"/>
              <a:cs typeface="Roboto"/>
              <a:sym typeface="Roboto"/>
            </a:endParaRPr>
          </a:p>
        </p:txBody>
      </p:sp>
      <p:sp>
        <p:nvSpPr>
          <p:cNvPr id="294" name="Google Shape;294;p30"/>
          <p:cNvSpPr txBox="1"/>
          <p:nvPr/>
        </p:nvSpPr>
        <p:spPr>
          <a:xfrm>
            <a:off x="178875" y="2571750"/>
            <a:ext cx="5559900" cy="2230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0" tIns="91425" rIns="91425" bIns="91425" anchor="t" anchorCtr="0">
            <a:noAutofit/>
          </a:bodyPr>
          <a:lstStyle/>
          <a:p>
            <a:pPr marL="0" lvl="0" indent="0" algn="l" rtl="0">
              <a:lnSpc>
                <a:spcPct val="115000"/>
              </a:lnSpc>
              <a:spcBef>
                <a:spcPts val="0"/>
              </a:spcBef>
              <a:spcAft>
                <a:spcPts val="0"/>
              </a:spcAft>
              <a:buNone/>
            </a:pPr>
            <a:r>
              <a:rPr lang="fr" sz="700">
                <a:latin typeface="Times New Roman"/>
                <a:ea typeface="Times New Roman"/>
                <a:cs typeface="Times New Roman"/>
                <a:sym typeface="Times New Roman"/>
              </a:rPr>
              <a:t>  </a:t>
            </a:r>
            <a:r>
              <a:rPr lang="fr" sz="1200">
                <a:latin typeface="Calibri"/>
                <a:ea typeface="Calibri"/>
                <a:cs typeface="Calibri"/>
                <a:sym typeface="Calibri"/>
              </a:rPr>
              <a:t>FP4 : Vidéoprotection</a:t>
            </a:r>
            <a:endParaRPr sz="1200">
              <a:latin typeface="Calibri"/>
              <a:ea typeface="Calibri"/>
              <a:cs typeface="Calibri"/>
              <a:sym typeface="Calibri"/>
            </a:endParaRPr>
          </a:p>
          <a:p>
            <a:pPr marL="0" lvl="0" indent="0" algn="l" rtl="0">
              <a:lnSpc>
                <a:spcPct val="115000"/>
              </a:lnSpc>
              <a:spcBef>
                <a:spcPts val="0"/>
              </a:spcBef>
              <a:spcAft>
                <a:spcPts val="0"/>
              </a:spcAft>
              <a:buNone/>
            </a:pPr>
            <a:r>
              <a:rPr lang="fr" sz="1200">
                <a:latin typeface="Calibri"/>
                <a:ea typeface="Calibri"/>
                <a:cs typeface="Calibri"/>
                <a:sym typeface="Calibri"/>
              </a:rPr>
              <a:t>  FS1 : Surveiller l’ensemble du quartier Sentier</a:t>
            </a:r>
            <a:endParaRPr sz="1200">
              <a:latin typeface="Calibri"/>
              <a:ea typeface="Calibri"/>
              <a:cs typeface="Calibri"/>
              <a:sym typeface="Calibri"/>
            </a:endParaRPr>
          </a:p>
          <a:p>
            <a:pPr marL="1079500" lvl="0" indent="-1079500" algn="l" rtl="0">
              <a:lnSpc>
                <a:spcPct val="115000"/>
              </a:lnSpc>
              <a:spcBef>
                <a:spcPts val="0"/>
              </a:spcBef>
              <a:spcAft>
                <a:spcPts val="0"/>
              </a:spcAft>
              <a:buNone/>
            </a:pPr>
            <a:r>
              <a:rPr lang="fr" sz="1200">
                <a:latin typeface="Calibri"/>
                <a:ea typeface="Calibri"/>
                <a:cs typeface="Calibri"/>
                <a:sym typeface="Calibri"/>
              </a:rPr>
              <a:t>  Surveiller le quartier, la voirie, le parking et une partie de l’école.</a:t>
            </a:r>
            <a:endParaRPr sz="1200">
              <a:latin typeface="Calibri"/>
              <a:ea typeface="Calibri"/>
              <a:cs typeface="Calibri"/>
              <a:sym typeface="Calibri"/>
            </a:endParaRPr>
          </a:p>
          <a:p>
            <a:pPr marL="1079500" lvl="0" indent="-1079500" algn="l" rtl="0">
              <a:lnSpc>
                <a:spcPct val="115000"/>
              </a:lnSpc>
              <a:spcBef>
                <a:spcPts val="0"/>
              </a:spcBef>
              <a:spcAft>
                <a:spcPts val="0"/>
              </a:spcAft>
              <a:buNone/>
            </a:pPr>
            <a:endParaRPr sz="1200">
              <a:latin typeface="Calibri"/>
              <a:ea typeface="Calibri"/>
              <a:cs typeface="Calibri"/>
              <a:sym typeface="Calibri"/>
            </a:endParaRPr>
          </a:p>
          <a:p>
            <a:pPr marL="0" lvl="0" indent="0" algn="l" rtl="0">
              <a:lnSpc>
                <a:spcPct val="115000"/>
              </a:lnSpc>
              <a:spcBef>
                <a:spcPts val="0"/>
              </a:spcBef>
              <a:spcAft>
                <a:spcPts val="0"/>
              </a:spcAft>
              <a:buNone/>
            </a:pPr>
            <a:r>
              <a:rPr lang="fr" sz="1200">
                <a:latin typeface="Calibri"/>
                <a:ea typeface="Calibri"/>
                <a:cs typeface="Calibri"/>
                <a:sym typeface="Calibri"/>
              </a:rPr>
              <a:t>  FS2 : Visionner les images et dialoguer</a:t>
            </a:r>
            <a:endParaRPr sz="1200">
              <a:latin typeface="Calibri"/>
              <a:ea typeface="Calibri"/>
              <a:cs typeface="Calibri"/>
              <a:sym typeface="Calibri"/>
            </a:endParaRPr>
          </a:p>
          <a:p>
            <a:pPr marL="0" lvl="0" indent="0" algn="l" rtl="0">
              <a:lnSpc>
                <a:spcPct val="115000"/>
              </a:lnSpc>
              <a:spcBef>
                <a:spcPts val="0"/>
              </a:spcBef>
              <a:spcAft>
                <a:spcPts val="0"/>
              </a:spcAft>
              <a:buNone/>
            </a:pPr>
            <a:r>
              <a:rPr lang="fr" sz="1200">
                <a:latin typeface="Calibri"/>
                <a:ea typeface="Calibri"/>
                <a:cs typeface="Calibri"/>
                <a:sym typeface="Calibri"/>
              </a:rPr>
              <a:t> Mise en place d’un serveur et d’un enregistreur ainsi qu’un poste de surveillance. (VMS)       </a:t>
            </a:r>
            <a:endParaRPr sz="1200">
              <a:latin typeface="Calibri"/>
              <a:ea typeface="Calibri"/>
              <a:cs typeface="Calibri"/>
              <a:sym typeface="Calibri"/>
            </a:endParaRPr>
          </a:p>
          <a:p>
            <a:pPr marL="0" lvl="0" indent="0" algn="l" rtl="0">
              <a:lnSpc>
                <a:spcPct val="115000"/>
              </a:lnSpc>
              <a:spcBef>
                <a:spcPts val="0"/>
              </a:spcBef>
              <a:spcAft>
                <a:spcPts val="0"/>
              </a:spcAft>
              <a:buNone/>
            </a:pPr>
            <a:r>
              <a:rPr lang="fr"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15000"/>
              </a:lnSpc>
              <a:spcBef>
                <a:spcPts val="0"/>
              </a:spcBef>
              <a:spcAft>
                <a:spcPts val="0"/>
              </a:spcAft>
              <a:buNone/>
            </a:pPr>
            <a:r>
              <a:rPr lang="fr" sz="1200">
                <a:latin typeface="Calibri"/>
                <a:ea typeface="Calibri"/>
                <a:cs typeface="Calibri"/>
                <a:sym typeface="Calibri"/>
              </a:rPr>
              <a:t> FC1 : S’adapter aux normes</a:t>
            </a:r>
            <a:endParaRPr sz="1200">
              <a:latin typeface="Calibri"/>
              <a:ea typeface="Calibri"/>
              <a:cs typeface="Calibri"/>
              <a:sym typeface="Calibri"/>
            </a:endParaRPr>
          </a:p>
          <a:p>
            <a:pPr marL="0" lvl="0" indent="0" algn="l" rtl="0">
              <a:lnSpc>
                <a:spcPct val="115000"/>
              </a:lnSpc>
              <a:spcBef>
                <a:spcPts val="0"/>
              </a:spcBef>
              <a:spcAft>
                <a:spcPts val="0"/>
              </a:spcAft>
              <a:buNone/>
            </a:pPr>
            <a:r>
              <a:rPr lang="fr" sz="1200">
                <a:latin typeface="Calibri"/>
                <a:ea typeface="Calibri"/>
                <a:cs typeface="Calibri"/>
                <a:sym typeface="Calibri"/>
              </a:rPr>
              <a:t> Un dispositif de masquage dynamique permettra d’occulter les zones privées interdites        à la visualisation, selon un principe similaire à la NF 99-342.</a:t>
            </a:r>
            <a:r>
              <a:rPr lang="fr" sz="1200"/>
              <a:t>  </a:t>
            </a:r>
            <a:endParaRPr sz="1200"/>
          </a:p>
          <a:p>
            <a:pPr marL="0" lvl="0" indent="0" algn="l" rtl="0">
              <a:spcBef>
                <a:spcPts val="0"/>
              </a:spcBef>
              <a:spcAft>
                <a:spcPts val="0"/>
              </a:spcAft>
              <a:buNone/>
            </a:pPr>
            <a:endParaRPr>
              <a:latin typeface="Roboto"/>
              <a:ea typeface="Roboto"/>
              <a:cs typeface="Roboto"/>
              <a:sym typeface="Roboto"/>
            </a:endParaRPr>
          </a:p>
        </p:txBody>
      </p:sp>
      <p:sp>
        <p:nvSpPr>
          <p:cNvPr id="295" name="Google Shape;295;p30"/>
          <p:cNvSpPr txBox="1"/>
          <p:nvPr/>
        </p:nvSpPr>
        <p:spPr>
          <a:xfrm>
            <a:off x="178875" y="736025"/>
            <a:ext cx="1342200" cy="337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latin typeface="Calibri"/>
                <a:ea typeface="Calibri"/>
                <a:cs typeface="Calibri"/>
                <a:sym typeface="Calibri"/>
              </a:rPr>
              <a:t>Fibre optique</a:t>
            </a:r>
            <a:endParaRPr>
              <a:latin typeface="Calibri"/>
              <a:ea typeface="Calibri"/>
              <a:cs typeface="Calibri"/>
              <a:sym typeface="Calibri"/>
            </a:endParaRPr>
          </a:p>
        </p:txBody>
      </p:sp>
      <p:sp>
        <p:nvSpPr>
          <p:cNvPr id="296" name="Google Shape;296;p30"/>
          <p:cNvSpPr txBox="1"/>
          <p:nvPr/>
        </p:nvSpPr>
        <p:spPr>
          <a:xfrm>
            <a:off x="178875" y="2175075"/>
            <a:ext cx="1449000" cy="3378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a:latin typeface="Calibri"/>
                <a:ea typeface="Calibri"/>
                <a:cs typeface="Calibri"/>
                <a:sym typeface="Calibri"/>
              </a:rPr>
              <a:t>Vidéoprotection</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additive="base">
                                        <p:cTn id="7" dur="1000"/>
                                        <p:tgtEl>
                                          <p:spTgt spid="29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93"/>
                                        </p:tgtEl>
                                        <p:attrNameLst>
                                          <p:attrName>style.visibility</p:attrName>
                                        </p:attrNameLst>
                                      </p:cBhvr>
                                      <p:to>
                                        <p:strVal val="visible"/>
                                      </p:to>
                                    </p:set>
                                    <p:anim calcmode="lin" valueType="num">
                                      <p:cBhvr additive="base">
                                        <p:cTn id="11" dur="1000"/>
                                        <p:tgtEl>
                                          <p:spTgt spid="293"/>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2"/>
                                        </p:tgtEl>
                                        <p:attrNameLst>
                                          <p:attrName>style.visibility</p:attrName>
                                        </p:attrNameLst>
                                      </p:cBhvr>
                                      <p:to>
                                        <p:strVal val="visible"/>
                                      </p:to>
                                    </p:set>
                                    <p:animEffect transition="in" filter="fade">
                                      <p:cBhvr>
                                        <p:cTn id="15" dur="1400"/>
                                        <p:tgtEl>
                                          <p:spTgt spid="29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96"/>
                                        </p:tgtEl>
                                        <p:attrNameLst>
                                          <p:attrName>style.visibility</p:attrName>
                                        </p:attrNameLst>
                                      </p:cBhvr>
                                      <p:to>
                                        <p:strVal val="visible"/>
                                      </p:to>
                                    </p:set>
                                    <p:anim calcmode="lin" valueType="num">
                                      <p:cBhvr additive="base">
                                        <p:cTn id="20" dur="1000"/>
                                        <p:tgtEl>
                                          <p:spTgt spid="296"/>
                                        </p:tgtEl>
                                        <p:attrNameLst>
                                          <p:attrName>ppt_x</p:attrName>
                                        </p:attrNameLst>
                                      </p:cBhvr>
                                      <p:tavLst>
                                        <p:tav tm="0">
                                          <p:val>
                                            <p:strVal val="#ppt_x+1"/>
                                          </p:val>
                                        </p:tav>
                                        <p:tav tm="100000">
                                          <p:val>
                                            <p:strVal val="#ppt_x"/>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4"/>
                                        </p:tgtEl>
                                        <p:attrNameLst>
                                          <p:attrName>style.visibility</p:attrName>
                                        </p:attrNameLst>
                                      </p:cBhvr>
                                      <p:to>
                                        <p:strVal val="visible"/>
                                      </p:to>
                                    </p:set>
                                    <p:anim calcmode="lin" valueType="num">
                                      <p:cBhvr additive="base">
                                        <p:cTn id="24" dur="1000"/>
                                        <p:tgtEl>
                                          <p:spTgt spid="294"/>
                                        </p:tgtEl>
                                        <p:attrNameLst>
                                          <p:attrName>ppt_x</p:attrName>
                                        </p:attrNameLst>
                                      </p:cBhvr>
                                      <p:tavLst>
                                        <p:tav tm="0">
                                          <p:val>
                                            <p:strVal val="#ppt_x-1"/>
                                          </p:val>
                                        </p:tav>
                                        <p:tav tm="100000">
                                          <p:val>
                                            <p:strVal val="#ppt_x"/>
                                          </p:val>
                                        </p:tav>
                                      </p:tavLst>
                                    </p:anim>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91"/>
                                        </p:tgtEl>
                                        <p:attrNameLst>
                                          <p:attrName>style.visibility</p:attrName>
                                        </p:attrNameLst>
                                      </p:cBhvr>
                                      <p:to>
                                        <p:strVal val="visible"/>
                                      </p:to>
                                    </p:set>
                                    <p:animEffect transition="in" filter="fade">
                                      <p:cBhvr>
                                        <p:cTn id="28" dur="16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300"/>
        <p:cNvGrpSpPr/>
        <p:nvPr/>
      </p:nvGrpSpPr>
      <p:grpSpPr>
        <a:xfrm>
          <a:off x="0" y="0"/>
          <a:ext cx="0" cy="0"/>
          <a:chOff x="0" y="0"/>
          <a:chExt cx="0" cy="0"/>
        </a:xfrm>
      </p:grpSpPr>
      <p:sp>
        <p:nvSpPr>
          <p:cNvPr id="301" name="Google Shape;301;p31"/>
          <p:cNvSpPr/>
          <p:nvPr/>
        </p:nvSpPr>
        <p:spPr>
          <a:xfrm>
            <a:off x="1881175" y="679750"/>
            <a:ext cx="5126400" cy="2259600"/>
          </a:xfrm>
          <a:prstGeom prst="roundRect">
            <a:avLst>
              <a:gd name="adj" fmla="val 16667"/>
            </a:avLst>
          </a:prstGeom>
          <a:solidFill>
            <a:srgbClr val="FFFFFF"/>
          </a:solidFill>
          <a:ln w="2857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1"/>
          <p:cNvSpPr txBox="1"/>
          <p:nvPr/>
        </p:nvSpPr>
        <p:spPr>
          <a:xfrm>
            <a:off x="1881300" y="3356600"/>
            <a:ext cx="5126400" cy="665400"/>
          </a:xfrm>
          <a:prstGeom prst="rect">
            <a:avLst/>
          </a:prstGeom>
          <a:solidFill>
            <a:srgbClr val="FFFFFF"/>
          </a:solidFill>
          <a:ln w="2857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 sz="3600">
                <a:latin typeface="Calibri"/>
                <a:ea typeface="Calibri"/>
                <a:cs typeface="Calibri"/>
                <a:sym typeface="Calibri"/>
              </a:rPr>
              <a:t>Merci de votre attention</a:t>
            </a:r>
            <a:r>
              <a:rPr lang="fr">
                <a:latin typeface="Roboto"/>
                <a:ea typeface="Roboto"/>
                <a:cs typeface="Roboto"/>
                <a:sym typeface="Roboto"/>
              </a:rPr>
              <a:t> </a:t>
            </a:r>
            <a:endParaRPr>
              <a:latin typeface="Roboto"/>
              <a:ea typeface="Roboto"/>
              <a:cs typeface="Roboto"/>
              <a:sym typeface="Roboto"/>
            </a:endParaRPr>
          </a:p>
        </p:txBody>
      </p:sp>
      <p:pic>
        <p:nvPicPr>
          <p:cNvPr id="303" name="Google Shape;303;p31"/>
          <p:cNvPicPr preferRelativeResize="0"/>
          <p:nvPr/>
        </p:nvPicPr>
        <p:blipFill rotWithShape="1">
          <a:blip r:embed="rId3">
            <a:alphaModFix/>
          </a:blip>
          <a:srcRect t="23296" b="10801"/>
          <a:stretch/>
        </p:blipFill>
        <p:spPr>
          <a:xfrm>
            <a:off x="1881175" y="595812"/>
            <a:ext cx="5031300" cy="2566450"/>
          </a:xfrm>
          <a:prstGeom prst="rect">
            <a:avLst/>
          </a:prstGeom>
          <a:noFill/>
          <a:ln>
            <a:noFill/>
          </a:ln>
        </p:spPr>
      </p:pic>
      <p:sp>
        <p:nvSpPr>
          <p:cNvPr id="304" name="Google Shape;304;p31"/>
          <p:cNvSpPr txBox="1"/>
          <p:nvPr/>
        </p:nvSpPr>
        <p:spPr>
          <a:xfrm>
            <a:off x="-316075" y="0"/>
            <a:ext cx="3000000" cy="449400"/>
          </a:xfrm>
          <a:prstGeom prst="rect">
            <a:avLst/>
          </a:prstGeom>
          <a:noFill/>
          <a:ln>
            <a:noFill/>
          </a:ln>
        </p:spPr>
        <p:txBody>
          <a:bodyPr spcFirstLastPara="1" wrap="square" lIns="91425" tIns="91425" rIns="91425" bIns="91425" anchor="t" anchorCtr="0">
            <a:noAutofit/>
          </a:bodyPr>
          <a:lstStyle/>
          <a:p>
            <a:pPr marL="457200" lvl="0" indent="0" algn="l" rtl="0">
              <a:lnSpc>
                <a:spcPct val="150000"/>
              </a:lnSpc>
              <a:spcBef>
                <a:spcPts val="0"/>
              </a:spcBef>
              <a:spcAft>
                <a:spcPts val="0"/>
              </a:spcAft>
              <a:buNone/>
            </a:pPr>
            <a:r>
              <a:rPr lang="fr" sz="1600" b="1" i="1"/>
              <a:t>3.  </a:t>
            </a:r>
            <a:r>
              <a:rPr lang="fr" sz="1600" b="1" i="1" u="sng"/>
              <a:t>CONCLUSION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additive="base">
                                        <p:cTn id="7" dur="1000"/>
                                        <p:tgtEl>
                                          <p:spTgt spid="30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1"/>
                                        </p:tgtEl>
                                        <p:attrNameLst>
                                          <p:attrName>style.visibility</p:attrName>
                                        </p:attrNameLst>
                                      </p:cBhvr>
                                      <p:to>
                                        <p:strVal val="visible"/>
                                      </p:to>
                                    </p:set>
                                    <p:animEffect transition="in" filter="fade">
                                      <p:cBhvr>
                                        <p:cTn id="11" dur="500"/>
                                        <p:tgtEl>
                                          <p:spTgt spid="301"/>
                                        </p:tgtEl>
                                      </p:cBhvr>
                                    </p:animEffect>
                                  </p:childTnLst>
                                </p:cTn>
                              </p:par>
                              <p:par>
                                <p:cTn id="12" presetID="10" presetClass="entr" presetSubtype="0" fill="hold" nodeType="withEffect">
                                  <p:stCondLst>
                                    <p:cond delay="0"/>
                                  </p:stCondLst>
                                  <p:childTnLst>
                                    <p:set>
                                      <p:cBhvr>
                                        <p:cTn id="13" dur="1" fill="hold">
                                          <p:stCondLst>
                                            <p:cond delay="0"/>
                                          </p:stCondLst>
                                        </p:cTn>
                                        <p:tgtEl>
                                          <p:spTgt spid="303"/>
                                        </p:tgtEl>
                                        <p:attrNameLst>
                                          <p:attrName>style.visibility</p:attrName>
                                        </p:attrNameLst>
                                      </p:cBhvr>
                                      <p:to>
                                        <p:strVal val="visible"/>
                                      </p:to>
                                    </p:set>
                                    <p:animEffect transition="in" filter="fade">
                                      <p:cBhvr>
                                        <p:cTn id="14" dur="600"/>
                                        <p:tgtEl>
                                          <p:spTgt spid="303"/>
                                        </p:tgtEl>
                                      </p:cBhvr>
                                    </p:animEffect>
                                  </p:childTnLst>
                                </p:cTn>
                              </p:par>
                            </p:childTnLst>
                          </p:cTn>
                        </p:par>
                        <p:par>
                          <p:cTn id="15" fill="hold">
                            <p:stCondLst>
                              <p:cond delay="1600"/>
                            </p:stCondLst>
                            <p:childTnLst>
                              <p:par>
                                <p:cTn id="16" presetID="2" presetClass="entr" presetSubtype="4" fill="hold" nodeType="afterEffect">
                                  <p:stCondLst>
                                    <p:cond delay="0"/>
                                  </p:stCondLst>
                                  <p:childTnLst>
                                    <p:set>
                                      <p:cBhvr>
                                        <p:cTn id="17" dur="1" fill="hold">
                                          <p:stCondLst>
                                            <p:cond delay="0"/>
                                          </p:stCondLst>
                                        </p:cTn>
                                        <p:tgtEl>
                                          <p:spTgt spid="302"/>
                                        </p:tgtEl>
                                        <p:attrNameLst>
                                          <p:attrName>style.visibility</p:attrName>
                                        </p:attrNameLst>
                                      </p:cBhvr>
                                      <p:to>
                                        <p:strVal val="visible"/>
                                      </p:to>
                                    </p:set>
                                    <p:anim calcmode="lin" valueType="num">
                                      <p:cBhvr additive="base">
                                        <p:cTn id="18" dur="1100"/>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1000">
              <a:srgbClr val="F3F3F3"/>
            </a:gs>
            <a:gs pos="29000">
              <a:srgbClr val="EFEFEF"/>
            </a:gs>
            <a:gs pos="74000">
              <a:srgbClr val="B28B9E"/>
            </a:gs>
            <a:gs pos="96000">
              <a:srgbClr val="74264D"/>
            </a:gs>
            <a:gs pos="100000">
              <a:srgbClr val="741B47"/>
            </a:gs>
          </a:gsLst>
          <a:lin ang="5400700" scaled="0"/>
        </a:gradFill>
        <a:effectLst/>
      </p:bgPr>
    </p:bg>
    <p:spTree>
      <p:nvGrpSpPr>
        <p:cNvPr id="1" name="Shape 75"/>
        <p:cNvGrpSpPr/>
        <p:nvPr/>
      </p:nvGrpSpPr>
      <p:grpSpPr>
        <a:xfrm>
          <a:off x="0" y="0"/>
          <a:ext cx="0" cy="0"/>
          <a:chOff x="0" y="0"/>
          <a:chExt cx="0" cy="0"/>
        </a:xfrm>
      </p:grpSpPr>
      <p:sp>
        <p:nvSpPr>
          <p:cNvPr id="76" name="Google Shape;76;p14"/>
          <p:cNvSpPr txBox="1"/>
          <p:nvPr/>
        </p:nvSpPr>
        <p:spPr>
          <a:xfrm>
            <a:off x="912000" y="280100"/>
            <a:ext cx="7320000" cy="4713300"/>
          </a:xfrm>
          <a:prstGeom prst="rect">
            <a:avLst/>
          </a:prstGeom>
          <a:solidFill>
            <a:srgbClr val="FFFFFF"/>
          </a:solidFill>
          <a:ln w="28575" cap="flat" cmpd="sng">
            <a:solidFill>
              <a:srgbClr val="741B47"/>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4574" lvl="0" indent="0" algn="l" rtl="0">
              <a:lnSpc>
                <a:spcPct val="150000"/>
              </a:lnSpc>
              <a:spcBef>
                <a:spcPts val="5000"/>
              </a:spcBef>
              <a:spcAft>
                <a:spcPts val="0"/>
              </a:spcAft>
              <a:buNone/>
            </a:pPr>
            <a:r>
              <a:rPr lang="fr" sz="1800" b="1" i="1"/>
              <a:t>Préambule :</a:t>
            </a:r>
            <a:r>
              <a:rPr lang="fr" sz="1800" i="1"/>
              <a:t> Présentation de l’équipe responsable du projet</a:t>
            </a:r>
            <a:endParaRPr sz="1800" i="1">
              <a:solidFill>
                <a:srgbClr val="741B47"/>
              </a:solidFill>
            </a:endParaRPr>
          </a:p>
          <a:p>
            <a:pPr marL="457200" lvl="0" indent="-330200" algn="l" rtl="0">
              <a:lnSpc>
                <a:spcPct val="150000"/>
              </a:lnSpc>
              <a:spcBef>
                <a:spcPts val="0"/>
              </a:spcBef>
              <a:spcAft>
                <a:spcPts val="0"/>
              </a:spcAft>
              <a:buSzPts val="1600"/>
              <a:buAutoNum type="arabicPeriod"/>
            </a:pPr>
            <a:r>
              <a:rPr lang="fr" sz="1600" b="1" i="1" u="sng"/>
              <a:t>LE GROUPE SCOLAIRE  SENTIER ET SON ESPACE PUBLIQUE</a:t>
            </a:r>
            <a:r>
              <a:rPr lang="fr" sz="1600" b="1" i="1"/>
              <a:t> </a:t>
            </a:r>
            <a:endParaRPr i="1"/>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Présentation du client</a:t>
            </a:r>
            <a:endParaRPr>
              <a:latin typeface="Calibri"/>
              <a:ea typeface="Calibri"/>
              <a:cs typeface="Calibri"/>
              <a:sym typeface="Calibri"/>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Contexte</a:t>
            </a:r>
            <a:endParaRPr>
              <a:latin typeface="Calibri"/>
              <a:ea typeface="Calibri"/>
              <a:cs typeface="Calibri"/>
              <a:sym typeface="Calibri"/>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Groupe scolaire et ses alentours </a:t>
            </a:r>
            <a:endParaRPr>
              <a:latin typeface="Calibri"/>
              <a:ea typeface="Calibri"/>
              <a:cs typeface="Calibri"/>
              <a:sym typeface="Calibri"/>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Problématique</a:t>
            </a:r>
            <a:endParaRPr>
              <a:latin typeface="Calibri"/>
              <a:ea typeface="Calibri"/>
              <a:cs typeface="Calibri"/>
              <a:sym typeface="Calibri"/>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Contraintes </a:t>
            </a:r>
            <a:endParaRPr sz="1600" b="1" i="1" u="sng"/>
          </a:p>
          <a:p>
            <a:pPr marL="457200" lvl="0" indent="-330200" algn="l" rtl="0">
              <a:lnSpc>
                <a:spcPct val="150000"/>
              </a:lnSpc>
              <a:spcBef>
                <a:spcPts val="0"/>
              </a:spcBef>
              <a:spcAft>
                <a:spcPts val="0"/>
              </a:spcAft>
              <a:buSzPts val="1600"/>
              <a:buAutoNum type="arabicPeriod"/>
            </a:pPr>
            <a:r>
              <a:rPr lang="fr" sz="1600" b="1" i="1" u="sng"/>
              <a:t>LE BESOIN</a:t>
            </a:r>
            <a:endParaRPr sz="1600" b="1" i="1" u="sng">
              <a:solidFill>
                <a:srgbClr val="FF0000"/>
              </a:solidFill>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Analyse l'existant</a:t>
            </a:r>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Définir le besoin</a:t>
            </a:r>
            <a:endParaRPr>
              <a:latin typeface="Calibri"/>
              <a:ea typeface="Calibri"/>
              <a:cs typeface="Calibri"/>
              <a:sym typeface="Calibri"/>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Valider le besoin </a:t>
            </a:r>
            <a:endParaRPr>
              <a:latin typeface="Calibri"/>
              <a:ea typeface="Calibri"/>
              <a:cs typeface="Calibri"/>
              <a:sym typeface="Calibri"/>
            </a:endParaRPr>
          </a:p>
          <a:p>
            <a:pPr marL="914400" lvl="1" indent="-317500" algn="l" rtl="0">
              <a:lnSpc>
                <a:spcPct val="115000"/>
              </a:lnSpc>
              <a:spcBef>
                <a:spcPts val="0"/>
              </a:spcBef>
              <a:spcAft>
                <a:spcPts val="0"/>
              </a:spcAft>
              <a:buSzPts val="1400"/>
              <a:buFont typeface="Calibri"/>
              <a:buAutoNum type="arabicPeriod"/>
            </a:pPr>
            <a:r>
              <a:rPr lang="fr">
                <a:latin typeface="Calibri"/>
                <a:ea typeface="Calibri"/>
                <a:cs typeface="Calibri"/>
                <a:sym typeface="Calibri"/>
              </a:rPr>
              <a:t>Exprimer le besoin de manière fonctionnelle</a:t>
            </a:r>
            <a:endParaRPr>
              <a:latin typeface="Calibri"/>
              <a:ea typeface="Calibri"/>
              <a:cs typeface="Calibri"/>
              <a:sym typeface="Calibri"/>
            </a:endParaRPr>
          </a:p>
          <a:p>
            <a:pPr marL="457200" lvl="0" indent="-330200" algn="l" rtl="0">
              <a:lnSpc>
                <a:spcPct val="150000"/>
              </a:lnSpc>
              <a:spcBef>
                <a:spcPts val="0"/>
              </a:spcBef>
              <a:spcAft>
                <a:spcPts val="0"/>
              </a:spcAft>
              <a:buSzPts val="1600"/>
              <a:buAutoNum type="arabicPeriod"/>
            </a:pPr>
            <a:r>
              <a:rPr lang="fr" sz="1600" b="1" i="1" u="sng"/>
              <a:t>CONCLUSION</a:t>
            </a:r>
            <a:endParaRPr sz="1600" b="1" i="1" u="sng">
              <a:solidFill>
                <a:srgbClr val="FF0000"/>
              </a:solidFill>
            </a:endParaRPr>
          </a:p>
          <a:p>
            <a:pPr marL="914400" lvl="0" indent="0" algn="l" rtl="0">
              <a:lnSpc>
                <a:spcPct val="115000"/>
              </a:lnSpc>
              <a:spcBef>
                <a:spcPts val="0"/>
              </a:spcBef>
              <a:spcAft>
                <a:spcPts val="0"/>
              </a:spcAft>
              <a:buNone/>
            </a:pPr>
            <a:endParaRPr>
              <a:latin typeface="Calibri"/>
              <a:ea typeface="Calibri"/>
              <a:cs typeface="Calibri"/>
              <a:sym typeface="Calibri"/>
            </a:endParaRPr>
          </a:p>
        </p:txBody>
      </p:sp>
      <p:sp>
        <p:nvSpPr>
          <p:cNvPr id="77" name="Google Shape;77;p14"/>
          <p:cNvSpPr txBox="1"/>
          <p:nvPr/>
        </p:nvSpPr>
        <p:spPr>
          <a:xfrm>
            <a:off x="912000" y="369200"/>
            <a:ext cx="7320000" cy="53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3000">
                <a:latin typeface="Roboto"/>
                <a:ea typeface="Roboto"/>
                <a:cs typeface="Roboto"/>
                <a:sym typeface="Roboto"/>
              </a:rPr>
              <a:t>Sommaire</a:t>
            </a:r>
            <a:endParaRPr sz="3000">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6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6">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6">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6">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6">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6">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6">
                                            <p:txEl>
                                              <p:pRg st="10" end="1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76">
                                            <p:txEl>
                                              <p:pRg st="11" end="1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6">
                                            <p:txEl>
                                              <p:pRg st="12" end="1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7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81"/>
        <p:cNvGrpSpPr/>
        <p:nvPr/>
      </p:nvGrpSpPr>
      <p:grpSpPr>
        <a:xfrm>
          <a:off x="0" y="0"/>
          <a:ext cx="0" cy="0"/>
          <a:chOff x="0" y="0"/>
          <a:chExt cx="0" cy="0"/>
        </a:xfrm>
      </p:grpSpPr>
      <p:sp>
        <p:nvSpPr>
          <p:cNvPr id="82" name="Google Shape;82;p15"/>
          <p:cNvSpPr txBox="1"/>
          <p:nvPr/>
        </p:nvSpPr>
        <p:spPr>
          <a:xfrm>
            <a:off x="130538" y="-127069"/>
            <a:ext cx="7182900" cy="463200"/>
          </a:xfrm>
          <a:prstGeom prst="rect">
            <a:avLst/>
          </a:prstGeom>
          <a:noFill/>
          <a:ln>
            <a:noFill/>
          </a:ln>
        </p:spPr>
        <p:txBody>
          <a:bodyPr spcFirstLastPara="1" wrap="square" lIns="91425" tIns="91425" rIns="91425" bIns="91425" anchor="ctr" anchorCtr="0">
            <a:noAutofit/>
          </a:bodyPr>
          <a:lstStyle/>
          <a:p>
            <a:pPr marL="0" marR="4574" lvl="0" indent="0" algn="l" rtl="0">
              <a:lnSpc>
                <a:spcPct val="200000"/>
              </a:lnSpc>
              <a:spcBef>
                <a:spcPts val="0"/>
              </a:spcBef>
              <a:spcAft>
                <a:spcPts val="0"/>
              </a:spcAft>
              <a:buNone/>
            </a:pPr>
            <a:r>
              <a:rPr lang="fr" sz="1800" b="1" i="1" dirty="0"/>
              <a:t>Préambule :</a:t>
            </a:r>
            <a:r>
              <a:rPr lang="fr" sz="1800" i="1" dirty="0"/>
              <a:t> Présentation de l’équipe responsable du projet</a:t>
            </a:r>
            <a:endParaRPr sz="1800" i="1">
              <a:solidFill>
                <a:srgbClr val="741B47"/>
              </a:solidFill>
            </a:endParaRPr>
          </a:p>
        </p:txBody>
      </p:sp>
      <p:graphicFrame>
        <p:nvGraphicFramePr>
          <p:cNvPr id="83" name="Google Shape;83;p15"/>
          <p:cNvGraphicFramePr/>
          <p:nvPr/>
        </p:nvGraphicFramePr>
        <p:xfrm>
          <a:off x="538075" y="341000"/>
          <a:ext cx="1759000" cy="4527775"/>
        </p:xfrm>
        <a:graphic>
          <a:graphicData uri="http://schemas.openxmlformats.org/drawingml/2006/table">
            <a:tbl>
              <a:tblPr>
                <a:noFill/>
                <a:tableStyleId>{A929F643-B1EC-4CE0-88C9-E2BF5F145A61}</a:tableStyleId>
              </a:tblPr>
              <a:tblGrid>
                <a:gridCol w="1759000"/>
              </a:tblGrid>
              <a:tr h="666450">
                <a:tc>
                  <a:txBody>
                    <a:bodyPr/>
                    <a:lstStyle/>
                    <a:p>
                      <a:pPr marL="0" lvl="0" indent="0" algn="ctr" rtl="0">
                        <a:spcBef>
                          <a:spcPts val="0"/>
                        </a:spcBef>
                        <a:spcAft>
                          <a:spcPts val="0"/>
                        </a:spcAft>
                        <a:buNone/>
                      </a:pPr>
                      <a:r>
                        <a:rPr lang="fr">
                          <a:latin typeface="Calibri"/>
                          <a:ea typeface="Calibri"/>
                          <a:cs typeface="Calibri"/>
                          <a:sym typeface="Calibri"/>
                        </a:rPr>
                        <a:t>BONNARDEL </a:t>
                      </a:r>
                      <a:endParaRPr>
                        <a:latin typeface="Calibri"/>
                        <a:ea typeface="Calibri"/>
                        <a:cs typeface="Calibri"/>
                        <a:sym typeface="Calibri"/>
                      </a:endParaRPr>
                    </a:p>
                    <a:p>
                      <a:pPr marL="0" lvl="0" indent="0" algn="ctr" rtl="0">
                        <a:spcBef>
                          <a:spcPts val="0"/>
                        </a:spcBef>
                        <a:spcAft>
                          <a:spcPts val="0"/>
                        </a:spcAft>
                        <a:buNone/>
                      </a:pPr>
                      <a:r>
                        <a:rPr lang="fr">
                          <a:latin typeface="Calibri"/>
                          <a:ea typeface="Calibri"/>
                          <a:cs typeface="Calibri"/>
                          <a:sym typeface="Calibri"/>
                        </a:rPr>
                        <a:t>Allan</a:t>
                      </a: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505625">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316100">
                <a:tc>
                  <a:txBody>
                    <a:bodyPr/>
                    <a:lstStyle/>
                    <a:p>
                      <a:pPr marL="0" lvl="0" indent="0" algn="ctr" rtl="0">
                        <a:spcBef>
                          <a:spcPts val="0"/>
                        </a:spcBef>
                        <a:spcAft>
                          <a:spcPts val="0"/>
                        </a:spcAft>
                        <a:buNone/>
                      </a:pPr>
                      <a:r>
                        <a:rPr lang="fr" sz="1200">
                          <a:latin typeface="Calibri"/>
                          <a:ea typeface="Calibri"/>
                          <a:cs typeface="Calibri"/>
                          <a:sym typeface="Calibri"/>
                        </a:rPr>
                        <a:t>21 ans</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452825">
                <a:tc>
                  <a:txBody>
                    <a:bodyPr/>
                    <a:lstStyle/>
                    <a:p>
                      <a:pPr marL="0" lvl="0" indent="0" algn="ctr" rtl="0">
                        <a:spcBef>
                          <a:spcPts val="0"/>
                        </a:spcBef>
                        <a:spcAft>
                          <a:spcPts val="0"/>
                        </a:spcAft>
                        <a:buNone/>
                      </a:pPr>
                      <a:r>
                        <a:rPr lang="fr" sz="1200">
                          <a:latin typeface="Calibri"/>
                          <a:ea typeface="Calibri"/>
                          <a:cs typeface="Calibri"/>
                          <a:sym typeface="Calibri"/>
                        </a:rPr>
                        <a:t>Baccalauréat professionnel Systèmes Électroniques Numériques</a:t>
                      </a:r>
                      <a:endParaRPr sz="1200">
                        <a:latin typeface="Calibri"/>
                        <a:ea typeface="Calibri"/>
                        <a:cs typeface="Calibri"/>
                        <a:sym typeface="Calibri"/>
                      </a:endParaRPr>
                    </a:p>
                    <a:p>
                      <a:pPr marL="0" lvl="0" indent="0" algn="ctr" rtl="0">
                        <a:spcBef>
                          <a:spcPts val="0"/>
                        </a:spcBef>
                        <a:spcAft>
                          <a:spcPts val="0"/>
                        </a:spcAft>
                        <a:buNone/>
                      </a:pPr>
                      <a:r>
                        <a:rPr lang="fr" sz="1200">
                          <a:latin typeface="Calibri"/>
                          <a:ea typeface="Calibri"/>
                          <a:cs typeface="Calibri"/>
                          <a:sym typeface="Calibri"/>
                        </a:rPr>
                        <a:t>option Alarme Sécurité Incendie</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586775">
                <a:tc>
                  <a:txBody>
                    <a:bodyPr/>
                    <a:lstStyle/>
                    <a:p>
                      <a:pPr marL="0" lvl="0" indent="0" algn="ctr" rtl="0">
                        <a:spcBef>
                          <a:spcPts val="0"/>
                        </a:spcBef>
                        <a:spcAft>
                          <a:spcPts val="0"/>
                        </a:spcAft>
                        <a:buNone/>
                      </a:pPr>
                      <a:r>
                        <a:rPr lang="fr" sz="1200">
                          <a:latin typeface="Calibri"/>
                          <a:ea typeface="Calibri"/>
                          <a:cs typeface="Calibri"/>
                          <a:sym typeface="Calibri"/>
                        </a:rPr>
                        <a:t>ALCY - Sécurité Concept (Meyzieu)</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bl>
          </a:graphicData>
        </a:graphic>
      </p:graphicFrame>
      <p:graphicFrame>
        <p:nvGraphicFramePr>
          <p:cNvPr id="84" name="Google Shape;84;p15"/>
          <p:cNvGraphicFramePr/>
          <p:nvPr/>
        </p:nvGraphicFramePr>
        <p:xfrm>
          <a:off x="4769563" y="341013"/>
          <a:ext cx="1759000" cy="4527750"/>
        </p:xfrm>
        <a:graphic>
          <a:graphicData uri="http://schemas.openxmlformats.org/drawingml/2006/table">
            <a:tbl>
              <a:tblPr>
                <a:noFill/>
                <a:tableStyleId>{A929F643-B1EC-4CE0-88C9-E2BF5F145A61}</a:tableStyleId>
              </a:tblPr>
              <a:tblGrid>
                <a:gridCol w="1759000"/>
              </a:tblGrid>
              <a:tr h="666425">
                <a:tc>
                  <a:txBody>
                    <a:bodyPr/>
                    <a:lstStyle/>
                    <a:p>
                      <a:pPr marL="0" lvl="0" indent="0" algn="ctr" rtl="0">
                        <a:lnSpc>
                          <a:spcPct val="115000"/>
                        </a:lnSpc>
                        <a:spcBef>
                          <a:spcPts val="0"/>
                        </a:spcBef>
                        <a:spcAft>
                          <a:spcPts val="0"/>
                        </a:spcAft>
                        <a:buNone/>
                      </a:pPr>
                      <a:r>
                        <a:rPr lang="fr">
                          <a:latin typeface="Calibri"/>
                          <a:ea typeface="Calibri"/>
                          <a:cs typeface="Calibri"/>
                          <a:sym typeface="Calibri"/>
                        </a:rPr>
                        <a:t>MERABTI M’hammed</a:t>
                      </a: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505625">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316075">
                <a:tc>
                  <a:txBody>
                    <a:bodyPr/>
                    <a:lstStyle/>
                    <a:p>
                      <a:pPr marL="0" lvl="0" indent="0" algn="ctr" rtl="0">
                        <a:spcBef>
                          <a:spcPts val="0"/>
                        </a:spcBef>
                        <a:spcAft>
                          <a:spcPts val="0"/>
                        </a:spcAft>
                        <a:buNone/>
                      </a:pPr>
                      <a:r>
                        <a:rPr lang="fr" sz="1200">
                          <a:latin typeface="Calibri"/>
                          <a:ea typeface="Calibri"/>
                          <a:cs typeface="Calibri"/>
                          <a:sym typeface="Calibri"/>
                        </a:rPr>
                        <a:t>21 ans</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452850">
                <a:tc>
                  <a:txBody>
                    <a:bodyPr/>
                    <a:lstStyle/>
                    <a:p>
                      <a:pPr marL="0" lvl="0" indent="0" algn="ctr" rtl="0">
                        <a:lnSpc>
                          <a:spcPct val="115000"/>
                        </a:lnSpc>
                        <a:spcBef>
                          <a:spcPts val="0"/>
                        </a:spcBef>
                        <a:spcAft>
                          <a:spcPts val="0"/>
                        </a:spcAft>
                        <a:buNone/>
                      </a:pPr>
                      <a:r>
                        <a:rPr lang="fr" sz="1200">
                          <a:latin typeface="Calibri"/>
                          <a:ea typeface="Calibri"/>
                          <a:cs typeface="Calibri"/>
                          <a:sym typeface="Calibri"/>
                        </a:rPr>
                        <a:t>Baccalauréat professionnel Systèmes Électroniques Numériques option Électronique Industrielle Embarquée</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586775">
                <a:tc>
                  <a:txBody>
                    <a:bodyPr/>
                    <a:lstStyle/>
                    <a:p>
                      <a:pPr marL="0" lvl="0" indent="0" algn="ctr" rtl="0">
                        <a:spcBef>
                          <a:spcPts val="0"/>
                        </a:spcBef>
                        <a:spcAft>
                          <a:spcPts val="0"/>
                        </a:spcAft>
                        <a:buNone/>
                      </a:pPr>
                      <a:r>
                        <a:rPr lang="fr" sz="1200">
                          <a:latin typeface="Calibri"/>
                          <a:ea typeface="Calibri"/>
                          <a:cs typeface="Calibri"/>
                          <a:sym typeface="Calibri"/>
                        </a:rPr>
                        <a:t>Adecom (Lyon)</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bl>
          </a:graphicData>
        </a:graphic>
      </p:graphicFrame>
      <p:graphicFrame>
        <p:nvGraphicFramePr>
          <p:cNvPr id="85" name="Google Shape;85;p15"/>
          <p:cNvGraphicFramePr/>
          <p:nvPr/>
        </p:nvGraphicFramePr>
        <p:xfrm>
          <a:off x="2664050" y="341000"/>
          <a:ext cx="1759000" cy="4523203"/>
        </p:xfrm>
        <a:graphic>
          <a:graphicData uri="http://schemas.openxmlformats.org/drawingml/2006/table">
            <a:tbl>
              <a:tblPr>
                <a:noFill/>
                <a:tableStyleId>{A929F643-B1EC-4CE0-88C9-E2BF5F145A61}</a:tableStyleId>
              </a:tblPr>
              <a:tblGrid>
                <a:gridCol w="1759000"/>
              </a:tblGrid>
              <a:tr h="553975">
                <a:tc>
                  <a:txBody>
                    <a:bodyPr/>
                    <a:lstStyle/>
                    <a:p>
                      <a:pPr marL="0" lvl="0" indent="0" algn="ctr" rtl="0">
                        <a:lnSpc>
                          <a:spcPct val="115000"/>
                        </a:lnSpc>
                        <a:spcBef>
                          <a:spcPts val="0"/>
                        </a:spcBef>
                        <a:spcAft>
                          <a:spcPts val="0"/>
                        </a:spcAft>
                        <a:buNone/>
                      </a:pPr>
                      <a:r>
                        <a:rPr lang="fr">
                          <a:latin typeface="Calibri"/>
                          <a:ea typeface="Calibri"/>
                          <a:cs typeface="Calibri"/>
                          <a:sym typeface="Calibri"/>
                        </a:rPr>
                        <a:t>KAABOUNI </a:t>
                      </a:r>
                      <a:endParaRPr>
                        <a:latin typeface="Calibri"/>
                        <a:ea typeface="Calibri"/>
                        <a:cs typeface="Calibri"/>
                        <a:sym typeface="Calibri"/>
                      </a:endParaRPr>
                    </a:p>
                    <a:p>
                      <a:pPr marL="0" lvl="0" indent="0" algn="ctr" rtl="0">
                        <a:lnSpc>
                          <a:spcPct val="115000"/>
                        </a:lnSpc>
                        <a:spcBef>
                          <a:spcPts val="0"/>
                        </a:spcBef>
                        <a:spcAft>
                          <a:spcPts val="0"/>
                        </a:spcAft>
                        <a:buNone/>
                      </a:pPr>
                      <a:r>
                        <a:rPr lang="fr">
                          <a:latin typeface="Calibri"/>
                          <a:ea typeface="Calibri"/>
                          <a:cs typeface="Calibri"/>
                          <a:sym typeface="Calibri"/>
                        </a:rPr>
                        <a:t>Yassin</a:t>
                      </a: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493925">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316100">
                <a:tc>
                  <a:txBody>
                    <a:bodyPr/>
                    <a:lstStyle/>
                    <a:p>
                      <a:pPr marL="0" lvl="0" indent="0" algn="ctr" rtl="0">
                        <a:spcBef>
                          <a:spcPts val="0"/>
                        </a:spcBef>
                        <a:spcAft>
                          <a:spcPts val="0"/>
                        </a:spcAft>
                        <a:buNone/>
                      </a:pPr>
                      <a:r>
                        <a:rPr lang="fr" sz="1200">
                          <a:latin typeface="Calibri"/>
                          <a:ea typeface="Calibri"/>
                          <a:cs typeface="Calibri"/>
                          <a:sym typeface="Calibri"/>
                        </a:rPr>
                        <a:t>21 ans</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452825">
                <a:tc>
                  <a:txBody>
                    <a:bodyPr/>
                    <a:lstStyle/>
                    <a:p>
                      <a:pPr marL="0" lvl="0" indent="0" algn="ctr" rtl="0">
                        <a:lnSpc>
                          <a:spcPct val="115000"/>
                        </a:lnSpc>
                        <a:spcBef>
                          <a:spcPts val="0"/>
                        </a:spcBef>
                        <a:spcAft>
                          <a:spcPts val="0"/>
                        </a:spcAft>
                        <a:buNone/>
                      </a:pPr>
                      <a:r>
                        <a:rPr lang="fr" sz="1200">
                          <a:latin typeface="Calibri"/>
                          <a:ea typeface="Calibri"/>
                          <a:cs typeface="Calibri"/>
                          <a:sym typeface="Calibri"/>
                        </a:rPr>
                        <a:t>Baccalauréat professionnel Electrotechnique</a:t>
                      </a:r>
                      <a:endParaRPr sz="1200">
                        <a:latin typeface="Calibri"/>
                        <a:ea typeface="Calibri"/>
                        <a:cs typeface="Calibri"/>
                        <a:sym typeface="Calibri"/>
                      </a:endParaRPr>
                    </a:p>
                    <a:p>
                      <a:pPr marL="0" lvl="0" indent="0" algn="ctr" rtl="0">
                        <a:lnSpc>
                          <a:spcPct val="115000"/>
                        </a:lnSpc>
                        <a:spcBef>
                          <a:spcPts val="0"/>
                        </a:spcBef>
                        <a:spcAft>
                          <a:spcPts val="0"/>
                        </a:spcAft>
                        <a:buNone/>
                      </a:pPr>
                      <a:r>
                        <a:rPr lang="fr" sz="1200">
                          <a:latin typeface="Calibri"/>
                          <a:ea typeface="Calibri"/>
                          <a:cs typeface="Calibri"/>
                          <a:sym typeface="Calibri"/>
                        </a:rPr>
                        <a:t>Energie</a:t>
                      </a:r>
                      <a:endParaRPr sz="1200">
                        <a:latin typeface="Calibri"/>
                        <a:ea typeface="Calibri"/>
                        <a:cs typeface="Calibri"/>
                        <a:sym typeface="Calibri"/>
                      </a:endParaRPr>
                    </a:p>
                    <a:p>
                      <a:pPr marL="0" lvl="0" indent="0" algn="ctr" rtl="0">
                        <a:lnSpc>
                          <a:spcPct val="115000"/>
                        </a:lnSpc>
                        <a:spcBef>
                          <a:spcPts val="0"/>
                        </a:spcBef>
                        <a:spcAft>
                          <a:spcPts val="0"/>
                        </a:spcAft>
                        <a:buNone/>
                      </a:pPr>
                      <a:r>
                        <a:rPr lang="fr" sz="1200">
                          <a:latin typeface="Calibri"/>
                          <a:ea typeface="Calibri"/>
                          <a:cs typeface="Calibri"/>
                          <a:sym typeface="Calibri"/>
                        </a:rPr>
                        <a:t>Equipements</a:t>
                      </a:r>
                      <a:endParaRPr sz="1200">
                        <a:latin typeface="Calibri"/>
                        <a:ea typeface="Calibri"/>
                        <a:cs typeface="Calibri"/>
                        <a:sym typeface="Calibri"/>
                      </a:endParaRPr>
                    </a:p>
                    <a:p>
                      <a:pPr marL="0" lvl="0" indent="0" algn="ctr" rtl="0">
                        <a:lnSpc>
                          <a:spcPct val="115000"/>
                        </a:lnSpc>
                        <a:spcBef>
                          <a:spcPts val="0"/>
                        </a:spcBef>
                        <a:spcAft>
                          <a:spcPts val="0"/>
                        </a:spcAft>
                        <a:buNone/>
                      </a:pPr>
                      <a:r>
                        <a:rPr lang="fr" sz="1200">
                          <a:latin typeface="Calibri"/>
                          <a:ea typeface="Calibri"/>
                          <a:cs typeface="Calibri"/>
                          <a:sym typeface="Calibri"/>
                        </a:rPr>
                        <a:t>Communicants</a:t>
                      </a:r>
                      <a:r>
                        <a:rPr lang="fr" sz="800">
                          <a:latin typeface="Calibri"/>
                          <a:ea typeface="Calibri"/>
                          <a:cs typeface="Calibri"/>
                          <a:sym typeface="Calibri"/>
                        </a:rPr>
                        <a:t> </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586775">
                <a:tc>
                  <a:txBody>
                    <a:bodyPr/>
                    <a:lstStyle/>
                    <a:p>
                      <a:pPr marL="0" lvl="0" indent="0" algn="ctr" rtl="0">
                        <a:lnSpc>
                          <a:spcPct val="115000"/>
                        </a:lnSpc>
                        <a:spcBef>
                          <a:spcPts val="0"/>
                        </a:spcBef>
                        <a:spcAft>
                          <a:spcPts val="0"/>
                        </a:spcAft>
                        <a:buNone/>
                      </a:pPr>
                      <a:r>
                        <a:rPr lang="fr" sz="1200">
                          <a:latin typeface="Calibri"/>
                          <a:ea typeface="Calibri"/>
                          <a:cs typeface="Calibri"/>
                          <a:sym typeface="Calibri"/>
                        </a:rPr>
                        <a:t>G.L.E </a:t>
                      </a:r>
                      <a:endParaRPr sz="1200">
                        <a:latin typeface="Calibri"/>
                        <a:ea typeface="Calibri"/>
                        <a:cs typeface="Calibri"/>
                        <a:sym typeface="Calibri"/>
                      </a:endParaRPr>
                    </a:p>
                    <a:p>
                      <a:pPr marL="0" lvl="0" indent="0" algn="ctr" rtl="0">
                        <a:lnSpc>
                          <a:spcPct val="115000"/>
                        </a:lnSpc>
                        <a:spcBef>
                          <a:spcPts val="0"/>
                        </a:spcBef>
                        <a:spcAft>
                          <a:spcPts val="0"/>
                        </a:spcAft>
                        <a:buNone/>
                      </a:pPr>
                      <a:r>
                        <a:rPr lang="fr" sz="1200">
                          <a:latin typeface="Calibri"/>
                          <a:ea typeface="Calibri"/>
                          <a:cs typeface="Calibri"/>
                          <a:sym typeface="Calibri"/>
                        </a:rPr>
                        <a:t>(L’isle sur la Sorgue)</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bl>
          </a:graphicData>
        </a:graphic>
      </p:graphicFrame>
      <p:graphicFrame>
        <p:nvGraphicFramePr>
          <p:cNvPr id="86" name="Google Shape;86;p15"/>
          <p:cNvGraphicFramePr/>
          <p:nvPr/>
        </p:nvGraphicFramePr>
        <p:xfrm>
          <a:off x="6875100" y="349125"/>
          <a:ext cx="1759000" cy="4515078"/>
        </p:xfrm>
        <a:graphic>
          <a:graphicData uri="http://schemas.openxmlformats.org/drawingml/2006/table">
            <a:tbl>
              <a:tblPr>
                <a:noFill/>
                <a:tableStyleId>{A929F643-B1EC-4CE0-88C9-E2BF5F145A61}</a:tableStyleId>
              </a:tblPr>
              <a:tblGrid>
                <a:gridCol w="1759000"/>
              </a:tblGrid>
              <a:tr h="553975">
                <a:tc>
                  <a:txBody>
                    <a:bodyPr/>
                    <a:lstStyle/>
                    <a:p>
                      <a:pPr marL="0" lvl="0" indent="0" algn="ctr" rtl="0">
                        <a:lnSpc>
                          <a:spcPct val="115000"/>
                        </a:lnSpc>
                        <a:spcBef>
                          <a:spcPts val="0"/>
                        </a:spcBef>
                        <a:spcAft>
                          <a:spcPts val="0"/>
                        </a:spcAft>
                        <a:buNone/>
                      </a:pPr>
                      <a:r>
                        <a:rPr lang="fr">
                          <a:latin typeface="Calibri"/>
                          <a:ea typeface="Calibri"/>
                          <a:cs typeface="Calibri"/>
                          <a:sym typeface="Calibri"/>
                        </a:rPr>
                        <a:t>SAINT-PIERRE</a:t>
                      </a:r>
                      <a:endParaRPr>
                        <a:latin typeface="Calibri"/>
                        <a:ea typeface="Calibri"/>
                        <a:cs typeface="Calibri"/>
                        <a:sym typeface="Calibri"/>
                      </a:endParaRPr>
                    </a:p>
                    <a:p>
                      <a:pPr marL="0" lvl="0" indent="0" algn="ctr" rtl="0">
                        <a:lnSpc>
                          <a:spcPct val="115000"/>
                        </a:lnSpc>
                        <a:spcBef>
                          <a:spcPts val="0"/>
                        </a:spcBef>
                        <a:spcAft>
                          <a:spcPts val="0"/>
                        </a:spcAft>
                        <a:buNone/>
                      </a:pPr>
                      <a:r>
                        <a:rPr lang="fr">
                          <a:latin typeface="Calibri"/>
                          <a:ea typeface="Calibri"/>
                          <a:cs typeface="Calibri"/>
                          <a:sym typeface="Calibri"/>
                        </a:rPr>
                        <a:t>Quentin</a:t>
                      </a: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485800">
                <a:tc>
                  <a:txBody>
                    <a:bodyPr/>
                    <a:lstStyle/>
                    <a:p>
                      <a:pPr marL="0" lvl="0" indent="0" algn="l" rtl="0">
                        <a:spcBef>
                          <a:spcPts val="0"/>
                        </a:spcBef>
                        <a:spcAft>
                          <a:spcPts val="0"/>
                        </a:spcAft>
                        <a:buNone/>
                      </a:pPr>
                      <a:endParaRPr>
                        <a:latin typeface="Calibri"/>
                        <a:ea typeface="Calibri"/>
                        <a:cs typeface="Calibri"/>
                        <a:sym typeface="Calibri"/>
                      </a:endParaRPr>
                    </a:p>
                  </a:txBody>
                  <a:tcPr marL="91425" marR="91425" marT="91425" marB="91425">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316075">
                <a:tc>
                  <a:txBody>
                    <a:bodyPr/>
                    <a:lstStyle/>
                    <a:p>
                      <a:pPr marL="0" lvl="0" indent="0" algn="ctr" rtl="0">
                        <a:spcBef>
                          <a:spcPts val="0"/>
                        </a:spcBef>
                        <a:spcAft>
                          <a:spcPts val="0"/>
                        </a:spcAft>
                        <a:buNone/>
                      </a:pPr>
                      <a:r>
                        <a:rPr lang="fr" sz="1200">
                          <a:latin typeface="Calibri"/>
                          <a:ea typeface="Calibri"/>
                          <a:cs typeface="Calibri"/>
                          <a:sym typeface="Calibri"/>
                        </a:rPr>
                        <a:t>19 ans</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1452850">
                <a:tc>
                  <a:txBody>
                    <a:bodyPr/>
                    <a:lstStyle/>
                    <a:p>
                      <a:pPr marL="0" lvl="0" indent="0" algn="ctr" rtl="0">
                        <a:lnSpc>
                          <a:spcPct val="115000"/>
                        </a:lnSpc>
                        <a:spcBef>
                          <a:spcPts val="0"/>
                        </a:spcBef>
                        <a:spcAft>
                          <a:spcPts val="0"/>
                        </a:spcAft>
                        <a:buNone/>
                      </a:pPr>
                      <a:r>
                        <a:rPr lang="fr" sz="1200">
                          <a:latin typeface="Calibri"/>
                          <a:ea typeface="Calibri"/>
                          <a:cs typeface="Calibri"/>
                          <a:sym typeface="Calibri"/>
                        </a:rPr>
                        <a:t>Baccalauréat</a:t>
                      </a:r>
                      <a:endParaRPr sz="1200">
                        <a:latin typeface="Calibri"/>
                        <a:ea typeface="Calibri"/>
                        <a:cs typeface="Calibri"/>
                        <a:sym typeface="Calibri"/>
                      </a:endParaRPr>
                    </a:p>
                    <a:p>
                      <a:pPr marL="0" lvl="0" indent="0" algn="ctr" rtl="0">
                        <a:lnSpc>
                          <a:spcPct val="115000"/>
                        </a:lnSpc>
                        <a:spcBef>
                          <a:spcPts val="0"/>
                        </a:spcBef>
                        <a:spcAft>
                          <a:spcPts val="0"/>
                        </a:spcAft>
                        <a:buNone/>
                      </a:pPr>
                      <a:r>
                        <a:rPr lang="fr" sz="1200">
                          <a:latin typeface="Calibri"/>
                          <a:ea typeface="Calibri"/>
                          <a:cs typeface="Calibri"/>
                          <a:sym typeface="Calibri"/>
                        </a:rPr>
                        <a:t>technologique</a:t>
                      </a:r>
                      <a:endParaRPr sz="1200">
                        <a:latin typeface="Calibri"/>
                        <a:ea typeface="Calibri"/>
                        <a:cs typeface="Calibri"/>
                        <a:sym typeface="Calibri"/>
                      </a:endParaRPr>
                    </a:p>
                    <a:p>
                      <a:pPr marL="0" lvl="0" indent="0" algn="ctr" rtl="0">
                        <a:lnSpc>
                          <a:spcPct val="115000"/>
                        </a:lnSpc>
                        <a:spcBef>
                          <a:spcPts val="0"/>
                        </a:spcBef>
                        <a:spcAft>
                          <a:spcPts val="0"/>
                        </a:spcAft>
                        <a:buNone/>
                      </a:pPr>
                      <a:r>
                        <a:rPr lang="fr" sz="1200">
                          <a:latin typeface="Calibri"/>
                          <a:ea typeface="Calibri"/>
                          <a:cs typeface="Calibri"/>
                          <a:sym typeface="Calibri"/>
                        </a:rPr>
                        <a:t>Science et Technologie de l’Industrie et du Développement Durable,</a:t>
                      </a:r>
                      <a:endParaRPr sz="1200">
                        <a:latin typeface="Calibri"/>
                        <a:ea typeface="Calibri"/>
                        <a:cs typeface="Calibri"/>
                        <a:sym typeface="Calibri"/>
                      </a:endParaRPr>
                    </a:p>
                    <a:p>
                      <a:pPr marL="0" lvl="0" indent="0" algn="ctr" rtl="0">
                        <a:lnSpc>
                          <a:spcPct val="115000"/>
                        </a:lnSpc>
                        <a:spcBef>
                          <a:spcPts val="0"/>
                        </a:spcBef>
                        <a:spcAft>
                          <a:spcPts val="0"/>
                        </a:spcAft>
                        <a:buNone/>
                      </a:pPr>
                      <a:r>
                        <a:rPr lang="fr" sz="1200">
                          <a:latin typeface="Calibri"/>
                          <a:ea typeface="Calibri"/>
                          <a:cs typeface="Calibri"/>
                          <a:sym typeface="Calibri"/>
                        </a:rPr>
                        <a:t>Option ITEC</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r h="586775">
                <a:tc>
                  <a:txBody>
                    <a:bodyPr/>
                    <a:lstStyle/>
                    <a:p>
                      <a:pPr marL="0" lvl="0" indent="0" algn="ctr" rtl="0">
                        <a:lnSpc>
                          <a:spcPct val="115000"/>
                        </a:lnSpc>
                        <a:spcBef>
                          <a:spcPts val="0"/>
                        </a:spcBef>
                        <a:spcAft>
                          <a:spcPts val="0"/>
                        </a:spcAft>
                        <a:buNone/>
                      </a:pPr>
                      <a:r>
                        <a:rPr lang="fr" sz="1200">
                          <a:latin typeface="Calibri"/>
                          <a:ea typeface="Calibri"/>
                          <a:cs typeface="Calibri"/>
                          <a:sym typeface="Calibri"/>
                        </a:rPr>
                        <a:t>Procelec (Limas)</a:t>
                      </a:r>
                      <a:endParaRPr sz="1200">
                        <a:latin typeface="Calibri"/>
                        <a:ea typeface="Calibri"/>
                        <a:cs typeface="Calibri"/>
                        <a:sym typeface="Calibri"/>
                      </a:endParaRPr>
                    </a:p>
                  </a:txBody>
                  <a:tcPr marL="63500" marR="63500" marT="63500" marB="63500">
                    <a:lnL w="19050" cap="flat" cmpd="sng">
                      <a:solidFill>
                        <a:srgbClr val="741B47"/>
                      </a:solidFill>
                      <a:prstDash val="solid"/>
                      <a:round/>
                      <a:headEnd type="none" w="sm" len="sm"/>
                      <a:tailEnd type="none" w="sm" len="sm"/>
                    </a:lnL>
                    <a:lnR w="19050" cap="flat" cmpd="sng">
                      <a:solidFill>
                        <a:srgbClr val="741B47"/>
                      </a:solidFill>
                      <a:prstDash val="solid"/>
                      <a:round/>
                      <a:headEnd type="none" w="sm" len="sm"/>
                      <a:tailEnd type="none" w="sm" len="sm"/>
                    </a:lnR>
                    <a:lnT w="19050" cap="flat" cmpd="sng">
                      <a:solidFill>
                        <a:srgbClr val="741B47"/>
                      </a:solidFill>
                      <a:prstDash val="solid"/>
                      <a:round/>
                      <a:headEnd type="none" w="sm" len="sm"/>
                      <a:tailEnd type="none" w="sm" len="sm"/>
                    </a:lnT>
                    <a:lnB w="19050" cap="flat" cmpd="sng">
                      <a:solidFill>
                        <a:srgbClr val="741B47"/>
                      </a:solidFill>
                      <a:prstDash val="solid"/>
                      <a:round/>
                      <a:headEnd type="none" w="sm" len="sm"/>
                      <a:tailEnd type="none" w="sm" len="sm"/>
                    </a:lnB>
                    <a:solidFill>
                      <a:srgbClr val="FFFFFF"/>
                    </a:solidFill>
                  </a:tcPr>
                </a:tc>
              </a:tr>
            </a:tbl>
          </a:graphicData>
        </a:graphic>
      </p:graphicFrame>
      <p:pic>
        <p:nvPicPr>
          <p:cNvPr id="87" name="Google Shape;87;p15"/>
          <p:cNvPicPr preferRelativeResize="0"/>
          <p:nvPr/>
        </p:nvPicPr>
        <p:blipFill rotWithShape="1">
          <a:blip r:embed="rId3">
            <a:alphaModFix/>
          </a:blip>
          <a:srcRect b="4725"/>
          <a:stretch/>
        </p:blipFill>
        <p:spPr>
          <a:xfrm>
            <a:off x="5087100" y="1087950"/>
            <a:ext cx="1123950" cy="1343025"/>
          </a:xfrm>
          <a:prstGeom prst="rect">
            <a:avLst/>
          </a:prstGeom>
          <a:noFill/>
          <a:ln w="25400" cap="flat" cmpd="sng">
            <a:solidFill>
              <a:srgbClr val="000000"/>
            </a:solidFill>
            <a:prstDash val="solid"/>
            <a:miter lim="8000"/>
            <a:headEnd type="none" w="sm" len="sm"/>
            <a:tailEnd type="none" w="sm" len="sm"/>
          </a:ln>
        </p:spPr>
      </p:pic>
      <p:pic>
        <p:nvPicPr>
          <p:cNvPr id="88" name="Google Shape;88;p15"/>
          <p:cNvPicPr preferRelativeResize="0"/>
          <p:nvPr/>
        </p:nvPicPr>
        <p:blipFill rotWithShape="1">
          <a:blip r:embed="rId4">
            <a:alphaModFix/>
          </a:blip>
          <a:srcRect l="13129" t="3956" r="11020"/>
          <a:stretch/>
        </p:blipFill>
        <p:spPr>
          <a:xfrm>
            <a:off x="3087187" y="1087950"/>
            <a:ext cx="892284" cy="1343025"/>
          </a:xfrm>
          <a:prstGeom prst="rect">
            <a:avLst/>
          </a:prstGeom>
          <a:noFill/>
          <a:ln w="25400" cap="flat" cmpd="sng">
            <a:solidFill>
              <a:srgbClr val="000000"/>
            </a:solidFill>
            <a:prstDash val="solid"/>
            <a:miter lim="8000"/>
            <a:headEnd type="none" w="sm" len="sm"/>
            <a:tailEnd type="none" w="sm" len="sm"/>
          </a:ln>
        </p:spPr>
      </p:pic>
      <p:pic>
        <p:nvPicPr>
          <p:cNvPr id="89" name="Google Shape;89;p15"/>
          <p:cNvPicPr preferRelativeResize="0"/>
          <p:nvPr/>
        </p:nvPicPr>
        <p:blipFill rotWithShape="1">
          <a:blip r:embed="rId5">
            <a:alphaModFix/>
          </a:blip>
          <a:srcRect l="5303" b="3818"/>
          <a:stretch/>
        </p:blipFill>
        <p:spPr>
          <a:xfrm>
            <a:off x="909638" y="1087938"/>
            <a:ext cx="1038225" cy="1343025"/>
          </a:xfrm>
          <a:prstGeom prst="rect">
            <a:avLst/>
          </a:prstGeom>
          <a:noFill/>
          <a:ln w="25400" cap="flat" cmpd="sng">
            <a:solidFill>
              <a:srgbClr val="000000"/>
            </a:solidFill>
            <a:prstDash val="solid"/>
            <a:miter lim="8000"/>
            <a:headEnd type="none" w="sm" len="sm"/>
            <a:tailEnd type="none" w="sm" len="sm"/>
          </a:ln>
        </p:spPr>
      </p:pic>
      <p:pic>
        <p:nvPicPr>
          <p:cNvPr id="90" name="Google Shape;90;p15"/>
          <p:cNvPicPr preferRelativeResize="0"/>
          <p:nvPr/>
        </p:nvPicPr>
        <p:blipFill rotWithShape="1">
          <a:blip r:embed="rId6">
            <a:alphaModFix/>
          </a:blip>
          <a:srcRect l="5471" r="3792"/>
          <a:stretch/>
        </p:blipFill>
        <p:spPr>
          <a:xfrm>
            <a:off x="7318675" y="1099862"/>
            <a:ext cx="856170" cy="1319200"/>
          </a:xfrm>
          <a:prstGeom prst="rect">
            <a:avLst/>
          </a:prstGeom>
          <a:noFill/>
          <a:ln w="25400" cap="flat" cmpd="sng">
            <a:solidFill>
              <a:srgbClr val="000000"/>
            </a:solidFill>
            <a:prstDash val="solid"/>
            <a:miter lim="8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p:tgtEl>
                                          <p:spTgt spid="8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p:tgtEl>
                                          <p:spTgt spid="83"/>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fade">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600"/>
                                        <p:tgtEl>
                                          <p:spTgt spid="85"/>
                                        </p:tgtEl>
                                        <p:attrNameLst>
                                          <p:attrName>ppt_y</p:attrName>
                                        </p:attrNameLst>
                                      </p:cBhvr>
                                      <p:tavLst>
                                        <p:tav tm="0">
                                          <p:val>
                                            <p:strVal val="#ppt_y+1"/>
                                          </p:val>
                                        </p:tav>
                                        <p:tav tm="100000">
                                          <p:val>
                                            <p:strVal val="#ppt_y"/>
                                          </p:val>
                                        </p:tav>
                                      </p:tavLst>
                                    </p:anim>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additive="base">
                                        <p:cTn id="29" dur="500"/>
                                        <p:tgtEl>
                                          <p:spTgt spid="84"/>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6"/>
                                        </p:tgtEl>
                                        <p:attrNameLst>
                                          <p:attrName>style.visibility</p:attrName>
                                        </p:attrNameLst>
                                      </p:cBhvr>
                                      <p:to>
                                        <p:strVal val="visible"/>
                                      </p:to>
                                    </p:set>
                                    <p:anim calcmode="lin" valueType="num">
                                      <p:cBhvr additive="base">
                                        <p:cTn id="38" dur="500"/>
                                        <p:tgtEl>
                                          <p:spTgt spid="86"/>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94"/>
        <p:cNvGrpSpPr/>
        <p:nvPr/>
      </p:nvGrpSpPr>
      <p:grpSpPr>
        <a:xfrm>
          <a:off x="0" y="0"/>
          <a:ext cx="0" cy="0"/>
          <a:chOff x="0" y="0"/>
          <a:chExt cx="0" cy="0"/>
        </a:xfrm>
      </p:grpSpPr>
      <p:sp>
        <p:nvSpPr>
          <p:cNvPr id="95" name="Google Shape;95;p16"/>
          <p:cNvSpPr/>
          <p:nvPr/>
        </p:nvSpPr>
        <p:spPr>
          <a:xfrm>
            <a:off x="683000" y="1064600"/>
            <a:ext cx="4209600" cy="3795600"/>
          </a:xfrm>
          <a:prstGeom prst="roundRect">
            <a:avLst>
              <a:gd name="adj" fmla="val 16667"/>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txBox="1"/>
          <p:nvPr/>
        </p:nvSpPr>
        <p:spPr>
          <a:xfrm>
            <a:off x="683000" y="369475"/>
            <a:ext cx="2582100" cy="367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800">
                <a:latin typeface="Calibri"/>
                <a:ea typeface="Calibri"/>
                <a:cs typeface="Calibri"/>
                <a:sym typeface="Calibri"/>
              </a:rPr>
              <a:t>1.1.Présentation du client</a:t>
            </a:r>
            <a:endParaRPr sz="1800">
              <a:latin typeface="Calibri"/>
              <a:ea typeface="Calibri"/>
              <a:cs typeface="Calibri"/>
              <a:sym typeface="Calibri"/>
            </a:endParaRPr>
          </a:p>
        </p:txBody>
      </p:sp>
      <p:pic>
        <p:nvPicPr>
          <p:cNvPr id="97" name="Google Shape;97;p16"/>
          <p:cNvPicPr preferRelativeResize="0"/>
          <p:nvPr/>
        </p:nvPicPr>
        <p:blipFill>
          <a:blip r:embed="rId3">
            <a:alphaModFix/>
          </a:blip>
          <a:stretch>
            <a:fillRect/>
          </a:stretch>
        </p:blipFill>
        <p:spPr>
          <a:xfrm>
            <a:off x="5530375" y="598450"/>
            <a:ext cx="3287400" cy="3795749"/>
          </a:xfrm>
          <a:prstGeom prst="rect">
            <a:avLst/>
          </a:prstGeom>
          <a:noFill/>
          <a:ln w="19050" cap="flat" cmpd="sng">
            <a:solidFill>
              <a:srgbClr val="741B47"/>
            </a:solidFill>
            <a:prstDash val="solid"/>
            <a:round/>
            <a:headEnd type="none" w="sm" len="sm"/>
            <a:tailEnd type="none" w="sm" len="sm"/>
          </a:ln>
        </p:spPr>
      </p:pic>
      <p:sp>
        <p:nvSpPr>
          <p:cNvPr id="98" name="Google Shape;98;p16"/>
          <p:cNvSpPr txBox="1"/>
          <p:nvPr/>
        </p:nvSpPr>
        <p:spPr>
          <a:xfrm>
            <a:off x="6288175" y="4437800"/>
            <a:ext cx="1018200" cy="42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500" b="1">
                <a:solidFill>
                  <a:srgbClr val="FFFFFF"/>
                </a:solidFill>
                <a:latin typeface="Roboto"/>
                <a:ea typeface="Roboto"/>
                <a:cs typeface="Roboto"/>
                <a:sym typeface="Roboto"/>
              </a:rPr>
              <a:t>MILLERY</a:t>
            </a:r>
            <a:endParaRPr sz="1500" b="1">
              <a:solidFill>
                <a:srgbClr val="FFFFFF"/>
              </a:solidFill>
              <a:latin typeface="Roboto"/>
              <a:ea typeface="Roboto"/>
              <a:cs typeface="Roboto"/>
              <a:sym typeface="Roboto"/>
            </a:endParaRPr>
          </a:p>
        </p:txBody>
      </p:sp>
      <p:pic>
        <p:nvPicPr>
          <p:cNvPr id="99" name="Google Shape;99;p16"/>
          <p:cNvPicPr preferRelativeResize="0"/>
          <p:nvPr/>
        </p:nvPicPr>
        <p:blipFill rotWithShape="1">
          <a:blip r:embed="rId4">
            <a:alphaModFix/>
          </a:blip>
          <a:srcRect l="10690" t="14806"/>
          <a:stretch/>
        </p:blipFill>
        <p:spPr>
          <a:xfrm>
            <a:off x="1411340" y="1176678"/>
            <a:ext cx="2752920" cy="1097700"/>
          </a:xfrm>
          <a:prstGeom prst="rect">
            <a:avLst/>
          </a:prstGeom>
          <a:noFill/>
          <a:ln w="38100" cap="flat" cmpd="sng">
            <a:solidFill>
              <a:srgbClr val="741B47"/>
            </a:solidFill>
            <a:prstDash val="solid"/>
            <a:round/>
            <a:headEnd type="none" w="sm" len="sm"/>
            <a:tailEnd type="none" w="sm" len="sm"/>
          </a:ln>
        </p:spPr>
      </p:pic>
      <p:sp>
        <p:nvSpPr>
          <p:cNvPr id="100" name="Google Shape;100;p16"/>
          <p:cNvSpPr/>
          <p:nvPr/>
        </p:nvSpPr>
        <p:spPr>
          <a:xfrm rot="-5400000">
            <a:off x="5225650" y="3762300"/>
            <a:ext cx="1097700" cy="903000"/>
          </a:xfrm>
          <a:prstGeom prst="uturnArrow">
            <a:avLst>
              <a:gd name="adj1" fmla="val 25000"/>
              <a:gd name="adj2" fmla="val 25000"/>
              <a:gd name="adj3" fmla="val 25000"/>
              <a:gd name="adj4" fmla="val 43750"/>
              <a:gd name="adj5" fmla="val 75000"/>
            </a:avLst>
          </a:prstGeom>
          <a:gradFill>
            <a:gsLst>
              <a:gs pos="0">
                <a:srgbClr val="DBD4EB"/>
              </a:gs>
              <a:gs pos="100000">
                <a:srgbClr val="9180BB"/>
              </a:gs>
            </a:gsLst>
            <a:lin ang="5400012" scaled="0"/>
          </a:gradFill>
          <a:ln w="9525"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6"/>
          <p:cNvSpPr txBox="1"/>
          <p:nvPr/>
        </p:nvSpPr>
        <p:spPr>
          <a:xfrm>
            <a:off x="626600" y="2350950"/>
            <a:ext cx="4322400" cy="2270400"/>
          </a:xfrm>
          <a:prstGeom prst="rect">
            <a:avLst/>
          </a:prstGeom>
          <a:noFill/>
          <a:ln>
            <a:noFill/>
          </a:ln>
        </p:spPr>
        <p:txBody>
          <a:bodyPr spcFirstLastPara="1" wrap="square" lIns="90000" tIns="91425" rIns="91425" bIns="91425" anchor="t" anchorCtr="0">
            <a:noAutofit/>
          </a:bodyPr>
          <a:lstStyle/>
          <a:p>
            <a:pPr marL="360000" lvl="0" indent="-268900" algn="l" rtl="0">
              <a:spcBef>
                <a:spcPts val="0"/>
              </a:spcBef>
              <a:spcAft>
                <a:spcPts val="0"/>
              </a:spcAft>
              <a:buSzPts val="1400"/>
              <a:buFont typeface="Calibri"/>
              <a:buChar char="●"/>
            </a:pPr>
            <a:r>
              <a:rPr lang="fr" dirty="0">
                <a:latin typeface="Calibri"/>
                <a:ea typeface="Calibri"/>
                <a:cs typeface="Calibri"/>
                <a:sym typeface="Calibri"/>
              </a:rPr>
              <a:t>Millery se situe au Sud-Ouest de la ville de Lyon, dans la région Auvergne-Rhône-Alpes</a:t>
            </a:r>
            <a:r>
              <a:rPr lang="fr" dirty="0" smtClean="0">
                <a:latin typeface="Calibri"/>
                <a:ea typeface="Calibri"/>
                <a:cs typeface="Calibri"/>
                <a:sym typeface="Calibri"/>
              </a:rPr>
              <a:t>.</a:t>
            </a:r>
            <a:endParaRPr>
              <a:latin typeface="Calibri"/>
              <a:ea typeface="Calibri"/>
              <a:cs typeface="Calibri"/>
              <a:sym typeface="Calibri"/>
            </a:endParaRPr>
          </a:p>
          <a:p>
            <a:pPr marL="360000" lvl="0" indent="-268900" algn="l" rtl="0">
              <a:lnSpc>
                <a:spcPct val="200000"/>
              </a:lnSpc>
              <a:spcBef>
                <a:spcPts val="0"/>
              </a:spcBef>
              <a:spcAft>
                <a:spcPts val="0"/>
              </a:spcAft>
              <a:buSzPts val="1400"/>
              <a:buFont typeface="Calibri"/>
              <a:buChar char="●"/>
            </a:pPr>
            <a:r>
              <a:rPr lang="fr" dirty="0">
                <a:latin typeface="Calibri"/>
                <a:ea typeface="Calibri"/>
                <a:cs typeface="Calibri"/>
                <a:sym typeface="Calibri"/>
              </a:rPr>
              <a:t>Village de 4 500 habitants selon INSEE (2015).</a:t>
            </a:r>
            <a:endParaRPr>
              <a:latin typeface="Calibri"/>
              <a:ea typeface="Calibri"/>
              <a:cs typeface="Calibri"/>
              <a:sym typeface="Calibri"/>
            </a:endParaRPr>
          </a:p>
          <a:p>
            <a:pPr marL="360000" lvl="0" indent="-268900" algn="l" rtl="0">
              <a:lnSpc>
                <a:spcPct val="200000"/>
              </a:lnSpc>
              <a:spcBef>
                <a:spcPts val="0"/>
              </a:spcBef>
              <a:spcAft>
                <a:spcPts val="0"/>
              </a:spcAft>
              <a:buSzPts val="1400"/>
              <a:buChar char="●"/>
            </a:pPr>
            <a:r>
              <a:rPr lang="fr" dirty="0">
                <a:latin typeface="Calibri"/>
                <a:ea typeface="Calibri"/>
                <a:cs typeface="Calibri"/>
                <a:sym typeface="Calibri"/>
              </a:rPr>
              <a:t>Le Rhône traverse la commune de Millery. </a:t>
            </a:r>
            <a:endParaRPr>
              <a:latin typeface="Calibri"/>
              <a:ea typeface="Calibri"/>
              <a:cs typeface="Calibri"/>
              <a:sym typeface="Calibri"/>
            </a:endParaRPr>
          </a:p>
          <a:p>
            <a:pPr marL="360000" lvl="0" indent="-268900" algn="l" rtl="0">
              <a:lnSpc>
                <a:spcPct val="100000"/>
              </a:lnSpc>
              <a:spcBef>
                <a:spcPts val="0"/>
              </a:spcBef>
              <a:spcAft>
                <a:spcPts val="0"/>
              </a:spcAft>
              <a:buSzPts val="1400"/>
              <a:buChar char="●"/>
            </a:pPr>
            <a:r>
              <a:rPr lang="fr" dirty="0">
                <a:latin typeface="Calibri"/>
                <a:ea typeface="Calibri"/>
                <a:cs typeface="Calibri"/>
                <a:sym typeface="Calibri"/>
              </a:rPr>
              <a:t>Elle est entourée par les communes de Montagny, Charly et Grigny.  </a:t>
            </a:r>
            <a:endParaRPr>
              <a:latin typeface="Calibri"/>
              <a:ea typeface="Calibri"/>
              <a:cs typeface="Calibri"/>
              <a:sym typeface="Calibri"/>
            </a:endParaRPr>
          </a:p>
          <a:p>
            <a:pPr marL="914400" lvl="0" indent="0" algn="l" rtl="0">
              <a:lnSpc>
                <a:spcPct val="100000"/>
              </a:lnSpc>
              <a:spcBef>
                <a:spcPts val="0"/>
              </a:spcBef>
              <a:spcAft>
                <a:spcPts val="0"/>
              </a:spcAft>
              <a:buNone/>
            </a:pPr>
            <a:endParaRPr/>
          </a:p>
          <a:p>
            <a:pPr marL="0" lvl="0" indent="0" algn="just" rtl="0">
              <a:lnSpc>
                <a:spcPct val="150000"/>
              </a:lnSpc>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102" name="Google Shape;102;p16"/>
          <p:cNvSpPr txBox="1"/>
          <p:nvPr/>
        </p:nvSpPr>
        <p:spPr>
          <a:xfrm>
            <a:off x="-22100" y="-52925"/>
            <a:ext cx="8640600" cy="422400"/>
          </a:xfrm>
          <a:prstGeom prst="rect">
            <a:avLst/>
          </a:prstGeom>
          <a:noFill/>
          <a:ln>
            <a:noFill/>
          </a:ln>
        </p:spPr>
        <p:txBody>
          <a:bodyPr spcFirstLastPara="1" wrap="square" lIns="91425" tIns="91425" rIns="91425" bIns="91425" anchor="t" anchorCtr="0">
            <a:noAutofit/>
          </a:bodyPr>
          <a:lstStyle/>
          <a:p>
            <a:pPr marL="457200" lvl="0" indent="-198799" algn="l" rtl="0">
              <a:lnSpc>
                <a:spcPct val="150000"/>
              </a:lnSpc>
              <a:spcBef>
                <a:spcPts val="0"/>
              </a:spcBef>
              <a:spcAft>
                <a:spcPts val="0"/>
              </a:spcAft>
              <a:buSzPts val="1600"/>
              <a:buAutoNum type="arabicPeriod"/>
            </a:pPr>
            <a:r>
              <a:rPr lang="fr" sz="1600" b="1" i="1" u="sng"/>
              <a:t>LE GROUPE SCOLAIRE DE SENTIER ET SON ESPACE PUBLIQUE</a:t>
            </a:r>
            <a:r>
              <a:rPr lang="fr" sz="1600" b="1" i="1"/>
              <a:t> </a:t>
            </a:r>
            <a:endParaRPr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p:tgtEl>
                                          <p:spTgt spid="102"/>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1000"/>
                                        <p:tgtEl>
                                          <p:spTgt spid="96"/>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3" presetClass="entr" presetSubtype="16" fill="hold" nodeType="after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2500"/>
                                        <p:tgtEl>
                                          <p:spTgt spid="97"/>
                                        </p:tgtEl>
                                        <p:attrNameLst>
                                          <p:attrName>ppt_w</p:attrName>
                                        </p:attrNameLst>
                                      </p:cBhvr>
                                      <p:tavLst>
                                        <p:tav tm="0">
                                          <p:val>
                                            <p:strVal val="0"/>
                                          </p:val>
                                        </p:tav>
                                        <p:tav tm="100000">
                                          <p:val>
                                            <p:strVal val="#ppt_w"/>
                                          </p:val>
                                        </p:tav>
                                      </p:tavLst>
                                    </p:anim>
                                    <p:anim calcmode="lin" valueType="num">
                                      <p:cBhvr additive="base">
                                        <p:cTn id="16" dur="2500"/>
                                        <p:tgtEl>
                                          <p:spTgt spid="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2000"/>
                                        <p:tgtEl>
                                          <p:spTgt spid="99"/>
                                        </p:tgtEl>
                                        <p:attrNameLst>
                                          <p:attrName>ppt_w</p:attrName>
                                        </p:attrNameLst>
                                      </p:cBhvr>
                                      <p:tavLst>
                                        <p:tav tm="0">
                                          <p:val>
                                            <p:strVal val="0"/>
                                          </p:val>
                                        </p:tav>
                                        <p:tav tm="100000">
                                          <p:val>
                                            <p:strVal val="#ppt_w"/>
                                          </p:val>
                                        </p:tav>
                                      </p:tavLst>
                                    </p:anim>
                                    <p:anim calcmode="lin" valueType="num">
                                      <p:cBhvr additive="base">
                                        <p:cTn id="20" dur="2000"/>
                                        <p:tgtEl>
                                          <p:spTgt spid="99"/>
                                        </p:tgtEl>
                                        <p:attrNameLst>
                                          <p:attrName>ppt_h</p:attrName>
                                        </p:attrNameLst>
                                      </p:cBhvr>
                                      <p:tavLst>
                                        <p:tav tm="0">
                                          <p:val>
                                            <p:strVal val="0"/>
                                          </p:val>
                                        </p:tav>
                                        <p:tav tm="100000">
                                          <p:val>
                                            <p:strVal val="#ppt_h"/>
                                          </p:val>
                                        </p:tav>
                                      </p:tavLst>
                                    </p:anim>
                                  </p:childTnLst>
                                </p:cTn>
                              </p:par>
                              <p:par>
                                <p:cTn id="21" presetID="2" presetClass="entr" presetSubtype="4" fill="hold" nodeType="withEffect">
                                  <p:stCondLst>
                                    <p:cond delay="0"/>
                                  </p:stCondLst>
                                  <p:childTnLst>
                                    <p:set>
                                      <p:cBhvr>
                                        <p:cTn id="22" dur="1" fill="hold">
                                          <p:stCondLst>
                                            <p:cond delay="0"/>
                                          </p:stCondLst>
                                        </p:cTn>
                                        <p:tgtEl>
                                          <p:spTgt spid="100"/>
                                        </p:tgtEl>
                                        <p:attrNameLst>
                                          <p:attrName>style.visibility</p:attrName>
                                        </p:attrNameLst>
                                      </p:cBhvr>
                                      <p:to>
                                        <p:strVal val="visible"/>
                                      </p:to>
                                    </p:set>
                                    <p:anim calcmode="lin" valueType="num">
                                      <p:cBhvr additive="base">
                                        <p:cTn id="23" dur="2500"/>
                                        <p:tgtEl>
                                          <p:spTgt spid="100"/>
                                        </p:tgtEl>
                                        <p:attrNameLst>
                                          <p:attrName>ppt_y</p:attrName>
                                        </p:attrNameLst>
                                      </p:cBhvr>
                                      <p:tavLst>
                                        <p:tav tm="0">
                                          <p:val>
                                            <p:strVal val="#ppt_y+1"/>
                                          </p:val>
                                        </p:tav>
                                        <p:tav tm="100000">
                                          <p:val>
                                            <p:strVal val="#ppt_y"/>
                                          </p:val>
                                        </p:tav>
                                      </p:tavLst>
                                    </p:anim>
                                  </p:childTnLst>
                                </p:cTn>
                              </p:par>
                            </p:childTnLst>
                          </p:cTn>
                        </p:par>
                        <p:par>
                          <p:cTn id="24" fill="hold">
                            <p:stCondLst>
                              <p:cond delay="4500"/>
                            </p:stCondLst>
                            <p:childTnLst>
                              <p:par>
                                <p:cTn id="25" presetID="2" presetClass="entr" presetSubtype="2" fill="hold" nodeType="afterEffect">
                                  <p:stCondLst>
                                    <p:cond delay="0"/>
                                  </p:stCondLst>
                                  <p:childTnLst>
                                    <p:set>
                                      <p:cBhvr>
                                        <p:cTn id="26" dur="1" fill="hold">
                                          <p:stCondLst>
                                            <p:cond delay="0"/>
                                          </p:stCondLst>
                                        </p:cTn>
                                        <p:tgtEl>
                                          <p:spTgt spid="98">
                                            <p:txEl>
                                              <p:pRg st="0" end="0"/>
                                            </p:txEl>
                                          </p:spTgt>
                                        </p:tgtEl>
                                        <p:attrNameLst>
                                          <p:attrName>style.visibility</p:attrName>
                                        </p:attrNameLst>
                                      </p:cBhvr>
                                      <p:to>
                                        <p:strVal val="visible"/>
                                      </p:to>
                                    </p:set>
                                    <p:anim calcmode="lin" valueType="num">
                                      <p:cBhvr additive="base">
                                        <p:cTn id="27" dur="800"/>
                                        <p:tgtEl>
                                          <p:spTgt spid="98">
                                            <p:txEl>
                                              <p:pRg st="0" end="0"/>
                                            </p:txEl>
                                          </p:spTgt>
                                        </p:tgtEl>
                                        <p:attrNameLst>
                                          <p:attrName>ppt_x</p:attrName>
                                        </p:attrNameLst>
                                      </p:cBhvr>
                                      <p:tavLst>
                                        <p:tav tm="0">
                                          <p:val>
                                            <p:strVal val="#ppt_x+1"/>
                                          </p:val>
                                        </p:tav>
                                        <p:tav tm="100000">
                                          <p:val>
                                            <p:strVal val="#ppt_x"/>
                                          </p:val>
                                        </p:tav>
                                      </p:tavLst>
                                    </p:anim>
                                  </p:childTnLst>
                                </p:cTn>
                              </p:par>
                            </p:childTnLst>
                          </p:cTn>
                        </p:par>
                        <p:par>
                          <p:cTn id="28" fill="hold">
                            <p:stCondLst>
                              <p:cond delay="5300"/>
                            </p:stCondLst>
                            <p:childTnLst>
                              <p:par>
                                <p:cTn id="29" presetID="10" presetClass="entr" presetSubtype="0" fill="hold" nodeType="after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fade">
                                      <p:cBhvr>
                                        <p:cTn id="31" dur="1000"/>
                                        <p:tgtEl>
                                          <p:spTgt spid="9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1">
                                            <p:txEl>
                                              <p:pRg st="0" end="0"/>
                                            </p:txEl>
                                          </p:spTgt>
                                        </p:tgtEl>
                                        <p:attrNameLst>
                                          <p:attrName>style.visibility</p:attrName>
                                        </p:attrNameLst>
                                      </p:cBhvr>
                                      <p:to>
                                        <p:strVal val="visible"/>
                                      </p:to>
                                    </p:set>
                                    <p:animEffect transition="in" filter="fade">
                                      <p:cBhvr>
                                        <p:cTn id="36" dur="1000"/>
                                        <p:tgtEl>
                                          <p:spTgt spid="10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1">
                                            <p:txEl>
                                              <p:pRg st="1" end="1"/>
                                            </p:txEl>
                                          </p:spTgt>
                                        </p:tgtEl>
                                        <p:attrNameLst>
                                          <p:attrName>style.visibility</p:attrName>
                                        </p:attrNameLst>
                                      </p:cBhvr>
                                      <p:to>
                                        <p:strVal val="visible"/>
                                      </p:to>
                                    </p:set>
                                    <p:animEffect transition="in" filter="fade">
                                      <p:cBhvr>
                                        <p:cTn id="41" dur="1000"/>
                                        <p:tgtEl>
                                          <p:spTgt spid="10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1">
                                            <p:txEl>
                                              <p:pRg st="2" end="2"/>
                                            </p:txEl>
                                          </p:spTgt>
                                        </p:tgtEl>
                                        <p:attrNameLst>
                                          <p:attrName>style.visibility</p:attrName>
                                        </p:attrNameLst>
                                      </p:cBhvr>
                                      <p:to>
                                        <p:strVal val="visible"/>
                                      </p:to>
                                    </p:set>
                                    <p:animEffect transition="in" filter="fade">
                                      <p:cBhvr>
                                        <p:cTn id="46" dur="1000"/>
                                        <p:tgtEl>
                                          <p:spTgt spid="101">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01">
                                            <p:txEl>
                                              <p:pRg st="3" end="3"/>
                                            </p:txEl>
                                          </p:spTgt>
                                        </p:tgtEl>
                                        <p:attrNameLst>
                                          <p:attrName>style.visibility</p:attrName>
                                        </p:attrNameLst>
                                      </p:cBhvr>
                                      <p:to>
                                        <p:strVal val="visible"/>
                                      </p:to>
                                    </p:set>
                                    <p:animEffect transition="in" filter="fade">
                                      <p:cBhvr>
                                        <p:cTn id="51" dur="1000"/>
                                        <p:tgtEl>
                                          <p:spTgt spid="1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106"/>
        <p:cNvGrpSpPr/>
        <p:nvPr/>
      </p:nvGrpSpPr>
      <p:grpSpPr>
        <a:xfrm>
          <a:off x="0" y="0"/>
          <a:ext cx="0" cy="0"/>
          <a:chOff x="0" y="0"/>
          <a:chExt cx="0" cy="0"/>
        </a:xfrm>
      </p:grpSpPr>
      <p:sp>
        <p:nvSpPr>
          <p:cNvPr id="107" name="Google Shape;107;p17"/>
          <p:cNvSpPr txBox="1"/>
          <p:nvPr/>
        </p:nvSpPr>
        <p:spPr>
          <a:xfrm>
            <a:off x="2021625" y="908325"/>
            <a:ext cx="6866100" cy="4224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a:t>Millery souhaite débuter un projet de sécurité via un système de vidéoprotection.</a:t>
            </a:r>
            <a:endParaRPr/>
          </a:p>
        </p:txBody>
      </p:sp>
      <p:pic>
        <p:nvPicPr>
          <p:cNvPr id="108" name="Google Shape;108;p17"/>
          <p:cNvPicPr preferRelativeResize="0"/>
          <p:nvPr/>
        </p:nvPicPr>
        <p:blipFill rotWithShape="1">
          <a:blip r:embed="rId3">
            <a:alphaModFix/>
          </a:blip>
          <a:srcRect r="58568"/>
          <a:stretch/>
        </p:blipFill>
        <p:spPr>
          <a:xfrm>
            <a:off x="275650" y="908313"/>
            <a:ext cx="1319725" cy="1432850"/>
          </a:xfrm>
          <a:prstGeom prst="rect">
            <a:avLst/>
          </a:prstGeom>
          <a:noFill/>
          <a:ln w="19050" cap="flat" cmpd="sng">
            <a:solidFill>
              <a:srgbClr val="741B47"/>
            </a:solidFill>
            <a:prstDash val="solid"/>
            <a:round/>
            <a:headEnd type="none" w="sm" len="sm"/>
            <a:tailEnd type="none" w="sm" len="sm"/>
          </a:ln>
        </p:spPr>
      </p:pic>
      <p:sp>
        <p:nvSpPr>
          <p:cNvPr id="109" name="Google Shape;109;p17"/>
          <p:cNvSpPr txBox="1"/>
          <p:nvPr/>
        </p:nvSpPr>
        <p:spPr>
          <a:xfrm>
            <a:off x="275650" y="2512875"/>
            <a:ext cx="4138500" cy="4224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a:t>Sécuriser une zone en cours de réaménagement.</a:t>
            </a:r>
            <a:endParaRPr/>
          </a:p>
        </p:txBody>
      </p:sp>
      <p:sp>
        <p:nvSpPr>
          <p:cNvPr id="110" name="Google Shape;110;p17"/>
          <p:cNvSpPr txBox="1"/>
          <p:nvPr/>
        </p:nvSpPr>
        <p:spPr>
          <a:xfrm>
            <a:off x="2626125" y="3631475"/>
            <a:ext cx="6261600" cy="7026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a:t>La mairie a lancé un appel d’offre.</a:t>
            </a:r>
            <a:endParaRPr/>
          </a:p>
          <a:p>
            <a:pPr marL="0" lvl="0" indent="0" algn="just" rtl="0">
              <a:lnSpc>
                <a:spcPct val="115000"/>
              </a:lnSpc>
              <a:spcBef>
                <a:spcPts val="0"/>
              </a:spcBef>
              <a:spcAft>
                <a:spcPts val="0"/>
              </a:spcAft>
              <a:buNone/>
            </a:pPr>
            <a:r>
              <a:rPr lang="fr"/>
              <a:t>(hors appel d’offre : système de contrôle d’accès et d’alarme).</a:t>
            </a:r>
            <a:endParaRPr/>
          </a:p>
          <a:p>
            <a:pPr marL="0" lvl="0" indent="0" algn="just" rtl="0">
              <a:lnSpc>
                <a:spcPct val="115000"/>
              </a:lnSpc>
              <a:spcBef>
                <a:spcPts val="0"/>
              </a:spcBef>
              <a:spcAft>
                <a:spcPts val="0"/>
              </a:spcAft>
              <a:buNone/>
            </a:pPr>
            <a:endParaRPr sz="1200"/>
          </a:p>
        </p:txBody>
      </p:sp>
      <p:pic>
        <p:nvPicPr>
          <p:cNvPr id="111" name="Google Shape;111;p17"/>
          <p:cNvPicPr preferRelativeResize="0"/>
          <p:nvPr/>
        </p:nvPicPr>
        <p:blipFill rotWithShape="1">
          <a:blip r:embed="rId4">
            <a:alphaModFix/>
          </a:blip>
          <a:srcRect r="7876"/>
          <a:stretch/>
        </p:blipFill>
        <p:spPr>
          <a:xfrm>
            <a:off x="275650" y="3631475"/>
            <a:ext cx="2024300" cy="1238950"/>
          </a:xfrm>
          <a:prstGeom prst="rect">
            <a:avLst/>
          </a:prstGeom>
          <a:noFill/>
          <a:ln w="25400" cap="flat" cmpd="sng">
            <a:solidFill>
              <a:srgbClr val="741B47"/>
            </a:solidFill>
            <a:prstDash val="solid"/>
            <a:miter lim="8000"/>
            <a:headEnd type="none" w="sm" len="sm"/>
            <a:tailEnd type="none" w="sm" len="sm"/>
          </a:ln>
        </p:spPr>
      </p:pic>
      <p:sp>
        <p:nvSpPr>
          <p:cNvPr id="112" name="Google Shape;112;p17"/>
          <p:cNvSpPr txBox="1"/>
          <p:nvPr/>
        </p:nvSpPr>
        <p:spPr>
          <a:xfrm>
            <a:off x="683000" y="369400"/>
            <a:ext cx="1571400" cy="367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fr" sz="1800">
                <a:latin typeface="Calibri"/>
                <a:ea typeface="Calibri"/>
                <a:cs typeface="Calibri"/>
                <a:sym typeface="Calibri"/>
              </a:rPr>
              <a:t>1.2.Contexte</a:t>
            </a:r>
            <a:endParaRPr sz="1800">
              <a:latin typeface="Calibri"/>
              <a:ea typeface="Calibri"/>
              <a:cs typeface="Calibri"/>
              <a:sym typeface="Calibri"/>
            </a:endParaRPr>
          </a:p>
        </p:txBody>
      </p:sp>
      <p:pic>
        <p:nvPicPr>
          <p:cNvPr id="113" name="Google Shape;113;p17"/>
          <p:cNvPicPr preferRelativeResize="0"/>
          <p:nvPr/>
        </p:nvPicPr>
        <p:blipFill>
          <a:blip r:embed="rId5">
            <a:alphaModFix/>
          </a:blip>
          <a:stretch>
            <a:fillRect/>
          </a:stretch>
        </p:blipFill>
        <p:spPr>
          <a:xfrm>
            <a:off x="6871025" y="2041575"/>
            <a:ext cx="1858877" cy="1394150"/>
          </a:xfrm>
          <a:prstGeom prst="rect">
            <a:avLst/>
          </a:prstGeom>
          <a:noFill/>
          <a:ln w="19050" cap="flat" cmpd="sng">
            <a:solidFill>
              <a:srgbClr val="741B47"/>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1000"/>
                                        <p:tgtEl>
                                          <p:spTgt spid="112"/>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 calcmode="lin" valueType="num">
                                      <p:cBhvr additive="base">
                                        <p:cTn id="11" dur="1000"/>
                                        <p:tgtEl>
                                          <p:spTgt spid="108"/>
                                        </p:tgtEl>
                                        <p:attrNameLst>
                                          <p:attrName>ppt_x</p:attrName>
                                        </p:attrNameLst>
                                      </p:cBhvr>
                                      <p:tavLst>
                                        <p:tav tm="0">
                                          <p:val>
                                            <p:strVal val="#ppt_x-1"/>
                                          </p:val>
                                        </p:tav>
                                        <p:tav tm="100000">
                                          <p:val>
                                            <p:strVal val="#ppt_x"/>
                                          </p:val>
                                        </p:tav>
                                      </p:tavLst>
                                    </p:anim>
                                  </p:childTnLst>
                                </p:cTn>
                              </p:par>
                              <p:par>
                                <p:cTn id="12" presetID="2" presetClass="entr" presetSubtype="2" fill="hold" nodeType="with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additive="base">
                                        <p:cTn id="14" dur="1000"/>
                                        <p:tgtEl>
                                          <p:spTgt spid="107"/>
                                        </p:tgtEl>
                                        <p:attrNameLst>
                                          <p:attrName>ppt_x</p:attrName>
                                        </p:attrNameLst>
                                      </p:cBhvr>
                                      <p:tavLst>
                                        <p:tav tm="0">
                                          <p:val>
                                            <p:strVal val="#ppt_x+1"/>
                                          </p:val>
                                        </p:tav>
                                        <p:tav tm="100000">
                                          <p:val>
                                            <p:strVal val="#ppt_x"/>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3"/>
                                        </p:tgtEl>
                                        <p:attrNameLst>
                                          <p:attrName>style.visibility</p:attrName>
                                        </p:attrNameLst>
                                      </p:cBhvr>
                                      <p:to>
                                        <p:strVal val="visible"/>
                                      </p:to>
                                    </p:set>
                                    <p:anim calcmode="lin" valueType="num">
                                      <p:cBhvr additive="base">
                                        <p:cTn id="19" dur="1000"/>
                                        <p:tgtEl>
                                          <p:spTgt spid="113"/>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additive="base">
                                        <p:cTn id="22" dur="1000"/>
                                        <p:tgtEl>
                                          <p:spTgt spid="109"/>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1000"/>
                                        <p:tgtEl>
                                          <p:spTgt spid="111"/>
                                        </p:tgtEl>
                                        <p:attrNameLst>
                                          <p:attrName>ppt_x</p:attrName>
                                        </p:attrNameLst>
                                      </p:cBhvr>
                                      <p:tavLst>
                                        <p:tav tm="0">
                                          <p:val>
                                            <p:strVal val="#ppt_x-1"/>
                                          </p:val>
                                        </p:tav>
                                        <p:tav tm="100000">
                                          <p:val>
                                            <p:strVal val="#ppt_x"/>
                                          </p:val>
                                        </p:tav>
                                      </p:tavLst>
                                    </p:anim>
                                  </p:childTnLst>
                                </p:cTn>
                              </p:par>
                              <p:par>
                                <p:cTn id="28" presetID="2" presetClass="entr" presetSubtype="2"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 calcmode="lin" valueType="num">
                                      <p:cBhvr additive="base">
                                        <p:cTn id="30" dur="1000"/>
                                        <p:tgtEl>
                                          <p:spTgt spid="1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117"/>
        <p:cNvGrpSpPr/>
        <p:nvPr/>
      </p:nvGrpSpPr>
      <p:grpSpPr>
        <a:xfrm>
          <a:off x="0" y="0"/>
          <a:ext cx="0" cy="0"/>
          <a:chOff x="0" y="0"/>
          <a:chExt cx="0" cy="0"/>
        </a:xfrm>
      </p:grpSpPr>
      <p:sp>
        <p:nvSpPr>
          <p:cNvPr id="118" name="Google Shape;118;p18"/>
          <p:cNvSpPr/>
          <p:nvPr/>
        </p:nvSpPr>
        <p:spPr>
          <a:xfrm>
            <a:off x="5520325" y="578425"/>
            <a:ext cx="3420900" cy="2286900"/>
          </a:xfrm>
          <a:prstGeom prst="roundRect">
            <a:avLst>
              <a:gd name="adj" fmla="val 16667"/>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txBox="1"/>
          <p:nvPr/>
        </p:nvSpPr>
        <p:spPr>
          <a:xfrm>
            <a:off x="5552475" y="705650"/>
            <a:ext cx="3420900" cy="26607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Char char="●"/>
            </a:pPr>
            <a:r>
              <a:rPr lang="fr" dirty="0"/>
              <a:t>Situé au  centre ville de la commune de Millery.</a:t>
            </a:r>
            <a:endParaRPr/>
          </a:p>
          <a:p>
            <a:pPr marL="457200" lvl="0" indent="-317500" algn="l" rtl="0">
              <a:lnSpc>
                <a:spcPct val="150000"/>
              </a:lnSpc>
              <a:spcBef>
                <a:spcPts val="0"/>
              </a:spcBef>
              <a:spcAft>
                <a:spcPts val="0"/>
              </a:spcAft>
              <a:buSzPts val="1400"/>
              <a:buChar char="●"/>
            </a:pPr>
            <a:r>
              <a:rPr lang="fr" dirty="0"/>
              <a:t>Un groupe scolaire (école </a:t>
            </a:r>
            <a:endParaRPr/>
          </a:p>
          <a:p>
            <a:pPr marL="457200" lvl="0" indent="-317500" algn="l" rtl="0">
              <a:lnSpc>
                <a:spcPct val="150000"/>
              </a:lnSpc>
              <a:spcBef>
                <a:spcPts val="0"/>
              </a:spcBef>
              <a:spcAft>
                <a:spcPts val="0"/>
              </a:spcAft>
              <a:buSzPts val="1400"/>
              <a:buChar char="●"/>
            </a:pPr>
            <a:r>
              <a:rPr lang="fr" dirty="0"/>
              <a:t>maternelle et restauration scolaire)</a:t>
            </a:r>
            <a:endParaRPr/>
          </a:p>
          <a:p>
            <a:pPr marL="457200" lvl="0" indent="-317500" algn="l" rtl="0">
              <a:lnSpc>
                <a:spcPct val="150000"/>
              </a:lnSpc>
              <a:spcBef>
                <a:spcPts val="0"/>
              </a:spcBef>
              <a:spcAft>
                <a:spcPts val="0"/>
              </a:spcAft>
              <a:buSzPts val="1400"/>
              <a:buChar char="●"/>
            </a:pPr>
            <a:r>
              <a:rPr lang="fr" dirty="0"/>
              <a:t>Des espace verts</a:t>
            </a:r>
            <a:endParaRPr/>
          </a:p>
          <a:p>
            <a:pPr marL="457200" lvl="0" indent="-317500" algn="l" rtl="0">
              <a:lnSpc>
                <a:spcPct val="150000"/>
              </a:lnSpc>
              <a:spcBef>
                <a:spcPts val="0"/>
              </a:spcBef>
              <a:spcAft>
                <a:spcPts val="0"/>
              </a:spcAft>
              <a:buSzPts val="1400"/>
              <a:buChar char="●"/>
            </a:pPr>
            <a:r>
              <a:rPr lang="fr" dirty="0"/>
              <a:t>Voierie </a:t>
            </a:r>
            <a:endParaRPr/>
          </a:p>
          <a:p>
            <a:pPr marL="914400" lvl="0" indent="0" algn="l" rtl="0">
              <a:lnSpc>
                <a:spcPct val="150000"/>
              </a:lnSpc>
              <a:spcBef>
                <a:spcPts val="0"/>
              </a:spcBef>
              <a:spcAft>
                <a:spcPts val="0"/>
              </a:spcAft>
              <a:buNone/>
            </a:pPr>
            <a:endParaRPr/>
          </a:p>
        </p:txBody>
      </p:sp>
      <p:pic>
        <p:nvPicPr>
          <p:cNvPr id="120" name="Google Shape;120;p18"/>
          <p:cNvPicPr preferRelativeResize="0"/>
          <p:nvPr/>
        </p:nvPicPr>
        <p:blipFill>
          <a:blip r:embed="rId3">
            <a:alphaModFix/>
          </a:blip>
          <a:stretch>
            <a:fillRect/>
          </a:stretch>
        </p:blipFill>
        <p:spPr>
          <a:xfrm>
            <a:off x="507249" y="579425"/>
            <a:ext cx="4763575" cy="4405476"/>
          </a:xfrm>
          <a:prstGeom prst="rect">
            <a:avLst/>
          </a:prstGeom>
          <a:noFill/>
          <a:ln w="28575" cap="flat" cmpd="sng">
            <a:solidFill>
              <a:srgbClr val="741B47"/>
            </a:solidFill>
            <a:prstDash val="solid"/>
            <a:round/>
            <a:headEnd type="none" w="sm" len="sm"/>
            <a:tailEnd type="none" w="sm" len="sm"/>
          </a:ln>
        </p:spPr>
      </p:pic>
      <p:sp>
        <p:nvSpPr>
          <p:cNvPr id="121" name="Google Shape;121;p18"/>
          <p:cNvSpPr txBox="1"/>
          <p:nvPr/>
        </p:nvSpPr>
        <p:spPr>
          <a:xfrm>
            <a:off x="237500" y="87025"/>
            <a:ext cx="3599700" cy="3672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sz="1800">
                <a:latin typeface="Calibri"/>
                <a:ea typeface="Calibri"/>
                <a:cs typeface="Calibri"/>
                <a:sym typeface="Calibri"/>
              </a:rPr>
              <a:t>1.3.Groupe scolaire et ses alentours</a:t>
            </a:r>
            <a:endParaRPr sz="1800">
              <a:latin typeface="Calibri"/>
              <a:ea typeface="Calibri"/>
              <a:cs typeface="Calibri"/>
              <a:sym typeface="Calibri"/>
            </a:endParaRPr>
          </a:p>
        </p:txBody>
      </p:sp>
      <p:pic>
        <p:nvPicPr>
          <p:cNvPr id="122" name="Google Shape;122;p18"/>
          <p:cNvPicPr preferRelativeResize="0"/>
          <p:nvPr/>
        </p:nvPicPr>
        <p:blipFill>
          <a:blip r:embed="rId4">
            <a:alphaModFix/>
          </a:blip>
          <a:stretch>
            <a:fillRect/>
          </a:stretch>
        </p:blipFill>
        <p:spPr>
          <a:xfrm>
            <a:off x="722850" y="578437"/>
            <a:ext cx="4332375" cy="4407450"/>
          </a:xfrm>
          <a:prstGeom prst="rect">
            <a:avLst/>
          </a:prstGeom>
          <a:noFill/>
          <a:ln w="25400" cap="flat" cmpd="sng">
            <a:solidFill>
              <a:srgbClr val="741B47"/>
            </a:solidFill>
            <a:prstDash val="solid"/>
            <a:miter lim="8000"/>
            <a:headEnd type="none" w="sm" len="sm"/>
            <a:tailEnd type="none" w="sm" len="sm"/>
          </a:ln>
        </p:spPr>
      </p:pic>
      <p:sp>
        <p:nvSpPr>
          <p:cNvPr id="123" name="Google Shape;123;p18"/>
          <p:cNvSpPr/>
          <p:nvPr/>
        </p:nvSpPr>
        <p:spPr>
          <a:xfrm>
            <a:off x="6135025" y="3175450"/>
            <a:ext cx="2041500" cy="1767300"/>
          </a:xfrm>
          <a:prstGeom prst="ellipse">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 name="Google Shape;124;p18"/>
          <p:cNvPicPr preferRelativeResize="0"/>
          <p:nvPr/>
        </p:nvPicPr>
        <p:blipFill>
          <a:blip r:embed="rId5">
            <a:alphaModFix/>
          </a:blip>
          <a:stretch>
            <a:fillRect/>
          </a:stretch>
        </p:blipFill>
        <p:spPr>
          <a:xfrm>
            <a:off x="6403900" y="3344725"/>
            <a:ext cx="1428750" cy="1428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p:tgtEl>
                                          <p:spTgt spid="12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20"/>
                                        </p:tgtEl>
                                        <p:attrNameLst>
                                          <p:attrName>style.visibility</p:attrName>
                                        </p:attrNameLst>
                                      </p:cBhvr>
                                      <p:to>
                                        <p:strVal val="visible"/>
                                      </p:to>
                                    </p:set>
                                    <p:anim calcmode="lin" valueType="num">
                                      <p:cBhvr additive="base">
                                        <p:cTn id="11" dur="1000"/>
                                        <p:tgtEl>
                                          <p:spTgt spid="120"/>
                                        </p:tgtEl>
                                        <p:attrNameLst>
                                          <p:attrName>ppt_w</p:attrName>
                                        </p:attrNameLst>
                                      </p:cBhvr>
                                      <p:tavLst>
                                        <p:tav tm="0">
                                          <p:val>
                                            <p:strVal val="0"/>
                                          </p:val>
                                        </p:tav>
                                        <p:tav tm="100000">
                                          <p:val>
                                            <p:strVal val="#ppt_w"/>
                                          </p:val>
                                        </p:tav>
                                      </p:tavLst>
                                    </p:anim>
                                    <p:anim calcmode="lin" valueType="num">
                                      <p:cBhvr additive="base">
                                        <p:cTn id="12" dur="1000"/>
                                        <p:tgtEl>
                                          <p:spTgt spid="1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1000"/>
                                        <p:tgtEl>
                                          <p:spTgt spid="118"/>
                                        </p:tgtEl>
                                        <p:attrNameLst>
                                          <p:attrName>ppt_w</p:attrName>
                                        </p:attrNameLst>
                                      </p:cBhvr>
                                      <p:tavLst>
                                        <p:tav tm="0">
                                          <p:val>
                                            <p:strVal val="0"/>
                                          </p:val>
                                        </p:tav>
                                        <p:tav tm="100000">
                                          <p:val>
                                            <p:strVal val="#ppt_w"/>
                                          </p:val>
                                        </p:tav>
                                      </p:tavLst>
                                    </p:anim>
                                    <p:anim calcmode="lin" valueType="num">
                                      <p:cBhvr additive="base">
                                        <p:cTn id="16" dur="1000"/>
                                        <p:tgtEl>
                                          <p:spTgt spid="118"/>
                                        </p:tgtEl>
                                        <p:attrNameLst>
                                          <p:attrName>ppt_h</p:attrName>
                                        </p:attrNameLst>
                                      </p:cBhvr>
                                      <p:tavLst>
                                        <p:tav tm="0">
                                          <p:val>
                                            <p:strVal val="0"/>
                                          </p:val>
                                        </p:tav>
                                        <p:tav tm="100000">
                                          <p:val>
                                            <p:strVal val="#ppt_h"/>
                                          </p:val>
                                        </p:tav>
                                      </p:tavLst>
                                    </p:anim>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119">
                                            <p:txEl>
                                              <p:pRg st="0" end="0"/>
                                            </p:txEl>
                                          </p:spTgt>
                                        </p:tgtEl>
                                        <p:attrNameLst>
                                          <p:attrName>style.visibility</p:attrName>
                                        </p:attrNameLst>
                                      </p:cBhvr>
                                      <p:to>
                                        <p:strVal val="visible"/>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119">
                                            <p:txEl>
                                              <p:pRg st="1" end="1"/>
                                            </p:txEl>
                                          </p:spTgt>
                                        </p:tgtEl>
                                        <p:attrNameLst>
                                          <p:attrName>style.visibility</p:attrName>
                                        </p:attrNameLst>
                                      </p:cBhvr>
                                      <p:to>
                                        <p:strVal val="visible"/>
                                      </p:to>
                                    </p:set>
                                  </p:childTnLst>
                                </p:cTn>
                              </p:par>
                            </p:childTnLst>
                          </p:cTn>
                        </p:par>
                        <p:par>
                          <p:cTn id="23" fill="hold">
                            <p:stCondLst>
                              <p:cond delay="4500"/>
                            </p:stCondLst>
                            <p:childTnLst>
                              <p:par>
                                <p:cTn id="24" presetID="1" presetClass="entr" presetSubtype="0" fill="hold" nodeType="afterEffect">
                                  <p:stCondLst>
                                    <p:cond delay="0"/>
                                  </p:stCondLst>
                                  <p:childTnLst>
                                    <p:set>
                                      <p:cBhvr>
                                        <p:cTn id="25" dur="1" fill="hold">
                                          <p:stCondLst>
                                            <p:cond delay="0"/>
                                          </p:stCondLst>
                                        </p:cTn>
                                        <p:tgtEl>
                                          <p:spTgt spid="119">
                                            <p:txEl>
                                              <p:pRg st="2" end="2"/>
                                            </p:txEl>
                                          </p:spTgt>
                                        </p:tgtEl>
                                        <p:attrNameLst>
                                          <p:attrName>style.visibility</p:attrName>
                                        </p:attrNameLst>
                                      </p:cBhvr>
                                      <p:to>
                                        <p:strVal val="visible"/>
                                      </p:to>
                                    </p:set>
                                  </p:childTnLst>
                                </p:cTn>
                              </p:par>
                            </p:childTnLst>
                          </p:cTn>
                        </p:par>
                        <p:par>
                          <p:cTn id="26" fill="hold">
                            <p:stCondLst>
                              <p:cond delay="6000"/>
                            </p:stCondLst>
                            <p:childTnLst>
                              <p:par>
                                <p:cTn id="27" presetID="1" presetClass="entr" presetSubtype="0" fill="hold" nodeType="afterEffect">
                                  <p:stCondLst>
                                    <p:cond delay="0"/>
                                  </p:stCondLst>
                                  <p:childTnLst>
                                    <p:set>
                                      <p:cBhvr>
                                        <p:cTn id="28" dur="1" fill="hold">
                                          <p:stCondLst>
                                            <p:cond delay="0"/>
                                          </p:stCondLst>
                                        </p:cTn>
                                        <p:tgtEl>
                                          <p:spTgt spid="119">
                                            <p:txEl>
                                              <p:pRg st="3" end="3"/>
                                            </p:txEl>
                                          </p:spTgt>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nodeType="afterEffect">
                                  <p:stCondLst>
                                    <p:cond delay="0"/>
                                  </p:stCondLst>
                                  <p:childTnLst>
                                    <p:set>
                                      <p:cBhvr>
                                        <p:cTn id="31"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120"/>
                                        </p:tgtEl>
                                      </p:cBhvr>
                                    </p:animEffect>
                                    <p:set>
                                      <p:cBhvr>
                                        <p:cTn id="36" dur="1" fill="hold">
                                          <p:stCondLst>
                                            <p:cond delay="1000"/>
                                          </p:stCondLst>
                                        </p:cTn>
                                        <p:tgtEl>
                                          <p:spTgt spid="12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119"/>
                                        </p:tgtEl>
                                      </p:cBhvr>
                                    </p:animEffect>
                                    <p:set>
                                      <p:cBhvr>
                                        <p:cTn id="39" dur="1" fill="hold">
                                          <p:stCondLst>
                                            <p:cond delay="1000"/>
                                          </p:stCondLst>
                                        </p:cTn>
                                        <p:tgtEl>
                                          <p:spTgt spid="119"/>
                                        </p:tgtEl>
                                        <p:attrNameLst>
                                          <p:attrName>style.visibility</p:attrName>
                                        </p:attrNameLst>
                                      </p:cBhvr>
                                      <p:to>
                                        <p:strVal val="hidden"/>
                                      </p:to>
                                    </p:set>
                                  </p:childTnLst>
                                </p:cTn>
                              </p:par>
                            </p:childTnLst>
                          </p:cTn>
                        </p:par>
                        <p:par>
                          <p:cTn id="40" fill="hold">
                            <p:stCondLst>
                              <p:cond delay="1001"/>
                            </p:stCondLst>
                            <p:childTnLst>
                              <p:par>
                                <p:cTn id="41" presetID="10" presetClass="entr" presetSubtype="0" fill="hold" nodeType="after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fade">
                                      <p:cBhvr>
                                        <p:cTn id="43" dur="1000"/>
                                        <p:tgtEl>
                                          <p:spTgt spid="122"/>
                                        </p:tgtEl>
                                      </p:cBhvr>
                                    </p:animEffect>
                                  </p:childTnLst>
                                </p:cTn>
                              </p:par>
                            </p:childTnLst>
                          </p:cTn>
                        </p:par>
                        <p:par>
                          <p:cTn id="44" fill="hold">
                            <p:stCondLst>
                              <p:cond delay="2001"/>
                            </p:stCondLst>
                            <p:childTnLst>
                              <p:par>
                                <p:cTn id="45" presetID="10" presetClass="entr" presetSubtype="0" fill="hold" nodeType="afterEffect">
                                  <p:stCondLst>
                                    <p:cond delay="0"/>
                                  </p:stCondLst>
                                  <p:childTnLst>
                                    <p:set>
                                      <p:cBhvr>
                                        <p:cTn id="46" dur="1" fill="hold">
                                          <p:stCondLst>
                                            <p:cond delay="0"/>
                                          </p:stCondLst>
                                        </p:cTn>
                                        <p:tgtEl>
                                          <p:spTgt spid="123"/>
                                        </p:tgtEl>
                                        <p:attrNameLst>
                                          <p:attrName>style.visibility</p:attrName>
                                        </p:attrNameLst>
                                      </p:cBhvr>
                                      <p:to>
                                        <p:strVal val="visible"/>
                                      </p:to>
                                    </p:set>
                                    <p:animEffect transition="in" filter="fade">
                                      <p:cBhvr>
                                        <p:cTn id="47" dur="1100"/>
                                        <p:tgtEl>
                                          <p:spTgt spid="123"/>
                                        </p:tgtEl>
                                      </p:cBhvr>
                                    </p:animEffect>
                                  </p:childTnLst>
                                </p:cTn>
                              </p:par>
                              <p:par>
                                <p:cTn id="48" presetID="10" presetClass="entr" presetSubtype="0" fill="hold" nodeType="withEffect">
                                  <p:stCondLst>
                                    <p:cond delay="0"/>
                                  </p:stCondLst>
                                  <p:childTnLst>
                                    <p:set>
                                      <p:cBhvr>
                                        <p:cTn id="49" dur="1" fill="hold">
                                          <p:stCondLst>
                                            <p:cond delay="0"/>
                                          </p:stCondLst>
                                        </p:cTn>
                                        <p:tgtEl>
                                          <p:spTgt spid="124"/>
                                        </p:tgtEl>
                                        <p:attrNameLst>
                                          <p:attrName>style.visibility</p:attrName>
                                        </p:attrNameLst>
                                      </p:cBhvr>
                                      <p:to>
                                        <p:strVal val="visible"/>
                                      </p:to>
                                    </p:set>
                                    <p:animEffect transition="in" filter="fade">
                                      <p:cBhvr>
                                        <p:cTn id="50"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9000">
              <a:srgbClr val="FFFFFF"/>
            </a:gs>
            <a:gs pos="97000">
              <a:srgbClr val="74264D"/>
            </a:gs>
            <a:gs pos="100000">
              <a:srgbClr val="741B47"/>
            </a:gs>
          </a:gsLst>
          <a:lin ang="5400012" scaled="0"/>
        </a:gradFill>
        <a:effectLst/>
      </p:bgPr>
    </p:bg>
    <p:spTree>
      <p:nvGrpSpPr>
        <p:cNvPr id="1" name="Shape 128"/>
        <p:cNvGrpSpPr/>
        <p:nvPr/>
      </p:nvGrpSpPr>
      <p:grpSpPr>
        <a:xfrm>
          <a:off x="0" y="0"/>
          <a:ext cx="0" cy="0"/>
          <a:chOff x="0" y="0"/>
          <a:chExt cx="0" cy="0"/>
        </a:xfrm>
      </p:grpSpPr>
      <p:pic>
        <p:nvPicPr>
          <p:cNvPr id="129" name="Google Shape;129;p19"/>
          <p:cNvPicPr preferRelativeResize="0"/>
          <p:nvPr/>
        </p:nvPicPr>
        <p:blipFill>
          <a:blip r:embed="rId3">
            <a:alphaModFix/>
          </a:blip>
          <a:stretch>
            <a:fillRect/>
          </a:stretch>
        </p:blipFill>
        <p:spPr>
          <a:xfrm>
            <a:off x="214600" y="867350"/>
            <a:ext cx="6887125" cy="3686550"/>
          </a:xfrm>
          <a:prstGeom prst="rect">
            <a:avLst/>
          </a:prstGeom>
          <a:noFill/>
          <a:ln w="25400" cap="flat" cmpd="sng">
            <a:solidFill>
              <a:srgbClr val="741B47"/>
            </a:solidFill>
            <a:prstDash val="solid"/>
            <a:miter lim="8000"/>
            <a:headEnd type="none" w="sm" len="sm"/>
            <a:tailEnd type="none" w="sm" len="sm"/>
          </a:ln>
        </p:spPr>
      </p:pic>
      <p:sp>
        <p:nvSpPr>
          <p:cNvPr id="130" name="Google Shape;130;p19"/>
          <p:cNvSpPr txBox="1"/>
          <p:nvPr/>
        </p:nvSpPr>
        <p:spPr>
          <a:xfrm>
            <a:off x="862650" y="202975"/>
            <a:ext cx="1640400" cy="3900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fr">
                <a:latin typeface="Calibri"/>
                <a:ea typeface="Calibri"/>
                <a:cs typeface="Calibri"/>
                <a:sym typeface="Calibri"/>
              </a:rPr>
              <a:t>Vue d’ensemble 3D</a:t>
            </a:r>
            <a:endParaRPr sz="1200" baseline="30000">
              <a:solidFill>
                <a:srgbClr val="3C4043"/>
              </a:solidFill>
              <a:highlight>
                <a:srgbClr val="FFFFFF"/>
              </a:highlight>
              <a:latin typeface="Calibri"/>
              <a:ea typeface="Calibri"/>
              <a:cs typeface="Calibri"/>
              <a:sym typeface="Calibri"/>
            </a:endParaRPr>
          </a:p>
        </p:txBody>
      </p:sp>
      <p:sp>
        <p:nvSpPr>
          <p:cNvPr id="131" name="Google Shape;131;p19"/>
          <p:cNvSpPr/>
          <p:nvPr/>
        </p:nvSpPr>
        <p:spPr>
          <a:xfrm>
            <a:off x="214600" y="1036050"/>
            <a:ext cx="1730100" cy="363300"/>
          </a:xfrm>
          <a:prstGeom prst="notchedRightArrow">
            <a:avLst>
              <a:gd name="adj1" fmla="val 50000"/>
              <a:gd name="adj2" fmla="val 50000"/>
            </a:avLst>
          </a:prstGeom>
          <a:solidFill>
            <a:srgbClr val="00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9"/>
          <p:cNvSpPr/>
          <p:nvPr/>
        </p:nvSpPr>
        <p:spPr>
          <a:xfrm rot="3244254">
            <a:off x="4604886" y="910095"/>
            <a:ext cx="1015877" cy="363159"/>
          </a:xfrm>
          <a:prstGeom prst="notched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9"/>
          <p:cNvSpPr/>
          <p:nvPr/>
        </p:nvSpPr>
        <p:spPr>
          <a:xfrm rot="10800000">
            <a:off x="6150725" y="1758025"/>
            <a:ext cx="1869900" cy="363300"/>
          </a:xfrm>
          <a:prstGeom prst="notched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9"/>
          <p:cNvSpPr txBox="1"/>
          <p:nvPr/>
        </p:nvSpPr>
        <p:spPr>
          <a:xfrm>
            <a:off x="6355925" y="1730050"/>
            <a:ext cx="1664700" cy="2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Extension Cantine</a:t>
            </a:r>
            <a:endParaRPr/>
          </a:p>
          <a:p>
            <a:pPr marL="0" lvl="0" indent="0" algn="l" rtl="0">
              <a:spcBef>
                <a:spcPts val="0"/>
              </a:spcBef>
              <a:spcAft>
                <a:spcPts val="0"/>
              </a:spcAft>
              <a:buNone/>
            </a:pPr>
            <a:endParaRPr>
              <a:latin typeface="Roboto"/>
              <a:ea typeface="Roboto"/>
              <a:cs typeface="Roboto"/>
              <a:sym typeface="Roboto"/>
            </a:endParaRPr>
          </a:p>
        </p:txBody>
      </p:sp>
      <p:sp>
        <p:nvSpPr>
          <p:cNvPr id="135" name="Google Shape;135;p19"/>
          <p:cNvSpPr txBox="1"/>
          <p:nvPr/>
        </p:nvSpPr>
        <p:spPr>
          <a:xfrm rot="3296148">
            <a:off x="4494102" y="1323227"/>
            <a:ext cx="1911769" cy="24468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Cantine</a:t>
            </a:r>
            <a:endParaRPr>
              <a:latin typeface="Roboto"/>
              <a:ea typeface="Roboto"/>
              <a:cs typeface="Roboto"/>
              <a:sym typeface="Roboto"/>
            </a:endParaRPr>
          </a:p>
        </p:txBody>
      </p:sp>
      <p:sp>
        <p:nvSpPr>
          <p:cNvPr id="136" name="Google Shape;136;p19"/>
          <p:cNvSpPr txBox="1"/>
          <p:nvPr/>
        </p:nvSpPr>
        <p:spPr>
          <a:xfrm>
            <a:off x="275225" y="1014675"/>
            <a:ext cx="1566900" cy="2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Salle Polyvalente</a:t>
            </a:r>
            <a:endParaRPr>
              <a:latin typeface="Roboto"/>
              <a:ea typeface="Roboto"/>
              <a:cs typeface="Roboto"/>
              <a:sym typeface="Roboto"/>
            </a:endParaRPr>
          </a:p>
        </p:txBody>
      </p:sp>
      <p:sp>
        <p:nvSpPr>
          <p:cNvPr id="137" name="Google Shape;137;p19"/>
          <p:cNvSpPr/>
          <p:nvPr/>
        </p:nvSpPr>
        <p:spPr>
          <a:xfrm rot="2706461">
            <a:off x="499444" y="2801961"/>
            <a:ext cx="1015902" cy="363170"/>
          </a:xfrm>
          <a:prstGeom prst="notchedRightArrow">
            <a:avLst>
              <a:gd name="adj1" fmla="val 50000"/>
              <a:gd name="adj2" fmla="val 50000"/>
            </a:avLst>
          </a:prstGeom>
          <a:solidFill>
            <a:srgbClr val="FF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9"/>
          <p:cNvSpPr txBox="1"/>
          <p:nvPr/>
        </p:nvSpPr>
        <p:spPr>
          <a:xfrm rot="2700000">
            <a:off x="531639" y="2886560"/>
            <a:ext cx="1198546" cy="3631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latin typeface="Roboto"/>
                <a:ea typeface="Roboto"/>
                <a:cs typeface="Roboto"/>
                <a:sym typeface="Roboto"/>
              </a:rPr>
              <a:t>Voierie</a:t>
            </a:r>
            <a:endParaRPr>
              <a:latin typeface="Roboto"/>
              <a:ea typeface="Roboto"/>
              <a:cs typeface="Roboto"/>
              <a:sym typeface="Roboto"/>
            </a:endParaRPr>
          </a:p>
        </p:txBody>
      </p:sp>
      <p:grpSp>
        <p:nvGrpSpPr>
          <p:cNvPr id="139" name="Google Shape;139;p19"/>
          <p:cNvGrpSpPr/>
          <p:nvPr/>
        </p:nvGrpSpPr>
        <p:grpSpPr>
          <a:xfrm>
            <a:off x="816050" y="1335225"/>
            <a:ext cx="5297275" cy="2623775"/>
            <a:chOff x="816050" y="1335225"/>
            <a:chExt cx="5297275" cy="2623775"/>
          </a:xfrm>
        </p:grpSpPr>
        <p:cxnSp>
          <p:nvCxnSpPr>
            <p:cNvPr id="140" name="Google Shape;140;p19"/>
            <p:cNvCxnSpPr/>
            <p:nvPr/>
          </p:nvCxnSpPr>
          <p:spPr>
            <a:xfrm>
              <a:off x="1053900" y="2706200"/>
              <a:ext cx="2313000" cy="1252800"/>
            </a:xfrm>
            <a:prstGeom prst="straightConnector1">
              <a:avLst/>
            </a:prstGeom>
            <a:noFill/>
            <a:ln w="28575" cap="flat" cmpd="sng">
              <a:solidFill>
                <a:srgbClr val="0000FF"/>
              </a:solidFill>
              <a:prstDash val="solid"/>
              <a:round/>
              <a:headEnd type="none" w="med" len="med"/>
              <a:tailEnd type="none" w="med" len="med"/>
            </a:ln>
          </p:spPr>
        </p:cxnSp>
        <p:cxnSp>
          <p:nvCxnSpPr>
            <p:cNvPr id="141" name="Google Shape;141;p19"/>
            <p:cNvCxnSpPr/>
            <p:nvPr/>
          </p:nvCxnSpPr>
          <p:spPr>
            <a:xfrm rot="10800000" flipH="1">
              <a:off x="3366900" y="3707300"/>
              <a:ext cx="452100" cy="251700"/>
            </a:xfrm>
            <a:prstGeom prst="straightConnector1">
              <a:avLst/>
            </a:prstGeom>
            <a:noFill/>
            <a:ln w="28575" cap="flat" cmpd="sng">
              <a:solidFill>
                <a:srgbClr val="0000FF"/>
              </a:solidFill>
              <a:prstDash val="solid"/>
              <a:round/>
              <a:headEnd type="none" w="med" len="med"/>
              <a:tailEnd type="none" w="med" len="med"/>
            </a:ln>
          </p:spPr>
        </p:cxnSp>
        <p:cxnSp>
          <p:nvCxnSpPr>
            <p:cNvPr id="142" name="Google Shape;142;p19"/>
            <p:cNvCxnSpPr/>
            <p:nvPr/>
          </p:nvCxnSpPr>
          <p:spPr>
            <a:xfrm rot="10800000" flipH="1">
              <a:off x="5505825" y="2457400"/>
              <a:ext cx="607500" cy="339000"/>
            </a:xfrm>
            <a:prstGeom prst="straightConnector1">
              <a:avLst/>
            </a:prstGeom>
            <a:noFill/>
            <a:ln w="28575" cap="flat" cmpd="sng">
              <a:solidFill>
                <a:srgbClr val="0000FF"/>
              </a:solidFill>
              <a:prstDash val="solid"/>
              <a:round/>
              <a:headEnd type="none" w="med" len="med"/>
              <a:tailEnd type="none" w="med" len="med"/>
            </a:ln>
          </p:spPr>
        </p:cxnSp>
        <p:cxnSp>
          <p:nvCxnSpPr>
            <p:cNvPr id="143" name="Google Shape;143;p19"/>
            <p:cNvCxnSpPr/>
            <p:nvPr/>
          </p:nvCxnSpPr>
          <p:spPr>
            <a:xfrm rot="10800000">
              <a:off x="5950225" y="2401525"/>
              <a:ext cx="149100" cy="58800"/>
            </a:xfrm>
            <a:prstGeom prst="straightConnector1">
              <a:avLst/>
            </a:prstGeom>
            <a:noFill/>
            <a:ln w="28575" cap="flat" cmpd="sng">
              <a:solidFill>
                <a:srgbClr val="0000FF"/>
              </a:solidFill>
              <a:prstDash val="solid"/>
              <a:round/>
              <a:headEnd type="none" w="med" len="med"/>
              <a:tailEnd type="none" w="med" len="med"/>
            </a:ln>
          </p:spPr>
        </p:cxnSp>
        <p:cxnSp>
          <p:nvCxnSpPr>
            <p:cNvPr id="144" name="Google Shape;144;p19"/>
            <p:cNvCxnSpPr/>
            <p:nvPr/>
          </p:nvCxnSpPr>
          <p:spPr>
            <a:xfrm>
              <a:off x="5940900" y="2305175"/>
              <a:ext cx="9300" cy="96600"/>
            </a:xfrm>
            <a:prstGeom prst="straightConnector1">
              <a:avLst/>
            </a:prstGeom>
            <a:noFill/>
            <a:ln w="28575" cap="flat" cmpd="sng">
              <a:solidFill>
                <a:srgbClr val="0000FF"/>
              </a:solidFill>
              <a:prstDash val="solid"/>
              <a:round/>
              <a:headEnd type="none" w="med" len="med"/>
              <a:tailEnd type="none" w="med" len="med"/>
            </a:ln>
          </p:spPr>
        </p:cxnSp>
        <p:cxnSp>
          <p:nvCxnSpPr>
            <p:cNvPr id="145" name="Google Shape;145;p19"/>
            <p:cNvCxnSpPr/>
            <p:nvPr/>
          </p:nvCxnSpPr>
          <p:spPr>
            <a:xfrm rot="10800000">
              <a:off x="4569900" y="1904275"/>
              <a:ext cx="1371000" cy="393900"/>
            </a:xfrm>
            <a:prstGeom prst="straightConnector1">
              <a:avLst/>
            </a:prstGeom>
            <a:noFill/>
            <a:ln w="28575" cap="flat" cmpd="sng">
              <a:solidFill>
                <a:srgbClr val="0000FF"/>
              </a:solidFill>
              <a:prstDash val="solid"/>
              <a:round/>
              <a:headEnd type="none" w="med" len="med"/>
              <a:tailEnd type="none" w="med" len="med"/>
            </a:ln>
          </p:spPr>
        </p:cxnSp>
        <p:cxnSp>
          <p:nvCxnSpPr>
            <p:cNvPr id="146" name="Google Shape;146;p19"/>
            <p:cNvCxnSpPr/>
            <p:nvPr/>
          </p:nvCxnSpPr>
          <p:spPr>
            <a:xfrm flipH="1">
              <a:off x="4579300" y="1857500"/>
              <a:ext cx="121200" cy="27900"/>
            </a:xfrm>
            <a:prstGeom prst="straightConnector1">
              <a:avLst/>
            </a:prstGeom>
            <a:noFill/>
            <a:ln w="28575" cap="flat" cmpd="sng">
              <a:solidFill>
                <a:srgbClr val="0000FF"/>
              </a:solidFill>
              <a:prstDash val="solid"/>
              <a:round/>
              <a:headEnd type="none" w="med" len="med"/>
              <a:tailEnd type="none" w="med" len="med"/>
            </a:ln>
          </p:spPr>
        </p:cxnSp>
        <p:cxnSp>
          <p:nvCxnSpPr>
            <p:cNvPr id="147" name="Google Shape;147;p19"/>
            <p:cNvCxnSpPr/>
            <p:nvPr/>
          </p:nvCxnSpPr>
          <p:spPr>
            <a:xfrm rot="10800000">
              <a:off x="3879850" y="1484475"/>
              <a:ext cx="749100" cy="212700"/>
            </a:xfrm>
            <a:prstGeom prst="straightConnector1">
              <a:avLst/>
            </a:prstGeom>
            <a:noFill/>
            <a:ln w="28575" cap="flat" cmpd="sng">
              <a:solidFill>
                <a:srgbClr val="0000FF"/>
              </a:solidFill>
              <a:prstDash val="solid"/>
              <a:round/>
              <a:headEnd type="none" w="med" len="med"/>
              <a:tailEnd type="none" w="med" len="med"/>
            </a:ln>
          </p:spPr>
        </p:cxnSp>
        <p:cxnSp>
          <p:nvCxnSpPr>
            <p:cNvPr id="148" name="Google Shape;148;p19"/>
            <p:cNvCxnSpPr/>
            <p:nvPr/>
          </p:nvCxnSpPr>
          <p:spPr>
            <a:xfrm>
              <a:off x="4667925" y="1697175"/>
              <a:ext cx="42000" cy="165000"/>
            </a:xfrm>
            <a:prstGeom prst="straightConnector1">
              <a:avLst/>
            </a:prstGeom>
            <a:noFill/>
            <a:ln w="28575" cap="flat" cmpd="sng">
              <a:solidFill>
                <a:srgbClr val="0000FF"/>
              </a:solidFill>
              <a:prstDash val="solid"/>
              <a:round/>
              <a:headEnd type="none" w="med" len="med"/>
              <a:tailEnd type="none" w="med" len="med"/>
            </a:ln>
          </p:spPr>
        </p:cxnSp>
        <p:cxnSp>
          <p:nvCxnSpPr>
            <p:cNvPr id="149" name="Google Shape;149;p19"/>
            <p:cNvCxnSpPr/>
            <p:nvPr/>
          </p:nvCxnSpPr>
          <p:spPr>
            <a:xfrm rot="10800000" flipH="1">
              <a:off x="3544025" y="1484425"/>
              <a:ext cx="335700" cy="93300"/>
            </a:xfrm>
            <a:prstGeom prst="straightConnector1">
              <a:avLst/>
            </a:prstGeom>
            <a:noFill/>
            <a:ln w="28575" cap="flat" cmpd="sng">
              <a:solidFill>
                <a:srgbClr val="0000FF"/>
              </a:solidFill>
              <a:prstDash val="solid"/>
              <a:round/>
              <a:headEnd type="none" w="med" len="med"/>
              <a:tailEnd type="none" w="med" len="med"/>
            </a:ln>
          </p:spPr>
        </p:cxnSp>
        <p:cxnSp>
          <p:nvCxnSpPr>
            <p:cNvPr id="150" name="Google Shape;150;p19"/>
            <p:cNvCxnSpPr/>
            <p:nvPr/>
          </p:nvCxnSpPr>
          <p:spPr>
            <a:xfrm rot="10800000">
              <a:off x="3031025" y="1335325"/>
              <a:ext cx="513000" cy="242400"/>
            </a:xfrm>
            <a:prstGeom prst="straightConnector1">
              <a:avLst/>
            </a:prstGeom>
            <a:noFill/>
            <a:ln w="28575" cap="flat" cmpd="sng">
              <a:solidFill>
                <a:srgbClr val="0000FF"/>
              </a:solidFill>
              <a:prstDash val="solid"/>
              <a:round/>
              <a:headEnd type="none" w="med" len="med"/>
              <a:tailEnd type="none" w="med" len="med"/>
            </a:ln>
          </p:spPr>
        </p:cxnSp>
        <p:cxnSp>
          <p:nvCxnSpPr>
            <p:cNvPr id="151" name="Google Shape;151;p19"/>
            <p:cNvCxnSpPr/>
            <p:nvPr/>
          </p:nvCxnSpPr>
          <p:spPr>
            <a:xfrm rot="10800000">
              <a:off x="1021200" y="2417000"/>
              <a:ext cx="32700" cy="289200"/>
            </a:xfrm>
            <a:prstGeom prst="straightConnector1">
              <a:avLst/>
            </a:prstGeom>
            <a:noFill/>
            <a:ln w="28575" cap="flat" cmpd="sng">
              <a:solidFill>
                <a:srgbClr val="0000FF"/>
              </a:solidFill>
              <a:prstDash val="solid"/>
              <a:round/>
              <a:headEnd type="none" w="med" len="med"/>
              <a:tailEnd type="none" w="med" len="med"/>
            </a:ln>
          </p:spPr>
        </p:cxnSp>
        <p:cxnSp>
          <p:nvCxnSpPr>
            <p:cNvPr id="152" name="Google Shape;152;p19"/>
            <p:cNvCxnSpPr/>
            <p:nvPr/>
          </p:nvCxnSpPr>
          <p:spPr>
            <a:xfrm>
              <a:off x="876675" y="2328475"/>
              <a:ext cx="165600" cy="88500"/>
            </a:xfrm>
            <a:prstGeom prst="straightConnector1">
              <a:avLst/>
            </a:prstGeom>
            <a:noFill/>
            <a:ln w="28575" cap="flat" cmpd="sng">
              <a:solidFill>
                <a:srgbClr val="0000FF"/>
              </a:solidFill>
              <a:prstDash val="solid"/>
              <a:round/>
              <a:headEnd type="none" w="med" len="med"/>
              <a:tailEnd type="none" w="med" len="med"/>
            </a:ln>
          </p:spPr>
        </p:cxnSp>
        <p:cxnSp>
          <p:nvCxnSpPr>
            <p:cNvPr id="153" name="Google Shape;153;p19"/>
            <p:cNvCxnSpPr/>
            <p:nvPr/>
          </p:nvCxnSpPr>
          <p:spPr>
            <a:xfrm rot="10800000">
              <a:off x="816075" y="1810975"/>
              <a:ext cx="60600" cy="517500"/>
            </a:xfrm>
            <a:prstGeom prst="straightConnector1">
              <a:avLst/>
            </a:prstGeom>
            <a:noFill/>
            <a:ln w="28575" cap="flat" cmpd="sng">
              <a:solidFill>
                <a:srgbClr val="0000FF"/>
              </a:solidFill>
              <a:prstDash val="solid"/>
              <a:round/>
              <a:headEnd type="none" w="med" len="med"/>
              <a:tailEnd type="none" w="med" len="med"/>
            </a:ln>
          </p:spPr>
        </p:cxnSp>
        <p:cxnSp>
          <p:nvCxnSpPr>
            <p:cNvPr id="154" name="Google Shape;154;p19"/>
            <p:cNvCxnSpPr/>
            <p:nvPr/>
          </p:nvCxnSpPr>
          <p:spPr>
            <a:xfrm flipH="1">
              <a:off x="816050" y="1335225"/>
              <a:ext cx="2219700" cy="475800"/>
            </a:xfrm>
            <a:prstGeom prst="straightConnector1">
              <a:avLst/>
            </a:prstGeom>
            <a:noFill/>
            <a:ln w="28575" cap="flat" cmpd="sng">
              <a:solidFill>
                <a:srgbClr val="0000FF"/>
              </a:solidFill>
              <a:prstDash val="solid"/>
              <a:round/>
              <a:headEnd type="none" w="med" len="med"/>
              <a:tailEnd type="none" w="med" len="med"/>
            </a:ln>
          </p:spPr>
        </p:cxnSp>
      </p:grpSp>
      <p:sp>
        <p:nvSpPr>
          <p:cNvPr id="155" name="Google Shape;155;p19"/>
          <p:cNvSpPr/>
          <p:nvPr/>
        </p:nvSpPr>
        <p:spPr>
          <a:xfrm rot="-816662">
            <a:off x="1452489" y="1580589"/>
            <a:ext cx="1617733" cy="277516"/>
          </a:xfrm>
          <a:prstGeom prst="trapezoid">
            <a:avLst>
              <a:gd name="adj" fmla="val 25000"/>
            </a:avLst>
          </a:prstGeom>
          <a:solidFill>
            <a:srgbClr val="0000FF"/>
          </a:solidFill>
          <a:ln w="19050"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solidFill>
                  <a:srgbClr val="FFFFFF"/>
                </a:solidFill>
              </a:rPr>
              <a:t>Ecole Maternelle</a:t>
            </a:r>
            <a:endParaRPr>
              <a:solidFill>
                <a:srgbClr val="FFFFFF"/>
              </a:solidFill>
            </a:endParaRPr>
          </a:p>
        </p:txBody>
      </p:sp>
      <p:pic>
        <p:nvPicPr>
          <p:cNvPr id="156" name="Google Shape;156;p19"/>
          <p:cNvPicPr preferRelativeResize="0"/>
          <p:nvPr/>
        </p:nvPicPr>
        <p:blipFill>
          <a:blip r:embed="rId4">
            <a:alphaModFix/>
          </a:blip>
          <a:stretch>
            <a:fillRect/>
          </a:stretch>
        </p:blipFill>
        <p:spPr>
          <a:xfrm>
            <a:off x="937813" y="1170100"/>
            <a:ext cx="7082819" cy="3796100"/>
          </a:xfrm>
          <a:prstGeom prst="rect">
            <a:avLst/>
          </a:prstGeom>
          <a:noFill/>
          <a:ln w="25400" cap="flat" cmpd="sng">
            <a:solidFill>
              <a:srgbClr val="741B47"/>
            </a:solidFill>
            <a:prstDash val="solid"/>
            <a:miter lim="8000"/>
            <a:headEnd type="none" w="sm" len="sm"/>
            <a:tailEnd type="none" w="sm" len="sm"/>
          </a:ln>
        </p:spPr>
      </p:pic>
      <p:sp>
        <p:nvSpPr>
          <p:cNvPr id="157" name="Google Shape;157;p19"/>
          <p:cNvSpPr/>
          <p:nvPr/>
        </p:nvSpPr>
        <p:spPr>
          <a:xfrm rot="3244151">
            <a:off x="5935643" y="1348971"/>
            <a:ext cx="1047021" cy="435107"/>
          </a:xfrm>
          <a:prstGeom prst="notchedRightArrow">
            <a:avLst>
              <a:gd name="adj1" fmla="val 50000"/>
              <a:gd name="adj2"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Parking</a:t>
            </a:r>
            <a:endParaRPr/>
          </a:p>
        </p:txBody>
      </p:sp>
      <p:sp>
        <p:nvSpPr>
          <p:cNvPr id="158" name="Google Shape;158;p19"/>
          <p:cNvSpPr/>
          <p:nvPr/>
        </p:nvSpPr>
        <p:spPr>
          <a:xfrm flipH="1">
            <a:off x="3843125" y="4108175"/>
            <a:ext cx="1609200" cy="511200"/>
          </a:xfrm>
          <a:prstGeom prst="notched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fr"/>
              <a:t>Espace Vert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1000"/>
                                        <p:tgtEl>
                                          <p:spTgt spid="130"/>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2000"/>
                                        <p:tgtEl>
                                          <p:spTgt spid="129"/>
                                        </p:tgtEl>
                                        <p:attrNameLst>
                                          <p:attrName>ppt_x</p:attrName>
                                        </p:attrNameLst>
                                      </p:cBhvr>
                                      <p:tavLst>
                                        <p:tav tm="0">
                                          <p:val>
                                            <p:strVal val="#ppt_x+1"/>
                                          </p:val>
                                        </p:tav>
                                        <p:tav tm="100000">
                                          <p:val>
                                            <p:strVal val="#ppt_x"/>
                                          </p:val>
                                        </p:tav>
                                      </p:tavLst>
                                    </p:anim>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fade">
                                      <p:cBhvr>
                                        <p:cTn id="15" dur="1000"/>
                                        <p:tgtEl>
                                          <p:spTgt spid="155"/>
                                        </p:tgtEl>
                                      </p:cBhvr>
                                    </p:animEffect>
                                  </p:childTnLst>
                                </p:cTn>
                              </p:par>
                              <p:par>
                                <p:cTn id="16" presetID="10" presetClass="entr" presetSubtype="0" fill="hold" nodeType="with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fade">
                                      <p:cBhvr>
                                        <p:cTn id="18" dur="1000"/>
                                        <p:tgtEl>
                                          <p:spTgt spid="139"/>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1000"/>
                                        <p:tgtEl>
                                          <p:spTgt spid="137"/>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138"/>
                                        </p:tgtEl>
                                        <p:attrNameLst>
                                          <p:attrName>style.visibility</p:attrName>
                                        </p:attrNameLst>
                                      </p:cBhvr>
                                      <p:to>
                                        <p:strVal val="visible"/>
                                      </p:to>
                                    </p:set>
                                    <p:animEffect transition="in" filter="fade">
                                      <p:cBhvr>
                                        <p:cTn id="26" dur="1000"/>
                                        <p:tgtEl>
                                          <p:spTgt spid="138"/>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133"/>
                                        </p:tgtEl>
                                        <p:attrNameLst>
                                          <p:attrName>style.visibility</p:attrName>
                                        </p:attrNameLst>
                                      </p:cBhvr>
                                      <p:to>
                                        <p:strVal val="visible"/>
                                      </p:to>
                                    </p:set>
                                    <p:animEffect transition="in" filter="fade">
                                      <p:cBhvr>
                                        <p:cTn id="30" dur="1000"/>
                                        <p:tgtEl>
                                          <p:spTgt spid="133"/>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134"/>
                                        </p:tgtEl>
                                        <p:attrNameLst>
                                          <p:attrName>style.visibility</p:attrName>
                                        </p:attrNameLst>
                                      </p:cBhvr>
                                      <p:to>
                                        <p:strVal val="visible"/>
                                      </p:to>
                                    </p:set>
                                    <p:animEffect transition="in" filter="fade">
                                      <p:cBhvr>
                                        <p:cTn id="34" dur="1000"/>
                                        <p:tgtEl>
                                          <p:spTgt spid="134"/>
                                        </p:tgtEl>
                                      </p:cBhvr>
                                    </p:animEffect>
                                  </p:childTnLst>
                                </p:cTn>
                              </p:par>
                            </p:childTnLst>
                          </p:cTn>
                        </p:par>
                        <p:par>
                          <p:cTn id="35" fill="hold">
                            <p:stCondLst>
                              <p:cond delay="8000"/>
                            </p:stCondLst>
                            <p:childTnLst>
                              <p:par>
                                <p:cTn id="36" presetID="10" presetClass="entr" presetSubtype="0" fill="hold" nodeType="after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1000"/>
                                        <p:tgtEl>
                                          <p:spTgt spid="132"/>
                                        </p:tgtEl>
                                      </p:cBhvr>
                                    </p:animEffect>
                                  </p:childTnLst>
                                </p:cTn>
                              </p:par>
                            </p:childTnLst>
                          </p:cTn>
                        </p:par>
                        <p:par>
                          <p:cTn id="39" fill="hold">
                            <p:stCondLst>
                              <p:cond delay="9000"/>
                            </p:stCondLst>
                            <p:childTnLst>
                              <p:par>
                                <p:cTn id="40" presetID="10" presetClass="entr" presetSubtype="0" fill="hold" nodeType="afterEffect">
                                  <p:stCondLst>
                                    <p:cond delay="0"/>
                                  </p:stCondLst>
                                  <p:childTnLst>
                                    <p:set>
                                      <p:cBhvr>
                                        <p:cTn id="41" dur="1" fill="hold">
                                          <p:stCondLst>
                                            <p:cond delay="0"/>
                                          </p:stCondLst>
                                        </p:cTn>
                                        <p:tgtEl>
                                          <p:spTgt spid="135"/>
                                        </p:tgtEl>
                                        <p:attrNameLst>
                                          <p:attrName>style.visibility</p:attrName>
                                        </p:attrNameLst>
                                      </p:cBhvr>
                                      <p:to>
                                        <p:strVal val="visible"/>
                                      </p:to>
                                    </p:set>
                                    <p:animEffect transition="in" filter="fade">
                                      <p:cBhvr>
                                        <p:cTn id="42" dur="1000"/>
                                        <p:tgtEl>
                                          <p:spTgt spid="135"/>
                                        </p:tgtEl>
                                      </p:cBhvr>
                                    </p:animEffect>
                                  </p:childTnLst>
                                </p:cTn>
                              </p:par>
                            </p:childTnLst>
                          </p:cTn>
                        </p:par>
                        <p:par>
                          <p:cTn id="43" fill="hold">
                            <p:stCondLst>
                              <p:cond delay="10000"/>
                            </p:stCondLst>
                            <p:childTnLst>
                              <p:par>
                                <p:cTn id="44" presetID="10" presetClass="entr" presetSubtype="0" fill="hold" nodeType="after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fade">
                                      <p:cBhvr>
                                        <p:cTn id="46" dur="1000"/>
                                        <p:tgtEl>
                                          <p:spTgt spid="131"/>
                                        </p:tgtEl>
                                      </p:cBhvr>
                                    </p:animEffect>
                                  </p:childTnLst>
                                </p:cTn>
                              </p:par>
                            </p:childTnLst>
                          </p:cTn>
                        </p:par>
                        <p:par>
                          <p:cTn id="47" fill="hold">
                            <p:stCondLst>
                              <p:cond delay="11000"/>
                            </p:stCondLst>
                            <p:childTnLst>
                              <p:par>
                                <p:cTn id="48" presetID="10" presetClass="entr" presetSubtype="0" fill="hold" nodeType="afterEffect">
                                  <p:stCondLst>
                                    <p:cond delay="0"/>
                                  </p:stCondLst>
                                  <p:childTnLst>
                                    <p:set>
                                      <p:cBhvr>
                                        <p:cTn id="49" dur="1" fill="hold">
                                          <p:stCondLst>
                                            <p:cond delay="0"/>
                                          </p:stCondLst>
                                        </p:cTn>
                                        <p:tgtEl>
                                          <p:spTgt spid="136"/>
                                        </p:tgtEl>
                                        <p:attrNameLst>
                                          <p:attrName>style.visibility</p:attrName>
                                        </p:attrNameLst>
                                      </p:cBhvr>
                                      <p:to>
                                        <p:strVal val="visible"/>
                                      </p:to>
                                    </p:set>
                                    <p:animEffect transition="in" filter="fade">
                                      <p:cBhvr>
                                        <p:cTn id="50" dur="1000"/>
                                        <p:tgtEl>
                                          <p:spTgt spid="13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56"/>
                                        </p:tgtEl>
                                        <p:attrNameLst>
                                          <p:attrName>style.visibility</p:attrName>
                                        </p:attrNameLst>
                                      </p:cBhvr>
                                      <p:to>
                                        <p:strVal val="visible"/>
                                      </p:to>
                                    </p:set>
                                    <p:anim calcmode="lin" valueType="num">
                                      <p:cBhvr additive="base">
                                        <p:cTn id="55" dur="2000"/>
                                        <p:tgtEl>
                                          <p:spTgt spid="156"/>
                                        </p:tgtEl>
                                        <p:attrNameLst>
                                          <p:attrName>ppt_x</p:attrName>
                                        </p:attrNameLst>
                                      </p:cBhvr>
                                      <p:tavLst>
                                        <p:tav tm="0">
                                          <p:val>
                                            <p:strVal val="#ppt_x+1"/>
                                          </p:val>
                                        </p:tav>
                                        <p:tav tm="100000">
                                          <p:val>
                                            <p:strVal val="#ppt_x"/>
                                          </p:val>
                                        </p:tav>
                                      </p:tavLst>
                                    </p:anim>
                                  </p:childTnLst>
                                </p:cTn>
                              </p:par>
                              <p:par>
                                <p:cTn id="56" presetID="10" presetClass="exit" presetSubtype="0" fill="hold" nodeType="withEffect">
                                  <p:stCondLst>
                                    <p:cond delay="0"/>
                                  </p:stCondLst>
                                  <p:childTnLst>
                                    <p:animEffect transition="out" filter="fade">
                                      <p:cBhvr>
                                        <p:cTn id="57" dur="1100"/>
                                        <p:tgtEl>
                                          <p:spTgt spid="131"/>
                                        </p:tgtEl>
                                      </p:cBhvr>
                                    </p:animEffect>
                                    <p:set>
                                      <p:cBhvr>
                                        <p:cTn id="58" dur="1" fill="hold">
                                          <p:stCondLst>
                                            <p:cond delay="1100"/>
                                          </p:stCondLst>
                                        </p:cTn>
                                        <p:tgtEl>
                                          <p:spTgt spid="13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132"/>
                                        </p:tgtEl>
                                      </p:cBhvr>
                                    </p:animEffect>
                                    <p:set>
                                      <p:cBhvr>
                                        <p:cTn id="61" dur="1" fill="hold">
                                          <p:stCondLst>
                                            <p:cond delay="1000"/>
                                          </p:stCondLst>
                                        </p:cTn>
                                        <p:tgtEl>
                                          <p:spTgt spid="13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133"/>
                                        </p:tgtEl>
                                      </p:cBhvr>
                                    </p:animEffect>
                                    <p:set>
                                      <p:cBhvr>
                                        <p:cTn id="64" dur="1" fill="hold">
                                          <p:stCondLst>
                                            <p:cond delay="1000"/>
                                          </p:stCondLst>
                                        </p:cTn>
                                        <p:tgtEl>
                                          <p:spTgt spid="133"/>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134"/>
                                        </p:tgtEl>
                                      </p:cBhvr>
                                    </p:animEffect>
                                    <p:set>
                                      <p:cBhvr>
                                        <p:cTn id="67" dur="1" fill="hold">
                                          <p:stCondLst>
                                            <p:cond delay="1000"/>
                                          </p:stCondLst>
                                        </p:cTn>
                                        <p:tgtEl>
                                          <p:spTgt spid="13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135"/>
                                        </p:tgtEl>
                                      </p:cBhvr>
                                    </p:animEffect>
                                    <p:set>
                                      <p:cBhvr>
                                        <p:cTn id="70" dur="1" fill="hold">
                                          <p:stCondLst>
                                            <p:cond delay="1000"/>
                                          </p:stCondLst>
                                        </p:cTn>
                                        <p:tgtEl>
                                          <p:spTgt spid="13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136"/>
                                        </p:tgtEl>
                                      </p:cBhvr>
                                    </p:animEffect>
                                    <p:set>
                                      <p:cBhvr>
                                        <p:cTn id="73" dur="1" fill="hold">
                                          <p:stCondLst>
                                            <p:cond delay="1000"/>
                                          </p:stCondLst>
                                        </p:cTn>
                                        <p:tgtEl>
                                          <p:spTgt spid="13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138"/>
                                        </p:tgtEl>
                                      </p:cBhvr>
                                    </p:animEffect>
                                    <p:set>
                                      <p:cBhvr>
                                        <p:cTn id="76" dur="1" fill="hold">
                                          <p:stCondLst>
                                            <p:cond delay="1000"/>
                                          </p:stCondLst>
                                        </p:cTn>
                                        <p:tgtEl>
                                          <p:spTgt spid="13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137"/>
                                        </p:tgtEl>
                                      </p:cBhvr>
                                    </p:animEffect>
                                    <p:set>
                                      <p:cBhvr>
                                        <p:cTn id="79" dur="1" fill="hold">
                                          <p:stCondLst>
                                            <p:cond delay="1000"/>
                                          </p:stCondLst>
                                        </p:cTn>
                                        <p:tgtEl>
                                          <p:spTgt spid="137"/>
                                        </p:tgtEl>
                                        <p:attrNameLst>
                                          <p:attrName>style.visibility</p:attrName>
                                        </p:attrNameLst>
                                      </p:cBhvr>
                                      <p:to>
                                        <p:strVal val="hidden"/>
                                      </p:to>
                                    </p:set>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157"/>
                                        </p:tgtEl>
                                        <p:attrNameLst>
                                          <p:attrName>style.visibility</p:attrName>
                                        </p:attrNameLst>
                                      </p:cBhvr>
                                      <p:to>
                                        <p:strVal val="visible"/>
                                      </p:to>
                                    </p:set>
                                    <p:animEffect transition="in" filter="fade">
                                      <p:cBhvr>
                                        <p:cTn id="83" dur="1000"/>
                                        <p:tgtEl>
                                          <p:spTgt spid="157"/>
                                        </p:tgtEl>
                                      </p:cBhvr>
                                    </p:animEffect>
                                  </p:childTnLst>
                                </p:cTn>
                              </p:par>
                            </p:childTnLst>
                          </p:cTn>
                        </p:par>
                        <p:par>
                          <p:cTn id="84" fill="hold">
                            <p:stCondLst>
                              <p:cond delay="3000"/>
                            </p:stCondLst>
                            <p:childTnLst>
                              <p:par>
                                <p:cTn id="85" presetID="10" presetClass="entr" presetSubtype="0" fill="hold" nodeType="afterEffect">
                                  <p:stCondLst>
                                    <p:cond delay="0"/>
                                  </p:stCondLst>
                                  <p:childTnLst>
                                    <p:set>
                                      <p:cBhvr>
                                        <p:cTn id="86" dur="1" fill="hold">
                                          <p:stCondLst>
                                            <p:cond delay="0"/>
                                          </p:stCondLst>
                                        </p:cTn>
                                        <p:tgtEl>
                                          <p:spTgt spid="158"/>
                                        </p:tgtEl>
                                        <p:attrNameLst>
                                          <p:attrName>style.visibility</p:attrName>
                                        </p:attrNameLst>
                                      </p:cBhvr>
                                      <p:to>
                                        <p:strVal val="visible"/>
                                      </p:to>
                                    </p:set>
                                    <p:animEffect transition="in" filter="fade">
                                      <p:cBhvr>
                                        <p:cTn id="87" dur="10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162"/>
        <p:cNvGrpSpPr/>
        <p:nvPr/>
      </p:nvGrpSpPr>
      <p:grpSpPr>
        <a:xfrm>
          <a:off x="0" y="0"/>
          <a:ext cx="0" cy="0"/>
          <a:chOff x="0" y="0"/>
          <a:chExt cx="0" cy="0"/>
        </a:xfrm>
      </p:grpSpPr>
      <p:sp>
        <p:nvSpPr>
          <p:cNvPr id="163" name="Google Shape;163;p20"/>
          <p:cNvSpPr txBox="1"/>
          <p:nvPr/>
        </p:nvSpPr>
        <p:spPr>
          <a:xfrm>
            <a:off x="862650" y="202975"/>
            <a:ext cx="2000100" cy="3900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fr">
                <a:latin typeface="Calibri"/>
                <a:ea typeface="Calibri"/>
                <a:cs typeface="Calibri"/>
                <a:sym typeface="Calibri"/>
              </a:rPr>
              <a:t>Zone de réaménagement </a:t>
            </a:r>
            <a:endParaRPr sz="1200" baseline="30000">
              <a:solidFill>
                <a:srgbClr val="3C4043"/>
              </a:solidFill>
              <a:highlight>
                <a:srgbClr val="FFFFFF"/>
              </a:highlight>
              <a:latin typeface="Calibri"/>
              <a:ea typeface="Calibri"/>
              <a:cs typeface="Calibri"/>
              <a:sym typeface="Calibri"/>
            </a:endParaRPr>
          </a:p>
        </p:txBody>
      </p:sp>
      <p:sp>
        <p:nvSpPr>
          <p:cNvPr id="164" name="Google Shape;164;p20"/>
          <p:cNvSpPr txBox="1"/>
          <p:nvPr/>
        </p:nvSpPr>
        <p:spPr>
          <a:xfrm>
            <a:off x="278775" y="866775"/>
            <a:ext cx="3944700" cy="39237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fr">
                <a:latin typeface="Calibri"/>
                <a:ea typeface="Calibri"/>
                <a:cs typeface="Calibri"/>
                <a:sym typeface="Calibri"/>
              </a:rPr>
              <a:t>Le terrain fait 18 000 m</a:t>
            </a:r>
            <a:r>
              <a:rPr lang="fr" baseline="30000">
                <a:latin typeface="Calibri"/>
                <a:ea typeface="Calibri"/>
                <a:cs typeface="Calibri"/>
                <a:sym typeface="Calibri"/>
              </a:rPr>
              <a:t>2</a:t>
            </a:r>
            <a:endParaRPr baseline="30000">
              <a:latin typeface="Calibri"/>
              <a:ea typeface="Calibri"/>
              <a:cs typeface="Calibri"/>
              <a:sym typeface="Calibri"/>
            </a:endParaRPr>
          </a:p>
          <a:p>
            <a:pPr marL="0" lvl="0" indent="0" algn="just" rtl="0">
              <a:lnSpc>
                <a:spcPct val="115000"/>
              </a:lnSpc>
              <a:spcBef>
                <a:spcPts val="0"/>
              </a:spcBef>
              <a:spcAft>
                <a:spcPts val="0"/>
              </a:spcAft>
              <a:buNone/>
            </a:pPr>
            <a:endParaRPr baseline="30000">
              <a:latin typeface="Calibri"/>
              <a:ea typeface="Calibri"/>
              <a:cs typeface="Calibri"/>
              <a:sym typeface="Calibri"/>
            </a:endParaRPr>
          </a:p>
          <a:p>
            <a:pPr marL="0" lvl="0" indent="0" algn="just" rtl="0">
              <a:lnSpc>
                <a:spcPct val="200000"/>
              </a:lnSpc>
              <a:spcBef>
                <a:spcPts val="0"/>
              </a:spcBef>
              <a:spcAft>
                <a:spcPts val="0"/>
              </a:spcAft>
              <a:buNone/>
            </a:pPr>
            <a:r>
              <a:rPr lang="fr">
                <a:latin typeface="Calibri"/>
                <a:ea typeface="Calibri"/>
                <a:cs typeface="Calibri"/>
                <a:sym typeface="Calibri"/>
              </a:rPr>
              <a:t>Bâtiments existant :</a:t>
            </a:r>
            <a:endParaRPr>
              <a:latin typeface="Calibri"/>
              <a:ea typeface="Calibri"/>
              <a:cs typeface="Calibri"/>
              <a:sym typeface="Calibri"/>
            </a:endParaRPr>
          </a:p>
          <a:p>
            <a:pPr marL="0" lvl="0" indent="0" algn="just" rtl="0">
              <a:lnSpc>
                <a:spcPct val="115000"/>
              </a:lnSpc>
              <a:spcBef>
                <a:spcPts val="0"/>
              </a:spcBef>
              <a:spcAft>
                <a:spcPts val="0"/>
              </a:spcAft>
              <a:buNone/>
            </a:pPr>
            <a:r>
              <a:rPr lang="fr">
                <a:latin typeface="Calibri"/>
                <a:ea typeface="Calibri"/>
                <a:cs typeface="Calibri"/>
                <a:sym typeface="Calibri"/>
              </a:rPr>
              <a:t>La partie restauration scolaire</a:t>
            </a:r>
            <a:r>
              <a:rPr lang="fr">
                <a:solidFill>
                  <a:srgbClr val="FFFFFF"/>
                </a:solidFill>
                <a:latin typeface="Calibri"/>
                <a:ea typeface="Calibri"/>
                <a:cs typeface="Calibri"/>
                <a:sym typeface="Calibri"/>
              </a:rPr>
              <a:t> </a:t>
            </a:r>
            <a:r>
              <a:rPr lang="fr">
                <a:solidFill>
                  <a:srgbClr val="FFFFFF"/>
                </a:solidFill>
                <a:highlight>
                  <a:srgbClr val="FF9900"/>
                </a:highlight>
                <a:latin typeface="Calibri"/>
                <a:ea typeface="Calibri"/>
                <a:cs typeface="Calibri"/>
                <a:sym typeface="Calibri"/>
              </a:rPr>
              <a:t>7073</a:t>
            </a:r>
            <a:r>
              <a:rPr lang="fr">
                <a:latin typeface="Calibri"/>
                <a:ea typeface="Calibri"/>
                <a:cs typeface="Calibri"/>
                <a:sym typeface="Calibri"/>
              </a:rPr>
              <a:t> m</a:t>
            </a:r>
            <a:r>
              <a:rPr lang="fr" baseline="30000">
                <a:latin typeface="Calibri"/>
                <a:ea typeface="Calibri"/>
                <a:cs typeface="Calibri"/>
                <a:sym typeface="Calibri"/>
              </a:rPr>
              <a:t>2</a:t>
            </a:r>
            <a:endParaRPr>
              <a:latin typeface="Calibri"/>
              <a:ea typeface="Calibri"/>
              <a:cs typeface="Calibri"/>
              <a:sym typeface="Calibri"/>
            </a:endParaRPr>
          </a:p>
          <a:p>
            <a:pPr marL="0" lvl="0" indent="0" algn="just" rtl="0">
              <a:lnSpc>
                <a:spcPct val="115000"/>
              </a:lnSpc>
              <a:spcBef>
                <a:spcPts val="0"/>
              </a:spcBef>
              <a:spcAft>
                <a:spcPts val="0"/>
              </a:spcAft>
              <a:buNone/>
            </a:pPr>
            <a:r>
              <a:rPr lang="fr">
                <a:latin typeface="Calibri"/>
                <a:ea typeface="Calibri"/>
                <a:cs typeface="Calibri"/>
                <a:sym typeface="Calibri"/>
              </a:rPr>
              <a:t>La salle polyvalente</a:t>
            </a:r>
            <a:r>
              <a:rPr lang="fr">
                <a:solidFill>
                  <a:srgbClr val="FFFFFF"/>
                </a:solidFill>
                <a:latin typeface="Calibri"/>
                <a:ea typeface="Calibri"/>
                <a:cs typeface="Calibri"/>
                <a:sym typeface="Calibri"/>
              </a:rPr>
              <a:t> </a:t>
            </a:r>
            <a:r>
              <a:rPr lang="fr">
                <a:solidFill>
                  <a:srgbClr val="FFFFFF"/>
                </a:solidFill>
                <a:highlight>
                  <a:srgbClr val="9900FF"/>
                </a:highlight>
                <a:latin typeface="Calibri"/>
                <a:ea typeface="Calibri"/>
                <a:cs typeface="Calibri"/>
                <a:sym typeface="Calibri"/>
              </a:rPr>
              <a:t>8000</a:t>
            </a:r>
            <a:r>
              <a:rPr lang="fr">
                <a:latin typeface="Calibri"/>
                <a:ea typeface="Calibri"/>
                <a:cs typeface="Calibri"/>
                <a:sym typeface="Calibri"/>
              </a:rPr>
              <a:t> m</a:t>
            </a:r>
            <a:r>
              <a:rPr lang="fr" baseline="30000">
                <a:latin typeface="Calibri"/>
                <a:ea typeface="Calibri"/>
                <a:cs typeface="Calibri"/>
                <a:sym typeface="Calibri"/>
              </a:rPr>
              <a:t>2</a:t>
            </a:r>
            <a:r>
              <a:rPr lang="fr">
                <a:latin typeface="Calibri"/>
                <a:ea typeface="Calibri"/>
                <a:cs typeface="Calibri"/>
                <a:sym typeface="Calibri"/>
              </a:rPr>
              <a:t> </a:t>
            </a:r>
            <a:endParaRPr>
              <a:latin typeface="Calibri"/>
              <a:ea typeface="Calibri"/>
              <a:cs typeface="Calibri"/>
              <a:sym typeface="Calibri"/>
            </a:endParaRPr>
          </a:p>
          <a:p>
            <a:pPr marL="0" lvl="0" indent="0" algn="just" rtl="0">
              <a:lnSpc>
                <a:spcPct val="115000"/>
              </a:lnSpc>
              <a:spcBef>
                <a:spcPts val="0"/>
              </a:spcBef>
              <a:spcAft>
                <a:spcPts val="0"/>
              </a:spcAft>
              <a:buNone/>
            </a:pPr>
            <a:r>
              <a:rPr lang="fr">
                <a:latin typeface="Calibri"/>
                <a:ea typeface="Calibri"/>
                <a:cs typeface="Calibri"/>
                <a:sym typeface="Calibri"/>
              </a:rPr>
              <a:t>Et différents points verts de</a:t>
            </a:r>
            <a:r>
              <a:rPr lang="fr">
                <a:solidFill>
                  <a:srgbClr val="FFFFFF"/>
                </a:solidFill>
                <a:latin typeface="Calibri"/>
                <a:ea typeface="Calibri"/>
                <a:cs typeface="Calibri"/>
                <a:sym typeface="Calibri"/>
              </a:rPr>
              <a:t> </a:t>
            </a:r>
            <a:r>
              <a:rPr lang="fr">
                <a:solidFill>
                  <a:srgbClr val="FFFFFF"/>
                </a:solidFill>
                <a:highlight>
                  <a:srgbClr val="00FF00"/>
                </a:highlight>
                <a:latin typeface="Calibri"/>
                <a:ea typeface="Calibri"/>
                <a:cs typeface="Calibri"/>
                <a:sym typeface="Calibri"/>
              </a:rPr>
              <a:t>6000</a:t>
            </a:r>
            <a:r>
              <a:rPr lang="fr">
                <a:latin typeface="Calibri"/>
                <a:ea typeface="Calibri"/>
                <a:cs typeface="Calibri"/>
                <a:sym typeface="Calibri"/>
              </a:rPr>
              <a:t> m</a:t>
            </a:r>
            <a:r>
              <a:rPr lang="fr" baseline="30000">
                <a:latin typeface="Calibri"/>
                <a:ea typeface="Calibri"/>
                <a:cs typeface="Calibri"/>
                <a:sym typeface="Calibri"/>
              </a:rPr>
              <a:t>2</a:t>
            </a:r>
            <a:r>
              <a:rPr lang="fr">
                <a:latin typeface="Calibri"/>
                <a:ea typeface="Calibri"/>
                <a:cs typeface="Calibri"/>
                <a:sym typeface="Calibri"/>
              </a:rPr>
              <a:t> </a:t>
            </a:r>
            <a:endParaRPr>
              <a:latin typeface="Calibri"/>
              <a:ea typeface="Calibri"/>
              <a:cs typeface="Calibri"/>
              <a:sym typeface="Calibri"/>
            </a:endParaRPr>
          </a:p>
          <a:p>
            <a:pPr marL="0" lvl="0" indent="0" algn="just" rtl="0">
              <a:lnSpc>
                <a:spcPct val="115000"/>
              </a:lnSpc>
              <a:spcBef>
                <a:spcPts val="0"/>
              </a:spcBef>
              <a:spcAft>
                <a:spcPts val="0"/>
              </a:spcAft>
              <a:buNone/>
            </a:pPr>
            <a:endParaRPr>
              <a:latin typeface="Calibri"/>
              <a:ea typeface="Calibri"/>
              <a:cs typeface="Calibri"/>
              <a:sym typeface="Calibri"/>
            </a:endParaRPr>
          </a:p>
          <a:p>
            <a:pPr marL="0" lvl="0" indent="0" algn="just" rtl="0">
              <a:lnSpc>
                <a:spcPct val="115000"/>
              </a:lnSpc>
              <a:spcBef>
                <a:spcPts val="0"/>
              </a:spcBef>
              <a:spcAft>
                <a:spcPts val="0"/>
              </a:spcAft>
              <a:buNone/>
            </a:pPr>
            <a:r>
              <a:rPr lang="fr">
                <a:latin typeface="Calibri"/>
                <a:ea typeface="Calibri"/>
                <a:cs typeface="Calibri"/>
                <a:sym typeface="Calibri"/>
              </a:rPr>
              <a:t>Pour relier le tout </a:t>
            </a:r>
            <a:r>
              <a:rPr lang="fr">
                <a:solidFill>
                  <a:srgbClr val="FFFFFF"/>
                </a:solidFill>
                <a:highlight>
                  <a:srgbClr val="980000"/>
                </a:highlight>
                <a:latin typeface="Calibri"/>
                <a:ea typeface="Calibri"/>
                <a:cs typeface="Calibri"/>
                <a:sym typeface="Calibri"/>
              </a:rPr>
              <a:t>600</a:t>
            </a:r>
            <a:r>
              <a:rPr lang="fr">
                <a:latin typeface="Calibri"/>
                <a:ea typeface="Calibri"/>
                <a:cs typeface="Calibri"/>
                <a:sym typeface="Calibri"/>
              </a:rPr>
              <a:t> m</a:t>
            </a:r>
            <a:r>
              <a:rPr lang="fr" baseline="30000">
                <a:latin typeface="Calibri"/>
                <a:ea typeface="Calibri"/>
                <a:cs typeface="Calibri"/>
                <a:sym typeface="Calibri"/>
              </a:rPr>
              <a:t>2</a:t>
            </a:r>
            <a:r>
              <a:rPr lang="fr">
                <a:latin typeface="Calibri"/>
                <a:ea typeface="Calibri"/>
                <a:cs typeface="Calibri"/>
                <a:sym typeface="Calibri"/>
              </a:rPr>
              <a:t> permettent de connecter les espaces verts et parc à l'école maternelle.</a:t>
            </a:r>
            <a:endParaRPr>
              <a:latin typeface="Calibri"/>
              <a:ea typeface="Calibri"/>
              <a:cs typeface="Calibri"/>
              <a:sym typeface="Calibri"/>
            </a:endParaRPr>
          </a:p>
          <a:p>
            <a:pPr marL="0" lvl="0" indent="0" algn="just" rtl="0">
              <a:lnSpc>
                <a:spcPct val="115000"/>
              </a:lnSpc>
              <a:spcBef>
                <a:spcPts val="0"/>
              </a:spcBef>
              <a:spcAft>
                <a:spcPts val="0"/>
              </a:spcAft>
              <a:buNone/>
            </a:pPr>
            <a:endParaRPr>
              <a:latin typeface="Calibri"/>
              <a:ea typeface="Calibri"/>
              <a:cs typeface="Calibri"/>
              <a:sym typeface="Calibri"/>
            </a:endParaRPr>
          </a:p>
          <a:p>
            <a:pPr marL="0" lvl="0" indent="0" algn="just" rtl="0">
              <a:lnSpc>
                <a:spcPct val="115000"/>
              </a:lnSpc>
              <a:spcBef>
                <a:spcPts val="0"/>
              </a:spcBef>
              <a:spcAft>
                <a:spcPts val="0"/>
              </a:spcAft>
              <a:buNone/>
            </a:pPr>
            <a:r>
              <a:rPr lang="fr">
                <a:latin typeface="Calibri"/>
                <a:ea typeface="Calibri"/>
                <a:cs typeface="Calibri"/>
                <a:sym typeface="Calibri"/>
              </a:rPr>
              <a:t>Nouveaux bâtiments :</a:t>
            </a:r>
            <a:endParaRPr>
              <a:latin typeface="Calibri"/>
              <a:ea typeface="Calibri"/>
              <a:cs typeface="Calibri"/>
              <a:sym typeface="Calibri"/>
            </a:endParaRPr>
          </a:p>
          <a:p>
            <a:pPr marL="0" lvl="0" indent="0" algn="just" rtl="0">
              <a:lnSpc>
                <a:spcPct val="115000"/>
              </a:lnSpc>
              <a:spcBef>
                <a:spcPts val="0"/>
              </a:spcBef>
              <a:spcAft>
                <a:spcPts val="0"/>
              </a:spcAft>
              <a:buNone/>
            </a:pPr>
            <a:endParaRPr>
              <a:latin typeface="Calibri"/>
              <a:ea typeface="Calibri"/>
              <a:cs typeface="Calibri"/>
              <a:sym typeface="Calibri"/>
            </a:endParaRPr>
          </a:p>
          <a:p>
            <a:pPr marL="0" lvl="0" indent="0" algn="l" rtl="0">
              <a:lnSpc>
                <a:spcPct val="115000"/>
              </a:lnSpc>
              <a:spcBef>
                <a:spcPts val="0"/>
              </a:spcBef>
              <a:spcAft>
                <a:spcPts val="0"/>
              </a:spcAft>
              <a:buNone/>
            </a:pPr>
            <a:r>
              <a:rPr lang="fr">
                <a:latin typeface="Calibri"/>
                <a:ea typeface="Calibri"/>
                <a:cs typeface="Calibri"/>
                <a:sym typeface="Calibri"/>
              </a:rPr>
              <a:t>La nouvelle école maternelle </a:t>
            </a:r>
            <a:r>
              <a:rPr lang="fr">
                <a:solidFill>
                  <a:srgbClr val="FFFFFF"/>
                </a:solidFill>
                <a:highlight>
                  <a:srgbClr val="0000FF"/>
                </a:highlight>
                <a:latin typeface="Calibri"/>
                <a:ea typeface="Calibri"/>
                <a:cs typeface="Calibri"/>
                <a:sym typeface="Calibri"/>
              </a:rPr>
              <a:t>5000</a:t>
            </a:r>
            <a:r>
              <a:rPr lang="fr">
                <a:latin typeface="Calibri"/>
                <a:ea typeface="Calibri"/>
                <a:cs typeface="Calibri"/>
                <a:sym typeface="Calibri"/>
              </a:rPr>
              <a:t> m</a:t>
            </a:r>
            <a:r>
              <a:rPr lang="fr" baseline="30000">
                <a:latin typeface="Calibri"/>
                <a:ea typeface="Calibri"/>
                <a:cs typeface="Calibri"/>
                <a:sym typeface="Calibri"/>
              </a:rPr>
              <a:t>2</a:t>
            </a:r>
            <a:r>
              <a:rPr lang="fr">
                <a:latin typeface="Calibri"/>
                <a:ea typeface="Calibri"/>
                <a:cs typeface="Calibri"/>
                <a:sym typeface="Calibri"/>
              </a:rPr>
              <a:t> </a:t>
            </a:r>
            <a:endParaRPr>
              <a:latin typeface="Calibri"/>
              <a:ea typeface="Calibri"/>
              <a:cs typeface="Calibri"/>
              <a:sym typeface="Calibri"/>
            </a:endParaRPr>
          </a:p>
          <a:p>
            <a:pPr marL="0" lvl="0" indent="0" algn="l" rtl="0">
              <a:lnSpc>
                <a:spcPct val="115000"/>
              </a:lnSpc>
              <a:spcBef>
                <a:spcPts val="0"/>
              </a:spcBef>
              <a:spcAft>
                <a:spcPts val="0"/>
              </a:spcAft>
              <a:buNone/>
            </a:pPr>
            <a:r>
              <a:rPr lang="fr">
                <a:latin typeface="Calibri"/>
                <a:ea typeface="Calibri"/>
                <a:cs typeface="Calibri"/>
                <a:sym typeface="Calibri"/>
              </a:rPr>
              <a:t>Restauration une extension          </a:t>
            </a:r>
            <a:endParaRPr baseline="30000">
              <a:latin typeface="Calibri"/>
              <a:ea typeface="Calibri"/>
              <a:cs typeface="Calibri"/>
              <a:sym typeface="Calibri"/>
            </a:endParaRPr>
          </a:p>
        </p:txBody>
      </p:sp>
      <p:pic>
        <p:nvPicPr>
          <p:cNvPr id="165" name="Google Shape;165;p20"/>
          <p:cNvPicPr preferRelativeResize="0"/>
          <p:nvPr/>
        </p:nvPicPr>
        <p:blipFill rotWithShape="1">
          <a:blip r:embed="rId3">
            <a:alphaModFix/>
          </a:blip>
          <a:srcRect l="17857" t="12221" r="17928" b="11109"/>
          <a:stretch/>
        </p:blipFill>
        <p:spPr>
          <a:xfrm>
            <a:off x="3006800" y="1045475"/>
            <a:ext cx="800600" cy="651175"/>
          </a:xfrm>
          <a:prstGeom prst="rect">
            <a:avLst/>
          </a:prstGeom>
          <a:noFill/>
          <a:ln>
            <a:noFill/>
          </a:ln>
        </p:spPr>
      </p:pic>
      <p:pic>
        <p:nvPicPr>
          <p:cNvPr id="166" name="Google Shape;166;p20"/>
          <p:cNvPicPr preferRelativeResize="0"/>
          <p:nvPr/>
        </p:nvPicPr>
        <p:blipFill rotWithShape="1">
          <a:blip r:embed="rId4">
            <a:alphaModFix/>
          </a:blip>
          <a:srcRect t="842" r="764"/>
          <a:stretch/>
        </p:blipFill>
        <p:spPr>
          <a:xfrm>
            <a:off x="4390775" y="118662"/>
            <a:ext cx="4572000" cy="4906163"/>
          </a:xfrm>
          <a:prstGeom prst="rect">
            <a:avLst/>
          </a:prstGeom>
          <a:noFill/>
          <a:ln w="25400" cap="flat" cmpd="sng">
            <a:solidFill>
              <a:srgbClr val="741B47"/>
            </a:solidFill>
            <a:prstDash val="solid"/>
            <a:miter lim="8000"/>
            <a:headEnd type="none" w="sm" len="sm"/>
            <a:tailEnd type="none" w="sm" len="sm"/>
          </a:ln>
        </p:spPr>
      </p:pic>
      <p:sp>
        <p:nvSpPr>
          <p:cNvPr id="167" name="Google Shape;167;p20"/>
          <p:cNvSpPr txBox="1"/>
          <p:nvPr/>
        </p:nvSpPr>
        <p:spPr>
          <a:xfrm>
            <a:off x="2367425" y="4368725"/>
            <a:ext cx="830700" cy="390000"/>
          </a:xfrm>
          <a:prstGeom prst="rect">
            <a:avLst/>
          </a:prstGeom>
          <a:noFill/>
          <a:ln w="28575" cap="flat" cmpd="sng">
            <a:solidFill>
              <a:srgbClr val="FF9900"/>
            </a:solidFill>
            <a:prstDash val="dash"/>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fr">
                <a:latin typeface="Calibri"/>
                <a:ea typeface="Calibri"/>
                <a:cs typeface="Calibri"/>
                <a:sym typeface="Calibri"/>
              </a:rPr>
              <a:t> </a:t>
            </a:r>
            <a:r>
              <a:rPr lang="fr">
                <a:solidFill>
                  <a:srgbClr val="FFFFFF"/>
                </a:solidFill>
                <a:highlight>
                  <a:srgbClr val="FF9900"/>
                </a:highlight>
                <a:latin typeface="Calibri"/>
                <a:ea typeface="Calibri"/>
                <a:cs typeface="Calibri"/>
                <a:sym typeface="Calibri"/>
              </a:rPr>
              <a:t>200 </a:t>
            </a:r>
            <a:r>
              <a:rPr lang="fr">
                <a:latin typeface="Calibri"/>
                <a:ea typeface="Calibri"/>
                <a:cs typeface="Calibri"/>
                <a:sym typeface="Calibri"/>
              </a:rPr>
              <a:t> m</a:t>
            </a:r>
            <a:r>
              <a:rPr lang="fr" baseline="30000">
                <a:latin typeface="Calibri"/>
                <a:ea typeface="Calibri"/>
                <a:cs typeface="Calibri"/>
                <a:sym typeface="Calibri"/>
              </a:rPr>
              <a:t>2</a:t>
            </a: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1000"/>
                                        <p:tgtEl>
                                          <p:spTgt spid="163"/>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66"/>
                                        </p:tgtEl>
                                        <p:attrNameLst>
                                          <p:attrName>style.visibility</p:attrName>
                                        </p:attrNameLst>
                                      </p:cBhvr>
                                      <p:to>
                                        <p:strVal val="visible"/>
                                      </p:to>
                                    </p:set>
                                    <p:anim calcmode="lin" valueType="num">
                                      <p:cBhvr additive="base">
                                        <p:cTn id="11" dur="1400"/>
                                        <p:tgtEl>
                                          <p:spTgt spid="166"/>
                                        </p:tgtEl>
                                        <p:attrNameLst>
                                          <p:attrName>ppt_w</p:attrName>
                                        </p:attrNameLst>
                                      </p:cBhvr>
                                      <p:tavLst>
                                        <p:tav tm="0">
                                          <p:val>
                                            <p:strVal val="0"/>
                                          </p:val>
                                        </p:tav>
                                        <p:tav tm="100000">
                                          <p:val>
                                            <p:strVal val="#ppt_w"/>
                                          </p:val>
                                        </p:tav>
                                      </p:tavLst>
                                    </p:anim>
                                    <p:anim calcmode="lin" valueType="num">
                                      <p:cBhvr additive="base">
                                        <p:cTn id="12" dur="1400"/>
                                        <p:tgtEl>
                                          <p:spTgt spid="166"/>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cBhvr additive="base">
                                        <p:cTn id="15" dur="2500"/>
                                        <p:tgtEl>
                                          <p:spTgt spid="164"/>
                                        </p:tgtEl>
                                        <p:attrNameLst>
                                          <p:attrName>ppt_w</p:attrName>
                                        </p:attrNameLst>
                                      </p:cBhvr>
                                      <p:tavLst>
                                        <p:tav tm="0">
                                          <p:val>
                                            <p:strVal val="0"/>
                                          </p:val>
                                        </p:tav>
                                        <p:tav tm="100000">
                                          <p:val>
                                            <p:strVal val="#ppt_w"/>
                                          </p:val>
                                        </p:tav>
                                      </p:tavLst>
                                    </p:anim>
                                    <p:anim calcmode="lin" valueType="num">
                                      <p:cBhvr additive="base">
                                        <p:cTn id="16" dur="2500"/>
                                        <p:tgtEl>
                                          <p:spTgt spid="164"/>
                                        </p:tgtEl>
                                        <p:attrNameLst>
                                          <p:attrName>ppt_h</p:attrName>
                                        </p:attrNameLst>
                                      </p:cBhvr>
                                      <p:tavLst>
                                        <p:tav tm="0">
                                          <p:val>
                                            <p:strVal val="0"/>
                                          </p:val>
                                        </p:tav>
                                        <p:tav tm="100000">
                                          <p:val>
                                            <p:strVal val="#ppt_h"/>
                                          </p:val>
                                        </p:tav>
                                      </p:tavLst>
                                    </p:anim>
                                  </p:childTnLst>
                                </p:cTn>
                              </p:par>
                            </p:childTnLst>
                          </p:cTn>
                        </p:par>
                        <p:par>
                          <p:cTn id="17" fill="hold">
                            <p:stCondLst>
                              <p:cond delay="3500"/>
                            </p:stCondLst>
                            <p:childTnLst>
                              <p:par>
                                <p:cTn id="18" presetID="10" presetClass="entr" presetSubtype="0" fill="hold" nodeType="afterEffect">
                                  <p:stCondLst>
                                    <p:cond delay="0"/>
                                  </p:stCondLst>
                                  <p:childTnLst>
                                    <p:set>
                                      <p:cBhvr>
                                        <p:cTn id="19" dur="1" fill="hold">
                                          <p:stCondLst>
                                            <p:cond delay="0"/>
                                          </p:stCondLst>
                                        </p:cTn>
                                        <p:tgtEl>
                                          <p:spTgt spid="165"/>
                                        </p:tgtEl>
                                        <p:attrNameLst>
                                          <p:attrName>style.visibility</p:attrName>
                                        </p:attrNameLst>
                                      </p:cBhvr>
                                      <p:to>
                                        <p:strVal val="visible"/>
                                      </p:to>
                                    </p:set>
                                    <p:animEffect transition="in" filter="fade">
                                      <p:cBhvr>
                                        <p:cTn id="20" dur="600"/>
                                        <p:tgtEl>
                                          <p:spTgt spid="165"/>
                                        </p:tgtEl>
                                      </p:cBhvr>
                                    </p:animEffect>
                                  </p:childTnLst>
                                </p:cTn>
                              </p:par>
                              <p:par>
                                <p:cTn id="21" presetID="10" presetClass="entr" presetSubtype="0" fill="hold" nodeType="withEffect">
                                  <p:stCondLst>
                                    <p:cond delay="0"/>
                                  </p:stCondLst>
                                  <p:childTnLst>
                                    <p:set>
                                      <p:cBhvr>
                                        <p:cTn id="22" dur="1" fill="hold">
                                          <p:stCondLst>
                                            <p:cond delay="0"/>
                                          </p:stCondLst>
                                        </p:cTn>
                                        <p:tgtEl>
                                          <p:spTgt spid="167"/>
                                        </p:tgtEl>
                                        <p:attrNameLst>
                                          <p:attrName>style.visibility</p:attrName>
                                        </p:attrNameLst>
                                      </p:cBhvr>
                                      <p:to>
                                        <p:strVal val="visible"/>
                                      </p:to>
                                    </p:set>
                                    <p:animEffect transition="in" filter="fade">
                                      <p:cBhvr>
                                        <p:cTn id="23" dur="1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41B47"/>
            </a:gs>
            <a:gs pos="17000">
              <a:srgbClr val="743152"/>
            </a:gs>
            <a:gs pos="100000">
              <a:srgbClr val="FFFFFF"/>
            </a:gs>
            <a:gs pos="100000">
              <a:srgbClr val="737373"/>
            </a:gs>
          </a:gsLst>
          <a:lin ang="16198662" scaled="0"/>
        </a:gradFill>
        <a:effectLst/>
      </p:bgPr>
    </p:bg>
    <p:spTree>
      <p:nvGrpSpPr>
        <p:cNvPr id="1" name="Shape 171"/>
        <p:cNvGrpSpPr/>
        <p:nvPr/>
      </p:nvGrpSpPr>
      <p:grpSpPr>
        <a:xfrm>
          <a:off x="0" y="0"/>
          <a:ext cx="0" cy="0"/>
          <a:chOff x="0" y="0"/>
          <a:chExt cx="0" cy="0"/>
        </a:xfrm>
      </p:grpSpPr>
      <p:pic>
        <p:nvPicPr>
          <p:cNvPr id="172" name="Google Shape;172;p21"/>
          <p:cNvPicPr preferRelativeResize="0"/>
          <p:nvPr/>
        </p:nvPicPr>
        <p:blipFill>
          <a:blip r:embed="rId3">
            <a:alphaModFix/>
          </a:blip>
          <a:stretch>
            <a:fillRect/>
          </a:stretch>
        </p:blipFill>
        <p:spPr>
          <a:xfrm>
            <a:off x="702450" y="1054312"/>
            <a:ext cx="2328675" cy="1347725"/>
          </a:xfrm>
          <a:prstGeom prst="rect">
            <a:avLst/>
          </a:prstGeom>
          <a:noFill/>
          <a:ln w="19050" cap="flat" cmpd="sng">
            <a:solidFill>
              <a:srgbClr val="741B47"/>
            </a:solidFill>
            <a:prstDash val="solid"/>
            <a:round/>
            <a:headEnd type="none" w="sm" len="sm"/>
            <a:tailEnd type="none" w="sm" len="sm"/>
          </a:ln>
        </p:spPr>
      </p:pic>
      <p:pic>
        <p:nvPicPr>
          <p:cNvPr id="173" name="Google Shape;173;p21"/>
          <p:cNvPicPr preferRelativeResize="0"/>
          <p:nvPr/>
        </p:nvPicPr>
        <p:blipFill>
          <a:blip r:embed="rId4">
            <a:alphaModFix/>
          </a:blip>
          <a:stretch>
            <a:fillRect/>
          </a:stretch>
        </p:blipFill>
        <p:spPr>
          <a:xfrm>
            <a:off x="1223425" y="3366000"/>
            <a:ext cx="5386800" cy="1110500"/>
          </a:xfrm>
          <a:prstGeom prst="rect">
            <a:avLst/>
          </a:prstGeom>
          <a:noFill/>
          <a:ln w="19050" cap="flat" cmpd="sng">
            <a:solidFill>
              <a:srgbClr val="741B47"/>
            </a:solidFill>
            <a:prstDash val="solid"/>
            <a:round/>
            <a:headEnd type="none" w="sm" len="sm"/>
            <a:tailEnd type="none" w="sm" len="sm"/>
          </a:ln>
        </p:spPr>
      </p:pic>
      <p:pic>
        <p:nvPicPr>
          <p:cNvPr id="174" name="Google Shape;174;p21"/>
          <p:cNvPicPr preferRelativeResize="0"/>
          <p:nvPr/>
        </p:nvPicPr>
        <p:blipFill rotWithShape="1">
          <a:blip r:embed="rId5">
            <a:alphaModFix/>
          </a:blip>
          <a:srcRect b="35612"/>
          <a:stretch/>
        </p:blipFill>
        <p:spPr>
          <a:xfrm>
            <a:off x="3903150" y="603437"/>
            <a:ext cx="4031150" cy="2249475"/>
          </a:xfrm>
          <a:prstGeom prst="rect">
            <a:avLst/>
          </a:prstGeom>
          <a:noFill/>
          <a:ln w="25400" cap="flat" cmpd="sng">
            <a:solidFill>
              <a:srgbClr val="741B47"/>
            </a:solidFill>
            <a:prstDash val="solid"/>
            <a:miter lim="8000"/>
            <a:headEnd type="none" w="sm" len="sm"/>
            <a:tailEnd type="none" w="sm" len="sm"/>
          </a:ln>
        </p:spPr>
      </p:pic>
      <p:sp>
        <p:nvSpPr>
          <p:cNvPr id="175" name="Google Shape;175;p21"/>
          <p:cNvSpPr txBox="1"/>
          <p:nvPr/>
        </p:nvSpPr>
        <p:spPr>
          <a:xfrm>
            <a:off x="702450" y="2493575"/>
            <a:ext cx="2518800" cy="7809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1200">
                <a:highlight>
                  <a:srgbClr val="FFFFFF"/>
                </a:highlight>
                <a:latin typeface="Calibri"/>
                <a:ea typeface="Calibri"/>
                <a:cs typeface="Calibri"/>
                <a:sym typeface="Calibri"/>
              </a:rPr>
              <a:t>Un ERP est défini par l’article R 123-2 du code de la construction d’habitations </a:t>
            </a:r>
            <a:endParaRPr/>
          </a:p>
        </p:txBody>
      </p:sp>
      <p:sp>
        <p:nvSpPr>
          <p:cNvPr id="176" name="Google Shape;176;p21"/>
          <p:cNvSpPr txBox="1"/>
          <p:nvPr/>
        </p:nvSpPr>
        <p:spPr>
          <a:xfrm>
            <a:off x="862650" y="202975"/>
            <a:ext cx="2000100" cy="390000"/>
          </a:xfrm>
          <a:prstGeom prst="rect">
            <a:avLst/>
          </a:prstGeom>
          <a:solidFill>
            <a:srgbClr val="FFFFFF"/>
          </a:solidFill>
          <a:ln w="19050" cap="flat" cmpd="sng">
            <a:solidFill>
              <a:srgbClr val="741B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fr">
                <a:latin typeface="Calibri"/>
                <a:ea typeface="Calibri"/>
                <a:cs typeface="Calibri"/>
                <a:sym typeface="Calibri"/>
              </a:rPr>
              <a:t>Nomenclature </a:t>
            </a:r>
            <a:endParaRPr sz="1200" baseline="30000">
              <a:solidFill>
                <a:srgbClr val="3C4043"/>
              </a:solidFill>
              <a:highlight>
                <a:srgbClr val="FFFFFF"/>
              </a:highlight>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1000"/>
                                        <p:tgtEl>
                                          <p:spTgt spid="176"/>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72"/>
                                        </p:tgtEl>
                                        <p:attrNameLst>
                                          <p:attrName>style.visibility</p:attrName>
                                        </p:attrNameLst>
                                      </p:cBhvr>
                                      <p:to>
                                        <p:strVal val="visible"/>
                                      </p:to>
                                    </p:set>
                                    <p:anim calcmode="lin" valueType="num">
                                      <p:cBhvr additive="base">
                                        <p:cTn id="11" dur="800"/>
                                        <p:tgtEl>
                                          <p:spTgt spid="172"/>
                                        </p:tgtEl>
                                        <p:attrNameLst>
                                          <p:attrName>ppt_x</p:attrName>
                                        </p:attrNameLst>
                                      </p:cBhvr>
                                      <p:tavLst>
                                        <p:tav tm="0">
                                          <p:val>
                                            <p:strVal val="#ppt_x-1"/>
                                          </p:val>
                                        </p:tav>
                                        <p:tav tm="100000">
                                          <p:val>
                                            <p:strVal val="#ppt_x"/>
                                          </p:val>
                                        </p:tav>
                                      </p:tavLst>
                                    </p:anim>
                                  </p:childTnLst>
                                </p:cTn>
                              </p:par>
                              <p:par>
                                <p:cTn id="12" presetID="2" presetClass="entr" presetSubtype="8" fill="hold" nodeType="withEffect">
                                  <p:stCondLst>
                                    <p:cond delay="0"/>
                                  </p:stCondLst>
                                  <p:childTnLst>
                                    <p:set>
                                      <p:cBhvr>
                                        <p:cTn id="13" dur="1" fill="hold">
                                          <p:stCondLst>
                                            <p:cond delay="0"/>
                                          </p:stCondLst>
                                        </p:cTn>
                                        <p:tgtEl>
                                          <p:spTgt spid="175"/>
                                        </p:tgtEl>
                                        <p:attrNameLst>
                                          <p:attrName>style.visibility</p:attrName>
                                        </p:attrNameLst>
                                      </p:cBhvr>
                                      <p:to>
                                        <p:strVal val="visible"/>
                                      </p:to>
                                    </p:set>
                                    <p:anim calcmode="lin" valueType="num">
                                      <p:cBhvr additive="base">
                                        <p:cTn id="14" dur="1500"/>
                                        <p:tgtEl>
                                          <p:spTgt spid="175"/>
                                        </p:tgtEl>
                                        <p:attrNameLst>
                                          <p:attrName>ppt_x</p:attrName>
                                        </p:attrNameLst>
                                      </p:cBhvr>
                                      <p:tavLst>
                                        <p:tav tm="0">
                                          <p:val>
                                            <p:strVal val="#ppt_x-1"/>
                                          </p:val>
                                        </p:tav>
                                        <p:tav tm="100000">
                                          <p:val>
                                            <p:strVal val="#ppt_x"/>
                                          </p:val>
                                        </p:tav>
                                      </p:tavLst>
                                    </p:anim>
                                  </p:childTnLst>
                                </p:cTn>
                              </p:par>
                            </p:childTnLst>
                          </p:cTn>
                        </p:par>
                        <p:par>
                          <p:cTn id="15" fill="hold">
                            <p:stCondLst>
                              <p:cond delay="2500"/>
                            </p:stCondLst>
                            <p:childTnLst>
                              <p:par>
                                <p:cTn id="16" presetID="2" presetClass="entr" presetSubtype="4" fill="hold" nodeType="afterEffect">
                                  <p:stCondLst>
                                    <p:cond delay="0"/>
                                  </p:stCondLst>
                                  <p:childTnLst>
                                    <p:set>
                                      <p:cBhvr>
                                        <p:cTn id="17" dur="1" fill="hold">
                                          <p:stCondLst>
                                            <p:cond delay="0"/>
                                          </p:stCondLst>
                                        </p:cTn>
                                        <p:tgtEl>
                                          <p:spTgt spid="173"/>
                                        </p:tgtEl>
                                        <p:attrNameLst>
                                          <p:attrName>style.visibility</p:attrName>
                                        </p:attrNameLst>
                                      </p:cBhvr>
                                      <p:to>
                                        <p:strVal val="visible"/>
                                      </p:to>
                                    </p:set>
                                    <p:anim calcmode="lin" valueType="num">
                                      <p:cBhvr additive="base">
                                        <p:cTn id="18" dur="700"/>
                                        <p:tgtEl>
                                          <p:spTgt spid="173"/>
                                        </p:tgtEl>
                                        <p:attrNameLst>
                                          <p:attrName>ppt_y</p:attrName>
                                        </p:attrNameLst>
                                      </p:cBhvr>
                                      <p:tavLst>
                                        <p:tav tm="0">
                                          <p:val>
                                            <p:strVal val="#ppt_y+1"/>
                                          </p:val>
                                        </p:tav>
                                        <p:tav tm="100000">
                                          <p:val>
                                            <p:strVal val="#ppt_y"/>
                                          </p:val>
                                        </p:tav>
                                      </p:tavLst>
                                    </p:anim>
                                  </p:childTnLst>
                                </p:cTn>
                              </p:par>
                            </p:childTnLst>
                          </p:cTn>
                        </p:par>
                        <p:par>
                          <p:cTn id="19" fill="hold">
                            <p:stCondLst>
                              <p:cond delay="3200"/>
                            </p:stCondLst>
                            <p:childTnLst>
                              <p:par>
                                <p:cTn id="20" presetID="2" presetClass="entr" presetSubtype="2" fill="hold" nodeType="afterEffect">
                                  <p:stCondLst>
                                    <p:cond delay="0"/>
                                  </p:stCondLst>
                                  <p:childTnLst>
                                    <p:set>
                                      <p:cBhvr>
                                        <p:cTn id="21" dur="1" fill="hold">
                                          <p:stCondLst>
                                            <p:cond delay="0"/>
                                          </p:stCondLst>
                                        </p:cTn>
                                        <p:tgtEl>
                                          <p:spTgt spid="174"/>
                                        </p:tgtEl>
                                        <p:attrNameLst>
                                          <p:attrName>style.visibility</p:attrName>
                                        </p:attrNameLst>
                                      </p:cBhvr>
                                      <p:to>
                                        <p:strVal val="visible"/>
                                      </p:to>
                                    </p:set>
                                    <p:anim calcmode="lin" valueType="num">
                                      <p:cBhvr additive="base">
                                        <p:cTn id="22" dur="800"/>
                                        <p:tgtEl>
                                          <p:spTgt spid="1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1146</Words>
  <PresentationFormat>Affichage à l'écran (16:9)</PresentationFormat>
  <Paragraphs>201</Paragraphs>
  <Slides>19</Slides>
  <Notes>19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Roboto</vt:lpstr>
      <vt:lpstr>Times New Roman</vt:lpstr>
      <vt:lpstr>Merriweather</vt:lpstr>
      <vt:lpstr>Paradigm</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Allan Bonnardel</dc:creator>
  <cp:lastModifiedBy>Allan Bonnardel</cp:lastModifiedBy>
  <cp:revision>4</cp:revision>
  <dcterms:modified xsi:type="dcterms:W3CDTF">2020-03-09T09:50:18Z</dcterms:modified>
</cp:coreProperties>
</file>