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518" r:id="rId2"/>
    <p:sldId id="519" r:id="rId3"/>
    <p:sldId id="285" r:id="rId4"/>
    <p:sldId id="520" r:id="rId5"/>
    <p:sldId id="522" r:id="rId6"/>
    <p:sldId id="523" r:id="rId7"/>
    <p:sldId id="524" r:id="rId8"/>
    <p:sldId id="525" r:id="rId9"/>
    <p:sldId id="521" r:id="rId10"/>
    <p:sldId id="527" r:id="rId11"/>
    <p:sldId id="478" r:id="rId12"/>
    <p:sldId id="502" r:id="rId13"/>
    <p:sldId id="495" r:id="rId14"/>
    <p:sldId id="497" r:id="rId15"/>
    <p:sldId id="499" r:id="rId16"/>
    <p:sldId id="500" r:id="rId17"/>
    <p:sldId id="501" r:id="rId18"/>
    <p:sldId id="528" r:id="rId19"/>
    <p:sldId id="536" r:id="rId20"/>
    <p:sldId id="259" r:id="rId21"/>
    <p:sldId id="534" r:id="rId22"/>
    <p:sldId id="542" r:id="rId23"/>
    <p:sldId id="543" r:id="rId24"/>
    <p:sldId id="462" r:id="rId25"/>
    <p:sldId id="464" r:id="rId26"/>
    <p:sldId id="463" r:id="rId27"/>
    <p:sldId id="496" r:id="rId28"/>
    <p:sldId id="494" r:id="rId29"/>
    <p:sldId id="493" r:id="rId30"/>
    <p:sldId id="431" r:id="rId31"/>
    <p:sldId id="468" r:id="rId32"/>
    <p:sldId id="544" r:id="rId33"/>
    <p:sldId id="470" r:id="rId34"/>
    <p:sldId id="530" r:id="rId35"/>
    <p:sldId id="537" r:id="rId36"/>
    <p:sldId id="545" r:id="rId37"/>
    <p:sldId id="546" r:id="rId38"/>
    <p:sldId id="531" r:id="rId39"/>
    <p:sldId id="538" r:id="rId40"/>
    <p:sldId id="547" r:id="rId41"/>
    <p:sldId id="511" r:id="rId42"/>
    <p:sldId id="503" r:id="rId43"/>
    <p:sldId id="505" r:id="rId44"/>
    <p:sldId id="504" r:id="rId45"/>
    <p:sldId id="508" r:id="rId46"/>
    <p:sldId id="549" r:id="rId47"/>
    <p:sldId id="548" r:id="rId48"/>
    <p:sldId id="533" r:id="rId49"/>
    <p:sldId id="539" r:id="rId50"/>
    <p:sldId id="550" r:id="rId51"/>
    <p:sldId id="272" r:id="rId52"/>
    <p:sldId id="277" r:id="rId53"/>
    <p:sldId id="513" r:id="rId54"/>
    <p:sldId id="265" r:id="rId55"/>
    <p:sldId id="515" r:id="rId56"/>
    <p:sldId id="514" r:id="rId57"/>
    <p:sldId id="509" r:id="rId58"/>
    <p:sldId id="517" r:id="rId59"/>
    <p:sldId id="535" r:id="rId60"/>
    <p:sldId id="551" r:id="rId6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y Toureille lanne" initials="CTl" lastIdx="1" clrIdx="0">
    <p:extLst>
      <p:ext uri="{19B8F6BF-5375-455C-9EA6-DF929625EA0E}">
        <p15:presenceInfo xmlns:p15="http://schemas.microsoft.com/office/powerpoint/2012/main" userId="S-1-5-21-1480457362-268596462-3350947919-16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57" d="100"/>
          <a:sy n="57" d="100"/>
        </p:scale>
        <p:origin x="108" y="12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1922B1-0EE8-4394-A67A-C2243010BA9D}" type="datetimeFigureOut">
              <a:rPr lang="fr-FR" smtClean="0"/>
              <a:t>24/02/2020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5EB3B-DFFD-438B-BE54-054D2355BD93}" type="slidenum">
              <a:rPr lang="fr-FR" smtClean="0"/>
              <a:t>‹N°›</a:t>
            </a:fld>
            <a:endParaRPr lang="fr-FR"/>
          </a:p>
        </p:txBody>
      </p:sp>
    </p:spTree>
    <p:extLst>
      <p:ext uri="{BB962C8B-B14F-4D97-AF65-F5344CB8AC3E}">
        <p14:creationId xmlns:p14="http://schemas.microsoft.com/office/powerpoint/2010/main" val="3284694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image des diapositives 1">
            <a:extLst>
              <a:ext uri="{FF2B5EF4-FFF2-40B4-BE49-F238E27FC236}">
                <a16:creationId xmlns:a16="http://schemas.microsoft.com/office/drawing/2014/main" id="{30CF3F74-81AE-4F76-BBE4-2FD69E7A6EB5}"/>
              </a:ext>
            </a:extLst>
          </p:cNvPr>
          <p:cNvSpPr>
            <a:spLocks noGrp="1" noRot="1" noChangeAspect="1" noChangeArrowheads="1" noTextEdit="1"/>
          </p:cNvSpPr>
          <p:nvPr>
            <p:ph type="sldImg"/>
          </p:nvPr>
        </p:nvSpPr>
        <p:spPr>
          <a:ln/>
        </p:spPr>
      </p:sp>
      <p:sp>
        <p:nvSpPr>
          <p:cNvPr id="23554" name="Espace réservé des notes 2">
            <a:extLst>
              <a:ext uri="{FF2B5EF4-FFF2-40B4-BE49-F238E27FC236}">
                <a16:creationId xmlns:a16="http://schemas.microsoft.com/office/drawing/2014/main" id="{C2D400DD-075F-4F5E-A4A8-96956B6E2A9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23555" name="Espace réservé du numéro de diapositive 3">
            <a:extLst>
              <a:ext uri="{FF2B5EF4-FFF2-40B4-BE49-F238E27FC236}">
                <a16:creationId xmlns:a16="http://schemas.microsoft.com/office/drawing/2014/main" id="{F2ACFE10-921C-4FC0-89C7-8DC3F4D8F38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9E3704-68B1-42C8-8F10-7CEB8408ECC5}" type="slidenum">
              <a:rPr lang="fr-FR" altLang="fr-FR" smtClean="0"/>
              <a:pPr/>
              <a:t>10</a:t>
            </a:fld>
            <a:endParaRPr lang="fr-FR" altLang="fr-FR"/>
          </a:p>
        </p:txBody>
      </p:sp>
    </p:spTree>
    <p:extLst>
      <p:ext uri="{BB962C8B-B14F-4D97-AF65-F5344CB8AC3E}">
        <p14:creationId xmlns:p14="http://schemas.microsoft.com/office/powerpoint/2010/main" val="1854016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1028281" y="3661562"/>
            <a:ext cx="8226242" cy="2995823"/>
          </a:xfrm>
          <a:prstGeom prst="rect">
            <a:avLst/>
          </a:prstGeom>
        </p:spPr>
        <p:txBody>
          <a:bodyPr spcFirstLastPara="1" wrap="square" lIns="94780" tIns="47377" rIns="94780" bIns="47377" anchor="t" anchorCtr="0">
            <a:noAutofit/>
          </a:bodyPr>
          <a:lstStyle/>
          <a:p>
            <a:pPr marL="0" indent="0"/>
            <a:endParaRPr/>
          </a:p>
        </p:txBody>
      </p:sp>
      <p:sp>
        <p:nvSpPr>
          <p:cNvPr id="110" name="Google Shape;110;p4:notes"/>
          <p:cNvSpPr>
            <a:spLocks noGrp="1" noRot="1" noChangeAspect="1"/>
          </p:cNvSpPr>
          <p:nvPr>
            <p:ph type="sldImg" idx="2"/>
          </p:nvPr>
        </p:nvSpPr>
        <p:spPr>
          <a:xfrm>
            <a:off x="2860675" y="952500"/>
            <a:ext cx="4562475" cy="256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image des diapositives 1">
            <a:extLst>
              <a:ext uri="{FF2B5EF4-FFF2-40B4-BE49-F238E27FC236}">
                <a16:creationId xmlns:a16="http://schemas.microsoft.com/office/drawing/2014/main" id="{30CF3F74-81AE-4F76-BBE4-2FD69E7A6EB5}"/>
              </a:ext>
            </a:extLst>
          </p:cNvPr>
          <p:cNvSpPr>
            <a:spLocks noGrp="1" noRot="1" noChangeAspect="1" noChangeArrowheads="1" noTextEdit="1"/>
          </p:cNvSpPr>
          <p:nvPr>
            <p:ph type="sldImg"/>
          </p:nvPr>
        </p:nvSpPr>
        <p:spPr>
          <a:ln/>
        </p:spPr>
      </p:sp>
      <p:sp>
        <p:nvSpPr>
          <p:cNvPr id="23554" name="Espace réservé des notes 2">
            <a:extLst>
              <a:ext uri="{FF2B5EF4-FFF2-40B4-BE49-F238E27FC236}">
                <a16:creationId xmlns:a16="http://schemas.microsoft.com/office/drawing/2014/main" id="{C2D400DD-075F-4F5E-A4A8-96956B6E2A9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23555" name="Espace réservé du numéro de diapositive 3">
            <a:extLst>
              <a:ext uri="{FF2B5EF4-FFF2-40B4-BE49-F238E27FC236}">
                <a16:creationId xmlns:a16="http://schemas.microsoft.com/office/drawing/2014/main" id="{F2ACFE10-921C-4FC0-89C7-8DC3F4D8F38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9E3704-68B1-42C8-8F10-7CEB8408ECC5}" type="slidenum">
              <a:rPr lang="fr-FR" altLang="fr-FR" smtClean="0"/>
              <a:pPr/>
              <a:t>22</a:t>
            </a:fld>
            <a:endParaRPr lang="fr-FR" altLang="fr-FR"/>
          </a:p>
        </p:txBody>
      </p:sp>
    </p:spTree>
    <p:extLst>
      <p:ext uri="{BB962C8B-B14F-4D97-AF65-F5344CB8AC3E}">
        <p14:creationId xmlns:p14="http://schemas.microsoft.com/office/powerpoint/2010/main" val="2984445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Espace réservé de l'image des diapositives 1">
            <a:extLst>
              <a:ext uri="{FF2B5EF4-FFF2-40B4-BE49-F238E27FC236}">
                <a16:creationId xmlns:a16="http://schemas.microsoft.com/office/drawing/2014/main" id="{35C12388-4515-4470-B5DF-3194062D259C}"/>
              </a:ext>
            </a:extLst>
          </p:cNvPr>
          <p:cNvSpPr>
            <a:spLocks noGrp="1" noRot="1" noChangeAspect="1" noChangeArrowheads="1" noTextEdit="1"/>
          </p:cNvSpPr>
          <p:nvPr>
            <p:ph type="sldImg"/>
          </p:nvPr>
        </p:nvSpPr>
        <p:spPr>
          <a:ln/>
        </p:spPr>
      </p:sp>
      <p:sp>
        <p:nvSpPr>
          <p:cNvPr id="33794" name="Espace réservé des notes 2">
            <a:extLst>
              <a:ext uri="{FF2B5EF4-FFF2-40B4-BE49-F238E27FC236}">
                <a16:creationId xmlns:a16="http://schemas.microsoft.com/office/drawing/2014/main" id="{CCA2D742-9E19-4DB8-A57D-38E6C6AB30E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33795" name="Espace réservé du numéro de diapositive 3">
            <a:extLst>
              <a:ext uri="{FF2B5EF4-FFF2-40B4-BE49-F238E27FC236}">
                <a16:creationId xmlns:a16="http://schemas.microsoft.com/office/drawing/2014/main" id="{B0DB9634-ABA6-4164-9DDB-7DC44EF816B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064674-41E5-4F8D-8B2B-CE244A7FF6B4}" type="slidenum">
              <a:rPr lang="fr-FR" altLang="fr-FR" smtClean="0"/>
              <a:pPr/>
              <a:t>24</a:t>
            </a:fld>
            <a:endParaRPr lang="fr-FR" altLang="fr-FR"/>
          </a:p>
        </p:txBody>
      </p:sp>
    </p:spTree>
    <p:extLst>
      <p:ext uri="{BB962C8B-B14F-4D97-AF65-F5344CB8AC3E}">
        <p14:creationId xmlns:p14="http://schemas.microsoft.com/office/powerpoint/2010/main" val="2193843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Espace réservé de l'image des diapositives 1">
            <a:extLst>
              <a:ext uri="{FF2B5EF4-FFF2-40B4-BE49-F238E27FC236}">
                <a16:creationId xmlns:a16="http://schemas.microsoft.com/office/drawing/2014/main" id="{1BFD0AAA-A0F9-4CD8-A24F-5DE14B9C3A91}"/>
              </a:ext>
            </a:extLst>
          </p:cNvPr>
          <p:cNvSpPr>
            <a:spLocks noGrp="1" noRot="1" noChangeAspect="1" noChangeArrowheads="1" noTextEdit="1"/>
          </p:cNvSpPr>
          <p:nvPr>
            <p:ph type="sldImg"/>
          </p:nvPr>
        </p:nvSpPr>
        <p:spPr>
          <a:ln/>
        </p:spPr>
      </p:sp>
      <p:sp>
        <p:nvSpPr>
          <p:cNvPr id="37890" name="Espace réservé des notes 2">
            <a:extLst>
              <a:ext uri="{FF2B5EF4-FFF2-40B4-BE49-F238E27FC236}">
                <a16:creationId xmlns:a16="http://schemas.microsoft.com/office/drawing/2014/main" id="{6353F965-283B-4F02-9FEC-5FB9EEDADFE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37891" name="Espace réservé du numéro de diapositive 3">
            <a:extLst>
              <a:ext uri="{FF2B5EF4-FFF2-40B4-BE49-F238E27FC236}">
                <a16:creationId xmlns:a16="http://schemas.microsoft.com/office/drawing/2014/main" id="{D4E30631-26C9-43F0-86BF-3E4708BA241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7BDF1CE-A0BB-46B5-A8F5-A85F94C52D5C}" type="slidenum">
              <a:rPr lang="fr-FR" altLang="fr-FR" smtClean="0"/>
              <a:pPr/>
              <a:t>25</a:t>
            </a:fld>
            <a:endParaRPr lang="fr-FR" altLang="fr-FR"/>
          </a:p>
        </p:txBody>
      </p:sp>
    </p:spTree>
    <p:extLst>
      <p:ext uri="{BB962C8B-B14F-4D97-AF65-F5344CB8AC3E}">
        <p14:creationId xmlns:p14="http://schemas.microsoft.com/office/powerpoint/2010/main" val="2070369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Espace réservé de l'image des diapositives 1">
            <a:extLst>
              <a:ext uri="{FF2B5EF4-FFF2-40B4-BE49-F238E27FC236}">
                <a16:creationId xmlns:a16="http://schemas.microsoft.com/office/drawing/2014/main" id="{4BE96CC7-34F0-4D9B-A433-A739B77F3524}"/>
              </a:ext>
            </a:extLst>
          </p:cNvPr>
          <p:cNvSpPr>
            <a:spLocks noGrp="1" noRot="1" noChangeAspect="1" noChangeArrowheads="1" noTextEdit="1"/>
          </p:cNvSpPr>
          <p:nvPr>
            <p:ph type="sldImg"/>
          </p:nvPr>
        </p:nvSpPr>
        <p:spPr>
          <a:ln/>
        </p:spPr>
      </p:sp>
      <p:sp>
        <p:nvSpPr>
          <p:cNvPr id="35842" name="Espace réservé des notes 2">
            <a:extLst>
              <a:ext uri="{FF2B5EF4-FFF2-40B4-BE49-F238E27FC236}">
                <a16:creationId xmlns:a16="http://schemas.microsoft.com/office/drawing/2014/main" id="{4549542A-5255-4D32-9389-95D7C40E702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rPr>
              <a:t>Projet archi stade esquisse</a:t>
            </a:r>
          </a:p>
        </p:txBody>
      </p:sp>
      <p:sp>
        <p:nvSpPr>
          <p:cNvPr id="35843" name="Espace réservé du numéro de diapositive 3">
            <a:extLst>
              <a:ext uri="{FF2B5EF4-FFF2-40B4-BE49-F238E27FC236}">
                <a16:creationId xmlns:a16="http://schemas.microsoft.com/office/drawing/2014/main" id="{9DA5DCA3-8A87-47AA-9F49-55C9AE44381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F33B7E0-C0AD-46A6-BE7F-F33EAE08A8B9}" type="slidenum">
              <a:rPr lang="fr-FR" altLang="fr-FR" smtClean="0"/>
              <a:pPr/>
              <a:t>26</a:t>
            </a:fld>
            <a:endParaRPr lang="fr-FR" altLang="fr-FR"/>
          </a:p>
        </p:txBody>
      </p:sp>
    </p:spTree>
    <p:extLst>
      <p:ext uri="{BB962C8B-B14F-4D97-AF65-F5344CB8AC3E}">
        <p14:creationId xmlns:p14="http://schemas.microsoft.com/office/powerpoint/2010/main" val="512129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Espace réservé de l'image des diapositives 1">
            <a:extLst>
              <a:ext uri="{FF2B5EF4-FFF2-40B4-BE49-F238E27FC236}">
                <a16:creationId xmlns:a16="http://schemas.microsoft.com/office/drawing/2014/main" id="{A595A0CF-F619-406E-87D0-767E4D0D8950}"/>
              </a:ext>
            </a:extLst>
          </p:cNvPr>
          <p:cNvSpPr>
            <a:spLocks noGrp="1" noRot="1" noChangeAspect="1" noChangeArrowheads="1" noTextEdit="1"/>
          </p:cNvSpPr>
          <p:nvPr>
            <p:ph type="sldImg"/>
          </p:nvPr>
        </p:nvSpPr>
        <p:spPr>
          <a:ln/>
        </p:spPr>
      </p:sp>
      <p:sp>
        <p:nvSpPr>
          <p:cNvPr id="41986" name="Espace réservé des notes 2">
            <a:extLst>
              <a:ext uri="{FF2B5EF4-FFF2-40B4-BE49-F238E27FC236}">
                <a16:creationId xmlns:a16="http://schemas.microsoft.com/office/drawing/2014/main" id="{6A363278-303F-4577-8A7A-D2990D07074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41987" name="Espace réservé du numéro de diapositive 3">
            <a:extLst>
              <a:ext uri="{FF2B5EF4-FFF2-40B4-BE49-F238E27FC236}">
                <a16:creationId xmlns:a16="http://schemas.microsoft.com/office/drawing/2014/main" id="{832EAF45-7A18-400C-990E-B48420B65D6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66AC792-2471-4FAC-B279-F4414466D0DE}" type="slidenum">
              <a:rPr lang="fr-FR" altLang="fr-FR" smtClean="0"/>
              <a:pPr/>
              <a:t>27</a:t>
            </a:fld>
            <a:endParaRPr lang="fr-FR" altLang="fr-FR"/>
          </a:p>
        </p:txBody>
      </p:sp>
    </p:spTree>
    <p:extLst>
      <p:ext uri="{BB962C8B-B14F-4D97-AF65-F5344CB8AC3E}">
        <p14:creationId xmlns:p14="http://schemas.microsoft.com/office/powerpoint/2010/main" val="2719426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Espace réservé de l'image des diapositives 1">
            <a:extLst>
              <a:ext uri="{FF2B5EF4-FFF2-40B4-BE49-F238E27FC236}">
                <a16:creationId xmlns:a16="http://schemas.microsoft.com/office/drawing/2014/main" id="{BD0F55C2-6D2C-45A9-B4BA-8ECAC7CB5A7F}"/>
              </a:ext>
            </a:extLst>
          </p:cNvPr>
          <p:cNvSpPr>
            <a:spLocks noGrp="1" noRot="1" noChangeAspect="1" noChangeArrowheads="1" noTextEdit="1"/>
          </p:cNvSpPr>
          <p:nvPr>
            <p:ph type="sldImg"/>
          </p:nvPr>
        </p:nvSpPr>
        <p:spPr>
          <a:ln/>
        </p:spPr>
      </p:sp>
      <p:sp>
        <p:nvSpPr>
          <p:cNvPr id="19458" name="Espace réservé des notes 2">
            <a:extLst>
              <a:ext uri="{FF2B5EF4-FFF2-40B4-BE49-F238E27FC236}">
                <a16:creationId xmlns:a16="http://schemas.microsoft.com/office/drawing/2014/main" id="{97865C73-C88C-4040-A300-E23F3B38BA6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rPr>
              <a:t>Tracé imposé par bascule ski.</a:t>
            </a:r>
          </a:p>
          <a:p>
            <a:r>
              <a:rPr lang="fr-FR" altLang="fr-FR">
                <a:latin typeface="Arial" panose="020B0604020202020204" pitchFamily="34" charset="0"/>
              </a:rPr>
              <a:t>Antérieure, tracé en deux tronçons + aménagement Lisey abandonné / contexte naturaliste (galliforme, terrassement pistes, …)</a:t>
            </a:r>
          </a:p>
        </p:txBody>
      </p:sp>
      <p:sp>
        <p:nvSpPr>
          <p:cNvPr id="19459" name="Espace réservé du numéro de diapositive 3">
            <a:extLst>
              <a:ext uri="{FF2B5EF4-FFF2-40B4-BE49-F238E27FC236}">
                <a16:creationId xmlns:a16="http://schemas.microsoft.com/office/drawing/2014/main" id="{5332C9F6-BDB4-46F9-8E6E-F6BC1B17381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F59C5F-2DC0-45A7-9195-57864CD8CE76}" type="slidenum">
              <a:rPr lang="fr-FR" altLang="fr-FR" smtClean="0"/>
              <a:pPr/>
              <a:t>28</a:t>
            </a:fld>
            <a:endParaRPr lang="fr-FR" altLang="fr-FR"/>
          </a:p>
        </p:txBody>
      </p:sp>
    </p:spTree>
    <p:extLst>
      <p:ext uri="{BB962C8B-B14F-4D97-AF65-F5344CB8AC3E}">
        <p14:creationId xmlns:p14="http://schemas.microsoft.com/office/powerpoint/2010/main" val="3467580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Espace réservé de l'image des diapositives 1">
            <a:extLst>
              <a:ext uri="{FF2B5EF4-FFF2-40B4-BE49-F238E27FC236}">
                <a16:creationId xmlns:a16="http://schemas.microsoft.com/office/drawing/2014/main" id="{71EC8B0D-8F05-4468-94D6-07F108B20CD0}"/>
              </a:ext>
            </a:extLst>
          </p:cNvPr>
          <p:cNvSpPr>
            <a:spLocks noGrp="1" noRot="1" noChangeAspect="1" noChangeArrowheads="1" noTextEdit="1"/>
          </p:cNvSpPr>
          <p:nvPr>
            <p:ph type="sldImg"/>
          </p:nvPr>
        </p:nvSpPr>
        <p:spPr>
          <a:ln/>
        </p:spPr>
      </p:sp>
      <p:sp>
        <p:nvSpPr>
          <p:cNvPr id="21506" name="Espace réservé des notes 2">
            <a:extLst>
              <a:ext uri="{FF2B5EF4-FFF2-40B4-BE49-F238E27FC236}">
                <a16:creationId xmlns:a16="http://schemas.microsoft.com/office/drawing/2014/main" id="{CFC4E23F-2CE9-4501-B723-937D1F576A1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rPr>
              <a:t>Implantation des pylônes provisoire, évolution lors APS et APD</a:t>
            </a:r>
          </a:p>
        </p:txBody>
      </p:sp>
      <p:sp>
        <p:nvSpPr>
          <p:cNvPr id="21507" name="Espace réservé du numéro de diapositive 3">
            <a:extLst>
              <a:ext uri="{FF2B5EF4-FFF2-40B4-BE49-F238E27FC236}">
                <a16:creationId xmlns:a16="http://schemas.microsoft.com/office/drawing/2014/main" id="{3EF83FFB-30E5-45E6-B774-C35AB4447DE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D409E56-E9A8-4C06-A9C7-37A0CB2FE2F9}" type="slidenum">
              <a:rPr lang="fr-FR" altLang="fr-FR" smtClean="0"/>
              <a:pPr/>
              <a:t>29</a:t>
            </a:fld>
            <a:endParaRPr lang="fr-FR" altLang="fr-FR"/>
          </a:p>
        </p:txBody>
      </p:sp>
    </p:spTree>
    <p:extLst>
      <p:ext uri="{BB962C8B-B14F-4D97-AF65-F5344CB8AC3E}">
        <p14:creationId xmlns:p14="http://schemas.microsoft.com/office/powerpoint/2010/main" val="520815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Espace réservé de l'image des diapositives 1">
            <a:extLst>
              <a:ext uri="{FF2B5EF4-FFF2-40B4-BE49-F238E27FC236}">
                <a16:creationId xmlns:a16="http://schemas.microsoft.com/office/drawing/2014/main" id="{4F7D7CDF-9765-41AC-B546-6C191D4FC7A6}"/>
              </a:ext>
            </a:extLst>
          </p:cNvPr>
          <p:cNvSpPr>
            <a:spLocks noGrp="1" noRot="1" noChangeAspect="1" noChangeArrowheads="1" noTextEdit="1"/>
          </p:cNvSpPr>
          <p:nvPr>
            <p:ph type="sldImg"/>
          </p:nvPr>
        </p:nvSpPr>
        <p:spPr>
          <a:ln/>
        </p:spPr>
      </p:sp>
      <p:sp>
        <p:nvSpPr>
          <p:cNvPr id="31746" name="Espace réservé des commentaires 2">
            <a:extLst>
              <a:ext uri="{FF2B5EF4-FFF2-40B4-BE49-F238E27FC236}">
                <a16:creationId xmlns:a16="http://schemas.microsoft.com/office/drawing/2014/main" id="{8F1267A0-4BA1-480E-909C-FEAB046FC3E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31747" name="Espace réservé du numéro de diapositive 3">
            <a:extLst>
              <a:ext uri="{FF2B5EF4-FFF2-40B4-BE49-F238E27FC236}">
                <a16:creationId xmlns:a16="http://schemas.microsoft.com/office/drawing/2014/main" id="{BE442A7D-2A35-4910-A6C1-B1D118FE2E3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F4CE330-0F5C-4693-8258-5A66A963F711}" type="slidenum">
              <a:rPr lang="fr-FR" altLang="fr-FR" smtClean="0"/>
              <a:pPr>
                <a:spcBef>
                  <a:spcPct val="0"/>
                </a:spcBef>
              </a:pPr>
              <a:t>30</a:t>
            </a:fld>
            <a:endParaRPr lang="fr-FR" altLang="fr-FR"/>
          </a:p>
        </p:txBody>
      </p:sp>
    </p:spTree>
    <p:extLst>
      <p:ext uri="{BB962C8B-B14F-4D97-AF65-F5344CB8AC3E}">
        <p14:creationId xmlns:p14="http://schemas.microsoft.com/office/powerpoint/2010/main" val="55844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Espace réservé de l'image des diapositives 1">
            <a:extLst>
              <a:ext uri="{FF2B5EF4-FFF2-40B4-BE49-F238E27FC236}">
                <a16:creationId xmlns:a16="http://schemas.microsoft.com/office/drawing/2014/main" id="{86A485CE-932B-408D-85D2-93DAED970C10}"/>
              </a:ext>
            </a:extLst>
          </p:cNvPr>
          <p:cNvSpPr>
            <a:spLocks noGrp="1" noRot="1" noChangeAspect="1" noChangeArrowheads="1" noTextEdit="1"/>
          </p:cNvSpPr>
          <p:nvPr>
            <p:ph type="sldImg"/>
          </p:nvPr>
        </p:nvSpPr>
        <p:spPr>
          <a:ln/>
        </p:spPr>
      </p:sp>
      <p:sp>
        <p:nvSpPr>
          <p:cNvPr id="44034" name="Espace réservé des notes 2">
            <a:extLst>
              <a:ext uri="{FF2B5EF4-FFF2-40B4-BE49-F238E27FC236}">
                <a16:creationId xmlns:a16="http://schemas.microsoft.com/office/drawing/2014/main" id="{F7136EE5-04B3-4E6D-8244-BCA48887C88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44035" name="Espace réservé du numéro de diapositive 3">
            <a:extLst>
              <a:ext uri="{FF2B5EF4-FFF2-40B4-BE49-F238E27FC236}">
                <a16:creationId xmlns:a16="http://schemas.microsoft.com/office/drawing/2014/main" id="{8C282363-6EB1-4F14-8BF3-3CCA78A1A0D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B3F2B1E-7172-4A99-BA83-5E24EE8D10FB}" type="slidenum">
              <a:rPr lang="fr-FR" altLang="fr-FR" smtClean="0"/>
              <a:pPr/>
              <a:t>31</a:t>
            </a:fld>
            <a:endParaRPr lang="fr-FR" altLang="fr-FR"/>
          </a:p>
        </p:txBody>
      </p:sp>
    </p:spTree>
    <p:extLst>
      <p:ext uri="{BB962C8B-B14F-4D97-AF65-F5344CB8AC3E}">
        <p14:creationId xmlns:p14="http://schemas.microsoft.com/office/powerpoint/2010/main" val="120254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image des diapositives 1">
            <a:extLst>
              <a:ext uri="{FF2B5EF4-FFF2-40B4-BE49-F238E27FC236}">
                <a16:creationId xmlns:a16="http://schemas.microsoft.com/office/drawing/2014/main" id="{30CF3F74-81AE-4F76-BBE4-2FD69E7A6EB5}"/>
              </a:ext>
            </a:extLst>
          </p:cNvPr>
          <p:cNvSpPr>
            <a:spLocks noGrp="1" noRot="1" noChangeAspect="1" noChangeArrowheads="1" noTextEdit="1"/>
          </p:cNvSpPr>
          <p:nvPr>
            <p:ph type="sldImg"/>
          </p:nvPr>
        </p:nvSpPr>
        <p:spPr>
          <a:ln/>
        </p:spPr>
      </p:sp>
      <p:sp>
        <p:nvSpPr>
          <p:cNvPr id="23554" name="Espace réservé des notes 2">
            <a:extLst>
              <a:ext uri="{FF2B5EF4-FFF2-40B4-BE49-F238E27FC236}">
                <a16:creationId xmlns:a16="http://schemas.microsoft.com/office/drawing/2014/main" id="{C2D400DD-075F-4F5E-A4A8-96956B6E2A9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23555" name="Espace réservé du numéro de diapositive 3">
            <a:extLst>
              <a:ext uri="{FF2B5EF4-FFF2-40B4-BE49-F238E27FC236}">
                <a16:creationId xmlns:a16="http://schemas.microsoft.com/office/drawing/2014/main" id="{F2ACFE10-921C-4FC0-89C7-8DC3F4D8F38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9E3704-68B1-42C8-8F10-7CEB8408ECC5}" type="slidenum">
              <a:rPr lang="fr-FR" altLang="fr-FR" smtClean="0"/>
              <a:pPr/>
              <a:t>11</a:t>
            </a:fld>
            <a:endParaRPr lang="fr-FR" altLang="fr-FR"/>
          </a:p>
        </p:txBody>
      </p:sp>
    </p:spTree>
    <p:extLst>
      <p:ext uri="{BB962C8B-B14F-4D97-AF65-F5344CB8AC3E}">
        <p14:creationId xmlns:p14="http://schemas.microsoft.com/office/powerpoint/2010/main" val="3841939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Espace réservé de l'image des diapositives 1">
            <a:extLst>
              <a:ext uri="{FF2B5EF4-FFF2-40B4-BE49-F238E27FC236}">
                <a16:creationId xmlns:a16="http://schemas.microsoft.com/office/drawing/2014/main" id="{5DD87DF1-A8CD-4E74-ACFA-16E235B684EF}"/>
              </a:ext>
            </a:extLst>
          </p:cNvPr>
          <p:cNvSpPr>
            <a:spLocks noGrp="1" noRot="1" noChangeAspect="1" noChangeArrowheads="1" noTextEdit="1"/>
          </p:cNvSpPr>
          <p:nvPr>
            <p:ph type="sldImg"/>
          </p:nvPr>
        </p:nvSpPr>
        <p:spPr>
          <a:ln/>
        </p:spPr>
      </p:sp>
      <p:sp>
        <p:nvSpPr>
          <p:cNvPr id="46082" name="Espace réservé des notes 2">
            <a:extLst>
              <a:ext uri="{FF2B5EF4-FFF2-40B4-BE49-F238E27FC236}">
                <a16:creationId xmlns:a16="http://schemas.microsoft.com/office/drawing/2014/main" id="{17C74C6C-E52D-4090-BECD-ED8A39D02CA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rPr>
              <a:t>Projet stade esquisse</a:t>
            </a:r>
          </a:p>
        </p:txBody>
      </p:sp>
      <p:sp>
        <p:nvSpPr>
          <p:cNvPr id="46083" name="Espace réservé du numéro de diapositive 3">
            <a:extLst>
              <a:ext uri="{FF2B5EF4-FFF2-40B4-BE49-F238E27FC236}">
                <a16:creationId xmlns:a16="http://schemas.microsoft.com/office/drawing/2014/main" id="{1392DBF0-BA9D-471B-9979-35F6318D715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7B43F34-E77D-496C-8F09-F16C992D17DA}" type="slidenum">
              <a:rPr lang="fr-FR" altLang="fr-FR" smtClean="0"/>
              <a:pPr/>
              <a:t>33</a:t>
            </a:fld>
            <a:endParaRPr lang="fr-FR" altLang="fr-FR"/>
          </a:p>
        </p:txBody>
      </p:sp>
    </p:spTree>
    <p:extLst>
      <p:ext uri="{BB962C8B-B14F-4D97-AF65-F5344CB8AC3E}">
        <p14:creationId xmlns:p14="http://schemas.microsoft.com/office/powerpoint/2010/main" val="853788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image des diapositives 1">
            <a:extLst>
              <a:ext uri="{FF2B5EF4-FFF2-40B4-BE49-F238E27FC236}">
                <a16:creationId xmlns:a16="http://schemas.microsoft.com/office/drawing/2014/main" id="{30CF3F74-81AE-4F76-BBE4-2FD69E7A6EB5}"/>
              </a:ext>
            </a:extLst>
          </p:cNvPr>
          <p:cNvSpPr>
            <a:spLocks noGrp="1" noRot="1" noChangeAspect="1" noChangeArrowheads="1" noTextEdit="1"/>
          </p:cNvSpPr>
          <p:nvPr>
            <p:ph type="sldImg"/>
          </p:nvPr>
        </p:nvSpPr>
        <p:spPr>
          <a:ln/>
        </p:spPr>
      </p:sp>
      <p:sp>
        <p:nvSpPr>
          <p:cNvPr id="23554" name="Espace réservé des notes 2">
            <a:extLst>
              <a:ext uri="{FF2B5EF4-FFF2-40B4-BE49-F238E27FC236}">
                <a16:creationId xmlns:a16="http://schemas.microsoft.com/office/drawing/2014/main" id="{C2D400DD-075F-4F5E-A4A8-96956B6E2A9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23555" name="Espace réservé du numéro de diapositive 3">
            <a:extLst>
              <a:ext uri="{FF2B5EF4-FFF2-40B4-BE49-F238E27FC236}">
                <a16:creationId xmlns:a16="http://schemas.microsoft.com/office/drawing/2014/main" id="{F2ACFE10-921C-4FC0-89C7-8DC3F4D8F38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9E3704-68B1-42C8-8F10-7CEB8408ECC5}" type="slidenum">
              <a:rPr lang="fr-FR" altLang="fr-FR" smtClean="0"/>
              <a:pPr/>
              <a:t>35</a:t>
            </a:fld>
            <a:endParaRPr lang="fr-FR" altLang="fr-FR"/>
          </a:p>
        </p:txBody>
      </p:sp>
    </p:spTree>
    <p:extLst>
      <p:ext uri="{BB962C8B-B14F-4D97-AF65-F5344CB8AC3E}">
        <p14:creationId xmlns:p14="http://schemas.microsoft.com/office/powerpoint/2010/main" val="2094141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image des diapositives 1">
            <a:extLst>
              <a:ext uri="{FF2B5EF4-FFF2-40B4-BE49-F238E27FC236}">
                <a16:creationId xmlns:a16="http://schemas.microsoft.com/office/drawing/2014/main" id="{30CF3F74-81AE-4F76-BBE4-2FD69E7A6EB5}"/>
              </a:ext>
            </a:extLst>
          </p:cNvPr>
          <p:cNvSpPr>
            <a:spLocks noGrp="1" noRot="1" noChangeAspect="1" noChangeArrowheads="1" noTextEdit="1"/>
          </p:cNvSpPr>
          <p:nvPr>
            <p:ph type="sldImg"/>
          </p:nvPr>
        </p:nvSpPr>
        <p:spPr>
          <a:ln/>
        </p:spPr>
      </p:sp>
      <p:sp>
        <p:nvSpPr>
          <p:cNvPr id="23554" name="Espace réservé des notes 2">
            <a:extLst>
              <a:ext uri="{FF2B5EF4-FFF2-40B4-BE49-F238E27FC236}">
                <a16:creationId xmlns:a16="http://schemas.microsoft.com/office/drawing/2014/main" id="{C2D400DD-075F-4F5E-A4A8-96956B6E2A9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23555" name="Espace réservé du numéro de diapositive 3">
            <a:extLst>
              <a:ext uri="{FF2B5EF4-FFF2-40B4-BE49-F238E27FC236}">
                <a16:creationId xmlns:a16="http://schemas.microsoft.com/office/drawing/2014/main" id="{F2ACFE10-921C-4FC0-89C7-8DC3F4D8F38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9E3704-68B1-42C8-8F10-7CEB8408ECC5}" type="slidenum">
              <a:rPr lang="fr-FR" altLang="fr-FR" smtClean="0"/>
              <a:pPr/>
              <a:t>39</a:t>
            </a:fld>
            <a:endParaRPr lang="fr-FR" altLang="fr-FR"/>
          </a:p>
        </p:txBody>
      </p:sp>
    </p:spTree>
    <p:extLst>
      <p:ext uri="{BB962C8B-B14F-4D97-AF65-F5344CB8AC3E}">
        <p14:creationId xmlns:p14="http://schemas.microsoft.com/office/powerpoint/2010/main" val="2166006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image des diapositives 1">
            <a:extLst>
              <a:ext uri="{FF2B5EF4-FFF2-40B4-BE49-F238E27FC236}">
                <a16:creationId xmlns:a16="http://schemas.microsoft.com/office/drawing/2014/main" id="{30CF3F74-81AE-4F76-BBE4-2FD69E7A6EB5}"/>
              </a:ext>
            </a:extLst>
          </p:cNvPr>
          <p:cNvSpPr>
            <a:spLocks noGrp="1" noRot="1" noChangeAspect="1" noChangeArrowheads="1" noTextEdit="1"/>
          </p:cNvSpPr>
          <p:nvPr>
            <p:ph type="sldImg"/>
          </p:nvPr>
        </p:nvSpPr>
        <p:spPr>
          <a:ln/>
        </p:spPr>
      </p:sp>
      <p:sp>
        <p:nvSpPr>
          <p:cNvPr id="23554" name="Espace réservé des notes 2">
            <a:extLst>
              <a:ext uri="{FF2B5EF4-FFF2-40B4-BE49-F238E27FC236}">
                <a16:creationId xmlns:a16="http://schemas.microsoft.com/office/drawing/2014/main" id="{C2D400DD-075F-4F5E-A4A8-96956B6E2A9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23555" name="Espace réservé du numéro de diapositive 3">
            <a:extLst>
              <a:ext uri="{FF2B5EF4-FFF2-40B4-BE49-F238E27FC236}">
                <a16:creationId xmlns:a16="http://schemas.microsoft.com/office/drawing/2014/main" id="{F2ACFE10-921C-4FC0-89C7-8DC3F4D8F38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9E3704-68B1-42C8-8F10-7CEB8408ECC5}" type="slidenum">
              <a:rPr lang="fr-FR" altLang="fr-FR" smtClean="0"/>
              <a:pPr/>
              <a:t>40</a:t>
            </a:fld>
            <a:endParaRPr lang="fr-FR" altLang="fr-FR"/>
          </a:p>
        </p:txBody>
      </p:sp>
    </p:spTree>
    <p:extLst>
      <p:ext uri="{BB962C8B-B14F-4D97-AF65-F5344CB8AC3E}">
        <p14:creationId xmlns:p14="http://schemas.microsoft.com/office/powerpoint/2010/main" val="395347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Espace réservé de l'image des diapositives 1">
            <a:extLst>
              <a:ext uri="{FF2B5EF4-FFF2-40B4-BE49-F238E27FC236}">
                <a16:creationId xmlns:a16="http://schemas.microsoft.com/office/drawing/2014/main" id="{10E8A873-33C3-44D1-94A4-72D2E112D58A}"/>
              </a:ext>
            </a:extLst>
          </p:cNvPr>
          <p:cNvSpPr>
            <a:spLocks noGrp="1" noRot="1" noChangeAspect="1" noChangeArrowheads="1" noTextEdit="1"/>
          </p:cNvSpPr>
          <p:nvPr>
            <p:ph type="sldImg"/>
          </p:nvPr>
        </p:nvSpPr>
        <p:spPr>
          <a:ln/>
        </p:spPr>
      </p:sp>
      <p:sp>
        <p:nvSpPr>
          <p:cNvPr id="54274" name="Espace réservé des notes 2">
            <a:extLst>
              <a:ext uri="{FF2B5EF4-FFF2-40B4-BE49-F238E27FC236}">
                <a16:creationId xmlns:a16="http://schemas.microsoft.com/office/drawing/2014/main" id="{2D7B0656-071C-4368-95E9-27A99DB0E8F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54275" name="Espace réservé du numéro de diapositive 3">
            <a:extLst>
              <a:ext uri="{FF2B5EF4-FFF2-40B4-BE49-F238E27FC236}">
                <a16:creationId xmlns:a16="http://schemas.microsoft.com/office/drawing/2014/main" id="{6F4DC51E-E738-4EF6-BD88-73EB2CB9058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DFDDDB7-9C18-479F-840F-A36302FAAAD8}" type="slidenum">
              <a:rPr lang="fr-FR" altLang="fr-FR" smtClean="0"/>
              <a:pPr/>
              <a:t>42</a:t>
            </a:fld>
            <a:endParaRPr lang="fr-FR" altLang="fr-FR"/>
          </a:p>
        </p:txBody>
      </p:sp>
    </p:spTree>
    <p:extLst>
      <p:ext uri="{BB962C8B-B14F-4D97-AF65-F5344CB8AC3E}">
        <p14:creationId xmlns:p14="http://schemas.microsoft.com/office/powerpoint/2010/main" val="37795411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Espace réservé de l'image des diapositives 1">
            <a:extLst>
              <a:ext uri="{FF2B5EF4-FFF2-40B4-BE49-F238E27FC236}">
                <a16:creationId xmlns:a16="http://schemas.microsoft.com/office/drawing/2014/main" id="{DDCFDBAC-D01E-43F1-A6B9-B066226A53E3}"/>
              </a:ext>
            </a:extLst>
          </p:cNvPr>
          <p:cNvSpPr>
            <a:spLocks noGrp="1" noRot="1" noChangeAspect="1" noChangeArrowheads="1" noTextEdit="1"/>
          </p:cNvSpPr>
          <p:nvPr>
            <p:ph type="sldImg"/>
          </p:nvPr>
        </p:nvSpPr>
        <p:spPr>
          <a:ln/>
        </p:spPr>
      </p:sp>
      <p:sp>
        <p:nvSpPr>
          <p:cNvPr id="56322" name="Espace réservé des notes 2">
            <a:extLst>
              <a:ext uri="{FF2B5EF4-FFF2-40B4-BE49-F238E27FC236}">
                <a16:creationId xmlns:a16="http://schemas.microsoft.com/office/drawing/2014/main" id="{AA1F427B-4003-4083-B659-01515AAA93F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56323" name="Espace réservé du numéro de diapositive 3">
            <a:extLst>
              <a:ext uri="{FF2B5EF4-FFF2-40B4-BE49-F238E27FC236}">
                <a16:creationId xmlns:a16="http://schemas.microsoft.com/office/drawing/2014/main" id="{423D929A-E9F0-4D33-A28B-E423E6C0D4B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A5165A1-5BB4-4A0D-9790-9046C28BB8B3}" type="slidenum">
              <a:rPr lang="fr-FR" altLang="fr-FR" smtClean="0"/>
              <a:pPr/>
              <a:t>43</a:t>
            </a:fld>
            <a:endParaRPr lang="fr-FR" altLang="fr-FR"/>
          </a:p>
        </p:txBody>
      </p:sp>
    </p:spTree>
    <p:extLst>
      <p:ext uri="{BB962C8B-B14F-4D97-AF65-F5344CB8AC3E}">
        <p14:creationId xmlns:p14="http://schemas.microsoft.com/office/powerpoint/2010/main" val="54497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Espace réservé de l'image des diapositives 1">
            <a:extLst>
              <a:ext uri="{FF2B5EF4-FFF2-40B4-BE49-F238E27FC236}">
                <a16:creationId xmlns:a16="http://schemas.microsoft.com/office/drawing/2014/main" id="{56A1F7E9-061B-4B46-A29A-CAC9C1F7292D}"/>
              </a:ext>
            </a:extLst>
          </p:cNvPr>
          <p:cNvSpPr>
            <a:spLocks noGrp="1" noRot="1" noChangeAspect="1" noChangeArrowheads="1" noTextEdit="1"/>
          </p:cNvSpPr>
          <p:nvPr>
            <p:ph type="sldImg"/>
          </p:nvPr>
        </p:nvSpPr>
        <p:spPr>
          <a:ln/>
        </p:spPr>
      </p:sp>
      <p:sp>
        <p:nvSpPr>
          <p:cNvPr id="58370" name="Espace réservé des notes 2">
            <a:extLst>
              <a:ext uri="{FF2B5EF4-FFF2-40B4-BE49-F238E27FC236}">
                <a16:creationId xmlns:a16="http://schemas.microsoft.com/office/drawing/2014/main" id="{CB0032C1-7172-4C47-8300-483D89C0BF8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58371" name="Espace réservé du numéro de diapositive 3">
            <a:extLst>
              <a:ext uri="{FF2B5EF4-FFF2-40B4-BE49-F238E27FC236}">
                <a16:creationId xmlns:a16="http://schemas.microsoft.com/office/drawing/2014/main" id="{D386207A-D61D-4114-BCFB-067155BB66C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86DAC62-8AF1-4E41-97FB-5DDA3A10734E}" type="slidenum">
              <a:rPr lang="fr-FR" altLang="fr-FR" smtClean="0"/>
              <a:pPr/>
              <a:t>44</a:t>
            </a:fld>
            <a:endParaRPr lang="fr-FR" altLang="fr-FR"/>
          </a:p>
        </p:txBody>
      </p:sp>
    </p:spTree>
    <p:extLst>
      <p:ext uri="{BB962C8B-B14F-4D97-AF65-F5344CB8AC3E}">
        <p14:creationId xmlns:p14="http://schemas.microsoft.com/office/powerpoint/2010/main" val="740856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Espace réservé de l'image des diapositives 1">
            <a:extLst>
              <a:ext uri="{FF2B5EF4-FFF2-40B4-BE49-F238E27FC236}">
                <a16:creationId xmlns:a16="http://schemas.microsoft.com/office/drawing/2014/main" id="{F893CE99-CB58-44A3-82C4-700193DA78C1}"/>
              </a:ext>
            </a:extLst>
          </p:cNvPr>
          <p:cNvSpPr>
            <a:spLocks noGrp="1" noRot="1" noChangeAspect="1" noChangeArrowheads="1" noTextEdit="1"/>
          </p:cNvSpPr>
          <p:nvPr>
            <p:ph type="sldImg"/>
          </p:nvPr>
        </p:nvSpPr>
        <p:spPr>
          <a:ln/>
        </p:spPr>
      </p:sp>
      <p:sp>
        <p:nvSpPr>
          <p:cNvPr id="62466" name="Espace réservé des notes 2">
            <a:extLst>
              <a:ext uri="{FF2B5EF4-FFF2-40B4-BE49-F238E27FC236}">
                <a16:creationId xmlns:a16="http://schemas.microsoft.com/office/drawing/2014/main" id="{6D3B900E-8A56-4184-A488-487CFF6BDE5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62467" name="Espace réservé du numéro de diapositive 3">
            <a:extLst>
              <a:ext uri="{FF2B5EF4-FFF2-40B4-BE49-F238E27FC236}">
                <a16:creationId xmlns:a16="http://schemas.microsoft.com/office/drawing/2014/main" id="{6F55B5E2-5A5A-42A7-AE23-95D49A633E5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CFAF56C-1EA0-40A9-8844-BB7B7584AF44}" type="slidenum">
              <a:rPr lang="fr-FR" altLang="fr-FR" smtClean="0"/>
              <a:pPr/>
              <a:t>45</a:t>
            </a:fld>
            <a:endParaRPr lang="fr-FR" altLang="fr-FR"/>
          </a:p>
        </p:txBody>
      </p:sp>
    </p:spTree>
    <p:extLst>
      <p:ext uri="{BB962C8B-B14F-4D97-AF65-F5344CB8AC3E}">
        <p14:creationId xmlns:p14="http://schemas.microsoft.com/office/powerpoint/2010/main" val="17179412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Espace réservé de l'image des diapositives 1">
            <a:extLst>
              <a:ext uri="{FF2B5EF4-FFF2-40B4-BE49-F238E27FC236}">
                <a16:creationId xmlns:a16="http://schemas.microsoft.com/office/drawing/2014/main" id="{56A1F7E9-061B-4B46-A29A-CAC9C1F7292D}"/>
              </a:ext>
            </a:extLst>
          </p:cNvPr>
          <p:cNvSpPr>
            <a:spLocks noGrp="1" noRot="1" noChangeAspect="1" noChangeArrowheads="1" noTextEdit="1"/>
          </p:cNvSpPr>
          <p:nvPr>
            <p:ph type="sldImg"/>
          </p:nvPr>
        </p:nvSpPr>
        <p:spPr>
          <a:ln/>
        </p:spPr>
      </p:sp>
      <p:sp>
        <p:nvSpPr>
          <p:cNvPr id="58370" name="Espace réservé des notes 2">
            <a:extLst>
              <a:ext uri="{FF2B5EF4-FFF2-40B4-BE49-F238E27FC236}">
                <a16:creationId xmlns:a16="http://schemas.microsoft.com/office/drawing/2014/main" id="{CB0032C1-7172-4C47-8300-483D89C0BF8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58371" name="Espace réservé du numéro de diapositive 3">
            <a:extLst>
              <a:ext uri="{FF2B5EF4-FFF2-40B4-BE49-F238E27FC236}">
                <a16:creationId xmlns:a16="http://schemas.microsoft.com/office/drawing/2014/main" id="{D386207A-D61D-4114-BCFB-067155BB66C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86DAC62-8AF1-4E41-97FB-5DDA3A10734E}" type="slidenum">
              <a:rPr lang="fr-FR" altLang="fr-FR" smtClean="0"/>
              <a:pPr/>
              <a:t>46</a:t>
            </a:fld>
            <a:endParaRPr lang="fr-FR" altLang="fr-FR"/>
          </a:p>
        </p:txBody>
      </p:sp>
    </p:spTree>
    <p:extLst>
      <p:ext uri="{BB962C8B-B14F-4D97-AF65-F5344CB8AC3E}">
        <p14:creationId xmlns:p14="http://schemas.microsoft.com/office/powerpoint/2010/main" val="3953848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image des diapositives 1">
            <a:extLst>
              <a:ext uri="{FF2B5EF4-FFF2-40B4-BE49-F238E27FC236}">
                <a16:creationId xmlns:a16="http://schemas.microsoft.com/office/drawing/2014/main" id="{30CF3F74-81AE-4F76-BBE4-2FD69E7A6EB5}"/>
              </a:ext>
            </a:extLst>
          </p:cNvPr>
          <p:cNvSpPr>
            <a:spLocks noGrp="1" noRot="1" noChangeAspect="1" noChangeArrowheads="1" noTextEdit="1"/>
          </p:cNvSpPr>
          <p:nvPr>
            <p:ph type="sldImg"/>
          </p:nvPr>
        </p:nvSpPr>
        <p:spPr>
          <a:ln/>
        </p:spPr>
      </p:sp>
      <p:sp>
        <p:nvSpPr>
          <p:cNvPr id="23554" name="Espace réservé des notes 2">
            <a:extLst>
              <a:ext uri="{FF2B5EF4-FFF2-40B4-BE49-F238E27FC236}">
                <a16:creationId xmlns:a16="http://schemas.microsoft.com/office/drawing/2014/main" id="{C2D400DD-075F-4F5E-A4A8-96956B6E2A9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23555" name="Espace réservé du numéro de diapositive 3">
            <a:extLst>
              <a:ext uri="{FF2B5EF4-FFF2-40B4-BE49-F238E27FC236}">
                <a16:creationId xmlns:a16="http://schemas.microsoft.com/office/drawing/2014/main" id="{F2ACFE10-921C-4FC0-89C7-8DC3F4D8F38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9E3704-68B1-42C8-8F10-7CEB8408ECC5}" type="slidenum">
              <a:rPr lang="fr-FR" altLang="fr-FR" smtClean="0"/>
              <a:pPr/>
              <a:t>49</a:t>
            </a:fld>
            <a:endParaRPr lang="fr-FR" altLang="fr-FR"/>
          </a:p>
        </p:txBody>
      </p:sp>
    </p:spTree>
    <p:extLst>
      <p:ext uri="{BB962C8B-B14F-4D97-AF65-F5344CB8AC3E}">
        <p14:creationId xmlns:p14="http://schemas.microsoft.com/office/powerpoint/2010/main" val="589694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Espace réservé de l'image des diapositives 1">
            <a:extLst>
              <a:ext uri="{FF2B5EF4-FFF2-40B4-BE49-F238E27FC236}">
                <a16:creationId xmlns:a16="http://schemas.microsoft.com/office/drawing/2014/main" id="{BB8F4BC0-363D-4457-91C4-821C16B9B9E4}"/>
              </a:ext>
            </a:extLst>
          </p:cNvPr>
          <p:cNvSpPr>
            <a:spLocks noGrp="1" noRot="1" noChangeAspect="1" noChangeArrowheads="1" noTextEdit="1"/>
          </p:cNvSpPr>
          <p:nvPr>
            <p:ph type="sldImg"/>
          </p:nvPr>
        </p:nvSpPr>
        <p:spPr>
          <a:ln/>
        </p:spPr>
      </p:sp>
      <p:sp>
        <p:nvSpPr>
          <p:cNvPr id="29698" name="Espace réservé des notes 2">
            <a:extLst>
              <a:ext uri="{FF2B5EF4-FFF2-40B4-BE49-F238E27FC236}">
                <a16:creationId xmlns:a16="http://schemas.microsoft.com/office/drawing/2014/main" id="{892FFD2F-8CAE-42BC-BF77-D7A9078FF1B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29699" name="Espace réservé du numéro de diapositive 3">
            <a:extLst>
              <a:ext uri="{FF2B5EF4-FFF2-40B4-BE49-F238E27FC236}">
                <a16:creationId xmlns:a16="http://schemas.microsoft.com/office/drawing/2014/main" id="{35DD69B5-085D-4069-9384-5A1D7BD09B6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69FE9CA-F72D-41A5-843A-37E9DCAD1E15}" type="slidenum">
              <a:rPr lang="fr-FR" altLang="fr-FR" smtClean="0"/>
              <a:pPr/>
              <a:t>12</a:t>
            </a:fld>
            <a:endParaRPr lang="fr-FR" altLang="fr-FR"/>
          </a:p>
        </p:txBody>
      </p:sp>
    </p:spTree>
    <p:extLst>
      <p:ext uri="{BB962C8B-B14F-4D97-AF65-F5344CB8AC3E}">
        <p14:creationId xmlns:p14="http://schemas.microsoft.com/office/powerpoint/2010/main" val="260667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image des diapositives 1">
            <a:extLst>
              <a:ext uri="{FF2B5EF4-FFF2-40B4-BE49-F238E27FC236}">
                <a16:creationId xmlns:a16="http://schemas.microsoft.com/office/drawing/2014/main" id="{30CF3F74-81AE-4F76-BBE4-2FD69E7A6EB5}"/>
              </a:ext>
            </a:extLst>
          </p:cNvPr>
          <p:cNvSpPr>
            <a:spLocks noGrp="1" noRot="1" noChangeAspect="1" noChangeArrowheads="1" noTextEdit="1"/>
          </p:cNvSpPr>
          <p:nvPr>
            <p:ph type="sldImg"/>
          </p:nvPr>
        </p:nvSpPr>
        <p:spPr>
          <a:ln/>
        </p:spPr>
      </p:sp>
      <p:sp>
        <p:nvSpPr>
          <p:cNvPr id="23554" name="Espace réservé des notes 2">
            <a:extLst>
              <a:ext uri="{FF2B5EF4-FFF2-40B4-BE49-F238E27FC236}">
                <a16:creationId xmlns:a16="http://schemas.microsoft.com/office/drawing/2014/main" id="{C2D400DD-075F-4F5E-A4A8-96956B6E2A9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23555" name="Espace réservé du numéro de diapositive 3">
            <a:extLst>
              <a:ext uri="{FF2B5EF4-FFF2-40B4-BE49-F238E27FC236}">
                <a16:creationId xmlns:a16="http://schemas.microsoft.com/office/drawing/2014/main" id="{F2ACFE10-921C-4FC0-89C7-8DC3F4D8F38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9E3704-68B1-42C8-8F10-7CEB8408ECC5}" type="slidenum">
              <a:rPr lang="fr-FR" altLang="fr-FR" smtClean="0"/>
              <a:pPr/>
              <a:t>50</a:t>
            </a:fld>
            <a:endParaRPr lang="fr-FR" altLang="fr-FR"/>
          </a:p>
        </p:txBody>
      </p:sp>
    </p:spTree>
    <p:extLst>
      <p:ext uri="{BB962C8B-B14F-4D97-AF65-F5344CB8AC3E}">
        <p14:creationId xmlns:p14="http://schemas.microsoft.com/office/powerpoint/2010/main" val="37668155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5:notes"/>
          <p:cNvSpPr txBox="1">
            <a:spLocks noGrp="1"/>
          </p:cNvSpPr>
          <p:nvPr>
            <p:ph type="body" idx="1"/>
          </p:nvPr>
        </p:nvSpPr>
        <p:spPr>
          <a:xfrm>
            <a:off x="975279" y="3855342"/>
            <a:ext cx="7802217" cy="31543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15:notes"/>
          <p:cNvSpPr>
            <a:spLocks noGrp="1" noRot="1" noChangeAspect="1"/>
          </p:cNvSpPr>
          <p:nvPr>
            <p:ph type="sldImg" idx="2"/>
          </p:nvPr>
        </p:nvSpPr>
        <p:spPr>
          <a:xfrm>
            <a:off x="2474913" y="1001713"/>
            <a:ext cx="4805362" cy="27035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6d2e253f59_2_19:notes"/>
          <p:cNvSpPr>
            <a:spLocks noGrp="1" noRot="1" noChangeAspect="1"/>
          </p:cNvSpPr>
          <p:nvPr>
            <p:ph type="sldImg" idx="2"/>
          </p:nvPr>
        </p:nvSpPr>
        <p:spPr>
          <a:xfrm>
            <a:off x="2474913" y="1001713"/>
            <a:ext cx="4805362" cy="27035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6d2e253f59_2_19:notes"/>
          <p:cNvSpPr txBox="1">
            <a:spLocks noGrp="1"/>
          </p:cNvSpPr>
          <p:nvPr>
            <p:ph type="body" idx="1"/>
          </p:nvPr>
        </p:nvSpPr>
        <p:spPr>
          <a:xfrm>
            <a:off x="975278" y="3855345"/>
            <a:ext cx="7802159" cy="315444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6d2e253f59_2_19:notes"/>
          <p:cNvSpPr txBox="1">
            <a:spLocks noGrp="1"/>
          </p:cNvSpPr>
          <p:nvPr>
            <p:ph type="sldNum" idx="12"/>
          </p:nvPr>
        </p:nvSpPr>
        <p:spPr>
          <a:xfrm>
            <a:off x="5524314" y="7609159"/>
            <a:ext cx="4226260" cy="401901"/>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52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txBox="1">
            <a:spLocks noGrp="1"/>
          </p:cNvSpPr>
          <p:nvPr>
            <p:ph type="body" idx="1"/>
          </p:nvPr>
        </p:nvSpPr>
        <p:spPr>
          <a:xfrm>
            <a:off x="731458" y="5140457"/>
            <a:ext cx="5851663" cy="420583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8:notes"/>
          <p:cNvSpPr>
            <a:spLocks noGrp="1" noRot="1" noChangeAspect="1"/>
          </p:cNvSpPr>
          <p:nvPr>
            <p:ph type="sldImg" idx="2"/>
          </p:nvPr>
        </p:nvSpPr>
        <p:spPr>
          <a:xfrm>
            <a:off x="454025" y="1336675"/>
            <a:ext cx="6407150" cy="3603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2FEE106-D861-6343-96FF-5BF90692C3C7}" type="slidenum">
              <a:rPr lang="en-US" smtClean="0"/>
              <a:pPr/>
              <a:t>58</a:t>
            </a:fld>
            <a:endParaRPr lang="en-US"/>
          </a:p>
        </p:txBody>
      </p:sp>
    </p:spTree>
    <p:extLst>
      <p:ext uri="{BB962C8B-B14F-4D97-AF65-F5344CB8AC3E}">
        <p14:creationId xmlns:p14="http://schemas.microsoft.com/office/powerpoint/2010/main" val="1866282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Espace réservé de l'image des diapositives 1">
            <a:extLst>
              <a:ext uri="{FF2B5EF4-FFF2-40B4-BE49-F238E27FC236}">
                <a16:creationId xmlns:a16="http://schemas.microsoft.com/office/drawing/2014/main" id="{7A9DDA17-7997-4E5E-874B-DC70BA55280A}"/>
              </a:ext>
            </a:extLst>
          </p:cNvPr>
          <p:cNvSpPr>
            <a:spLocks noGrp="1" noRot="1" noChangeAspect="1" noChangeArrowheads="1" noTextEdit="1"/>
          </p:cNvSpPr>
          <p:nvPr>
            <p:ph type="sldImg"/>
          </p:nvPr>
        </p:nvSpPr>
        <p:spPr>
          <a:ln/>
        </p:spPr>
      </p:sp>
      <p:sp>
        <p:nvSpPr>
          <p:cNvPr id="25602" name="Espace réservé des notes 2">
            <a:extLst>
              <a:ext uri="{FF2B5EF4-FFF2-40B4-BE49-F238E27FC236}">
                <a16:creationId xmlns:a16="http://schemas.microsoft.com/office/drawing/2014/main" id="{7A1D6591-53FA-489D-B89E-C347E9CA583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25603" name="Espace réservé du numéro de diapositive 3">
            <a:extLst>
              <a:ext uri="{FF2B5EF4-FFF2-40B4-BE49-F238E27FC236}">
                <a16:creationId xmlns:a16="http://schemas.microsoft.com/office/drawing/2014/main" id="{5A64CFCE-1C9F-4D62-8373-99AF4F6CAA0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027893-0C6F-4954-A071-EBEA13DA3947}" type="slidenum">
              <a:rPr lang="fr-FR" altLang="fr-FR" smtClean="0"/>
              <a:pPr/>
              <a:t>13</a:t>
            </a:fld>
            <a:endParaRPr lang="fr-FR" altLang="fr-FR"/>
          </a:p>
        </p:txBody>
      </p:sp>
    </p:spTree>
    <p:extLst>
      <p:ext uri="{BB962C8B-B14F-4D97-AF65-F5344CB8AC3E}">
        <p14:creationId xmlns:p14="http://schemas.microsoft.com/office/powerpoint/2010/main" val="1334376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Espace réservé de l'image des diapositives 1">
            <a:extLst>
              <a:ext uri="{FF2B5EF4-FFF2-40B4-BE49-F238E27FC236}">
                <a16:creationId xmlns:a16="http://schemas.microsoft.com/office/drawing/2014/main" id="{6DD49EAB-7EEC-4C56-B343-BA63AB0E4FE2}"/>
              </a:ext>
            </a:extLst>
          </p:cNvPr>
          <p:cNvSpPr>
            <a:spLocks noGrp="1" noRot="1" noChangeAspect="1" noChangeArrowheads="1" noTextEdit="1"/>
          </p:cNvSpPr>
          <p:nvPr>
            <p:ph type="sldImg"/>
          </p:nvPr>
        </p:nvSpPr>
        <p:spPr>
          <a:ln/>
        </p:spPr>
      </p:sp>
      <p:sp>
        <p:nvSpPr>
          <p:cNvPr id="27650" name="Espace réservé des notes 2">
            <a:extLst>
              <a:ext uri="{FF2B5EF4-FFF2-40B4-BE49-F238E27FC236}">
                <a16:creationId xmlns:a16="http://schemas.microsoft.com/office/drawing/2014/main" id="{ADAB714C-6A57-440E-890A-904DFE39B43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27651" name="Espace réservé du numéro de diapositive 3">
            <a:extLst>
              <a:ext uri="{FF2B5EF4-FFF2-40B4-BE49-F238E27FC236}">
                <a16:creationId xmlns:a16="http://schemas.microsoft.com/office/drawing/2014/main" id="{66980C8D-C462-4B28-AD86-E603E8920F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4B8588F-DFC9-4AD1-AEAC-CCC3839EE745}" type="slidenum">
              <a:rPr lang="fr-FR" altLang="fr-FR" smtClean="0"/>
              <a:pPr/>
              <a:t>14</a:t>
            </a:fld>
            <a:endParaRPr lang="fr-FR" altLang="fr-FR"/>
          </a:p>
        </p:txBody>
      </p:sp>
    </p:spTree>
    <p:extLst>
      <p:ext uri="{BB962C8B-B14F-4D97-AF65-F5344CB8AC3E}">
        <p14:creationId xmlns:p14="http://schemas.microsoft.com/office/powerpoint/2010/main" val="2147651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Espace réservé de l'image des diapositives 1">
            <a:extLst>
              <a:ext uri="{FF2B5EF4-FFF2-40B4-BE49-F238E27FC236}">
                <a16:creationId xmlns:a16="http://schemas.microsoft.com/office/drawing/2014/main" id="{800F7476-AC7D-4666-B425-58D6DA90FDB1}"/>
              </a:ext>
            </a:extLst>
          </p:cNvPr>
          <p:cNvSpPr>
            <a:spLocks noGrp="1" noRot="1" noChangeAspect="1" noChangeArrowheads="1" noTextEdit="1"/>
          </p:cNvSpPr>
          <p:nvPr>
            <p:ph type="sldImg"/>
          </p:nvPr>
        </p:nvSpPr>
        <p:spPr>
          <a:ln/>
        </p:spPr>
      </p:sp>
      <p:sp>
        <p:nvSpPr>
          <p:cNvPr id="48130" name="Espace réservé des notes 2">
            <a:extLst>
              <a:ext uri="{FF2B5EF4-FFF2-40B4-BE49-F238E27FC236}">
                <a16:creationId xmlns:a16="http://schemas.microsoft.com/office/drawing/2014/main" id="{1E0A5DB2-54AF-43EB-97F0-0EB2915A029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rPr>
              <a:t>Si prise en compte 5 km centrés / bourg = 0,2% zone boisée.</a:t>
            </a:r>
          </a:p>
        </p:txBody>
      </p:sp>
      <p:sp>
        <p:nvSpPr>
          <p:cNvPr id="48131" name="Espace réservé du numéro de diapositive 3">
            <a:extLst>
              <a:ext uri="{FF2B5EF4-FFF2-40B4-BE49-F238E27FC236}">
                <a16:creationId xmlns:a16="http://schemas.microsoft.com/office/drawing/2014/main" id="{699E1ABA-8226-4F52-900E-51285BEE7C2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3002B67-7B1D-4074-818D-0A3E96D672AE}" type="slidenum">
              <a:rPr lang="fr-FR" altLang="fr-FR" smtClean="0"/>
              <a:pPr/>
              <a:t>15</a:t>
            </a:fld>
            <a:endParaRPr lang="fr-FR" altLang="fr-FR"/>
          </a:p>
        </p:txBody>
      </p:sp>
    </p:spTree>
    <p:extLst>
      <p:ext uri="{BB962C8B-B14F-4D97-AF65-F5344CB8AC3E}">
        <p14:creationId xmlns:p14="http://schemas.microsoft.com/office/powerpoint/2010/main" val="4071492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Espace réservé de l'image des diapositives 1">
            <a:extLst>
              <a:ext uri="{FF2B5EF4-FFF2-40B4-BE49-F238E27FC236}">
                <a16:creationId xmlns:a16="http://schemas.microsoft.com/office/drawing/2014/main" id="{A942C071-F1F6-4000-BE25-54A7CFB579B1}"/>
              </a:ext>
            </a:extLst>
          </p:cNvPr>
          <p:cNvSpPr>
            <a:spLocks noGrp="1" noRot="1" noChangeAspect="1" noChangeArrowheads="1" noTextEdit="1"/>
          </p:cNvSpPr>
          <p:nvPr>
            <p:ph type="sldImg"/>
          </p:nvPr>
        </p:nvSpPr>
        <p:spPr>
          <a:ln/>
        </p:spPr>
      </p:sp>
      <p:sp>
        <p:nvSpPr>
          <p:cNvPr id="50178" name="Espace réservé des notes 2">
            <a:extLst>
              <a:ext uri="{FF2B5EF4-FFF2-40B4-BE49-F238E27FC236}">
                <a16:creationId xmlns:a16="http://schemas.microsoft.com/office/drawing/2014/main" id="{34C37951-6D37-4F64-B3C3-3318A2991FC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50179" name="Espace réservé du numéro de diapositive 3">
            <a:extLst>
              <a:ext uri="{FF2B5EF4-FFF2-40B4-BE49-F238E27FC236}">
                <a16:creationId xmlns:a16="http://schemas.microsoft.com/office/drawing/2014/main" id="{6791FD94-3C05-441D-BE1E-895A0FE6A48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F858339-CBB5-4448-9768-6F4988C720E9}" type="slidenum">
              <a:rPr lang="fr-FR" altLang="fr-FR" smtClean="0"/>
              <a:pPr/>
              <a:t>16</a:t>
            </a:fld>
            <a:endParaRPr lang="fr-FR" altLang="fr-FR"/>
          </a:p>
        </p:txBody>
      </p:sp>
    </p:spTree>
    <p:extLst>
      <p:ext uri="{BB962C8B-B14F-4D97-AF65-F5344CB8AC3E}">
        <p14:creationId xmlns:p14="http://schemas.microsoft.com/office/powerpoint/2010/main" val="2486222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Espace réservé de l'image des diapositives 1">
            <a:extLst>
              <a:ext uri="{FF2B5EF4-FFF2-40B4-BE49-F238E27FC236}">
                <a16:creationId xmlns:a16="http://schemas.microsoft.com/office/drawing/2014/main" id="{520F1413-EC13-4DF0-AE28-68BE76886B6B}"/>
              </a:ext>
            </a:extLst>
          </p:cNvPr>
          <p:cNvSpPr>
            <a:spLocks noGrp="1" noRot="1" noChangeAspect="1" noChangeArrowheads="1" noTextEdit="1"/>
          </p:cNvSpPr>
          <p:nvPr>
            <p:ph type="sldImg"/>
          </p:nvPr>
        </p:nvSpPr>
        <p:spPr>
          <a:ln/>
        </p:spPr>
      </p:sp>
      <p:sp>
        <p:nvSpPr>
          <p:cNvPr id="52226" name="Espace réservé des notes 2">
            <a:extLst>
              <a:ext uri="{FF2B5EF4-FFF2-40B4-BE49-F238E27FC236}">
                <a16:creationId xmlns:a16="http://schemas.microsoft.com/office/drawing/2014/main" id="{129A6194-0A79-4124-9E4C-21C7067A3BF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rPr>
              <a:t>Rappel / enjeu Galliforme qui a conduit à l’abandon du projet aménagement Lisey et variante nord</a:t>
            </a:r>
          </a:p>
          <a:p>
            <a:r>
              <a:rPr lang="fr-FR" altLang="fr-FR" b="1">
                <a:latin typeface="Arial" panose="020B0604020202020204" pitchFamily="34" charset="0"/>
              </a:rPr>
              <a:t>1 - Ancien thermes de Pauze :</a:t>
            </a:r>
            <a:r>
              <a:rPr lang="fr-FR" altLang="fr-FR">
                <a:latin typeface="Arial" panose="020B0604020202020204" pitchFamily="34" charset="0"/>
              </a:rPr>
              <a:t> colonies de Petit Rhinolophe et Rhinolophe euryale. Cette colonie de Petit rhinolophe est l’une des plus importantes de France.</a:t>
            </a:r>
          </a:p>
          <a:p>
            <a:r>
              <a:rPr lang="fr-FR" altLang="fr-FR" b="1">
                <a:latin typeface="Arial" panose="020B0604020202020204" pitchFamily="34" charset="0"/>
              </a:rPr>
              <a:t>2 - Chalet à côté de la cabane du Bousquet :</a:t>
            </a:r>
            <a:r>
              <a:rPr lang="fr-FR" altLang="fr-FR">
                <a:latin typeface="Arial" panose="020B0604020202020204" pitchFamily="34" charset="0"/>
              </a:rPr>
              <a:t> gîte avéré de chiroptères (peut être gîte pour Murin sp.)</a:t>
            </a:r>
          </a:p>
          <a:p>
            <a:r>
              <a:rPr lang="fr-FR" altLang="fr-FR" b="1">
                <a:latin typeface="Arial" panose="020B0604020202020204" pitchFamily="34" charset="0"/>
              </a:rPr>
              <a:t>3 - Ruisseau de la Gorce :</a:t>
            </a:r>
            <a:r>
              <a:rPr lang="fr-FR" altLang="fr-FR">
                <a:latin typeface="Arial" panose="020B0604020202020204" pitchFamily="34" charset="0"/>
              </a:rPr>
              <a:t> recensé larve de Salamandre, épreinte de Loutre à proximité, habitat potentiel pour le Desman, la Musaraigne aquatique et l’Euprocte.</a:t>
            </a:r>
          </a:p>
          <a:p>
            <a:r>
              <a:rPr lang="fr-FR" altLang="fr-FR" b="1">
                <a:latin typeface="Arial" panose="020B0604020202020204" pitchFamily="34" charset="0"/>
              </a:rPr>
              <a:t>4 - Ruisseau du Lisey </a:t>
            </a:r>
            <a:r>
              <a:rPr lang="fr-FR" altLang="fr-FR">
                <a:latin typeface="Arial" panose="020B0604020202020204" pitchFamily="34" charset="0"/>
              </a:rPr>
              <a:t>: recensé têtards de Grenouille rousse à proximité, habitat potentiel pour le Desman, la Musaraigne aquatique la Loutre et l’Euprocte.</a:t>
            </a:r>
          </a:p>
          <a:p>
            <a:r>
              <a:rPr lang="fr-FR" altLang="fr-FR" b="1">
                <a:latin typeface="Arial" panose="020B0604020202020204" pitchFamily="34" charset="0"/>
              </a:rPr>
              <a:t>5 - Ruisselets affluents du Lisey :</a:t>
            </a:r>
            <a:r>
              <a:rPr lang="fr-FR" altLang="fr-FR">
                <a:latin typeface="Arial" panose="020B0604020202020204" pitchFamily="34" charset="0"/>
              </a:rPr>
              <a:t> habitat de reproduction pour les amphibiens, recensés jeunes Grenouille rousse, larves de Salamandre. </a:t>
            </a:r>
          </a:p>
          <a:p>
            <a:r>
              <a:rPr lang="fr-FR" altLang="fr-FR" b="1">
                <a:latin typeface="Arial" panose="020B0604020202020204" pitchFamily="34" charset="0"/>
              </a:rPr>
              <a:t>6 : Ruisseau/ruisselet forestier (que nous avons nommé « ruisseau de Chartes ») </a:t>
            </a:r>
            <a:r>
              <a:rPr lang="fr-FR" altLang="fr-FR">
                <a:latin typeface="Arial" panose="020B0604020202020204" pitchFamily="34" charset="0"/>
              </a:rPr>
              <a:t>: recensé Grenouille rousse, habitat potentiel amphibien dont possible l’Euprocte des Pyrénées et éventuellement Desman et Musaraigne aquatique.</a:t>
            </a:r>
          </a:p>
          <a:p>
            <a:r>
              <a:rPr lang="fr-FR" altLang="fr-FR" b="1">
                <a:latin typeface="Arial" panose="020B0604020202020204" pitchFamily="34" charset="0"/>
              </a:rPr>
              <a:t>7 : Eboulis secteur Soum de Peyre Haute </a:t>
            </a:r>
            <a:r>
              <a:rPr lang="fr-FR" altLang="fr-FR">
                <a:latin typeface="Arial" panose="020B0604020202020204" pitchFamily="34" charset="0"/>
              </a:rPr>
              <a:t>: présence avérée du Lézard de Bonnal.</a:t>
            </a:r>
          </a:p>
          <a:p>
            <a:r>
              <a:rPr lang="fr-FR" altLang="fr-FR" b="1">
                <a:latin typeface="Arial" panose="020B0604020202020204" pitchFamily="34" charset="0"/>
              </a:rPr>
              <a:t>8 : Eboulis</a:t>
            </a:r>
            <a:r>
              <a:rPr lang="fr-FR" altLang="fr-FR">
                <a:latin typeface="Arial" panose="020B0604020202020204" pitchFamily="34" charset="0"/>
              </a:rPr>
              <a:t> avec présence du Lézard de Bonnal potentielle, mais peu probable et à revérifier </a:t>
            </a:r>
          </a:p>
          <a:p>
            <a:r>
              <a:rPr lang="fr-FR" altLang="fr-FR" b="1">
                <a:latin typeface="Arial" panose="020B0604020202020204" pitchFamily="34" charset="0"/>
              </a:rPr>
              <a:t>9 : Boisement avec dominance de conifères (sapinière) </a:t>
            </a:r>
            <a:r>
              <a:rPr lang="fr-FR" altLang="fr-FR">
                <a:latin typeface="Arial" panose="020B0604020202020204" pitchFamily="34" charset="0"/>
              </a:rPr>
              <a:t>: habitat Ours brun, zone de reproduction et d’hivernage du Grand tétras, habitat potentiel pour le Chat forestier, enjeux nidifications avifaune, habitat de chasse des chiroptères, secteur en partie sur la zone de sensibilité majeure de l’Aigle royal.</a:t>
            </a:r>
          </a:p>
          <a:p>
            <a:r>
              <a:rPr lang="fr-FR" altLang="fr-FR" b="1">
                <a:latin typeface="Arial" panose="020B0604020202020204" pitchFamily="34" charset="0"/>
              </a:rPr>
              <a:t>10 : Boisement mixte assez jeune :</a:t>
            </a:r>
            <a:r>
              <a:rPr lang="fr-FR" altLang="fr-FR">
                <a:latin typeface="Arial" panose="020B0604020202020204" pitchFamily="34" charset="0"/>
              </a:rPr>
              <a:t> enjeux nidifications avifaune, zone de sensibilité majeure du Gypaète à proximité.</a:t>
            </a:r>
          </a:p>
          <a:p>
            <a:r>
              <a:rPr lang="fr-FR" altLang="fr-FR" b="1">
                <a:latin typeface="Arial" panose="020B0604020202020204" pitchFamily="34" charset="0"/>
              </a:rPr>
              <a:t>11 : Hêtraie/ou Hêtraie sapinière</a:t>
            </a:r>
            <a:r>
              <a:rPr lang="fr-FR" altLang="fr-FR">
                <a:latin typeface="Arial" panose="020B0604020202020204" pitchFamily="34" charset="0"/>
              </a:rPr>
              <a:t> avec des vieux arbres favorables à la présence potentielle de la Rosalie des Alpes, à des gîtes pour les chiroptères arboricoles, au Chat Forestier, enjeux nidifications avifaune, habitat Ours brun.</a:t>
            </a:r>
          </a:p>
          <a:p>
            <a:r>
              <a:rPr lang="fr-FR" altLang="fr-FR" b="1">
                <a:latin typeface="Arial" panose="020B0604020202020204" pitchFamily="34" charset="0"/>
              </a:rPr>
              <a:t>12 : Zone d’estive :</a:t>
            </a:r>
            <a:r>
              <a:rPr lang="fr-FR" altLang="fr-FR">
                <a:latin typeface="Arial" panose="020B0604020202020204" pitchFamily="34" charset="0"/>
              </a:rPr>
              <a:t> habitat de chasse de rapaces à enjeux (Gypaète barbu, Aigle royal…) ; habitat de nombreux insectes (alimentation de l’Apollon et potentiellement du Semi- Apollon, …) ; sur la partie amont du secteur d’estive, zone de présence de la Perdrix grise, du Lagopède et zone d’hivernage du Grand tétras. </a:t>
            </a:r>
          </a:p>
        </p:txBody>
      </p:sp>
      <p:sp>
        <p:nvSpPr>
          <p:cNvPr id="52227" name="Espace réservé du numéro de diapositive 3">
            <a:extLst>
              <a:ext uri="{FF2B5EF4-FFF2-40B4-BE49-F238E27FC236}">
                <a16:creationId xmlns:a16="http://schemas.microsoft.com/office/drawing/2014/main" id="{0BD889CD-FC82-4F62-8285-F3C2B662663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D2E0F77-F444-4493-870E-C0FFFFFA1221}" type="slidenum">
              <a:rPr lang="fr-FR" altLang="fr-FR" smtClean="0"/>
              <a:pPr/>
              <a:t>17</a:t>
            </a:fld>
            <a:endParaRPr lang="fr-FR" altLang="fr-FR"/>
          </a:p>
        </p:txBody>
      </p:sp>
    </p:spTree>
    <p:extLst>
      <p:ext uri="{BB962C8B-B14F-4D97-AF65-F5344CB8AC3E}">
        <p14:creationId xmlns:p14="http://schemas.microsoft.com/office/powerpoint/2010/main" val="2440664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image des diapositives 1">
            <a:extLst>
              <a:ext uri="{FF2B5EF4-FFF2-40B4-BE49-F238E27FC236}">
                <a16:creationId xmlns:a16="http://schemas.microsoft.com/office/drawing/2014/main" id="{30CF3F74-81AE-4F76-BBE4-2FD69E7A6EB5}"/>
              </a:ext>
            </a:extLst>
          </p:cNvPr>
          <p:cNvSpPr>
            <a:spLocks noGrp="1" noRot="1" noChangeAspect="1" noChangeArrowheads="1" noTextEdit="1"/>
          </p:cNvSpPr>
          <p:nvPr>
            <p:ph type="sldImg"/>
          </p:nvPr>
        </p:nvSpPr>
        <p:spPr>
          <a:ln/>
        </p:spPr>
      </p:sp>
      <p:sp>
        <p:nvSpPr>
          <p:cNvPr id="23554" name="Espace réservé des notes 2">
            <a:extLst>
              <a:ext uri="{FF2B5EF4-FFF2-40B4-BE49-F238E27FC236}">
                <a16:creationId xmlns:a16="http://schemas.microsoft.com/office/drawing/2014/main" id="{C2D400DD-075F-4F5E-A4A8-96956B6E2A9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23555" name="Espace réservé du numéro de diapositive 3">
            <a:extLst>
              <a:ext uri="{FF2B5EF4-FFF2-40B4-BE49-F238E27FC236}">
                <a16:creationId xmlns:a16="http://schemas.microsoft.com/office/drawing/2014/main" id="{F2ACFE10-921C-4FC0-89C7-8DC3F4D8F38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9E3704-68B1-42C8-8F10-7CEB8408ECC5}" type="slidenum">
              <a:rPr lang="fr-FR" altLang="fr-FR" smtClean="0"/>
              <a:pPr/>
              <a:t>19</a:t>
            </a:fld>
            <a:endParaRPr lang="fr-FR" altLang="fr-FR"/>
          </a:p>
        </p:txBody>
      </p:sp>
    </p:spTree>
    <p:extLst>
      <p:ext uri="{BB962C8B-B14F-4D97-AF65-F5344CB8AC3E}">
        <p14:creationId xmlns:p14="http://schemas.microsoft.com/office/powerpoint/2010/main" val="373827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37E769-9ED4-4233-A00F-E1AAF3DC2A7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10E9861-4356-44A3-A05C-8AF66E2A9E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43E1E77-3359-408B-933C-99A5953F1519}"/>
              </a:ext>
            </a:extLst>
          </p:cNvPr>
          <p:cNvSpPr>
            <a:spLocks noGrp="1"/>
          </p:cNvSpPr>
          <p:nvPr>
            <p:ph type="dt" sz="half" idx="10"/>
          </p:nvPr>
        </p:nvSpPr>
        <p:spPr/>
        <p:txBody>
          <a:bodyPr/>
          <a:lstStyle/>
          <a:p>
            <a:fld id="{86054000-6536-446A-9B80-9846188FD847}" type="datetime1">
              <a:rPr lang="fr-FR" smtClean="0"/>
              <a:t>24/02/2020</a:t>
            </a:fld>
            <a:endParaRPr lang="fr-FR"/>
          </a:p>
        </p:txBody>
      </p:sp>
      <p:sp>
        <p:nvSpPr>
          <p:cNvPr id="5" name="Espace réservé du pied de page 4">
            <a:extLst>
              <a:ext uri="{FF2B5EF4-FFF2-40B4-BE49-F238E27FC236}">
                <a16:creationId xmlns:a16="http://schemas.microsoft.com/office/drawing/2014/main" id="{F7FC0F04-7982-4D5A-9B61-779E13D6C750}"/>
              </a:ext>
            </a:extLst>
          </p:cNvPr>
          <p:cNvSpPr>
            <a:spLocks noGrp="1"/>
          </p:cNvSpPr>
          <p:nvPr>
            <p:ph type="ftr" sz="quarter" idx="11"/>
          </p:nvPr>
        </p:nvSpPr>
        <p:spPr/>
        <p:txBody>
          <a:bodyPr/>
          <a:lstStyle/>
          <a:p>
            <a:r>
              <a:rPr lang="fr-FR"/>
              <a:t>PROJET DE PRESENTATION</a:t>
            </a:r>
          </a:p>
        </p:txBody>
      </p:sp>
      <p:sp>
        <p:nvSpPr>
          <p:cNvPr id="6" name="Espace réservé du numéro de diapositive 5">
            <a:extLst>
              <a:ext uri="{FF2B5EF4-FFF2-40B4-BE49-F238E27FC236}">
                <a16:creationId xmlns:a16="http://schemas.microsoft.com/office/drawing/2014/main" id="{BB7A8887-B526-4801-B5FE-6C4834DD8968}"/>
              </a:ext>
            </a:extLst>
          </p:cNvPr>
          <p:cNvSpPr>
            <a:spLocks noGrp="1"/>
          </p:cNvSpPr>
          <p:nvPr>
            <p:ph type="sldNum" sz="quarter" idx="12"/>
          </p:nvPr>
        </p:nvSpPr>
        <p:spPr/>
        <p:txBody>
          <a:bodyPr/>
          <a:lstStyle/>
          <a:p>
            <a:fld id="{4AB3A63F-FBF2-4084-92BC-7376E2684DEB}" type="slidenum">
              <a:rPr lang="fr-FR" smtClean="0"/>
              <a:t>‹N°›</a:t>
            </a:fld>
            <a:endParaRPr lang="fr-FR"/>
          </a:p>
        </p:txBody>
      </p:sp>
    </p:spTree>
    <p:extLst>
      <p:ext uri="{BB962C8B-B14F-4D97-AF65-F5344CB8AC3E}">
        <p14:creationId xmlns:p14="http://schemas.microsoft.com/office/powerpoint/2010/main" val="2158789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428F3C-E0B2-4737-89C0-1ACE8C2C572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9079FD1-FF71-47FE-8B4D-B0CB414E539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2B8921F-C8D0-4638-AA37-9E723828AF43}"/>
              </a:ext>
            </a:extLst>
          </p:cNvPr>
          <p:cNvSpPr>
            <a:spLocks noGrp="1"/>
          </p:cNvSpPr>
          <p:nvPr>
            <p:ph type="dt" sz="half" idx="10"/>
          </p:nvPr>
        </p:nvSpPr>
        <p:spPr/>
        <p:txBody>
          <a:bodyPr/>
          <a:lstStyle/>
          <a:p>
            <a:fld id="{AFC70B2C-457A-428D-A075-2537056785B0}" type="datetime1">
              <a:rPr lang="fr-FR" smtClean="0"/>
              <a:t>24/02/2020</a:t>
            </a:fld>
            <a:endParaRPr lang="fr-FR"/>
          </a:p>
        </p:txBody>
      </p:sp>
      <p:sp>
        <p:nvSpPr>
          <p:cNvPr id="5" name="Espace réservé du pied de page 4">
            <a:extLst>
              <a:ext uri="{FF2B5EF4-FFF2-40B4-BE49-F238E27FC236}">
                <a16:creationId xmlns:a16="http://schemas.microsoft.com/office/drawing/2014/main" id="{E796019D-75B1-4AFE-9A3F-34ACAD113E30}"/>
              </a:ext>
            </a:extLst>
          </p:cNvPr>
          <p:cNvSpPr>
            <a:spLocks noGrp="1"/>
          </p:cNvSpPr>
          <p:nvPr>
            <p:ph type="ftr" sz="quarter" idx="11"/>
          </p:nvPr>
        </p:nvSpPr>
        <p:spPr/>
        <p:txBody>
          <a:bodyPr/>
          <a:lstStyle/>
          <a:p>
            <a:r>
              <a:rPr lang="fr-FR"/>
              <a:t>PROJET DE PRESENTATION</a:t>
            </a:r>
          </a:p>
        </p:txBody>
      </p:sp>
      <p:sp>
        <p:nvSpPr>
          <p:cNvPr id="6" name="Espace réservé du numéro de diapositive 5">
            <a:extLst>
              <a:ext uri="{FF2B5EF4-FFF2-40B4-BE49-F238E27FC236}">
                <a16:creationId xmlns:a16="http://schemas.microsoft.com/office/drawing/2014/main" id="{A7BEF2A6-135A-4EB9-AAC1-750682CC6724}"/>
              </a:ext>
            </a:extLst>
          </p:cNvPr>
          <p:cNvSpPr>
            <a:spLocks noGrp="1"/>
          </p:cNvSpPr>
          <p:nvPr>
            <p:ph type="sldNum" sz="quarter" idx="12"/>
          </p:nvPr>
        </p:nvSpPr>
        <p:spPr/>
        <p:txBody>
          <a:bodyPr/>
          <a:lstStyle/>
          <a:p>
            <a:fld id="{4AB3A63F-FBF2-4084-92BC-7376E2684DEB}" type="slidenum">
              <a:rPr lang="fr-FR" smtClean="0"/>
              <a:t>‹N°›</a:t>
            </a:fld>
            <a:endParaRPr lang="fr-FR"/>
          </a:p>
        </p:txBody>
      </p:sp>
    </p:spTree>
    <p:extLst>
      <p:ext uri="{BB962C8B-B14F-4D97-AF65-F5344CB8AC3E}">
        <p14:creationId xmlns:p14="http://schemas.microsoft.com/office/powerpoint/2010/main" val="3166434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6522D66-B5D0-4EB2-99B4-1EB39E428876}"/>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0833DF8-EF4A-44D4-9491-AFDA4DF495A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B08E4B5-C392-44F9-9CCF-7636EA75ADF1}"/>
              </a:ext>
            </a:extLst>
          </p:cNvPr>
          <p:cNvSpPr>
            <a:spLocks noGrp="1"/>
          </p:cNvSpPr>
          <p:nvPr>
            <p:ph type="dt" sz="half" idx="10"/>
          </p:nvPr>
        </p:nvSpPr>
        <p:spPr/>
        <p:txBody>
          <a:bodyPr/>
          <a:lstStyle/>
          <a:p>
            <a:fld id="{A03E2A7D-95E2-4B73-B298-51EE1868696C}" type="datetime1">
              <a:rPr lang="fr-FR" smtClean="0"/>
              <a:t>24/02/2020</a:t>
            </a:fld>
            <a:endParaRPr lang="fr-FR"/>
          </a:p>
        </p:txBody>
      </p:sp>
      <p:sp>
        <p:nvSpPr>
          <p:cNvPr id="5" name="Espace réservé du pied de page 4">
            <a:extLst>
              <a:ext uri="{FF2B5EF4-FFF2-40B4-BE49-F238E27FC236}">
                <a16:creationId xmlns:a16="http://schemas.microsoft.com/office/drawing/2014/main" id="{06B6A2E3-D675-45E9-99EA-DED3E1053039}"/>
              </a:ext>
            </a:extLst>
          </p:cNvPr>
          <p:cNvSpPr>
            <a:spLocks noGrp="1"/>
          </p:cNvSpPr>
          <p:nvPr>
            <p:ph type="ftr" sz="quarter" idx="11"/>
          </p:nvPr>
        </p:nvSpPr>
        <p:spPr/>
        <p:txBody>
          <a:bodyPr/>
          <a:lstStyle/>
          <a:p>
            <a:r>
              <a:rPr lang="fr-FR"/>
              <a:t>PROJET DE PRESENTATION</a:t>
            </a:r>
          </a:p>
        </p:txBody>
      </p:sp>
      <p:sp>
        <p:nvSpPr>
          <p:cNvPr id="6" name="Espace réservé du numéro de diapositive 5">
            <a:extLst>
              <a:ext uri="{FF2B5EF4-FFF2-40B4-BE49-F238E27FC236}">
                <a16:creationId xmlns:a16="http://schemas.microsoft.com/office/drawing/2014/main" id="{837BC00B-5892-47A3-8812-32B73231E701}"/>
              </a:ext>
            </a:extLst>
          </p:cNvPr>
          <p:cNvSpPr>
            <a:spLocks noGrp="1"/>
          </p:cNvSpPr>
          <p:nvPr>
            <p:ph type="sldNum" sz="quarter" idx="12"/>
          </p:nvPr>
        </p:nvSpPr>
        <p:spPr/>
        <p:txBody>
          <a:bodyPr/>
          <a:lstStyle/>
          <a:p>
            <a:fld id="{4AB3A63F-FBF2-4084-92BC-7376E2684DEB}" type="slidenum">
              <a:rPr lang="fr-FR" smtClean="0"/>
              <a:t>‹N°›</a:t>
            </a:fld>
            <a:endParaRPr lang="fr-FR"/>
          </a:p>
        </p:txBody>
      </p:sp>
    </p:spTree>
    <p:extLst>
      <p:ext uri="{BB962C8B-B14F-4D97-AF65-F5344CB8AC3E}">
        <p14:creationId xmlns:p14="http://schemas.microsoft.com/office/powerpoint/2010/main" val="612887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KEY MESS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noProof="0" dirty="0"/>
              <a:t>Modifiez le style du titre</a:t>
            </a:r>
          </a:p>
        </p:txBody>
      </p:sp>
      <p:sp>
        <p:nvSpPr>
          <p:cNvPr id="4" name="Espace réservé du texte 3"/>
          <p:cNvSpPr>
            <a:spLocks noGrp="1"/>
          </p:cNvSpPr>
          <p:nvPr>
            <p:ph type="body" sz="quarter" idx="10"/>
          </p:nvPr>
        </p:nvSpPr>
        <p:spPr>
          <a:xfrm>
            <a:off x="1258905" y="1607209"/>
            <a:ext cx="2444857" cy="4474221"/>
          </a:xfrm>
          <a:prstGeom prst="rect">
            <a:avLst/>
          </a:prstGeom>
          <a:ln w="3175">
            <a:solidFill>
              <a:srgbClr val="00A3A1"/>
            </a:solidFill>
          </a:ln>
        </p:spPr>
        <p:txBody>
          <a:bodyPr numCol="1" spcCol="360000"/>
          <a:lstStyle>
            <a:lvl1pPr>
              <a:spcBef>
                <a:spcPts val="1633"/>
              </a:spcBef>
              <a:spcAft>
                <a:spcPts val="544"/>
              </a:spcAft>
              <a:defRPr>
                <a:solidFill>
                  <a:srgbClr val="00A3A1"/>
                </a:solidFill>
                <a:latin typeface="Arial" panose="020B0604020202020204" pitchFamily="34" charset="0"/>
              </a:defRPr>
            </a:lvl1pPr>
            <a:lvl2pPr>
              <a:spcAft>
                <a:spcPts val="544"/>
              </a:spcAft>
              <a:defRPr/>
            </a:lvl2pPr>
            <a:lvl3pPr marL="77770" indent="-77770">
              <a:spcAft>
                <a:spcPts val="272"/>
              </a:spcAft>
              <a:buClr>
                <a:srgbClr val="00A3A1"/>
              </a:buClr>
              <a:buFont typeface="Arial Black" panose="020B0A04020102020204" pitchFamily="34" charset="0"/>
              <a:buChar char="І"/>
              <a:defRPr/>
            </a:lvl3pPr>
            <a:lvl5pPr>
              <a:spcAft>
                <a:spcPts val="272"/>
              </a:spcAft>
              <a:buClr>
                <a:srgbClr val="0091DA"/>
              </a:buClr>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p:txBody>
      </p:sp>
      <p:sp>
        <p:nvSpPr>
          <p:cNvPr id="7" name="Espace réservé du texte 6"/>
          <p:cNvSpPr>
            <a:spLocks noGrp="1"/>
          </p:cNvSpPr>
          <p:nvPr>
            <p:ph type="body" sz="quarter" idx="11"/>
          </p:nvPr>
        </p:nvSpPr>
        <p:spPr>
          <a:xfrm>
            <a:off x="3986159" y="1615849"/>
            <a:ext cx="7097971" cy="4484631"/>
          </a:xfrm>
        </p:spPr>
        <p:txBody>
          <a:bodyPr/>
          <a:lstStyle>
            <a:lvl3pPr marL="77770" indent="-77770">
              <a:buFont typeface="Arial Black" panose="020B0A04020102020204" pitchFamily="34" charset="0"/>
              <a:buChar char="І"/>
              <a:defRPr/>
            </a:lvl3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4094018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6FFD0E-B276-4E7A-8D97-D7C736038EE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C4F3722-6D8E-42B9-8B9F-D30FA89A4D8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AE11E28-0300-4146-9BF1-84EA8997FCC1}"/>
              </a:ext>
            </a:extLst>
          </p:cNvPr>
          <p:cNvSpPr>
            <a:spLocks noGrp="1"/>
          </p:cNvSpPr>
          <p:nvPr>
            <p:ph type="dt" sz="half" idx="10"/>
          </p:nvPr>
        </p:nvSpPr>
        <p:spPr/>
        <p:txBody>
          <a:bodyPr/>
          <a:lstStyle/>
          <a:p>
            <a:fld id="{495E0FA8-0B43-4564-A95C-59EB208BD002}" type="datetime1">
              <a:rPr lang="fr-FR" smtClean="0"/>
              <a:t>24/02/2020</a:t>
            </a:fld>
            <a:endParaRPr lang="fr-FR"/>
          </a:p>
        </p:txBody>
      </p:sp>
      <p:sp>
        <p:nvSpPr>
          <p:cNvPr id="5" name="Espace réservé du pied de page 4">
            <a:extLst>
              <a:ext uri="{FF2B5EF4-FFF2-40B4-BE49-F238E27FC236}">
                <a16:creationId xmlns:a16="http://schemas.microsoft.com/office/drawing/2014/main" id="{C9CA68C9-D740-41D1-B40E-0C036EA176AB}"/>
              </a:ext>
            </a:extLst>
          </p:cNvPr>
          <p:cNvSpPr>
            <a:spLocks noGrp="1"/>
          </p:cNvSpPr>
          <p:nvPr>
            <p:ph type="ftr" sz="quarter" idx="11"/>
          </p:nvPr>
        </p:nvSpPr>
        <p:spPr/>
        <p:txBody>
          <a:bodyPr/>
          <a:lstStyle/>
          <a:p>
            <a:r>
              <a:rPr lang="fr-FR"/>
              <a:t>PROJET DE PRESENTATION</a:t>
            </a:r>
          </a:p>
        </p:txBody>
      </p:sp>
      <p:sp>
        <p:nvSpPr>
          <p:cNvPr id="6" name="Espace réservé du numéro de diapositive 5">
            <a:extLst>
              <a:ext uri="{FF2B5EF4-FFF2-40B4-BE49-F238E27FC236}">
                <a16:creationId xmlns:a16="http://schemas.microsoft.com/office/drawing/2014/main" id="{4F75BA65-32BF-4067-B306-DE7D92978898}"/>
              </a:ext>
            </a:extLst>
          </p:cNvPr>
          <p:cNvSpPr>
            <a:spLocks noGrp="1"/>
          </p:cNvSpPr>
          <p:nvPr>
            <p:ph type="sldNum" sz="quarter" idx="12"/>
          </p:nvPr>
        </p:nvSpPr>
        <p:spPr/>
        <p:txBody>
          <a:bodyPr/>
          <a:lstStyle/>
          <a:p>
            <a:fld id="{4AB3A63F-FBF2-4084-92BC-7376E2684DEB}" type="slidenum">
              <a:rPr lang="fr-FR" smtClean="0"/>
              <a:t>‹N°›</a:t>
            </a:fld>
            <a:endParaRPr lang="fr-FR"/>
          </a:p>
        </p:txBody>
      </p:sp>
    </p:spTree>
    <p:extLst>
      <p:ext uri="{BB962C8B-B14F-4D97-AF65-F5344CB8AC3E}">
        <p14:creationId xmlns:p14="http://schemas.microsoft.com/office/powerpoint/2010/main" val="3115393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792E2A-38D8-4726-B6A7-6CC2769C567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BF67322-2FE5-4FA1-B7DB-8F4CC7C4FD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FE0E579-F85C-4D82-8E45-561CF466915D}"/>
              </a:ext>
            </a:extLst>
          </p:cNvPr>
          <p:cNvSpPr>
            <a:spLocks noGrp="1"/>
          </p:cNvSpPr>
          <p:nvPr>
            <p:ph type="dt" sz="half" idx="10"/>
          </p:nvPr>
        </p:nvSpPr>
        <p:spPr/>
        <p:txBody>
          <a:bodyPr/>
          <a:lstStyle/>
          <a:p>
            <a:fld id="{4B06D16F-9F6D-4DD5-A150-D708AEBEA4CD}" type="datetime1">
              <a:rPr lang="fr-FR" smtClean="0"/>
              <a:t>24/02/2020</a:t>
            </a:fld>
            <a:endParaRPr lang="fr-FR"/>
          </a:p>
        </p:txBody>
      </p:sp>
      <p:sp>
        <p:nvSpPr>
          <p:cNvPr id="5" name="Espace réservé du pied de page 4">
            <a:extLst>
              <a:ext uri="{FF2B5EF4-FFF2-40B4-BE49-F238E27FC236}">
                <a16:creationId xmlns:a16="http://schemas.microsoft.com/office/drawing/2014/main" id="{ED81257D-DBEF-46F3-9D4B-60E6CF8CAED1}"/>
              </a:ext>
            </a:extLst>
          </p:cNvPr>
          <p:cNvSpPr>
            <a:spLocks noGrp="1"/>
          </p:cNvSpPr>
          <p:nvPr>
            <p:ph type="ftr" sz="quarter" idx="11"/>
          </p:nvPr>
        </p:nvSpPr>
        <p:spPr/>
        <p:txBody>
          <a:bodyPr/>
          <a:lstStyle/>
          <a:p>
            <a:r>
              <a:rPr lang="fr-FR"/>
              <a:t>PROJET DE PRESENTATION</a:t>
            </a:r>
          </a:p>
        </p:txBody>
      </p:sp>
      <p:sp>
        <p:nvSpPr>
          <p:cNvPr id="6" name="Espace réservé du numéro de diapositive 5">
            <a:extLst>
              <a:ext uri="{FF2B5EF4-FFF2-40B4-BE49-F238E27FC236}">
                <a16:creationId xmlns:a16="http://schemas.microsoft.com/office/drawing/2014/main" id="{6FF0E0F1-F044-4F16-90F8-C2349D904A29}"/>
              </a:ext>
            </a:extLst>
          </p:cNvPr>
          <p:cNvSpPr>
            <a:spLocks noGrp="1"/>
          </p:cNvSpPr>
          <p:nvPr>
            <p:ph type="sldNum" sz="quarter" idx="12"/>
          </p:nvPr>
        </p:nvSpPr>
        <p:spPr/>
        <p:txBody>
          <a:bodyPr/>
          <a:lstStyle/>
          <a:p>
            <a:fld id="{4AB3A63F-FBF2-4084-92BC-7376E2684DEB}" type="slidenum">
              <a:rPr lang="fr-FR" smtClean="0"/>
              <a:t>‹N°›</a:t>
            </a:fld>
            <a:endParaRPr lang="fr-FR"/>
          </a:p>
        </p:txBody>
      </p:sp>
    </p:spTree>
    <p:extLst>
      <p:ext uri="{BB962C8B-B14F-4D97-AF65-F5344CB8AC3E}">
        <p14:creationId xmlns:p14="http://schemas.microsoft.com/office/powerpoint/2010/main" val="279465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982C29-7411-4565-A0FF-45A25727ED1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05C450D-1CB8-4FBC-8C16-386162AB0FF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57F5839-67E4-49B8-A09A-FE3DAEA33E4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098AD6A-545B-40EE-809A-485FCBFFFAA2}"/>
              </a:ext>
            </a:extLst>
          </p:cNvPr>
          <p:cNvSpPr>
            <a:spLocks noGrp="1"/>
          </p:cNvSpPr>
          <p:nvPr>
            <p:ph type="dt" sz="half" idx="10"/>
          </p:nvPr>
        </p:nvSpPr>
        <p:spPr/>
        <p:txBody>
          <a:bodyPr/>
          <a:lstStyle/>
          <a:p>
            <a:fld id="{7A590030-147D-46C5-9187-4402F8E7C579}" type="datetime1">
              <a:rPr lang="fr-FR" smtClean="0"/>
              <a:t>24/02/2020</a:t>
            </a:fld>
            <a:endParaRPr lang="fr-FR"/>
          </a:p>
        </p:txBody>
      </p:sp>
      <p:sp>
        <p:nvSpPr>
          <p:cNvPr id="6" name="Espace réservé du pied de page 5">
            <a:extLst>
              <a:ext uri="{FF2B5EF4-FFF2-40B4-BE49-F238E27FC236}">
                <a16:creationId xmlns:a16="http://schemas.microsoft.com/office/drawing/2014/main" id="{77D57B03-17CF-401B-A386-49DD9BCDEABC}"/>
              </a:ext>
            </a:extLst>
          </p:cNvPr>
          <p:cNvSpPr>
            <a:spLocks noGrp="1"/>
          </p:cNvSpPr>
          <p:nvPr>
            <p:ph type="ftr" sz="quarter" idx="11"/>
          </p:nvPr>
        </p:nvSpPr>
        <p:spPr/>
        <p:txBody>
          <a:bodyPr/>
          <a:lstStyle/>
          <a:p>
            <a:r>
              <a:rPr lang="fr-FR"/>
              <a:t>PROJET DE PRESENTATION</a:t>
            </a:r>
          </a:p>
        </p:txBody>
      </p:sp>
      <p:sp>
        <p:nvSpPr>
          <p:cNvPr id="7" name="Espace réservé du numéro de diapositive 6">
            <a:extLst>
              <a:ext uri="{FF2B5EF4-FFF2-40B4-BE49-F238E27FC236}">
                <a16:creationId xmlns:a16="http://schemas.microsoft.com/office/drawing/2014/main" id="{2C6D01B3-8361-4258-8B3D-525BCFF7D326}"/>
              </a:ext>
            </a:extLst>
          </p:cNvPr>
          <p:cNvSpPr>
            <a:spLocks noGrp="1"/>
          </p:cNvSpPr>
          <p:nvPr>
            <p:ph type="sldNum" sz="quarter" idx="12"/>
          </p:nvPr>
        </p:nvSpPr>
        <p:spPr/>
        <p:txBody>
          <a:bodyPr/>
          <a:lstStyle/>
          <a:p>
            <a:fld id="{4AB3A63F-FBF2-4084-92BC-7376E2684DEB}" type="slidenum">
              <a:rPr lang="fr-FR" smtClean="0"/>
              <a:t>‹N°›</a:t>
            </a:fld>
            <a:endParaRPr lang="fr-FR"/>
          </a:p>
        </p:txBody>
      </p:sp>
    </p:spTree>
    <p:extLst>
      <p:ext uri="{BB962C8B-B14F-4D97-AF65-F5344CB8AC3E}">
        <p14:creationId xmlns:p14="http://schemas.microsoft.com/office/powerpoint/2010/main" val="14981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A4EB6D-4849-4887-83E9-85EDF9ABC7D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61CCFB5-F6EB-4BD7-A58B-9889CF0017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1EF1697-9863-4509-8EF8-9D22FA3745A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17BF230-4BDD-4624-B072-6343A82289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680462B-F739-4AB4-B4AB-81CF3BBC855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98FB027-C053-4886-9801-BBEBE2385CB7}"/>
              </a:ext>
            </a:extLst>
          </p:cNvPr>
          <p:cNvSpPr>
            <a:spLocks noGrp="1"/>
          </p:cNvSpPr>
          <p:nvPr>
            <p:ph type="dt" sz="half" idx="10"/>
          </p:nvPr>
        </p:nvSpPr>
        <p:spPr/>
        <p:txBody>
          <a:bodyPr/>
          <a:lstStyle/>
          <a:p>
            <a:fld id="{0328C429-16CA-4940-8941-D5E7C3EE6F15}" type="datetime1">
              <a:rPr lang="fr-FR" smtClean="0"/>
              <a:t>24/02/2020</a:t>
            </a:fld>
            <a:endParaRPr lang="fr-FR"/>
          </a:p>
        </p:txBody>
      </p:sp>
      <p:sp>
        <p:nvSpPr>
          <p:cNvPr id="8" name="Espace réservé du pied de page 7">
            <a:extLst>
              <a:ext uri="{FF2B5EF4-FFF2-40B4-BE49-F238E27FC236}">
                <a16:creationId xmlns:a16="http://schemas.microsoft.com/office/drawing/2014/main" id="{3131DB96-EBC8-4D6C-BB45-8B383CDD34B7}"/>
              </a:ext>
            </a:extLst>
          </p:cNvPr>
          <p:cNvSpPr>
            <a:spLocks noGrp="1"/>
          </p:cNvSpPr>
          <p:nvPr>
            <p:ph type="ftr" sz="quarter" idx="11"/>
          </p:nvPr>
        </p:nvSpPr>
        <p:spPr/>
        <p:txBody>
          <a:bodyPr/>
          <a:lstStyle/>
          <a:p>
            <a:r>
              <a:rPr lang="fr-FR"/>
              <a:t>PROJET DE PRESENTATION</a:t>
            </a:r>
          </a:p>
        </p:txBody>
      </p:sp>
      <p:sp>
        <p:nvSpPr>
          <p:cNvPr id="9" name="Espace réservé du numéro de diapositive 8">
            <a:extLst>
              <a:ext uri="{FF2B5EF4-FFF2-40B4-BE49-F238E27FC236}">
                <a16:creationId xmlns:a16="http://schemas.microsoft.com/office/drawing/2014/main" id="{000708E3-2F09-4B38-BB40-D064329B524C}"/>
              </a:ext>
            </a:extLst>
          </p:cNvPr>
          <p:cNvSpPr>
            <a:spLocks noGrp="1"/>
          </p:cNvSpPr>
          <p:nvPr>
            <p:ph type="sldNum" sz="quarter" idx="12"/>
          </p:nvPr>
        </p:nvSpPr>
        <p:spPr/>
        <p:txBody>
          <a:bodyPr/>
          <a:lstStyle/>
          <a:p>
            <a:fld id="{4AB3A63F-FBF2-4084-92BC-7376E2684DEB}" type="slidenum">
              <a:rPr lang="fr-FR" smtClean="0"/>
              <a:t>‹N°›</a:t>
            </a:fld>
            <a:endParaRPr lang="fr-FR"/>
          </a:p>
        </p:txBody>
      </p:sp>
    </p:spTree>
    <p:extLst>
      <p:ext uri="{BB962C8B-B14F-4D97-AF65-F5344CB8AC3E}">
        <p14:creationId xmlns:p14="http://schemas.microsoft.com/office/powerpoint/2010/main" val="2818645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CFB1DE-70B0-4ED4-913B-CB22E804E66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235B34F-27E7-4771-AA72-2FFC29805BB3}"/>
              </a:ext>
            </a:extLst>
          </p:cNvPr>
          <p:cNvSpPr>
            <a:spLocks noGrp="1"/>
          </p:cNvSpPr>
          <p:nvPr>
            <p:ph type="dt" sz="half" idx="10"/>
          </p:nvPr>
        </p:nvSpPr>
        <p:spPr/>
        <p:txBody>
          <a:bodyPr/>
          <a:lstStyle/>
          <a:p>
            <a:fld id="{6596AA59-6ADE-4126-8E7B-7569F4E179F7}" type="datetime1">
              <a:rPr lang="fr-FR" smtClean="0"/>
              <a:t>24/02/2020</a:t>
            </a:fld>
            <a:endParaRPr lang="fr-FR"/>
          </a:p>
        </p:txBody>
      </p:sp>
      <p:sp>
        <p:nvSpPr>
          <p:cNvPr id="4" name="Espace réservé du pied de page 3">
            <a:extLst>
              <a:ext uri="{FF2B5EF4-FFF2-40B4-BE49-F238E27FC236}">
                <a16:creationId xmlns:a16="http://schemas.microsoft.com/office/drawing/2014/main" id="{307BB5B1-5FDA-4772-B104-3FD7009092C3}"/>
              </a:ext>
            </a:extLst>
          </p:cNvPr>
          <p:cNvSpPr>
            <a:spLocks noGrp="1"/>
          </p:cNvSpPr>
          <p:nvPr>
            <p:ph type="ftr" sz="quarter" idx="11"/>
          </p:nvPr>
        </p:nvSpPr>
        <p:spPr/>
        <p:txBody>
          <a:bodyPr/>
          <a:lstStyle/>
          <a:p>
            <a:r>
              <a:rPr lang="fr-FR"/>
              <a:t>PROJET DE PRESENTATION</a:t>
            </a:r>
          </a:p>
        </p:txBody>
      </p:sp>
      <p:sp>
        <p:nvSpPr>
          <p:cNvPr id="5" name="Espace réservé du numéro de diapositive 4">
            <a:extLst>
              <a:ext uri="{FF2B5EF4-FFF2-40B4-BE49-F238E27FC236}">
                <a16:creationId xmlns:a16="http://schemas.microsoft.com/office/drawing/2014/main" id="{82681A21-5BE8-45A1-987F-840303D348FD}"/>
              </a:ext>
            </a:extLst>
          </p:cNvPr>
          <p:cNvSpPr>
            <a:spLocks noGrp="1"/>
          </p:cNvSpPr>
          <p:nvPr>
            <p:ph type="sldNum" sz="quarter" idx="12"/>
          </p:nvPr>
        </p:nvSpPr>
        <p:spPr/>
        <p:txBody>
          <a:bodyPr/>
          <a:lstStyle/>
          <a:p>
            <a:fld id="{4AB3A63F-FBF2-4084-92BC-7376E2684DEB}" type="slidenum">
              <a:rPr lang="fr-FR" smtClean="0"/>
              <a:t>‹N°›</a:t>
            </a:fld>
            <a:endParaRPr lang="fr-FR"/>
          </a:p>
        </p:txBody>
      </p:sp>
    </p:spTree>
    <p:extLst>
      <p:ext uri="{BB962C8B-B14F-4D97-AF65-F5344CB8AC3E}">
        <p14:creationId xmlns:p14="http://schemas.microsoft.com/office/powerpoint/2010/main" val="3364390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65FE30C-F030-4370-B09B-559A8276D7FB}"/>
              </a:ext>
            </a:extLst>
          </p:cNvPr>
          <p:cNvSpPr>
            <a:spLocks noGrp="1"/>
          </p:cNvSpPr>
          <p:nvPr>
            <p:ph type="dt" sz="half" idx="10"/>
          </p:nvPr>
        </p:nvSpPr>
        <p:spPr/>
        <p:txBody>
          <a:bodyPr/>
          <a:lstStyle/>
          <a:p>
            <a:fld id="{ED6E7848-2FC4-4A5C-906C-BBE7D675ECAD}" type="datetime1">
              <a:rPr lang="fr-FR" smtClean="0"/>
              <a:t>24/02/2020</a:t>
            </a:fld>
            <a:endParaRPr lang="fr-FR"/>
          </a:p>
        </p:txBody>
      </p:sp>
      <p:sp>
        <p:nvSpPr>
          <p:cNvPr id="3" name="Espace réservé du pied de page 2">
            <a:extLst>
              <a:ext uri="{FF2B5EF4-FFF2-40B4-BE49-F238E27FC236}">
                <a16:creationId xmlns:a16="http://schemas.microsoft.com/office/drawing/2014/main" id="{328DD7D7-2419-49DB-A6D1-2402337749FE}"/>
              </a:ext>
            </a:extLst>
          </p:cNvPr>
          <p:cNvSpPr>
            <a:spLocks noGrp="1"/>
          </p:cNvSpPr>
          <p:nvPr>
            <p:ph type="ftr" sz="quarter" idx="11"/>
          </p:nvPr>
        </p:nvSpPr>
        <p:spPr/>
        <p:txBody>
          <a:bodyPr/>
          <a:lstStyle/>
          <a:p>
            <a:r>
              <a:rPr lang="fr-FR"/>
              <a:t>PROJET DE PRESENTATION</a:t>
            </a:r>
          </a:p>
        </p:txBody>
      </p:sp>
      <p:sp>
        <p:nvSpPr>
          <p:cNvPr id="4" name="Espace réservé du numéro de diapositive 3">
            <a:extLst>
              <a:ext uri="{FF2B5EF4-FFF2-40B4-BE49-F238E27FC236}">
                <a16:creationId xmlns:a16="http://schemas.microsoft.com/office/drawing/2014/main" id="{C221ED5B-EE78-4FEE-A740-86C578BF9AB1}"/>
              </a:ext>
            </a:extLst>
          </p:cNvPr>
          <p:cNvSpPr>
            <a:spLocks noGrp="1"/>
          </p:cNvSpPr>
          <p:nvPr>
            <p:ph type="sldNum" sz="quarter" idx="12"/>
          </p:nvPr>
        </p:nvSpPr>
        <p:spPr/>
        <p:txBody>
          <a:bodyPr/>
          <a:lstStyle/>
          <a:p>
            <a:fld id="{4AB3A63F-FBF2-4084-92BC-7376E2684DEB}" type="slidenum">
              <a:rPr lang="fr-FR" smtClean="0"/>
              <a:t>‹N°›</a:t>
            </a:fld>
            <a:endParaRPr lang="fr-FR"/>
          </a:p>
        </p:txBody>
      </p:sp>
    </p:spTree>
    <p:extLst>
      <p:ext uri="{BB962C8B-B14F-4D97-AF65-F5344CB8AC3E}">
        <p14:creationId xmlns:p14="http://schemas.microsoft.com/office/powerpoint/2010/main" val="3340177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C6DA0B-3957-4477-A518-BC4D91ED057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E537080-D02A-4249-9984-251BDCEBF6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7BC8983-D6CD-40A3-83D7-23C80942B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1123BD8-00C9-4C62-9F80-8E62EDD3035F}"/>
              </a:ext>
            </a:extLst>
          </p:cNvPr>
          <p:cNvSpPr>
            <a:spLocks noGrp="1"/>
          </p:cNvSpPr>
          <p:nvPr>
            <p:ph type="dt" sz="half" idx="10"/>
          </p:nvPr>
        </p:nvSpPr>
        <p:spPr/>
        <p:txBody>
          <a:bodyPr/>
          <a:lstStyle/>
          <a:p>
            <a:fld id="{A04F59E5-2F1F-4745-8CA3-C2A98DCBFBB8}" type="datetime1">
              <a:rPr lang="fr-FR" smtClean="0"/>
              <a:t>24/02/2020</a:t>
            </a:fld>
            <a:endParaRPr lang="fr-FR"/>
          </a:p>
        </p:txBody>
      </p:sp>
      <p:sp>
        <p:nvSpPr>
          <p:cNvPr id="6" name="Espace réservé du pied de page 5">
            <a:extLst>
              <a:ext uri="{FF2B5EF4-FFF2-40B4-BE49-F238E27FC236}">
                <a16:creationId xmlns:a16="http://schemas.microsoft.com/office/drawing/2014/main" id="{5932B4D7-6451-48A1-AF36-C99D5DF86281}"/>
              </a:ext>
            </a:extLst>
          </p:cNvPr>
          <p:cNvSpPr>
            <a:spLocks noGrp="1"/>
          </p:cNvSpPr>
          <p:nvPr>
            <p:ph type="ftr" sz="quarter" idx="11"/>
          </p:nvPr>
        </p:nvSpPr>
        <p:spPr/>
        <p:txBody>
          <a:bodyPr/>
          <a:lstStyle/>
          <a:p>
            <a:r>
              <a:rPr lang="fr-FR"/>
              <a:t>PROJET DE PRESENTATION</a:t>
            </a:r>
          </a:p>
        </p:txBody>
      </p:sp>
      <p:sp>
        <p:nvSpPr>
          <p:cNvPr id="7" name="Espace réservé du numéro de diapositive 6">
            <a:extLst>
              <a:ext uri="{FF2B5EF4-FFF2-40B4-BE49-F238E27FC236}">
                <a16:creationId xmlns:a16="http://schemas.microsoft.com/office/drawing/2014/main" id="{CBB0677D-B273-46E8-BB6E-A9F6B5531924}"/>
              </a:ext>
            </a:extLst>
          </p:cNvPr>
          <p:cNvSpPr>
            <a:spLocks noGrp="1"/>
          </p:cNvSpPr>
          <p:nvPr>
            <p:ph type="sldNum" sz="quarter" idx="12"/>
          </p:nvPr>
        </p:nvSpPr>
        <p:spPr/>
        <p:txBody>
          <a:bodyPr/>
          <a:lstStyle/>
          <a:p>
            <a:fld id="{4AB3A63F-FBF2-4084-92BC-7376E2684DEB}" type="slidenum">
              <a:rPr lang="fr-FR" smtClean="0"/>
              <a:t>‹N°›</a:t>
            </a:fld>
            <a:endParaRPr lang="fr-FR"/>
          </a:p>
        </p:txBody>
      </p:sp>
    </p:spTree>
    <p:extLst>
      <p:ext uri="{BB962C8B-B14F-4D97-AF65-F5344CB8AC3E}">
        <p14:creationId xmlns:p14="http://schemas.microsoft.com/office/powerpoint/2010/main" val="2583117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4D7003-1D42-47B6-8F77-9C1A7AF2E85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57A1303-CE9B-40C7-81D1-5C5BAB27A0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817983B-DF3A-4326-9A35-E86F83F830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6FE2893-E755-4EA3-B24D-0650EEE82A54}"/>
              </a:ext>
            </a:extLst>
          </p:cNvPr>
          <p:cNvSpPr>
            <a:spLocks noGrp="1"/>
          </p:cNvSpPr>
          <p:nvPr>
            <p:ph type="dt" sz="half" idx="10"/>
          </p:nvPr>
        </p:nvSpPr>
        <p:spPr/>
        <p:txBody>
          <a:bodyPr/>
          <a:lstStyle/>
          <a:p>
            <a:fld id="{F5F04934-AC8F-4C2A-817E-830D64BDB91B}" type="datetime1">
              <a:rPr lang="fr-FR" smtClean="0"/>
              <a:t>24/02/2020</a:t>
            </a:fld>
            <a:endParaRPr lang="fr-FR"/>
          </a:p>
        </p:txBody>
      </p:sp>
      <p:sp>
        <p:nvSpPr>
          <p:cNvPr id="6" name="Espace réservé du pied de page 5">
            <a:extLst>
              <a:ext uri="{FF2B5EF4-FFF2-40B4-BE49-F238E27FC236}">
                <a16:creationId xmlns:a16="http://schemas.microsoft.com/office/drawing/2014/main" id="{C13DC1CD-DCD4-4802-880A-844915D66D0C}"/>
              </a:ext>
            </a:extLst>
          </p:cNvPr>
          <p:cNvSpPr>
            <a:spLocks noGrp="1"/>
          </p:cNvSpPr>
          <p:nvPr>
            <p:ph type="ftr" sz="quarter" idx="11"/>
          </p:nvPr>
        </p:nvSpPr>
        <p:spPr/>
        <p:txBody>
          <a:bodyPr/>
          <a:lstStyle/>
          <a:p>
            <a:r>
              <a:rPr lang="fr-FR"/>
              <a:t>PROJET DE PRESENTATION</a:t>
            </a:r>
          </a:p>
        </p:txBody>
      </p:sp>
      <p:sp>
        <p:nvSpPr>
          <p:cNvPr id="7" name="Espace réservé du numéro de diapositive 6">
            <a:extLst>
              <a:ext uri="{FF2B5EF4-FFF2-40B4-BE49-F238E27FC236}">
                <a16:creationId xmlns:a16="http://schemas.microsoft.com/office/drawing/2014/main" id="{07AFE32E-D79E-483A-8C90-A3B128382356}"/>
              </a:ext>
            </a:extLst>
          </p:cNvPr>
          <p:cNvSpPr>
            <a:spLocks noGrp="1"/>
          </p:cNvSpPr>
          <p:nvPr>
            <p:ph type="sldNum" sz="quarter" idx="12"/>
          </p:nvPr>
        </p:nvSpPr>
        <p:spPr/>
        <p:txBody>
          <a:bodyPr/>
          <a:lstStyle/>
          <a:p>
            <a:fld id="{4AB3A63F-FBF2-4084-92BC-7376E2684DEB}" type="slidenum">
              <a:rPr lang="fr-FR" smtClean="0"/>
              <a:t>‹N°›</a:t>
            </a:fld>
            <a:endParaRPr lang="fr-FR"/>
          </a:p>
        </p:txBody>
      </p:sp>
    </p:spTree>
    <p:extLst>
      <p:ext uri="{BB962C8B-B14F-4D97-AF65-F5344CB8AC3E}">
        <p14:creationId xmlns:p14="http://schemas.microsoft.com/office/powerpoint/2010/main" val="3509057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FFCC556-7A82-4410-A91A-95C23DBC28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D859748-CEE6-4274-94AD-A2833EDA6D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21F7C7C-0881-4E18-97F0-5D708CD481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5BD895-3989-46FD-9E27-96E9BC554E01}" type="datetime1">
              <a:rPr lang="fr-FR" smtClean="0"/>
              <a:t>24/02/2020</a:t>
            </a:fld>
            <a:endParaRPr lang="fr-FR"/>
          </a:p>
        </p:txBody>
      </p:sp>
      <p:sp>
        <p:nvSpPr>
          <p:cNvPr id="5" name="Espace réservé du pied de page 4">
            <a:extLst>
              <a:ext uri="{FF2B5EF4-FFF2-40B4-BE49-F238E27FC236}">
                <a16:creationId xmlns:a16="http://schemas.microsoft.com/office/drawing/2014/main" id="{70CF44B9-82E5-4F10-9ED7-51D955B162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PROJET DE PRESENTATION</a:t>
            </a:r>
          </a:p>
        </p:txBody>
      </p:sp>
      <p:sp>
        <p:nvSpPr>
          <p:cNvPr id="6" name="Espace réservé du numéro de diapositive 5">
            <a:extLst>
              <a:ext uri="{FF2B5EF4-FFF2-40B4-BE49-F238E27FC236}">
                <a16:creationId xmlns:a16="http://schemas.microsoft.com/office/drawing/2014/main" id="{B1404032-06D3-42FB-A6A1-653979987D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B3A63F-FBF2-4084-92BC-7376E2684DEB}" type="slidenum">
              <a:rPr lang="fr-FR" smtClean="0"/>
              <a:t>‹N°›</a:t>
            </a:fld>
            <a:endParaRPr lang="fr-FR"/>
          </a:p>
        </p:txBody>
      </p:sp>
    </p:spTree>
    <p:extLst>
      <p:ext uri="{BB962C8B-B14F-4D97-AF65-F5344CB8AC3E}">
        <p14:creationId xmlns:p14="http://schemas.microsoft.com/office/powerpoint/2010/main" val="4133404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var/folders/6m/4g6lq4kr8xl3yt0052gnww700000gn/T/com.microsoft.Word/WebArchiveCopyPasteTempFiles/page13image1744"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34.png"/><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34.png"/><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34.png"/><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7.emf"/><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108815-9CB6-494D-BBBF-BD12E7001124}"/>
              </a:ext>
            </a:extLst>
          </p:cNvPr>
          <p:cNvSpPr>
            <a:spLocks noGrp="1"/>
          </p:cNvSpPr>
          <p:nvPr>
            <p:ph type="ctrTitle"/>
          </p:nvPr>
        </p:nvSpPr>
        <p:spPr>
          <a:xfrm>
            <a:off x="220133" y="152398"/>
            <a:ext cx="11616267" cy="2387600"/>
          </a:xfrm>
          <a:solidFill>
            <a:srgbClr val="20124D"/>
          </a:solidFill>
          <a:ln>
            <a:noFill/>
          </a:ln>
        </p:spPr>
        <p:txBody>
          <a:bodyPr spcFirstLastPara="1" vert="horz" wrap="square" lIns="91425" tIns="45700" rIns="91425" bIns="45700" rtlCol="0" anchor="t" anchorCtr="0">
            <a:noAutofit/>
          </a:bodyPr>
          <a:lstStyle/>
          <a:p>
            <a:pPr>
              <a:spcBef>
                <a:spcPts val="1000"/>
              </a:spcBef>
              <a:buClr>
                <a:srgbClr val="FFFFFF"/>
              </a:buClr>
              <a:buSzPts val="3600"/>
              <a:buFont typeface="Arial"/>
            </a:pPr>
            <a:r>
              <a:rPr lang="fr-FR" sz="4400" b="1" dirty="0">
                <a:solidFill>
                  <a:srgbClr val="FFFFFF"/>
                </a:solidFill>
                <a:latin typeface="Calibri"/>
                <a:cs typeface="Calibri"/>
              </a:rPr>
              <a:t>PRESENTATION DOSSIER </a:t>
            </a:r>
            <a:br>
              <a:rPr lang="fr-FR" sz="4400" b="1" dirty="0">
                <a:solidFill>
                  <a:srgbClr val="FFFFFF"/>
                </a:solidFill>
                <a:latin typeface="Calibri"/>
                <a:cs typeface="Calibri"/>
              </a:rPr>
            </a:br>
            <a:r>
              <a:rPr lang="fr-FR" sz="4400" b="1" dirty="0">
                <a:solidFill>
                  <a:srgbClr val="FFFFFF"/>
                </a:solidFill>
                <a:latin typeface="Calibri"/>
                <a:cs typeface="Calibri"/>
              </a:rPr>
              <a:t>UTN CAUTERETS-LUZ ARDIDEN</a:t>
            </a:r>
            <a:br>
              <a:rPr lang="fr-FR" sz="4400" b="1" dirty="0">
                <a:solidFill>
                  <a:srgbClr val="FFFFFF"/>
                </a:solidFill>
                <a:latin typeface="Calibri"/>
                <a:cs typeface="Calibri"/>
              </a:rPr>
            </a:br>
            <a:r>
              <a:rPr lang="fr-FR" sz="4400" b="1" dirty="0">
                <a:solidFill>
                  <a:srgbClr val="FFFFFF"/>
                </a:solidFill>
                <a:latin typeface="Calibri"/>
                <a:cs typeface="Calibri"/>
              </a:rPr>
              <a:t>FEVRIER 2020</a:t>
            </a:r>
          </a:p>
        </p:txBody>
      </p:sp>
      <p:pic>
        <p:nvPicPr>
          <p:cNvPr id="7" name="Image 6">
            <a:extLst>
              <a:ext uri="{FF2B5EF4-FFF2-40B4-BE49-F238E27FC236}">
                <a16:creationId xmlns:a16="http://schemas.microsoft.com/office/drawing/2014/main" id="{990E4115-4B0F-4F77-81FE-9E303C037800}"/>
              </a:ext>
            </a:extLst>
          </p:cNvPr>
          <p:cNvPicPr>
            <a:picLocks noChangeAspect="1"/>
          </p:cNvPicPr>
          <p:nvPr/>
        </p:nvPicPr>
        <p:blipFill rotWithShape="1">
          <a:blip r:embed="rId2">
            <a:extLst>
              <a:ext uri="{28A0092B-C50C-407E-A947-70E740481C1C}">
                <a14:useLocalDpi xmlns:a14="http://schemas.microsoft.com/office/drawing/2010/main" val="0"/>
              </a:ext>
            </a:extLst>
          </a:blip>
          <a:srcRect l="10097" t="15116" r="5567" b="10050"/>
          <a:stretch/>
        </p:blipFill>
        <p:spPr>
          <a:xfrm>
            <a:off x="-423333" y="3429000"/>
            <a:ext cx="6846732" cy="3412068"/>
          </a:xfrm>
          <a:prstGeom prst="rect">
            <a:avLst/>
          </a:prstGeom>
        </p:spPr>
      </p:pic>
      <p:pic>
        <p:nvPicPr>
          <p:cNvPr id="9" name="Image 8">
            <a:extLst>
              <a:ext uri="{FF2B5EF4-FFF2-40B4-BE49-F238E27FC236}">
                <a16:creationId xmlns:a16="http://schemas.microsoft.com/office/drawing/2014/main" id="{E698567D-951A-4BEE-A3D5-86CD22C247AE}"/>
              </a:ext>
            </a:extLst>
          </p:cNvPr>
          <p:cNvPicPr>
            <a:picLocks noChangeAspect="1"/>
          </p:cNvPicPr>
          <p:nvPr/>
        </p:nvPicPr>
        <p:blipFill rotWithShape="1">
          <a:blip r:embed="rId3">
            <a:extLst>
              <a:ext uri="{28A0092B-C50C-407E-A947-70E740481C1C}">
                <a14:useLocalDpi xmlns:a14="http://schemas.microsoft.com/office/drawing/2010/main" val="0"/>
              </a:ext>
            </a:extLst>
          </a:blip>
          <a:srcRect t="12638" r="19005" b="10051"/>
          <a:stretch/>
        </p:blipFill>
        <p:spPr>
          <a:xfrm>
            <a:off x="6265334" y="3412068"/>
            <a:ext cx="6396404" cy="3429000"/>
          </a:xfrm>
          <a:prstGeom prst="rect">
            <a:avLst/>
          </a:prstGeom>
        </p:spPr>
      </p:pic>
    </p:spTree>
    <p:extLst>
      <p:ext uri="{BB962C8B-B14F-4D97-AF65-F5344CB8AC3E}">
        <p14:creationId xmlns:p14="http://schemas.microsoft.com/office/powerpoint/2010/main" val="3327807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D520F5A-C8BD-4340-8094-069A2BDC394C}"/>
              </a:ext>
            </a:extLst>
          </p:cNvPr>
          <p:cNvSpPr txBox="1"/>
          <p:nvPr/>
        </p:nvSpPr>
        <p:spPr>
          <a:xfrm>
            <a:off x="1160379" y="1156772"/>
            <a:ext cx="8881088" cy="5109091"/>
          </a:xfrm>
          <a:prstGeom prst="rect">
            <a:avLst/>
          </a:prstGeom>
          <a:noFill/>
        </p:spPr>
        <p:txBody>
          <a:bodyPr wrap="square">
            <a:spAutoFit/>
          </a:bodyPr>
          <a:lstStyle/>
          <a:p>
            <a:r>
              <a:rPr lang="fr-FR" sz="2800" b="1" dirty="0"/>
              <a:t>Etat du site et de son environnement </a:t>
            </a:r>
            <a:endParaRPr lang="fr-FR" sz="2800" b="0" dirty="0">
              <a:effectLst/>
            </a:endParaRPr>
          </a:p>
          <a:p>
            <a:br>
              <a:rPr lang="fr-FR" sz="2800" dirty="0"/>
            </a:br>
            <a:r>
              <a:rPr lang="fr-FR" sz="2800" dirty="0"/>
              <a:t>1.1. Le contexte</a:t>
            </a:r>
          </a:p>
          <a:p>
            <a:r>
              <a:rPr lang="fr-FR" sz="2800" dirty="0"/>
              <a:t>1.2. Présentation physique du site</a:t>
            </a:r>
          </a:p>
          <a:p>
            <a:r>
              <a:rPr lang="fr-FR" sz="2800" dirty="0"/>
              <a:t>1.3. Les principales caractéristiques de l’économie locale autres que le tourisme</a:t>
            </a:r>
          </a:p>
          <a:p>
            <a:r>
              <a:rPr lang="fr-FR" sz="2800" dirty="0"/>
              <a:t>1.4. Les activités touristiques de Cauterets et </a:t>
            </a:r>
            <a:r>
              <a:rPr lang="fr-FR" sz="2800" dirty="0" err="1"/>
              <a:t>Luz-Ardiden</a:t>
            </a:r>
            <a:endParaRPr lang="fr-FR" sz="2800" dirty="0"/>
          </a:p>
          <a:p>
            <a:r>
              <a:rPr lang="fr-FR" sz="2800" dirty="0"/>
              <a:t>1.5. Capacité d’accueil touristique et valorisation</a:t>
            </a:r>
          </a:p>
          <a:p>
            <a:r>
              <a:rPr lang="fr-FR" sz="2800" dirty="0"/>
              <a:t>1.6. Paysage du site et de ses abords</a:t>
            </a:r>
          </a:p>
          <a:p>
            <a:r>
              <a:rPr lang="fr-FR" sz="2800" dirty="0"/>
              <a:t>1.7. Milieux naturels du site et de ses abords</a:t>
            </a:r>
          </a:p>
          <a:p>
            <a:r>
              <a:rPr lang="fr-FR" sz="2800" dirty="0"/>
              <a:t>1.8. Synthèse de l’état des lieux</a:t>
            </a:r>
          </a:p>
          <a:p>
            <a:pPr>
              <a:defRPr/>
            </a:pPr>
            <a:endParaRPr lang="fr-FR" dirty="0"/>
          </a:p>
        </p:txBody>
      </p:sp>
      <p:sp>
        <p:nvSpPr>
          <p:cNvPr id="22530" name="Rectangle 5">
            <a:extLst>
              <a:ext uri="{FF2B5EF4-FFF2-40B4-BE49-F238E27FC236}">
                <a16:creationId xmlns:a16="http://schemas.microsoft.com/office/drawing/2014/main" id="{32DC1C9B-235D-4042-A81C-AFBB5CBBB748}"/>
              </a:ext>
            </a:extLst>
          </p:cNvPr>
          <p:cNvSpPr>
            <a:spLocks noChangeArrowheads="1"/>
          </p:cNvSpPr>
          <p:nvPr/>
        </p:nvSpPr>
        <p:spPr bwMode="auto">
          <a:xfrm>
            <a:off x="16147469" y="11567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22533" name="Text Box 3">
            <a:extLst>
              <a:ext uri="{FF2B5EF4-FFF2-40B4-BE49-F238E27FC236}">
                <a16:creationId xmlns:a16="http://schemas.microsoft.com/office/drawing/2014/main" id="{A25A42AB-5FFC-4310-85A4-43DA97EAAC2C}"/>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b="1" dirty="0">
              <a:solidFill>
                <a:schemeClr val="bg1"/>
              </a:solidFill>
            </a:endParaRPr>
          </a:p>
          <a:p>
            <a:pPr eaLnBrk="1" hangingPunct="1">
              <a:spcBef>
                <a:spcPct val="0"/>
              </a:spcBef>
              <a:buFontTx/>
              <a:buNone/>
            </a:pPr>
            <a:r>
              <a:rPr lang="fr-FR" altLang="fr-FR" sz="1800" b="1" dirty="0">
                <a:solidFill>
                  <a:schemeClr val="bg1"/>
                </a:solidFill>
              </a:rPr>
              <a:t>LE CONTENU DU CHAPITRE</a:t>
            </a:r>
            <a:endParaRPr lang="fr-FR" altLang="fr-FR" sz="2400" b="1" dirty="0">
              <a:solidFill>
                <a:schemeClr val="bg1"/>
              </a:solidFill>
            </a:endParaRPr>
          </a:p>
        </p:txBody>
      </p:sp>
      <p:pic>
        <p:nvPicPr>
          <p:cNvPr id="7" name="Image 6">
            <a:extLst>
              <a:ext uri="{FF2B5EF4-FFF2-40B4-BE49-F238E27FC236}">
                <a16:creationId xmlns:a16="http://schemas.microsoft.com/office/drawing/2014/main" id="{02CFA81A-57F1-4299-B1D9-85F3CB796D1E}"/>
              </a:ext>
            </a:extLst>
          </p:cNvPr>
          <p:cNvPicPr>
            <a:picLocks noChangeAspect="1"/>
          </p:cNvPicPr>
          <p:nvPr/>
        </p:nvPicPr>
        <p:blipFill>
          <a:blip r:embed="rId3"/>
          <a:stretch>
            <a:fillRect/>
          </a:stretch>
        </p:blipFill>
        <p:spPr>
          <a:xfrm>
            <a:off x="10041467" y="5949949"/>
            <a:ext cx="2086063" cy="908051"/>
          </a:xfrm>
          <a:prstGeom prst="rect">
            <a:avLst/>
          </a:prstGeom>
        </p:spPr>
      </p:pic>
    </p:spTree>
    <p:extLst>
      <p:ext uri="{BB962C8B-B14F-4D97-AF65-F5344CB8AC3E}">
        <p14:creationId xmlns:p14="http://schemas.microsoft.com/office/powerpoint/2010/main" val="726403039"/>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D520F5A-C8BD-4340-8094-069A2BDC394C}"/>
              </a:ext>
            </a:extLst>
          </p:cNvPr>
          <p:cNvSpPr txBox="1"/>
          <p:nvPr/>
        </p:nvSpPr>
        <p:spPr>
          <a:xfrm>
            <a:off x="144379" y="1156772"/>
            <a:ext cx="5267409" cy="5672513"/>
          </a:xfrm>
          <a:prstGeom prst="rect">
            <a:avLst/>
          </a:prstGeom>
          <a:noFill/>
        </p:spPr>
        <p:txBody>
          <a:bodyPr wrap="square">
            <a:spAutoFit/>
          </a:bodyPr>
          <a:lstStyle/>
          <a:p>
            <a:pPr eaLnBrk="1" hangingPunct="1">
              <a:defRPr/>
            </a:pPr>
            <a:r>
              <a:rPr lang="fr-FR" dirty="0"/>
              <a:t>Eléments structurants issus de la synthèse cartographique, ci-contre, à propos du site du projet, dans </a:t>
            </a:r>
            <a:r>
              <a:rPr lang="fr-FR" b="1" dirty="0"/>
              <a:t>le "Dossier préalable à  la révision du périmètre du site classé du bassin du gave de Cauterets" </a:t>
            </a:r>
            <a:r>
              <a:rPr lang="fr-FR" dirty="0"/>
              <a:t>(Mars 2017) :</a:t>
            </a:r>
          </a:p>
          <a:p>
            <a:pPr marL="285750" indent="-285750">
              <a:buFont typeface="Arial" panose="020B0604020202020204" pitchFamily="34" charset="0"/>
              <a:buChar char="•"/>
              <a:defRPr/>
            </a:pPr>
            <a:r>
              <a:rPr lang="fr-FR" dirty="0"/>
              <a:t>le bassin de Cauterets, concerné par le projet, n'est pas perçu à l'échelle du grand paysage tant depuis le piémont, que depuis l'axe de pénétration dans le massif que constitue la vallée depuis Pierrefitte ;</a:t>
            </a:r>
          </a:p>
          <a:p>
            <a:pPr marL="285750" indent="-285750">
              <a:buFont typeface="Arial" panose="020B0604020202020204" pitchFamily="34" charset="0"/>
              <a:buChar char="•"/>
              <a:defRPr/>
            </a:pPr>
            <a:r>
              <a:rPr lang="fr-FR" dirty="0"/>
              <a:t>la partie du versant en rive droite du gave sur lequel doit être construite la télécabine, n'appartient à aucun des deux axes visuels principaux du bassin de Cauterets ;</a:t>
            </a:r>
          </a:p>
          <a:p>
            <a:pPr marL="285750" indent="-285750">
              <a:buFont typeface="Arial" panose="020B0604020202020204" pitchFamily="34" charset="0"/>
              <a:buChar char="•"/>
              <a:defRPr/>
            </a:pPr>
            <a:r>
              <a:rPr lang="fr-FR" dirty="0"/>
              <a:t>ce versant est essentiellement perçu depuis la rive gauche du gave notamment depuis des points de vue du vallon du </a:t>
            </a:r>
            <a:r>
              <a:rPr lang="fr-FR" dirty="0" err="1"/>
              <a:t>Cambasque</a:t>
            </a:r>
            <a:r>
              <a:rPr lang="fr-FR" dirty="0"/>
              <a:t> ;</a:t>
            </a:r>
          </a:p>
          <a:p>
            <a:pPr marL="285750" indent="-285750">
              <a:buFont typeface="Arial" panose="020B0604020202020204" pitchFamily="34" charset="0"/>
              <a:buChar char="•"/>
              <a:defRPr/>
            </a:pPr>
            <a:r>
              <a:rPr lang="fr-FR" dirty="0"/>
              <a:t>les crêtes du </a:t>
            </a:r>
            <a:r>
              <a:rPr lang="fr-FR" dirty="0" err="1"/>
              <a:t>Lisey</a:t>
            </a:r>
            <a:r>
              <a:rPr lang="fr-FR" dirty="0"/>
              <a:t> constituent  un point majeur de "panorama » ;</a:t>
            </a:r>
          </a:p>
          <a:p>
            <a:pPr marL="285750" indent="-285750">
              <a:buFont typeface="Arial" panose="020B0604020202020204" pitchFamily="34" charset="0"/>
              <a:buChar char="•"/>
              <a:defRPr/>
            </a:pPr>
            <a:r>
              <a:rPr lang="fr-FR" dirty="0"/>
              <a:t>présence du sentier du </a:t>
            </a:r>
            <a:r>
              <a:rPr lang="fr-FR" dirty="0" err="1"/>
              <a:t>Lisey</a:t>
            </a:r>
            <a:r>
              <a:rPr lang="fr-FR" dirty="0"/>
              <a:t> d’intérêt patrimonial dans la zone de survol.</a:t>
            </a:r>
          </a:p>
        </p:txBody>
      </p:sp>
      <p:sp>
        <p:nvSpPr>
          <p:cNvPr id="22530" name="Rectangle 5">
            <a:extLst>
              <a:ext uri="{FF2B5EF4-FFF2-40B4-BE49-F238E27FC236}">
                <a16:creationId xmlns:a16="http://schemas.microsoft.com/office/drawing/2014/main" id="{32DC1C9B-235D-4042-A81C-AFBB5CBBB748}"/>
              </a:ext>
            </a:extLst>
          </p:cNvPr>
          <p:cNvSpPr>
            <a:spLocks noChangeArrowheads="1"/>
          </p:cNvSpPr>
          <p:nvPr/>
        </p:nvSpPr>
        <p:spPr bwMode="auto">
          <a:xfrm>
            <a:off x="16147469" y="11567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pic>
        <p:nvPicPr>
          <p:cNvPr id="22531" name="Image 22" descr="page13image1744">
            <a:extLst>
              <a:ext uri="{FF2B5EF4-FFF2-40B4-BE49-F238E27FC236}">
                <a16:creationId xmlns:a16="http://schemas.microsoft.com/office/drawing/2014/main" id="{BB4517E0-F7F4-4790-B03F-BDD72B469BD6}"/>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446714" y="1196976"/>
            <a:ext cx="5766718" cy="524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Image 6">
            <a:extLst>
              <a:ext uri="{FF2B5EF4-FFF2-40B4-BE49-F238E27FC236}">
                <a16:creationId xmlns:a16="http://schemas.microsoft.com/office/drawing/2014/main" id="{639F0B51-217A-498F-AE3D-6BC78DF309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0621" y="6133745"/>
            <a:ext cx="13970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3">
            <a:extLst>
              <a:ext uri="{FF2B5EF4-FFF2-40B4-BE49-F238E27FC236}">
                <a16:creationId xmlns:a16="http://schemas.microsoft.com/office/drawing/2014/main" id="{A25A42AB-5FFC-4310-85A4-43DA97EAAC2C}"/>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b="1" dirty="0">
              <a:solidFill>
                <a:schemeClr val="bg1"/>
              </a:solidFill>
            </a:endParaRPr>
          </a:p>
          <a:p>
            <a:pPr eaLnBrk="1" hangingPunct="1">
              <a:spcBef>
                <a:spcPct val="0"/>
              </a:spcBef>
              <a:buFontTx/>
              <a:buNone/>
            </a:pPr>
            <a:r>
              <a:rPr lang="fr-FR" altLang="fr-FR" sz="1800" b="1" dirty="0">
                <a:solidFill>
                  <a:schemeClr val="bg1"/>
                </a:solidFill>
              </a:rPr>
              <a:t>IMPLANTATION DE LA LIGNE AU REGARD DU PAYSAGE</a:t>
            </a:r>
            <a:endParaRPr lang="fr-FR" altLang="fr-FR" sz="2400" b="1" dirty="0">
              <a:solidFill>
                <a:schemeClr val="bg1"/>
              </a:solidFill>
            </a:endParaRPr>
          </a:p>
        </p:txBody>
      </p:sp>
      <p:pic>
        <p:nvPicPr>
          <p:cNvPr id="8" name="Image 7">
            <a:extLst>
              <a:ext uri="{FF2B5EF4-FFF2-40B4-BE49-F238E27FC236}">
                <a16:creationId xmlns:a16="http://schemas.microsoft.com/office/drawing/2014/main" id="{BEDBD77A-FD91-4CC0-AB62-D7837F347D86}"/>
              </a:ext>
            </a:extLst>
          </p:cNvPr>
          <p:cNvPicPr>
            <a:picLocks noChangeAspect="1"/>
          </p:cNvPicPr>
          <p:nvPr/>
        </p:nvPicPr>
        <p:blipFill>
          <a:blip r:embed="rId6"/>
          <a:stretch>
            <a:fillRect/>
          </a:stretch>
        </p:blipFill>
        <p:spPr>
          <a:xfrm>
            <a:off x="10752628" y="6259513"/>
            <a:ext cx="1374902" cy="598487"/>
          </a:xfrm>
          <a:prstGeom prst="rect">
            <a:avLst/>
          </a:prstGeom>
        </p:spPr>
      </p:pic>
    </p:spTree>
    <p:extLst>
      <p:ext uri="{BB962C8B-B14F-4D97-AF65-F5344CB8AC3E}">
        <p14:creationId xmlns:p14="http://schemas.microsoft.com/office/powerpoint/2010/main" val="928692506"/>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3">
            <a:extLst>
              <a:ext uri="{FF2B5EF4-FFF2-40B4-BE49-F238E27FC236}">
                <a16:creationId xmlns:a16="http://schemas.microsoft.com/office/drawing/2014/main" id="{C5338DA3-42DA-4E81-8B2D-5313FF3CFD2C}"/>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28674" name="Text Box 3">
            <a:extLst>
              <a:ext uri="{FF2B5EF4-FFF2-40B4-BE49-F238E27FC236}">
                <a16:creationId xmlns:a16="http://schemas.microsoft.com/office/drawing/2014/main" id="{B6597D82-D86D-48B6-83A9-3F330D0244B5}"/>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500" b="1" dirty="0">
                <a:solidFill>
                  <a:schemeClr val="bg1"/>
                </a:solidFill>
              </a:rPr>
              <a:t>		</a:t>
            </a:r>
            <a:endParaRPr lang="fr-FR" altLang="fr-FR" sz="2400" b="1" dirty="0">
              <a:solidFill>
                <a:schemeClr val="bg1"/>
              </a:solidFill>
            </a:endParaRPr>
          </a:p>
          <a:p>
            <a:pPr eaLnBrk="1" hangingPunct="1">
              <a:spcBef>
                <a:spcPct val="0"/>
              </a:spcBef>
              <a:buFontTx/>
              <a:buNone/>
            </a:pPr>
            <a:endParaRPr lang="fr-FR" altLang="fr-FR" sz="1800" b="1" dirty="0">
              <a:solidFill>
                <a:schemeClr val="bg1"/>
              </a:solidFill>
            </a:endParaRPr>
          </a:p>
          <a:p>
            <a:pPr eaLnBrk="1" hangingPunct="1">
              <a:spcBef>
                <a:spcPct val="0"/>
              </a:spcBef>
              <a:buFontTx/>
              <a:buNone/>
            </a:pPr>
            <a:r>
              <a:rPr lang="fr-FR" altLang="fr-FR" sz="1800" b="1" dirty="0">
                <a:solidFill>
                  <a:schemeClr val="bg1"/>
                </a:solidFill>
              </a:rPr>
              <a:t>RAPPEL SUR L’ÉVOLUTION DU PAYSAGE SUR LE VERSANT</a:t>
            </a:r>
          </a:p>
        </p:txBody>
      </p:sp>
      <p:pic>
        <p:nvPicPr>
          <p:cNvPr id="28675" name="Image 4" descr="lisey_A4.jpg">
            <a:extLst>
              <a:ext uri="{FF2B5EF4-FFF2-40B4-BE49-F238E27FC236}">
                <a16:creationId xmlns:a16="http://schemas.microsoft.com/office/drawing/2014/main" id="{BD521D02-2C5E-474F-9221-F76829EFB5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7551" y="1232694"/>
            <a:ext cx="3863975" cy="5148263"/>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8676" name="Image 5">
            <a:extLst>
              <a:ext uri="{FF2B5EF4-FFF2-40B4-BE49-F238E27FC236}">
                <a16:creationId xmlns:a16="http://schemas.microsoft.com/office/drawing/2014/main" id="{39F4A42E-4837-4A57-B350-B6AD8859F6E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48421" y="1557338"/>
            <a:ext cx="5003800" cy="3927475"/>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5E6C0CA4-A573-4245-A8F7-D65915BACA86}"/>
              </a:ext>
            </a:extLst>
          </p:cNvPr>
          <p:cNvPicPr>
            <a:picLocks noChangeAspect="1"/>
          </p:cNvPicPr>
          <p:nvPr/>
        </p:nvPicPr>
        <p:blipFill>
          <a:blip r:embed="rId5"/>
          <a:stretch>
            <a:fillRect/>
          </a:stretch>
        </p:blipFill>
        <p:spPr>
          <a:xfrm>
            <a:off x="9709150" y="5777230"/>
            <a:ext cx="2482850" cy="1080770"/>
          </a:xfrm>
          <a:prstGeom prst="rect">
            <a:avLst/>
          </a:prstGeom>
        </p:spPr>
      </p:pic>
    </p:spTree>
    <p:extLst>
      <p:ext uri="{BB962C8B-B14F-4D97-AF65-F5344CB8AC3E}">
        <p14:creationId xmlns:p14="http://schemas.microsoft.com/office/powerpoint/2010/main" val="3107884818"/>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3">
            <a:extLst>
              <a:ext uri="{FF2B5EF4-FFF2-40B4-BE49-F238E27FC236}">
                <a16:creationId xmlns:a16="http://schemas.microsoft.com/office/drawing/2014/main" id="{DEA76CAF-7B09-42F7-9B9B-6233F55BE6BA}"/>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24578" name="Text Box 3">
            <a:extLst>
              <a:ext uri="{FF2B5EF4-FFF2-40B4-BE49-F238E27FC236}">
                <a16:creationId xmlns:a16="http://schemas.microsoft.com/office/drawing/2014/main" id="{4DE8C607-E22A-4D57-AB8E-18B233A72E00}"/>
              </a:ext>
            </a:extLst>
          </p:cNvPr>
          <p:cNvSpPr txBox="1">
            <a:spLocks noChangeArrowheads="1"/>
          </p:cNvSpPr>
          <p:nvPr/>
        </p:nvSpPr>
        <p:spPr bwMode="auto">
          <a:xfrm>
            <a:off x="-118533" y="0"/>
            <a:ext cx="12310533"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500" b="1" dirty="0">
              <a:solidFill>
                <a:schemeClr val="bg1"/>
              </a:solidFill>
            </a:endParaRPr>
          </a:p>
          <a:p>
            <a:pPr eaLnBrk="1" hangingPunct="1">
              <a:spcBef>
                <a:spcPct val="0"/>
              </a:spcBef>
              <a:buFontTx/>
              <a:buNone/>
            </a:pPr>
            <a:r>
              <a:rPr lang="fr-FR" altLang="fr-FR" sz="1800" b="1" dirty="0">
                <a:solidFill>
                  <a:schemeClr val="bg1"/>
                </a:solidFill>
              </a:rPr>
              <a:t>IMPLANTATION DE LA LIGNE DANS LE PAYSAGE</a:t>
            </a:r>
            <a:endParaRPr lang="fr-FR" altLang="fr-FR" sz="2400" b="1" dirty="0">
              <a:solidFill>
                <a:schemeClr val="bg1"/>
              </a:solidFill>
            </a:endParaRPr>
          </a:p>
        </p:txBody>
      </p:sp>
      <p:pic>
        <p:nvPicPr>
          <p:cNvPr id="24579" name="Picture 2" descr="D:\UTN-Cauterets-2019-Di1221\Rédaction\Rendus\vue 5.jpg">
            <a:extLst>
              <a:ext uri="{FF2B5EF4-FFF2-40B4-BE49-F238E27FC236}">
                <a16:creationId xmlns:a16="http://schemas.microsoft.com/office/drawing/2014/main" id="{0CE3DF96-DF77-429F-978E-7BF6C8D753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530" y="981075"/>
            <a:ext cx="9670405" cy="5560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9C762106-030F-4D2F-AC41-C9497503E406}"/>
              </a:ext>
            </a:extLst>
          </p:cNvPr>
          <p:cNvPicPr>
            <a:picLocks noChangeAspect="1"/>
          </p:cNvPicPr>
          <p:nvPr/>
        </p:nvPicPr>
        <p:blipFill>
          <a:blip r:embed="rId4"/>
          <a:stretch>
            <a:fillRect/>
          </a:stretch>
        </p:blipFill>
        <p:spPr>
          <a:xfrm>
            <a:off x="10268919" y="5949947"/>
            <a:ext cx="2086063" cy="908051"/>
          </a:xfrm>
          <a:prstGeom prst="rect">
            <a:avLst/>
          </a:prstGeom>
        </p:spPr>
      </p:pic>
    </p:spTree>
    <p:extLst>
      <p:ext uri="{BB962C8B-B14F-4D97-AF65-F5344CB8AC3E}">
        <p14:creationId xmlns:p14="http://schemas.microsoft.com/office/powerpoint/2010/main" val="3006469916"/>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3">
            <a:extLst>
              <a:ext uri="{FF2B5EF4-FFF2-40B4-BE49-F238E27FC236}">
                <a16:creationId xmlns:a16="http://schemas.microsoft.com/office/drawing/2014/main" id="{2FF42F1E-C221-4220-977C-90335E60C36A}"/>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26626" name="Text Box 3">
            <a:extLst>
              <a:ext uri="{FF2B5EF4-FFF2-40B4-BE49-F238E27FC236}">
                <a16:creationId xmlns:a16="http://schemas.microsoft.com/office/drawing/2014/main" id="{C8368AA4-04C9-458D-8003-42E68329CFCB}"/>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b="1" dirty="0">
              <a:solidFill>
                <a:schemeClr val="bg1"/>
              </a:solidFill>
            </a:endParaRPr>
          </a:p>
          <a:p>
            <a:pPr eaLnBrk="1" hangingPunct="1">
              <a:spcBef>
                <a:spcPct val="0"/>
              </a:spcBef>
              <a:buFontTx/>
              <a:buNone/>
            </a:pPr>
            <a:r>
              <a:rPr lang="fr-FR" altLang="fr-FR" sz="1800" b="1" dirty="0">
                <a:solidFill>
                  <a:schemeClr val="bg1"/>
                </a:solidFill>
              </a:rPr>
              <a:t>IMPLANTATION DE LA LIGNE DANS LE PAYSAGE</a:t>
            </a:r>
          </a:p>
        </p:txBody>
      </p:sp>
      <p:pic>
        <p:nvPicPr>
          <p:cNvPr id="26627" name="Picture 2" descr="D:\UTN-Cauterets-2019-Di1221\Rédaction\Rendus\vue 4 v2.jpg">
            <a:extLst>
              <a:ext uri="{FF2B5EF4-FFF2-40B4-BE49-F238E27FC236}">
                <a16:creationId xmlns:a16="http://schemas.microsoft.com/office/drawing/2014/main" id="{C38B3A38-54D3-4993-89D0-46981C7C87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333" y="981075"/>
            <a:ext cx="9719288" cy="551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890C6C85-4934-4C47-907B-259D3C1CB64A}"/>
              </a:ext>
            </a:extLst>
          </p:cNvPr>
          <p:cNvPicPr>
            <a:picLocks noChangeAspect="1"/>
          </p:cNvPicPr>
          <p:nvPr/>
        </p:nvPicPr>
        <p:blipFill>
          <a:blip r:embed="rId4"/>
          <a:stretch>
            <a:fillRect/>
          </a:stretch>
        </p:blipFill>
        <p:spPr>
          <a:xfrm>
            <a:off x="10217635" y="5949949"/>
            <a:ext cx="2086063" cy="908051"/>
          </a:xfrm>
          <a:prstGeom prst="rect">
            <a:avLst/>
          </a:prstGeom>
        </p:spPr>
      </p:pic>
    </p:spTree>
    <p:extLst>
      <p:ext uri="{BB962C8B-B14F-4D97-AF65-F5344CB8AC3E}">
        <p14:creationId xmlns:p14="http://schemas.microsoft.com/office/powerpoint/2010/main" val="133041911"/>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3">
            <a:extLst>
              <a:ext uri="{FF2B5EF4-FFF2-40B4-BE49-F238E27FC236}">
                <a16:creationId xmlns:a16="http://schemas.microsoft.com/office/drawing/2014/main" id="{677B3D76-7EBB-413D-AC33-9020BF4E6391}"/>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47106" name="Text Box 3">
            <a:extLst>
              <a:ext uri="{FF2B5EF4-FFF2-40B4-BE49-F238E27FC236}">
                <a16:creationId xmlns:a16="http://schemas.microsoft.com/office/drawing/2014/main" id="{F65F4396-3575-40B5-BDD8-111D011BB119}"/>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500" b="1" dirty="0">
                <a:solidFill>
                  <a:schemeClr val="bg1"/>
                </a:solidFill>
              </a:rPr>
              <a:t>		</a:t>
            </a:r>
            <a:endParaRPr lang="fr-FR" altLang="fr-FR" sz="2400" b="1" dirty="0">
              <a:solidFill>
                <a:schemeClr val="bg1"/>
              </a:solidFill>
            </a:endParaRPr>
          </a:p>
          <a:p>
            <a:pPr algn="r" eaLnBrk="1" hangingPunct="1">
              <a:spcBef>
                <a:spcPct val="0"/>
              </a:spcBef>
              <a:buFontTx/>
              <a:buNone/>
            </a:pPr>
            <a:endParaRPr lang="fr-FR" altLang="fr-FR" sz="1800" b="1" dirty="0">
              <a:solidFill>
                <a:schemeClr val="bg1"/>
              </a:solidFill>
            </a:endParaRPr>
          </a:p>
          <a:p>
            <a:pPr eaLnBrk="1" hangingPunct="1">
              <a:spcBef>
                <a:spcPct val="0"/>
              </a:spcBef>
              <a:buFontTx/>
              <a:buNone/>
            </a:pPr>
            <a:r>
              <a:rPr lang="fr-FR" altLang="fr-FR" sz="1800" b="1" dirty="0">
                <a:solidFill>
                  <a:schemeClr val="bg1"/>
                </a:solidFill>
              </a:rPr>
              <a:t>ELÉMENTS D’INVENTAIRE SUR LE MILIEU NATUREL : HABITATS NATURELS</a:t>
            </a:r>
            <a:endParaRPr lang="fr-FR" altLang="fr-FR" sz="1600" b="1" dirty="0">
              <a:solidFill>
                <a:schemeClr val="bg1"/>
              </a:solidFill>
            </a:endParaRPr>
          </a:p>
        </p:txBody>
      </p:sp>
      <p:pic>
        <p:nvPicPr>
          <p:cNvPr id="47108" name="Image 5" descr="carte_habitats-A4">
            <a:extLst>
              <a:ext uri="{FF2B5EF4-FFF2-40B4-BE49-F238E27FC236}">
                <a16:creationId xmlns:a16="http://schemas.microsoft.com/office/drawing/2014/main" id="{A958F215-96AA-41ED-B60F-6211CEB12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258" y="1068388"/>
            <a:ext cx="57531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ZoneTexte 1">
            <a:extLst>
              <a:ext uri="{FF2B5EF4-FFF2-40B4-BE49-F238E27FC236}">
                <a16:creationId xmlns:a16="http://schemas.microsoft.com/office/drawing/2014/main" id="{74151574-B2EE-44E3-B1F7-377747843479}"/>
              </a:ext>
            </a:extLst>
          </p:cNvPr>
          <p:cNvSpPr txBox="1">
            <a:spLocks noChangeArrowheads="1"/>
          </p:cNvSpPr>
          <p:nvPr/>
        </p:nvSpPr>
        <p:spPr bwMode="auto">
          <a:xfrm>
            <a:off x="7319963" y="2569727"/>
            <a:ext cx="4772460" cy="1200329"/>
          </a:xfrm>
          <a:prstGeom prst="rect">
            <a:avLst/>
          </a:prstGeom>
          <a:solidFill>
            <a:srgbClr val="002060"/>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2400" dirty="0">
                <a:solidFill>
                  <a:schemeClr val="bg1"/>
                </a:solidFill>
              </a:rPr>
              <a:t>41 habitats naturels inventoriés,</a:t>
            </a:r>
          </a:p>
          <a:p>
            <a:pPr algn="ctr" eaLnBrk="1" hangingPunct="1">
              <a:spcBef>
                <a:spcPct val="0"/>
              </a:spcBef>
              <a:buFontTx/>
              <a:buNone/>
            </a:pPr>
            <a:r>
              <a:rPr lang="fr-FR" altLang="fr-FR" sz="2400" dirty="0">
                <a:solidFill>
                  <a:schemeClr val="bg1"/>
                </a:solidFill>
              </a:rPr>
              <a:t>dont 22 d’Intérêt Communautaire,</a:t>
            </a:r>
          </a:p>
          <a:p>
            <a:pPr algn="ctr" eaLnBrk="1" hangingPunct="1">
              <a:spcBef>
                <a:spcPct val="0"/>
              </a:spcBef>
              <a:buFontTx/>
              <a:buNone/>
            </a:pPr>
            <a:r>
              <a:rPr lang="fr-FR" altLang="fr-FR" sz="2400" dirty="0">
                <a:solidFill>
                  <a:schemeClr val="bg1"/>
                </a:solidFill>
              </a:rPr>
              <a:t>dont 5 Prioritaires.</a:t>
            </a:r>
          </a:p>
        </p:txBody>
      </p:sp>
      <p:sp>
        <p:nvSpPr>
          <p:cNvPr id="3" name="ZoneTexte 2">
            <a:extLst>
              <a:ext uri="{FF2B5EF4-FFF2-40B4-BE49-F238E27FC236}">
                <a16:creationId xmlns:a16="http://schemas.microsoft.com/office/drawing/2014/main" id="{E14CFF1E-DCA5-814A-A5EA-B04CBF8A7FDA}"/>
              </a:ext>
            </a:extLst>
          </p:cNvPr>
          <p:cNvSpPr txBox="1"/>
          <p:nvPr/>
        </p:nvSpPr>
        <p:spPr>
          <a:xfrm>
            <a:off x="737658" y="4974004"/>
            <a:ext cx="8846609" cy="1938992"/>
          </a:xfrm>
          <a:prstGeom prst="rect">
            <a:avLst/>
          </a:prstGeom>
          <a:noFill/>
        </p:spPr>
        <p:txBody>
          <a:bodyPr wrap="square">
            <a:spAutoFit/>
          </a:bodyPr>
          <a:lstStyle/>
          <a:p>
            <a:pPr eaLnBrk="1" hangingPunct="1">
              <a:defRPr/>
            </a:pPr>
            <a:r>
              <a:rPr lang="fr-FR" sz="2400" dirty="0"/>
              <a:t>La majeure partie de ces habitats sera faiblement impactée :</a:t>
            </a:r>
          </a:p>
          <a:p>
            <a:pPr marL="285750" indent="-285750">
              <a:buFont typeface="Arial" panose="020B0604020202020204" pitchFamily="34" charset="0"/>
              <a:buChar char="•"/>
              <a:defRPr/>
            </a:pPr>
            <a:r>
              <a:rPr lang="fr-FR" sz="2400" dirty="0"/>
              <a:t>par l’emprise des 18 pylônes, soit de l’ordre de  500 m</a:t>
            </a:r>
            <a:r>
              <a:rPr lang="fr-FR" sz="2400" baseline="30000" dirty="0"/>
              <a:t>2</a:t>
            </a:r>
            <a:r>
              <a:rPr lang="fr-FR" sz="2400" dirty="0"/>
              <a:t> ;</a:t>
            </a:r>
          </a:p>
          <a:p>
            <a:pPr marL="285750" indent="-285750">
              <a:buFont typeface="Arial" panose="020B0604020202020204" pitchFamily="34" charset="0"/>
              <a:buChar char="•"/>
              <a:defRPr/>
            </a:pPr>
            <a:r>
              <a:rPr lang="fr-FR" sz="2400" dirty="0"/>
              <a:t>par l’emprise des gares (habitats déjà </a:t>
            </a:r>
            <a:r>
              <a:rPr lang="fr-FR" sz="2400" dirty="0" err="1"/>
              <a:t>anthropisés</a:t>
            </a:r>
            <a:r>
              <a:rPr lang="fr-FR" sz="2400" dirty="0"/>
              <a:t>) ;</a:t>
            </a:r>
          </a:p>
          <a:p>
            <a:pPr marL="285750" indent="-285750">
              <a:buFont typeface="Arial" panose="020B0604020202020204" pitchFamily="34" charset="0"/>
              <a:buChar char="•"/>
              <a:defRPr/>
            </a:pPr>
            <a:r>
              <a:rPr lang="fr-FR" sz="2400" dirty="0"/>
              <a:t>par l’ouverture du layon en forêt, soit de l’ordre de 2,3 ha, </a:t>
            </a:r>
          </a:p>
          <a:p>
            <a:pPr eaLnBrk="1" hangingPunct="1">
              <a:defRPr/>
            </a:pPr>
            <a:r>
              <a:rPr lang="fr-FR" sz="2400" dirty="0"/>
              <a:t>soit 2% de la surface boisée au sein de la zone d’étude</a:t>
            </a:r>
            <a:r>
              <a:rPr lang="fr-FR" dirty="0"/>
              <a:t>.</a:t>
            </a:r>
          </a:p>
        </p:txBody>
      </p:sp>
      <p:pic>
        <p:nvPicPr>
          <p:cNvPr id="8" name="Image 7">
            <a:extLst>
              <a:ext uri="{FF2B5EF4-FFF2-40B4-BE49-F238E27FC236}">
                <a16:creationId xmlns:a16="http://schemas.microsoft.com/office/drawing/2014/main" id="{BCBB4C18-BED7-4B71-9A51-D7E0C6A040A5}"/>
              </a:ext>
            </a:extLst>
          </p:cNvPr>
          <p:cNvPicPr>
            <a:picLocks noChangeAspect="1"/>
          </p:cNvPicPr>
          <p:nvPr/>
        </p:nvPicPr>
        <p:blipFill>
          <a:blip r:embed="rId4"/>
          <a:stretch>
            <a:fillRect/>
          </a:stretch>
        </p:blipFill>
        <p:spPr>
          <a:xfrm>
            <a:off x="9584267" y="5777230"/>
            <a:ext cx="2482850" cy="1080770"/>
          </a:xfrm>
          <a:prstGeom prst="rect">
            <a:avLst/>
          </a:prstGeom>
        </p:spPr>
      </p:pic>
    </p:spTree>
    <p:extLst>
      <p:ext uri="{BB962C8B-B14F-4D97-AF65-F5344CB8AC3E}">
        <p14:creationId xmlns:p14="http://schemas.microsoft.com/office/powerpoint/2010/main" val="3831549665"/>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3">
            <a:extLst>
              <a:ext uri="{FF2B5EF4-FFF2-40B4-BE49-F238E27FC236}">
                <a16:creationId xmlns:a16="http://schemas.microsoft.com/office/drawing/2014/main" id="{DA0A27FA-BC69-4C17-8CFF-789B44485805}"/>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49154" name="Text Box 3">
            <a:extLst>
              <a:ext uri="{FF2B5EF4-FFF2-40B4-BE49-F238E27FC236}">
                <a16:creationId xmlns:a16="http://schemas.microsoft.com/office/drawing/2014/main" id="{F35519B8-65C4-4CDB-BDF6-A54D7498A382}"/>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500" b="1" dirty="0">
                <a:solidFill>
                  <a:schemeClr val="bg1"/>
                </a:solidFill>
              </a:rPr>
              <a:t>		</a:t>
            </a:r>
            <a:endParaRPr lang="fr-FR" altLang="fr-FR" sz="2400" b="1" dirty="0">
              <a:solidFill>
                <a:schemeClr val="bg1"/>
              </a:solidFill>
            </a:endParaRPr>
          </a:p>
          <a:p>
            <a:pPr algn="r" eaLnBrk="1" hangingPunct="1">
              <a:spcBef>
                <a:spcPct val="0"/>
              </a:spcBef>
              <a:buFontTx/>
              <a:buNone/>
            </a:pPr>
            <a:endParaRPr lang="fr-FR" altLang="fr-FR" sz="1800" b="1" dirty="0">
              <a:solidFill>
                <a:schemeClr val="bg1"/>
              </a:solidFill>
            </a:endParaRPr>
          </a:p>
          <a:p>
            <a:pPr eaLnBrk="1" hangingPunct="1">
              <a:spcBef>
                <a:spcPct val="0"/>
              </a:spcBef>
              <a:buFontTx/>
              <a:buNone/>
            </a:pPr>
            <a:r>
              <a:rPr lang="fr-FR" altLang="fr-FR" sz="1800" b="1" dirty="0">
                <a:solidFill>
                  <a:schemeClr val="bg1"/>
                </a:solidFill>
              </a:rPr>
              <a:t>ELÉMENTS D’INVENTAIRE SUR LE MILIEU NATUREL : FLORE PROTÉGÉE</a:t>
            </a:r>
          </a:p>
          <a:p>
            <a:pPr algn="r" eaLnBrk="1" hangingPunct="1">
              <a:spcBef>
                <a:spcPct val="0"/>
              </a:spcBef>
              <a:buFontTx/>
              <a:buNone/>
            </a:pPr>
            <a:r>
              <a:rPr lang="fr-FR" altLang="fr-FR" sz="2400" b="1" dirty="0">
                <a:solidFill>
                  <a:schemeClr val="bg1"/>
                </a:solidFill>
              </a:rPr>
              <a:t>			</a:t>
            </a:r>
            <a:endParaRPr lang="fr-FR" altLang="fr-FR" sz="1600" b="1" dirty="0">
              <a:solidFill>
                <a:schemeClr val="bg1"/>
              </a:solidFill>
            </a:endParaRPr>
          </a:p>
        </p:txBody>
      </p:sp>
      <p:sp>
        <p:nvSpPr>
          <p:cNvPr id="49156" name="ZoneTexte 1">
            <a:extLst>
              <a:ext uri="{FF2B5EF4-FFF2-40B4-BE49-F238E27FC236}">
                <a16:creationId xmlns:a16="http://schemas.microsoft.com/office/drawing/2014/main" id="{F30B2A6E-43AC-4E9C-99A0-501EC51099EE}"/>
              </a:ext>
            </a:extLst>
          </p:cNvPr>
          <p:cNvSpPr txBox="1">
            <a:spLocks noChangeArrowheads="1"/>
          </p:cNvSpPr>
          <p:nvPr/>
        </p:nvSpPr>
        <p:spPr bwMode="auto">
          <a:xfrm>
            <a:off x="270934" y="916289"/>
            <a:ext cx="1128606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2000" dirty="0"/>
              <a:t>Sur la zone d’étude </a:t>
            </a:r>
            <a:r>
              <a:rPr lang="fr-FR" altLang="fr-FR" sz="2000" b="1" dirty="0"/>
              <a:t>3 espèces protégées</a:t>
            </a:r>
            <a:r>
              <a:rPr lang="fr-FR" altLang="fr-FR" sz="2000" dirty="0"/>
              <a:t> ont été recensées :</a:t>
            </a:r>
          </a:p>
          <a:p>
            <a:pPr eaLnBrk="1" hangingPunct="1">
              <a:spcBef>
                <a:spcPct val="0"/>
              </a:spcBef>
            </a:pPr>
            <a:r>
              <a:rPr lang="fr-FR" altLang="fr-FR" sz="2000" dirty="0"/>
              <a:t> 2 espèces protégées au niveau national : le Géranium cendré et l'Androsace des Pyrénées ;</a:t>
            </a:r>
          </a:p>
          <a:p>
            <a:pPr eaLnBrk="1" hangingPunct="1">
              <a:spcBef>
                <a:spcPct val="0"/>
              </a:spcBef>
            </a:pPr>
            <a:r>
              <a:rPr lang="fr-FR" altLang="fr-FR" sz="2000" dirty="0"/>
              <a:t> 1 espèces au niveau régional : le Seseli nain</a:t>
            </a:r>
          </a:p>
        </p:txBody>
      </p:sp>
      <p:pic>
        <p:nvPicPr>
          <p:cNvPr id="49157" name="Image 7" descr="D:partage:ECHANGES:DIANEIGE UTN CAUTRETS 2016:Illustrations:Habitats Flore:PHOTOS:géranium-A4.jpg">
            <a:extLst>
              <a:ext uri="{FF2B5EF4-FFF2-40B4-BE49-F238E27FC236}">
                <a16:creationId xmlns:a16="http://schemas.microsoft.com/office/drawing/2014/main" id="{B869B9EE-CDE8-466D-AFCA-02317189D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43" y="1940191"/>
            <a:ext cx="2632831"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Image 8" descr="D:partage:ECHANGES:DIANEIGE UTN CAUTRETS 2016:Illustrations:Habitats Flore:PHOTOS:Androsace pyrenaica.tiff">
            <a:extLst>
              <a:ext uri="{FF2B5EF4-FFF2-40B4-BE49-F238E27FC236}">
                <a16:creationId xmlns:a16="http://schemas.microsoft.com/office/drawing/2014/main" id="{72D3AEDD-3F1A-4B87-A5A7-6709ADC1E7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3975" y="2456406"/>
            <a:ext cx="2933476" cy="2507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Image 9" descr="D:partage:ECHANGES:DIANEIGE UTN CAUTRETS 2016:Illustrations:Habitats Flore:PHOTOS:Séseli nain.tiff">
            <a:extLst>
              <a:ext uri="{FF2B5EF4-FFF2-40B4-BE49-F238E27FC236}">
                <a16:creationId xmlns:a16="http://schemas.microsoft.com/office/drawing/2014/main" id="{5F27D1A4-5EB9-4ED3-B359-15D44C558D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999" y="4359803"/>
            <a:ext cx="2793475" cy="224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Image 10">
            <a:extLst>
              <a:ext uri="{FF2B5EF4-FFF2-40B4-BE49-F238E27FC236}">
                <a16:creationId xmlns:a16="http://schemas.microsoft.com/office/drawing/2014/main" id="{9A2A9E36-8678-4DBB-BB9E-F96E5E29BC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1" y="1678773"/>
            <a:ext cx="4546600" cy="288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1" name="ZoneTexte 3">
            <a:extLst>
              <a:ext uri="{FF2B5EF4-FFF2-40B4-BE49-F238E27FC236}">
                <a16:creationId xmlns:a16="http://schemas.microsoft.com/office/drawing/2014/main" id="{E9594680-5EC0-42C8-B2D3-C4095AD18602}"/>
              </a:ext>
            </a:extLst>
          </p:cNvPr>
          <p:cNvSpPr txBox="1">
            <a:spLocks noChangeArrowheads="1"/>
          </p:cNvSpPr>
          <p:nvPr/>
        </p:nvSpPr>
        <p:spPr bwMode="auto">
          <a:xfrm>
            <a:off x="3190612" y="5028665"/>
            <a:ext cx="67564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dirty="0"/>
              <a:t>Seules 3 stations de Géranium se trouvent à proximité des projets de P17 et 18.</a:t>
            </a:r>
          </a:p>
          <a:p>
            <a:pPr eaLnBrk="1" hangingPunct="1">
              <a:spcBef>
                <a:spcPct val="0"/>
              </a:spcBef>
              <a:buFontTx/>
              <a:buNone/>
            </a:pPr>
            <a:r>
              <a:rPr lang="fr-FR" altLang="fr-FR" sz="1800" i="1" dirty="0"/>
              <a:t>Le risque de détérioration de ces stations est en phase chantier et peut être évité (définition des emplacements des pylônes, délimitation du chantier</a:t>
            </a:r>
            <a:r>
              <a:rPr lang="fr-FR" altLang="fr-FR" sz="1800" dirty="0"/>
              <a:t> </a:t>
            </a:r>
          </a:p>
        </p:txBody>
      </p:sp>
      <p:pic>
        <p:nvPicPr>
          <p:cNvPr id="11" name="Image 10">
            <a:extLst>
              <a:ext uri="{FF2B5EF4-FFF2-40B4-BE49-F238E27FC236}">
                <a16:creationId xmlns:a16="http://schemas.microsoft.com/office/drawing/2014/main" id="{F7467EB5-D12E-42B6-8961-49909FB2B599}"/>
              </a:ext>
            </a:extLst>
          </p:cNvPr>
          <p:cNvPicPr>
            <a:picLocks noChangeAspect="1"/>
          </p:cNvPicPr>
          <p:nvPr/>
        </p:nvPicPr>
        <p:blipFill>
          <a:blip r:embed="rId7"/>
          <a:stretch>
            <a:fillRect/>
          </a:stretch>
        </p:blipFill>
        <p:spPr>
          <a:xfrm>
            <a:off x="9709150" y="5777230"/>
            <a:ext cx="2482850" cy="1080770"/>
          </a:xfrm>
          <a:prstGeom prst="rect">
            <a:avLst/>
          </a:prstGeom>
        </p:spPr>
      </p:pic>
    </p:spTree>
    <p:extLst>
      <p:ext uri="{BB962C8B-B14F-4D97-AF65-F5344CB8AC3E}">
        <p14:creationId xmlns:p14="http://schemas.microsoft.com/office/powerpoint/2010/main" val="3300794485"/>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3">
            <a:extLst>
              <a:ext uri="{FF2B5EF4-FFF2-40B4-BE49-F238E27FC236}">
                <a16:creationId xmlns:a16="http://schemas.microsoft.com/office/drawing/2014/main" id="{6B1E683B-24A5-4A1C-B713-B8B1230651EB}"/>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51202" name="Text Box 3">
            <a:extLst>
              <a:ext uri="{FF2B5EF4-FFF2-40B4-BE49-F238E27FC236}">
                <a16:creationId xmlns:a16="http://schemas.microsoft.com/office/drawing/2014/main" id="{F742A4C0-D648-4FFD-82EE-0843746A956D}"/>
              </a:ext>
            </a:extLst>
          </p:cNvPr>
          <p:cNvSpPr txBox="1">
            <a:spLocks noChangeArrowheads="1"/>
          </p:cNvSpPr>
          <p:nvPr/>
        </p:nvSpPr>
        <p:spPr bwMode="auto">
          <a:xfrm>
            <a:off x="1"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500" b="1" dirty="0">
              <a:solidFill>
                <a:schemeClr val="bg1"/>
              </a:solidFill>
            </a:endParaRPr>
          </a:p>
          <a:p>
            <a:pPr eaLnBrk="1" hangingPunct="1">
              <a:spcBef>
                <a:spcPct val="0"/>
              </a:spcBef>
              <a:buFontTx/>
              <a:buNone/>
            </a:pPr>
            <a:r>
              <a:rPr lang="fr-FR" altLang="fr-FR" sz="1800" b="1" dirty="0">
                <a:solidFill>
                  <a:schemeClr val="bg1"/>
                </a:solidFill>
              </a:rPr>
              <a:t>ELÉMENTS D’INVENTAIRE  SUR LE MILIEU NATUREL : FAUNE</a:t>
            </a:r>
          </a:p>
          <a:p>
            <a:pPr algn="r" eaLnBrk="1" hangingPunct="1">
              <a:spcBef>
                <a:spcPct val="0"/>
              </a:spcBef>
              <a:buFontTx/>
              <a:buNone/>
            </a:pPr>
            <a:r>
              <a:rPr lang="fr-FR" altLang="fr-FR" sz="2400" b="1" dirty="0">
                <a:solidFill>
                  <a:schemeClr val="bg1"/>
                </a:solidFill>
              </a:rPr>
              <a:t>			</a:t>
            </a:r>
            <a:endParaRPr lang="fr-FR" altLang="fr-FR" sz="1600" b="1" dirty="0">
              <a:solidFill>
                <a:schemeClr val="bg1"/>
              </a:solidFill>
            </a:endParaRPr>
          </a:p>
        </p:txBody>
      </p:sp>
      <p:sp>
        <p:nvSpPr>
          <p:cNvPr id="3" name="ZoneTexte 2">
            <a:extLst>
              <a:ext uri="{FF2B5EF4-FFF2-40B4-BE49-F238E27FC236}">
                <a16:creationId xmlns:a16="http://schemas.microsoft.com/office/drawing/2014/main" id="{E6BA5365-1F29-0643-AF50-A780D8FB26E3}"/>
              </a:ext>
            </a:extLst>
          </p:cNvPr>
          <p:cNvSpPr txBox="1"/>
          <p:nvPr/>
        </p:nvSpPr>
        <p:spPr>
          <a:xfrm>
            <a:off x="0" y="981075"/>
            <a:ext cx="6730227" cy="2031325"/>
          </a:xfrm>
          <a:prstGeom prst="rect">
            <a:avLst/>
          </a:prstGeom>
          <a:noFill/>
        </p:spPr>
        <p:txBody>
          <a:bodyPr wrap="square">
            <a:spAutoFit/>
          </a:bodyPr>
          <a:lstStyle/>
          <a:p>
            <a:pPr eaLnBrk="1" hangingPunct="1">
              <a:defRPr/>
            </a:pPr>
            <a:r>
              <a:rPr lang="fr-FR" b="1" dirty="0"/>
              <a:t>Bilan du recensement de la faune :</a:t>
            </a:r>
          </a:p>
          <a:p>
            <a:pPr marL="285750" indent="-285750">
              <a:buFont typeface="Arial" panose="020B0604020202020204" pitchFamily="34" charset="0"/>
              <a:buChar char="•"/>
              <a:defRPr/>
            </a:pPr>
            <a:r>
              <a:rPr lang="fr-FR" dirty="0"/>
              <a:t>25 espèces de mammifères (dont 6 chiroptères), dont 14 protégées et 3 partiellement ;</a:t>
            </a:r>
          </a:p>
          <a:p>
            <a:pPr marL="285750" indent="-285750">
              <a:buFont typeface="Arial" panose="020B0604020202020204" pitchFamily="34" charset="0"/>
              <a:buChar char="•"/>
              <a:defRPr/>
            </a:pPr>
            <a:r>
              <a:rPr lang="fr-FR" dirty="0"/>
              <a:t>72 espèces d’oiseaux, dont 60 protégées ;</a:t>
            </a:r>
          </a:p>
          <a:p>
            <a:pPr marL="285750" indent="-285750">
              <a:buFont typeface="Arial" panose="020B0604020202020204" pitchFamily="34" charset="0"/>
              <a:buChar char="•"/>
              <a:defRPr/>
            </a:pPr>
            <a:r>
              <a:rPr lang="fr-FR" dirty="0"/>
              <a:t>9 espèces de reptiles, toutes protégées ;</a:t>
            </a:r>
          </a:p>
          <a:p>
            <a:pPr marL="285750" indent="-285750">
              <a:buFont typeface="Arial" panose="020B0604020202020204" pitchFamily="34" charset="0"/>
              <a:buChar char="•"/>
              <a:defRPr/>
            </a:pPr>
            <a:r>
              <a:rPr lang="fr-FR" dirty="0"/>
              <a:t>4 espèces de batraciens, toutes protégées ;</a:t>
            </a:r>
          </a:p>
          <a:p>
            <a:pPr marL="285750" indent="-285750">
              <a:buFont typeface="Arial" panose="020B0604020202020204" pitchFamily="34" charset="0"/>
              <a:buChar char="•"/>
              <a:defRPr/>
            </a:pPr>
            <a:r>
              <a:rPr lang="fr-FR" dirty="0"/>
              <a:t>97 espèces d’insectes, dont 2 protégées.</a:t>
            </a:r>
          </a:p>
        </p:txBody>
      </p:sp>
      <p:pic>
        <p:nvPicPr>
          <p:cNvPr id="51205" name="Image 11">
            <a:extLst>
              <a:ext uri="{FF2B5EF4-FFF2-40B4-BE49-F238E27FC236}">
                <a16:creationId xmlns:a16="http://schemas.microsoft.com/office/drawing/2014/main" id="{1838F2FB-BBA4-4996-9238-864B2951A1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4956" y="3151681"/>
            <a:ext cx="5040313" cy="35655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51206" name="Rectangle 3">
            <a:extLst>
              <a:ext uri="{FF2B5EF4-FFF2-40B4-BE49-F238E27FC236}">
                <a16:creationId xmlns:a16="http://schemas.microsoft.com/office/drawing/2014/main" id="{89F075D4-66EC-4061-ADDE-7210C4E5B4D8}"/>
              </a:ext>
            </a:extLst>
          </p:cNvPr>
          <p:cNvSpPr>
            <a:spLocks noChangeArrowheads="1"/>
          </p:cNvSpPr>
          <p:nvPr/>
        </p:nvSpPr>
        <p:spPr bwMode="auto">
          <a:xfrm>
            <a:off x="6730227" y="1232694"/>
            <a:ext cx="5299603"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indent="95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800" b="1" dirty="0"/>
              <a:t>Impacts identifiés :</a:t>
            </a:r>
          </a:p>
          <a:p>
            <a:pPr>
              <a:spcBef>
                <a:spcPct val="0"/>
              </a:spcBef>
            </a:pPr>
            <a:r>
              <a:rPr lang="fr-FR" altLang="fr-FR" sz="1800" dirty="0">
                <a:solidFill>
                  <a:srgbClr val="000000"/>
                </a:solidFill>
                <a:cs typeface="Times New Roman" panose="02020603050405020304" pitchFamily="18" charset="0"/>
              </a:rPr>
              <a:t>dérangement et risque de destruction d'espèces pendant les travaux ;</a:t>
            </a:r>
          </a:p>
          <a:p>
            <a:pPr>
              <a:spcBef>
                <a:spcPct val="0"/>
              </a:spcBef>
            </a:pPr>
            <a:r>
              <a:rPr lang="fr-FR" altLang="fr-FR" sz="1800" dirty="0">
                <a:solidFill>
                  <a:srgbClr val="000000"/>
                </a:solidFill>
                <a:cs typeface="Times New Roman" panose="02020603050405020304" pitchFamily="18" charset="0"/>
              </a:rPr>
              <a:t>destruction d’habitats lors des terrassements et coupe d’arbres ainsi que de la diminution de naturalité du secteur.</a:t>
            </a:r>
            <a:endParaRPr lang="fr-FR" altLang="zh-CN" sz="1800" dirty="0">
              <a:solidFill>
                <a:srgbClr val="000000"/>
              </a:solidFill>
              <a:ea typeface="宋体" panose="02010600030101010101" pitchFamily="2" charset="-122"/>
              <a:cs typeface="Times New Roman" panose="02020603050405020304" pitchFamily="18" charset="0"/>
            </a:endParaRPr>
          </a:p>
          <a:p>
            <a:pPr>
              <a:spcBef>
                <a:spcPct val="0"/>
              </a:spcBef>
              <a:buFontTx/>
              <a:buNone/>
            </a:pPr>
            <a:r>
              <a:rPr lang="fr-FR" altLang="zh-CN" sz="1800" dirty="0">
                <a:solidFill>
                  <a:srgbClr val="000000"/>
                </a:solidFill>
                <a:ea typeface="宋体" panose="02010600030101010101" pitchFamily="2" charset="-122"/>
                <a:cs typeface="Times New Roman" panose="02020603050405020304" pitchFamily="18" charset="0"/>
              </a:rPr>
              <a:t>Toutefois pour les habitats naturels, ces impacts ne sont attendus que sur les emprises des 19 pylônes, soit de façon limitée en surface (500 m</a:t>
            </a:r>
            <a:r>
              <a:rPr lang="fr-FR" altLang="zh-CN" sz="1800" baseline="30000" dirty="0">
                <a:solidFill>
                  <a:srgbClr val="000000"/>
                </a:solidFill>
                <a:ea typeface="宋体" panose="02010600030101010101" pitchFamily="2" charset="-122"/>
                <a:cs typeface="Times New Roman" panose="02020603050405020304" pitchFamily="18" charset="0"/>
              </a:rPr>
              <a:t>2</a:t>
            </a:r>
            <a:r>
              <a:rPr lang="fr-FR" altLang="zh-CN" sz="1800" dirty="0">
                <a:solidFill>
                  <a:srgbClr val="000000"/>
                </a:solidFill>
                <a:ea typeface="宋体" panose="02010600030101010101" pitchFamily="2" charset="-122"/>
                <a:cs typeface="Times New Roman" panose="02020603050405020304" pitchFamily="18" charset="0"/>
              </a:rPr>
              <a:t>).</a:t>
            </a:r>
          </a:p>
          <a:p>
            <a:pPr>
              <a:spcBef>
                <a:spcPct val="0"/>
              </a:spcBef>
              <a:buFontTx/>
              <a:buNone/>
            </a:pPr>
            <a:endParaRPr lang="fr-FR" altLang="zh-CN" sz="1800" dirty="0">
              <a:solidFill>
                <a:srgbClr val="000000"/>
              </a:solidFill>
              <a:ea typeface="宋体" panose="02010600030101010101" pitchFamily="2" charset="-122"/>
              <a:cs typeface="Times New Roman" panose="02020603050405020304" pitchFamily="18" charset="0"/>
            </a:endParaRPr>
          </a:p>
          <a:p>
            <a:pPr>
              <a:spcBef>
                <a:spcPct val="0"/>
              </a:spcBef>
              <a:buFontTx/>
              <a:buNone/>
            </a:pPr>
            <a:r>
              <a:rPr lang="fr-FR" altLang="zh-CN" sz="1800" dirty="0">
                <a:solidFill>
                  <a:srgbClr val="000000"/>
                </a:solidFill>
                <a:ea typeface="宋体" panose="02010600030101010101" pitchFamily="2" charset="-122"/>
                <a:cs typeface="Times New Roman" panose="02020603050405020304" pitchFamily="18" charset="0"/>
              </a:rPr>
              <a:t>Modification des habitats forestiers par ouverture du layon pour le passage de la ligne, Impact peu significatif à l’échelle du versant (0,25% de la surface boisée)</a:t>
            </a:r>
            <a:r>
              <a:rPr lang="fr-FR" altLang="zh-CN" sz="2800" dirty="0">
                <a:ea typeface="宋体" panose="02010600030101010101" pitchFamily="2" charset="-122"/>
                <a:cs typeface="Times New Roman" panose="02020603050405020304" pitchFamily="18" charset="0"/>
              </a:rPr>
              <a:t>.</a:t>
            </a:r>
          </a:p>
          <a:p>
            <a:pPr>
              <a:spcBef>
                <a:spcPct val="0"/>
              </a:spcBef>
              <a:buFontTx/>
              <a:buNone/>
            </a:pPr>
            <a:endParaRPr lang="fr-FR" altLang="zh-CN" sz="1800" dirty="0">
              <a:solidFill>
                <a:srgbClr val="000000"/>
              </a:solidFill>
              <a:ea typeface="宋体" panose="02010600030101010101" pitchFamily="2" charset="-122"/>
              <a:cs typeface="Times New Roman" panose="02020603050405020304" pitchFamily="18" charset="0"/>
            </a:endParaRPr>
          </a:p>
          <a:p>
            <a:pPr>
              <a:spcBef>
                <a:spcPct val="0"/>
              </a:spcBef>
              <a:buFontTx/>
              <a:buNone/>
            </a:pPr>
            <a:r>
              <a:rPr lang="fr-FR" altLang="zh-CN" sz="1800" dirty="0">
                <a:solidFill>
                  <a:srgbClr val="000000"/>
                </a:solidFill>
                <a:ea typeface="宋体" panose="02010600030101010101" pitchFamily="2" charset="-122"/>
                <a:cs typeface="Times New Roman" panose="02020603050405020304" pitchFamily="18" charset="0"/>
              </a:rPr>
              <a:t>Risque de collision avec la  ligne pour l’avifaune.</a:t>
            </a:r>
          </a:p>
          <a:p>
            <a:pPr>
              <a:spcBef>
                <a:spcPct val="0"/>
              </a:spcBef>
              <a:buFontTx/>
              <a:buNone/>
            </a:pPr>
            <a:endParaRPr lang="fr-FR" altLang="zh-CN" sz="1800" dirty="0">
              <a:solidFill>
                <a:srgbClr val="000000"/>
              </a:solidFill>
              <a:ea typeface="宋体" panose="02010600030101010101" pitchFamily="2" charset="-122"/>
              <a:cs typeface="Times New Roman" panose="02020603050405020304" pitchFamily="18" charset="0"/>
            </a:endParaRPr>
          </a:p>
          <a:p>
            <a:pPr>
              <a:spcBef>
                <a:spcPct val="0"/>
              </a:spcBef>
              <a:buFontTx/>
              <a:buNone/>
            </a:pPr>
            <a:r>
              <a:rPr lang="fr-FR" altLang="zh-CN" sz="1800" dirty="0">
                <a:solidFill>
                  <a:srgbClr val="000000"/>
                </a:solidFill>
                <a:ea typeface="宋体" panose="02010600030101010101" pitchFamily="2" charset="-122"/>
                <a:cs typeface="Times New Roman" panose="02020603050405020304" pitchFamily="18" charset="0"/>
              </a:rPr>
              <a:t>Ces impacts feront l’objet de mesures d’évitement ou de réduction, voire de compensation.</a:t>
            </a:r>
          </a:p>
        </p:txBody>
      </p:sp>
    </p:spTree>
    <p:extLst>
      <p:ext uri="{BB962C8B-B14F-4D97-AF65-F5344CB8AC3E}">
        <p14:creationId xmlns:p14="http://schemas.microsoft.com/office/powerpoint/2010/main" val="1204859104"/>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412BF70-D48E-4B69-8B29-BAFB39599F72}"/>
              </a:ext>
            </a:extLst>
          </p:cNvPr>
          <p:cNvSpPr>
            <a:spLocks noGrp="1"/>
          </p:cNvSpPr>
          <p:nvPr>
            <p:ph idx="1"/>
          </p:nvPr>
        </p:nvSpPr>
        <p:spPr>
          <a:xfrm>
            <a:off x="668867" y="945090"/>
            <a:ext cx="10515600" cy="4422777"/>
          </a:xfrm>
          <a:solidFill>
            <a:srgbClr val="20124D"/>
          </a:solidFill>
          <a:ln>
            <a:noFill/>
          </a:ln>
        </p:spPr>
        <p:txBody>
          <a:bodyPr spcFirstLastPara="1" vert="horz" wrap="square" lIns="91425" tIns="45700" rIns="91425" bIns="45700" rtlCol="0" anchor="t" anchorCtr="0">
            <a:noAutofit/>
          </a:bodyPr>
          <a:lstStyle/>
          <a:p>
            <a:pPr algn="ctr">
              <a:buClr>
                <a:srgbClr val="FFFFFF"/>
              </a:buClr>
              <a:buSzPts val="3600"/>
              <a:buNone/>
            </a:pPr>
            <a:r>
              <a:rPr lang="fr-FR" sz="4400" b="1" dirty="0">
                <a:solidFill>
                  <a:schemeClr val="bg1"/>
                </a:solidFill>
                <a:latin typeface="Calibri"/>
                <a:ea typeface="+mj-ea"/>
                <a:cs typeface="Calibri"/>
              </a:rPr>
              <a:t>CHAPITRE 2</a:t>
            </a:r>
          </a:p>
          <a:p>
            <a:pPr algn="ctr">
              <a:buClr>
                <a:srgbClr val="FFFFFF"/>
              </a:buClr>
              <a:buSzPts val="3600"/>
              <a:buNone/>
            </a:pPr>
            <a:endParaRPr lang="fr-FR" sz="3200" b="1" dirty="0">
              <a:solidFill>
                <a:schemeClr val="bg1"/>
              </a:solidFill>
              <a:latin typeface="Calibri"/>
              <a:ea typeface="+mj-ea"/>
              <a:cs typeface="Calibri"/>
            </a:endParaRPr>
          </a:p>
          <a:p>
            <a:pPr marL="0" indent="0" algn="ctr">
              <a:buNone/>
            </a:pPr>
            <a:r>
              <a:rPr lang="fr-FR" sz="4400" b="1" dirty="0">
                <a:solidFill>
                  <a:schemeClr val="bg1"/>
                </a:solidFill>
              </a:rPr>
              <a:t>CARACTERISTIQUES PRINCIPALES DU PROJET ET DE LA DEMANDE A SATISFAIRE</a:t>
            </a:r>
          </a:p>
          <a:p>
            <a:pPr algn="ctr">
              <a:buClr>
                <a:srgbClr val="FFFFFF"/>
              </a:buClr>
              <a:buSzPts val="3600"/>
              <a:buNone/>
            </a:pPr>
            <a:endParaRPr lang="fr-FR" sz="3200" b="1" dirty="0">
              <a:solidFill>
                <a:schemeClr val="bg1"/>
              </a:solidFill>
              <a:latin typeface="Calibri"/>
              <a:ea typeface="+mj-ea"/>
              <a:cs typeface="Calibri"/>
            </a:endParaRPr>
          </a:p>
          <a:p>
            <a:pPr algn="r">
              <a:buClr>
                <a:srgbClr val="FFFFFF"/>
              </a:buClr>
              <a:buSzPts val="3600"/>
              <a:buNone/>
            </a:pPr>
            <a:endParaRPr lang="fr-FR" sz="3200" b="1" dirty="0">
              <a:solidFill>
                <a:schemeClr val="bg1"/>
              </a:solidFill>
              <a:latin typeface="Calibri"/>
              <a:ea typeface="+mj-ea"/>
              <a:cs typeface="Calibri"/>
            </a:endParaRPr>
          </a:p>
          <a:p>
            <a:pPr algn="r">
              <a:buClr>
                <a:srgbClr val="FFFFFF"/>
              </a:buClr>
              <a:buSzPts val="3600"/>
              <a:buNone/>
            </a:pPr>
            <a:r>
              <a:rPr lang="fr-FR" sz="3200" b="1" dirty="0">
                <a:solidFill>
                  <a:schemeClr val="bg1"/>
                </a:solidFill>
                <a:latin typeface="Calibri"/>
                <a:ea typeface="+mj-ea"/>
                <a:cs typeface="Calibri"/>
              </a:rPr>
              <a:t>BUREAU D’ETUDE DIANEIGE</a:t>
            </a:r>
          </a:p>
          <a:p>
            <a:pPr>
              <a:buClr>
                <a:srgbClr val="FFFFFF"/>
              </a:buClr>
              <a:buSzPts val="3600"/>
              <a:buNone/>
            </a:pPr>
            <a:endParaRPr lang="fr-FR" sz="2400" b="1" i="1" dirty="0">
              <a:ea typeface="+mj-ea"/>
              <a:cs typeface="Calibri"/>
            </a:endParaRPr>
          </a:p>
          <a:p>
            <a:pPr>
              <a:buClr>
                <a:srgbClr val="FFFFFF"/>
              </a:buClr>
              <a:buSzPts val="3600"/>
              <a:buNone/>
            </a:pPr>
            <a:r>
              <a:rPr lang="fr-FR" sz="2400" b="1" i="1" u="sng" dirty="0">
                <a:ea typeface="+mj-ea"/>
                <a:cs typeface="Calibri"/>
              </a:rPr>
              <a:t>Expertises et conception de projet </a:t>
            </a:r>
            <a:r>
              <a:rPr lang="fr-FR" sz="2400" b="1" i="1" dirty="0">
                <a:ea typeface="+mj-ea"/>
                <a:cs typeface="Calibri"/>
              </a:rPr>
              <a:t>: </a:t>
            </a:r>
            <a:r>
              <a:rPr lang="fr-FR" sz="2400" i="1" dirty="0" err="1">
                <a:ea typeface="+mj-ea"/>
                <a:cs typeface="Calibri"/>
              </a:rPr>
              <a:t>Dianeige</a:t>
            </a:r>
            <a:r>
              <a:rPr lang="fr-FR" sz="2400" i="1" dirty="0">
                <a:ea typeface="+mj-ea"/>
                <a:cs typeface="Calibri"/>
              </a:rPr>
              <a:t> / DCSA</a:t>
            </a:r>
            <a:endParaRPr lang="fr-FR" sz="2400" i="1" dirty="0">
              <a:latin typeface="Calibri"/>
              <a:ea typeface="+mj-ea"/>
              <a:cs typeface="Calibri"/>
            </a:endParaRPr>
          </a:p>
        </p:txBody>
      </p:sp>
      <p:pic>
        <p:nvPicPr>
          <p:cNvPr id="1026" name="Picture 2">
            <a:extLst>
              <a:ext uri="{FF2B5EF4-FFF2-40B4-BE49-F238E27FC236}">
                <a16:creationId xmlns:a16="http://schemas.microsoft.com/office/drawing/2014/main" id="{28271D1E-EF92-43B8-A98D-84A0AE34F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5201" y="5571705"/>
            <a:ext cx="2091796" cy="106446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4AADD4B5-060F-4EDE-A588-82FAA026374C}"/>
              </a:ext>
            </a:extLst>
          </p:cNvPr>
          <p:cNvPicPr>
            <a:picLocks noChangeAspect="1"/>
          </p:cNvPicPr>
          <p:nvPr/>
        </p:nvPicPr>
        <p:blipFill>
          <a:blip r:embed="rId3"/>
          <a:stretch>
            <a:fillRect/>
          </a:stretch>
        </p:blipFill>
        <p:spPr>
          <a:xfrm>
            <a:off x="8315327" y="5445544"/>
            <a:ext cx="1466850" cy="1190625"/>
          </a:xfrm>
          <a:prstGeom prst="rect">
            <a:avLst/>
          </a:prstGeom>
        </p:spPr>
      </p:pic>
    </p:spTree>
    <p:extLst>
      <p:ext uri="{BB962C8B-B14F-4D97-AF65-F5344CB8AC3E}">
        <p14:creationId xmlns:p14="http://schemas.microsoft.com/office/powerpoint/2010/main" val="1765840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D520F5A-C8BD-4340-8094-069A2BDC394C}"/>
              </a:ext>
            </a:extLst>
          </p:cNvPr>
          <p:cNvSpPr txBox="1"/>
          <p:nvPr/>
        </p:nvSpPr>
        <p:spPr>
          <a:xfrm>
            <a:off x="838646" y="1341438"/>
            <a:ext cx="8881088" cy="4678204"/>
          </a:xfrm>
          <a:prstGeom prst="rect">
            <a:avLst/>
          </a:prstGeom>
          <a:noFill/>
        </p:spPr>
        <p:txBody>
          <a:bodyPr wrap="square">
            <a:spAutoFit/>
          </a:bodyPr>
          <a:lstStyle/>
          <a:p>
            <a:r>
              <a:rPr lang="fr-FR" sz="2800" b="1" dirty="0"/>
              <a:t>SOMMAIRE</a:t>
            </a:r>
          </a:p>
          <a:p>
            <a:endParaRPr lang="fr-FR" sz="2800" b="1" dirty="0"/>
          </a:p>
          <a:p>
            <a:r>
              <a:rPr lang="fr-FR" sz="2800" b="1" dirty="0">
                <a:effectLst/>
              </a:rPr>
              <a:t>1 – La demande à satisfaire</a:t>
            </a:r>
          </a:p>
          <a:p>
            <a:endParaRPr lang="fr-FR" sz="2800" b="1" dirty="0">
              <a:effectLst/>
            </a:endParaRPr>
          </a:p>
          <a:p>
            <a:r>
              <a:rPr lang="fr-FR" sz="2800" b="1" dirty="0"/>
              <a:t>2 – caractéristiques principales du projet et de la demande a satisfaire</a:t>
            </a:r>
          </a:p>
          <a:p>
            <a:endParaRPr lang="fr-FR" sz="2800" b="1" dirty="0"/>
          </a:p>
          <a:p>
            <a:r>
              <a:rPr lang="fr-FR" sz="2800" b="1" dirty="0">
                <a:effectLst/>
              </a:rPr>
              <a:t>3 – Mode d’exploitation</a:t>
            </a:r>
            <a:endParaRPr lang="fr-FR" sz="2800" b="0" dirty="0">
              <a:effectLst/>
            </a:endParaRPr>
          </a:p>
          <a:p>
            <a:br>
              <a:rPr lang="fr-FR" sz="2800" dirty="0"/>
            </a:br>
            <a:r>
              <a:rPr lang="fr-FR" sz="2800" dirty="0"/>
              <a:t> </a:t>
            </a:r>
          </a:p>
          <a:p>
            <a:pPr>
              <a:defRPr/>
            </a:pPr>
            <a:endParaRPr lang="fr-FR" dirty="0"/>
          </a:p>
        </p:txBody>
      </p:sp>
      <p:sp>
        <p:nvSpPr>
          <p:cNvPr id="22530" name="Rectangle 5">
            <a:extLst>
              <a:ext uri="{FF2B5EF4-FFF2-40B4-BE49-F238E27FC236}">
                <a16:creationId xmlns:a16="http://schemas.microsoft.com/office/drawing/2014/main" id="{32DC1C9B-235D-4042-A81C-AFBB5CBBB748}"/>
              </a:ext>
            </a:extLst>
          </p:cNvPr>
          <p:cNvSpPr>
            <a:spLocks noChangeArrowheads="1"/>
          </p:cNvSpPr>
          <p:nvPr/>
        </p:nvSpPr>
        <p:spPr bwMode="auto">
          <a:xfrm>
            <a:off x="16147469" y="11567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22533" name="Text Box 3">
            <a:extLst>
              <a:ext uri="{FF2B5EF4-FFF2-40B4-BE49-F238E27FC236}">
                <a16:creationId xmlns:a16="http://schemas.microsoft.com/office/drawing/2014/main" id="{A25A42AB-5FFC-4310-85A4-43DA97EAAC2C}"/>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b="1" dirty="0">
              <a:solidFill>
                <a:schemeClr val="bg1"/>
              </a:solidFill>
            </a:endParaRPr>
          </a:p>
          <a:p>
            <a:pPr eaLnBrk="1" hangingPunct="1">
              <a:spcBef>
                <a:spcPct val="0"/>
              </a:spcBef>
              <a:buFontTx/>
              <a:buNone/>
            </a:pPr>
            <a:r>
              <a:rPr lang="fr-FR" altLang="fr-FR" sz="1800" b="1" dirty="0">
                <a:solidFill>
                  <a:schemeClr val="bg1"/>
                </a:solidFill>
              </a:rPr>
              <a:t>LE CONTENU DU CHAPITRE</a:t>
            </a:r>
            <a:endParaRPr lang="fr-FR" altLang="fr-FR" sz="2400" b="1" dirty="0">
              <a:solidFill>
                <a:schemeClr val="bg1"/>
              </a:solidFill>
            </a:endParaRPr>
          </a:p>
        </p:txBody>
      </p:sp>
    </p:spTree>
    <p:extLst>
      <p:ext uri="{BB962C8B-B14F-4D97-AF65-F5344CB8AC3E}">
        <p14:creationId xmlns:p14="http://schemas.microsoft.com/office/powerpoint/2010/main" val="3830415261"/>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E57D9F-ACAE-413C-B217-D076D62CBFFF}"/>
              </a:ext>
            </a:extLst>
          </p:cNvPr>
          <p:cNvSpPr>
            <a:spLocks noGrp="1"/>
          </p:cNvSpPr>
          <p:nvPr>
            <p:ph type="title"/>
          </p:nvPr>
        </p:nvSpPr>
        <p:spPr>
          <a:xfrm>
            <a:off x="0" y="0"/>
            <a:ext cx="12192000" cy="999067"/>
          </a:xfrm>
          <a:solidFill>
            <a:srgbClr val="20124D"/>
          </a:solidFill>
          <a:ln>
            <a:noFill/>
          </a:ln>
        </p:spPr>
        <p:txBody>
          <a:bodyPr spcFirstLastPara="1" vert="horz" wrap="square" lIns="91425" tIns="45700" rIns="91425" bIns="45700" rtlCol="0" anchor="t" anchorCtr="0">
            <a:noAutofit/>
          </a:bodyPr>
          <a:lstStyle/>
          <a:p>
            <a:pPr>
              <a:spcBef>
                <a:spcPts val="1000"/>
              </a:spcBef>
              <a:buClr>
                <a:srgbClr val="FFFFFF"/>
              </a:buClr>
              <a:buSzPts val="3600"/>
              <a:buFont typeface="Arial"/>
            </a:pPr>
            <a:r>
              <a:rPr lang="fr-FR" sz="3200" b="1" dirty="0">
                <a:solidFill>
                  <a:srgbClr val="FFFFFF"/>
                </a:solidFill>
                <a:latin typeface="Calibri"/>
                <a:cs typeface="Calibri"/>
              </a:rPr>
              <a:t>STRUCTURE DU DOSSIER UTN</a:t>
            </a:r>
          </a:p>
        </p:txBody>
      </p:sp>
      <p:graphicFrame>
        <p:nvGraphicFramePr>
          <p:cNvPr id="4" name="Tableau 4">
            <a:extLst>
              <a:ext uri="{FF2B5EF4-FFF2-40B4-BE49-F238E27FC236}">
                <a16:creationId xmlns:a16="http://schemas.microsoft.com/office/drawing/2014/main" id="{488770F7-A678-45D5-ADFC-0EB7963248BF}"/>
              </a:ext>
            </a:extLst>
          </p:cNvPr>
          <p:cNvGraphicFramePr>
            <a:graphicFrameLocks noGrp="1"/>
          </p:cNvGraphicFramePr>
          <p:nvPr>
            <p:extLst>
              <p:ext uri="{D42A27DB-BD31-4B8C-83A1-F6EECF244321}">
                <p14:modId xmlns:p14="http://schemas.microsoft.com/office/powerpoint/2010/main" val="2716668697"/>
              </p:ext>
            </p:extLst>
          </p:nvPr>
        </p:nvGraphicFramePr>
        <p:xfrm>
          <a:off x="372533" y="1525694"/>
          <a:ext cx="11446934" cy="4984221"/>
        </p:xfrm>
        <a:graphic>
          <a:graphicData uri="http://schemas.openxmlformats.org/drawingml/2006/table">
            <a:tbl>
              <a:tblPr firstRow="1" bandRow="1">
                <a:tableStyleId>{5C22544A-7EE6-4342-B048-85BDC9FD1C3A}</a:tableStyleId>
              </a:tblPr>
              <a:tblGrid>
                <a:gridCol w="1964267">
                  <a:extLst>
                    <a:ext uri="{9D8B030D-6E8A-4147-A177-3AD203B41FA5}">
                      <a16:colId xmlns:a16="http://schemas.microsoft.com/office/drawing/2014/main" val="1076822413"/>
                    </a:ext>
                  </a:extLst>
                </a:gridCol>
                <a:gridCol w="9482667">
                  <a:extLst>
                    <a:ext uri="{9D8B030D-6E8A-4147-A177-3AD203B41FA5}">
                      <a16:colId xmlns:a16="http://schemas.microsoft.com/office/drawing/2014/main" val="1326429895"/>
                    </a:ext>
                  </a:extLst>
                </a:gridCol>
              </a:tblGrid>
              <a:tr h="503661">
                <a:tc>
                  <a:txBody>
                    <a:bodyPr/>
                    <a:lstStyle/>
                    <a:p>
                      <a:r>
                        <a:rPr lang="fr-FR" sz="2400" dirty="0"/>
                        <a:t>CHAPITRES</a:t>
                      </a:r>
                    </a:p>
                  </a:txBody>
                  <a:tcPr/>
                </a:tc>
                <a:tc>
                  <a:txBody>
                    <a:bodyPr/>
                    <a:lstStyle/>
                    <a:p>
                      <a:r>
                        <a:rPr lang="fr-FR" sz="2400" dirty="0"/>
                        <a:t>OBJET</a:t>
                      </a:r>
                    </a:p>
                  </a:txBody>
                  <a:tcPr/>
                </a:tc>
                <a:extLst>
                  <a:ext uri="{0D108BD9-81ED-4DB2-BD59-A6C34878D82A}">
                    <a16:rowId xmlns:a16="http://schemas.microsoft.com/office/drawing/2014/main" val="2109319753"/>
                  </a:ext>
                </a:extLst>
              </a:tr>
              <a:tr h="370840">
                <a:tc>
                  <a:txBody>
                    <a:bodyPr/>
                    <a:lstStyle/>
                    <a:p>
                      <a:r>
                        <a:rPr lang="fr-FR" sz="2400" dirty="0"/>
                        <a:t>CHAPITRE 1 </a:t>
                      </a:r>
                    </a:p>
                  </a:txBody>
                  <a:tcPr/>
                </a:tc>
                <a:tc>
                  <a:txBody>
                    <a:bodyPr/>
                    <a:lstStyle/>
                    <a:p>
                      <a:r>
                        <a:rPr lang="fr-FR" sz="2400" dirty="0"/>
                        <a:t>ETUDE DU SITE ET DE SON ENVIRONNEMENT</a:t>
                      </a:r>
                    </a:p>
                    <a:p>
                      <a:endParaRPr lang="fr-FR" sz="2400" dirty="0"/>
                    </a:p>
                  </a:txBody>
                  <a:tcPr/>
                </a:tc>
                <a:extLst>
                  <a:ext uri="{0D108BD9-81ED-4DB2-BD59-A6C34878D82A}">
                    <a16:rowId xmlns:a16="http://schemas.microsoft.com/office/drawing/2014/main" val="2791177659"/>
                  </a:ext>
                </a:extLst>
              </a:tr>
              <a:tr h="370840">
                <a:tc>
                  <a:txBody>
                    <a:bodyPr/>
                    <a:lstStyle/>
                    <a:p>
                      <a:r>
                        <a:rPr lang="fr-FR" sz="2400" dirty="0"/>
                        <a:t>CHAPITRE 2</a:t>
                      </a:r>
                    </a:p>
                  </a:txBody>
                  <a:tcPr/>
                </a:tc>
                <a:tc>
                  <a:txBody>
                    <a:bodyPr/>
                    <a:lstStyle/>
                    <a:p>
                      <a:r>
                        <a:rPr lang="fr-FR" sz="2400" dirty="0"/>
                        <a:t>CARACTERISTIQUES PRINCIPALES DU PROJET ET DE LA DEMANDE A SATISFAIRE</a:t>
                      </a:r>
                    </a:p>
                  </a:txBody>
                  <a:tcPr/>
                </a:tc>
                <a:extLst>
                  <a:ext uri="{0D108BD9-81ED-4DB2-BD59-A6C34878D82A}">
                    <a16:rowId xmlns:a16="http://schemas.microsoft.com/office/drawing/2014/main" val="345925672"/>
                  </a:ext>
                </a:extLst>
              </a:tr>
              <a:tr h="370840">
                <a:tc>
                  <a:txBody>
                    <a:bodyPr/>
                    <a:lstStyle/>
                    <a:p>
                      <a:r>
                        <a:rPr lang="fr-FR" sz="2400" dirty="0"/>
                        <a:t>CHAPITRE 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t>LES RISQUES NATURELS  AUXQUELS LE PROJET PEUT ETRE EXPOSE AINSI QUE LES MESURES DE PREVENTION NECESSAIRES</a:t>
                      </a:r>
                    </a:p>
                    <a:p>
                      <a:endParaRPr lang="fr-FR" sz="2400" dirty="0"/>
                    </a:p>
                  </a:txBody>
                  <a:tcPr/>
                </a:tc>
                <a:extLst>
                  <a:ext uri="{0D108BD9-81ED-4DB2-BD59-A6C34878D82A}">
                    <a16:rowId xmlns:a16="http://schemas.microsoft.com/office/drawing/2014/main" val="380630185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t>CHAPITRE 4 </a:t>
                      </a:r>
                    </a:p>
                    <a:p>
                      <a:endParaRPr lang="fr-FR" sz="2400" dirty="0"/>
                    </a:p>
                  </a:txBody>
                  <a:tcPr/>
                </a:tc>
                <a:tc>
                  <a:txBody>
                    <a:bodyPr/>
                    <a:lstStyle/>
                    <a:p>
                      <a:r>
                        <a:rPr lang="fr-FR" sz="2400" dirty="0"/>
                        <a:t>LES EFFETS MESURABLES DU PROJET MESURES REDUCTRICES ET COMPENSATOIRES</a:t>
                      </a:r>
                    </a:p>
                  </a:txBody>
                  <a:tcPr/>
                </a:tc>
                <a:extLst>
                  <a:ext uri="{0D108BD9-81ED-4DB2-BD59-A6C34878D82A}">
                    <a16:rowId xmlns:a16="http://schemas.microsoft.com/office/drawing/2014/main" val="1835238706"/>
                  </a:ext>
                </a:extLst>
              </a:tr>
              <a:tr h="370840">
                <a:tc>
                  <a:txBody>
                    <a:bodyPr/>
                    <a:lstStyle/>
                    <a:p>
                      <a:r>
                        <a:rPr lang="fr-FR" sz="2400" dirty="0"/>
                        <a:t>CHAPITRE 5 </a:t>
                      </a:r>
                    </a:p>
                  </a:txBody>
                  <a:tcPr/>
                </a:tc>
                <a:tc>
                  <a:txBody>
                    <a:bodyPr/>
                    <a:lstStyle/>
                    <a:p>
                      <a:r>
                        <a:rPr lang="fr-FR" sz="2400" dirty="0"/>
                        <a:t>LES CONDITIONS GENERALES DE L’EQUILIBRE ECONOMIQUE ET FINANCIER DU PROJET</a:t>
                      </a:r>
                    </a:p>
                  </a:txBody>
                  <a:tcPr/>
                </a:tc>
                <a:extLst>
                  <a:ext uri="{0D108BD9-81ED-4DB2-BD59-A6C34878D82A}">
                    <a16:rowId xmlns:a16="http://schemas.microsoft.com/office/drawing/2014/main" val="1316161988"/>
                  </a:ext>
                </a:extLst>
              </a:tr>
            </a:tbl>
          </a:graphicData>
        </a:graphic>
      </p:graphicFrame>
    </p:spTree>
    <p:extLst>
      <p:ext uri="{BB962C8B-B14F-4D97-AF65-F5344CB8AC3E}">
        <p14:creationId xmlns:p14="http://schemas.microsoft.com/office/powerpoint/2010/main" val="2831611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type="title"/>
          </p:nvPr>
        </p:nvSpPr>
        <p:spPr>
          <a:xfrm>
            <a:off x="0" y="4475"/>
            <a:ext cx="12192000" cy="1130058"/>
          </a:xfrm>
          <a:prstGeom prst="rect">
            <a:avLst/>
          </a:prstGeom>
          <a:solidFill>
            <a:srgbClr val="20124D"/>
          </a:solid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fr-FR" sz="3600" b="1" u="sng" dirty="0">
                <a:solidFill>
                  <a:srgbClr val="FFFFFF"/>
                </a:solidFill>
                <a:latin typeface="Calibri"/>
                <a:ea typeface="Calibri"/>
                <a:cs typeface="Calibri"/>
                <a:sym typeface="Calibri"/>
              </a:rPr>
              <a:t>LE TRACE DE LA TELECABINE</a:t>
            </a:r>
            <a:endParaRPr dirty="0"/>
          </a:p>
        </p:txBody>
      </p:sp>
      <p:sp>
        <p:nvSpPr>
          <p:cNvPr id="113" name="Google Shape;11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14" name="Google Shape;114;p4"/>
          <p:cNvPicPr preferRelativeResize="0"/>
          <p:nvPr/>
        </p:nvPicPr>
        <p:blipFill rotWithShape="1">
          <a:blip r:embed="rId3">
            <a:alphaModFix/>
          </a:blip>
          <a:srcRect l="10754" t="20377" r="8585" b="12704"/>
          <a:stretch/>
        </p:blipFill>
        <p:spPr>
          <a:xfrm>
            <a:off x="145308" y="1304019"/>
            <a:ext cx="11901384" cy="555398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BA0344-FDD1-4556-9DF1-F07F7AC79645}"/>
              </a:ext>
            </a:extLst>
          </p:cNvPr>
          <p:cNvSpPr>
            <a:spLocks noGrp="1"/>
          </p:cNvSpPr>
          <p:nvPr>
            <p:ph type="title"/>
          </p:nvPr>
        </p:nvSpPr>
        <p:spPr>
          <a:xfrm>
            <a:off x="-42334" y="-36121"/>
            <a:ext cx="12234333" cy="1001321"/>
          </a:xfrm>
          <a:solidFill>
            <a:srgbClr val="002060"/>
          </a:solidFill>
          <a:ln>
            <a:noFill/>
          </a:ln>
        </p:spPr>
        <p:txBody>
          <a:bodyPr lIns="91408" tIns="45704" rIns="91408" bIns="45704">
            <a:noAutofit/>
          </a:bodyPr>
          <a:lstStyle/>
          <a:p>
            <a:pPr marL="85725"/>
            <a:r>
              <a:rPr lang="fr-FR" sz="2400" b="1" dirty="0">
                <a:solidFill>
                  <a:schemeClr val="bg1"/>
                </a:solidFill>
                <a:latin typeface="Arial" panose="020B0604020202020204" pitchFamily="34" charset="0"/>
                <a:ea typeface="+mn-ea"/>
                <a:cs typeface="+mn-cs"/>
              </a:rPr>
              <a:t>PLACE DE LUZ ET DE CAUTERETS VIS-À-VIS DES AUTRES STATIONS PYRÉNÉENNES</a:t>
            </a:r>
          </a:p>
        </p:txBody>
      </p:sp>
      <p:pic>
        <p:nvPicPr>
          <p:cNvPr id="5" name="Image 4">
            <a:extLst>
              <a:ext uri="{FF2B5EF4-FFF2-40B4-BE49-F238E27FC236}">
                <a16:creationId xmlns:a16="http://schemas.microsoft.com/office/drawing/2014/main" id="{5062FA0C-E612-44AF-8112-62F9E0A2745B}"/>
              </a:ext>
            </a:extLst>
          </p:cNvPr>
          <p:cNvPicPr>
            <a:picLocks noChangeAspect="1"/>
          </p:cNvPicPr>
          <p:nvPr/>
        </p:nvPicPr>
        <p:blipFill rotWithShape="1">
          <a:blip r:embed="rId2"/>
          <a:srcRect l="4731" t="-571" r="3988" b="571"/>
          <a:stretch/>
        </p:blipFill>
        <p:spPr>
          <a:xfrm>
            <a:off x="0" y="1100667"/>
            <a:ext cx="8331199" cy="5757333"/>
          </a:xfrm>
          <a:prstGeom prst="rect">
            <a:avLst/>
          </a:prstGeom>
        </p:spPr>
      </p:pic>
      <p:sp>
        <p:nvSpPr>
          <p:cNvPr id="6" name="ZoneTexte 5">
            <a:extLst>
              <a:ext uri="{FF2B5EF4-FFF2-40B4-BE49-F238E27FC236}">
                <a16:creationId xmlns:a16="http://schemas.microsoft.com/office/drawing/2014/main" id="{8E870CF2-DCE6-49AB-A5EF-177C39708DF7}"/>
              </a:ext>
            </a:extLst>
          </p:cNvPr>
          <p:cNvSpPr txBox="1"/>
          <p:nvPr/>
        </p:nvSpPr>
        <p:spPr>
          <a:xfrm>
            <a:off x="8623298" y="965200"/>
            <a:ext cx="3568701" cy="5892800"/>
          </a:xfrm>
          <a:prstGeom prst="rect">
            <a:avLst/>
          </a:prstGeom>
          <a:solidFill>
            <a:srgbClr val="002060"/>
          </a:solidFill>
          <a:ln>
            <a:noFill/>
          </a:ln>
        </p:spPr>
        <p:txBody>
          <a:bodyPr vert="horz" lIns="91408" tIns="45704" rIns="91408" bIns="45704" rtlCol="0" anchor="ctr">
            <a:normAutofit fontScale="92500" lnSpcReduction="20000"/>
          </a:bodyPr>
          <a:lstStyle>
            <a:lvl1pPr marL="85725">
              <a:lnSpc>
                <a:spcPct val="90000"/>
              </a:lnSpc>
              <a:spcBef>
                <a:spcPct val="0"/>
              </a:spcBef>
              <a:buNone/>
              <a:defRPr b="1">
                <a:solidFill>
                  <a:schemeClr val="bg1"/>
                </a:solidFill>
                <a:latin typeface="Arial" panose="020B0604020202020204" pitchFamily="34" charset="0"/>
              </a:defRPr>
            </a:lvl1pPr>
          </a:lstStyle>
          <a:p>
            <a:pPr algn="ctr">
              <a:lnSpc>
                <a:spcPct val="120000"/>
              </a:lnSpc>
            </a:pPr>
            <a:r>
              <a:rPr lang="fr-FR" sz="2800" u="sng" dirty="0"/>
              <a:t>ENJEUX POUR LES DEUX DOMAINES</a:t>
            </a:r>
          </a:p>
          <a:p>
            <a:endParaRPr lang="fr-FR" sz="2800" dirty="0"/>
          </a:p>
          <a:p>
            <a:pPr marL="371475" indent="-285750">
              <a:buFont typeface="Arial" panose="020B0604020202020204" pitchFamily="34" charset="0"/>
              <a:buChar char="•"/>
            </a:pPr>
            <a:r>
              <a:rPr lang="fr-FR" sz="2800" u="sng" dirty="0"/>
              <a:t>Optimiser le développement </a:t>
            </a:r>
            <a:r>
              <a:rPr lang="fr-FR" sz="2800" dirty="0"/>
              <a:t>des deux domaines et renforcer leur complémentarité </a:t>
            </a:r>
          </a:p>
          <a:p>
            <a:pPr marL="371475" indent="-285750">
              <a:buFont typeface="Arial" panose="020B0604020202020204" pitchFamily="34" charset="0"/>
              <a:buChar char="•"/>
            </a:pPr>
            <a:endParaRPr lang="fr-FR" sz="2800" dirty="0"/>
          </a:p>
          <a:p>
            <a:pPr marL="371475" indent="-285750">
              <a:buFont typeface="Arial" panose="020B0604020202020204" pitchFamily="34" charset="0"/>
              <a:buChar char="•"/>
            </a:pPr>
            <a:r>
              <a:rPr lang="fr-FR" sz="2800" u="sng" dirty="0"/>
              <a:t>Conforter l’offre globale </a:t>
            </a:r>
            <a:r>
              <a:rPr lang="fr-FR" sz="2800" dirty="0"/>
              <a:t>pour se renforcer face à la concurrence </a:t>
            </a:r>
          </a:p>
          <a:p>
            <a:pPr marL="371475" indent="-285750">
              <a:buFont typeface="Arial" panose="020B0604020202020204" pitchFamily="34" charset="0"/>
              <a:buChar char="•"/>
            </a:pPr>
            <a:endParaRPr lang="fr-FR" sz="2800" dirty="0"/>
          </a:p>
          <a:p>
            <a:pPr marL="371475" indent="-285750">
              <a:buFont typeface="Arial" panose="020B0604020202020204" pitchFamily="34" charset="0"/>
              <a:buChar char="•"/>
            </a:pPr>
            <a:r>
              <a:rPr lang="fr-FR" sz="2800" u="sng" dirty="0"/>
              <a:t>Développer l’attractivité </a:t>
            </a:r>
            <a:r>
              <a:rPr lang="fr-FR" sz="2800" dirty="0"/>
              <a:t>des deux stations et de leur territoire. </a:t>
            </a:r>
          </a:p>
        </p:txBody>
      </p:sp>
    </p:spTree>
    <p:extLst>
      <p:ext uri="{BB962C8B-B14F-4D97-AF65-F5344CB8AC3E}">
        <p14:creationId xmlns:p14="http://schemas.microsoft.com/office/powerpoint/2010/main" val="2617568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D520F5A-C8BD-4340-8094-069A2BDC394C}"/>
              </a:ext>
            </a:extLst>
          </p:cNvPr>
          <p:cNvSpPr txBox="1"/>
          <p:nvPr/>
        </p:nvSpPr>
        <p:spPr>
          <a:xfrm>
            <a:off x="338665" y="2790489"/>
            <a:ext cx="11514665" cy="3724096"/>
          </a:xfrm>
          <a:prstGeom prst="rect">
            <a:avLst/>
          </a:prstGeom>
          <a:noFill/>
        </p:spPr>
        <p:txBody>
          <a:bodyPr wrap="square">
            <a:spAutoFit/>
          </a:bodyPr>
          <a:lstStyle/>
          <a:p>
            <a:r>
              <a:rPr lang="fr-FR" b="1" u="sng" dirty="0"/>
              <a:t>IMPLANTATION</a:t>
            </a:r>
          </a:p>
          <a:p>
            <a:r>
              <a:rPr lang="fr-FR" sz="2000" dirty="0"/>
              <a:t>Le concept retenu est celui d’une implantation urbaine de la liaison dans le bourg de Cauterets. L’implantation choisie est située à proximité du départ de la télécabine du Lys sans pour autant être contigüe. C’est une solution de compromis qui présente les avantages suivants : </a:t>
            </a:r>
          </a:p>
          <a:p>
            <a:pPr marL="285750" indent="-285750">
              <a:buFont typeface="Wingdings" panose="05000000000000000000" pitchFamily="2" charset="2"/>
              <a:buChar char="ü"/>
            </a:pPr>
            <a:r>
              <a:rPr lang="fr-FR" sz="2000" dirty="0"/>
              <a:t>Une rupture de charge (espace séparant la gare du Lys existante et la gare de la nouvelle télécabine) limitée à 270 mètres ; </a:t>
            </a:r>
          </a:p>
          <a:p>
            <a:pPr marL="285750" indent="-285750">
              <a:buFont typeface="Wingdings" panose="05000000000000000000" pitchFamily="2" charset="2"/>
              <a:buChar char="ü"/>
            </a:pPr>
            <a:r>
              <a:rPr lang="fr-FR" sz="2000" dirty="0"/>
              <a:t>Une implantation dans le tissu urbain minimisant les impacts sur le foncier ; </a:t>
            </a:r>
          </a:p>
          <a:p>
            <a:pPr marL="285750" indent="-285750">
              <a:buFont typeface="Wingdings" panose="05000000000000000000" pitchFamily="2" charset="2"/>
              <a:buChar char="ü"/>
            </a:pPr>
            <a:r>
              <a:rPr lang="fr-FR" sz="2000" dirty="0"/>
              <a:t>Un potentiel de mutualisation des équipements et des services (caisses, sanitaires, point information...) ; </a:t>
            </a:r>
          </a:p>
          <a:p>
            <a:pPr marL="285750" indent="-285750">
              <a:buFont typeface="Wingdings" panose="05000000000000000000" pitchFamily="2" charset="2"/>
              <a:buChar char="ü"/>
            </a:pPr>
            <a:r>
              <a:rPr lang="fr-FR" sz="2000" dirty="0"/>
              <a:t>Une adaptation du projet au réseau de navettes existant ; </a:t>
            </a:r>
          </a:p>
          <a:p>
            <a:pPr marL="285750" indent="-285750">
              <a:buFont typeface="Wingdings" panose="05000000000000000000" pitchFamily="2" charset="2"/>
              <a:buChar char="ü"/>
            </a:pPr>
            <a:r>
              <a:rPr lang="fr-FR" sz="2000" dirty="0"/>
              <a:t>Une adéquation du projet à la desserte et aux flux urbains existants, que ce soit les véhicules ou les piétons ; </a:t>
            </a:r>
          </a:p>
          <a:p>
            <a:pPr marL="285750" indent="-285750">
              <a:buFont typeface="Wingdings" panose="05000000000000000000" pitchFamily="2" charset="2"/>
              <a:buChar char="ü"/>
            </a:pPr>
            <a:r>
              <a:rPr lang="fr-FR" sz="2000" dirty="0"/>
              <a:t>Une mutualisation des parcs de stationnements avec ceux existants pour le domaine du Lys</a:t>
            </a:r>
            <a:r>
              <a:rPr lang="fr-FR" dirty="0"/>
              <a:t>. </a:t>
            </a:r>
          </a:p>
        </p:txBody>
      </p:sp>
      <p:sp>
        <p:nvSpPr>
          <p:cNvPr id="22530" name="Rectangle 5">
            <a:extLst>
              <a:ext uri="{FF2B5EF4-FFF2-40B4-BE49-F238E27FC236}">
                <a16:creationId xmlns:a16="http://schemas.microsoft.com/office/drawing/2014/main" id="{32DC1C9B-235D-4042-A81C-AFBB5CBBB748}"/>
              </a:ext>
            </a:extLst>
          </p:cNvPr>
          <p:cNvSpPr>
            <a:spLocks noChangeArrowheads="1"/>
          </p:cNvSpPr>
          <p:nvPr/>
        </p:nvSpPr>
        <p:spPr bwMode="auto">
          <a:xfrm>
            <a:off x="16147469" y="11567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22533" name="Text Box 3">
            <a:extLst>
              <a:ext uri="{FF2B5EF4-FFF2-40B4-BE49-F238E27FC236}">
                <a16:creationId xmlns:a16="http://schemas.microsoft.com/office/drawing/2014/main" id="{A25A42AB-5FFC-4310-85A4-43DA97EAAC2C}"/>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b="1" dirty="0">
              <a:solidFill>
                <a:schemeClr val="bg1"/>
              </a:solidFill>
            </a:endParaRPr>
          </a:p>
          <a:p>
            <a:pPr eaLnBrk="1" hangingPunct="1">
              <a:spcBef>
                <a:spcPct val="0"/>
              </a:spcBef>
              <a:buFontTx/>
              <a:buNone/>
            </a:pPr>
            <a:r>
              <a:rPr lang="fr-FR" altLang="fr-FR" sz="1800" b="1" dirty="0">
                <a:solidFill>
                  <a:schemeClr val="bg1"/>
                </a:solidFill>
              </a:rPr>
              <a:t>CARACTERISTIQUES TECHNIQUES</a:t>
            </a:r>
            <a:endParaRPr lang="fr-FR" altLang="fr-FR" sz="2400" b="1" dirty="0">
              <a:solidFill>
                <a:schemeClr val="bg1"/>
              </a:solidFill>
            </a:endParaRPr>
          </a:p>
        </p:txBody>
      </p:sp>
      <p:sp>
        <p:nvSpPr>
          <p:cNvPr id="6" name="ZoneTexte 5">
            <a:extLst>
              <a:ext uri="{FF2B5EF4-FFF2-40B4-BE49-F238E27FC236}">
                <a16:creationId xmlns:a16="http://schemas.microsoft.com/office/drawing/2014/main" id="{041411E7-A93D-4E22-86F0-1FC1E0F23461}"/>
              </a:ext>
            </a:extLst>
          </p:cNvPr>
          <p:cNvSpPr txBox="1"/>
          <p:nvPr/>
        </p:nvSpPr>
        <p:spPr>
          <a:xfrm>
            <a:off x="338666" y="1156772"/>
            <a:ext cx="11514665" cy="1384995"/>
          </a:xfrm>
          <a:prstGeom prst="rect">
            <a:avLst/>
          </a:prstGeom>
          <a:solidFill>
            <a:srgbClr val="002060"/>
          </a:solidFill>
        </p:spPr>
        <p:txBody>
          <a:bodyPr wrap="square">
            <a:spAutoFit/>
          </a:bodyPr>
          <a:lstStyle/>
          <a:p>
            <a:r>
              <a:rPr lang="fr-FR" sz="2800" dirty="0">
                <a:solidFill>
                  <a:schemeClr val="bg1"/>
                </a:solidFill>
              </a:rPr>
              <a:t>Télécabine 8 places				Débit horaire : 1800 p/ heure</a:t>
            </a:r>
          </a:p>
          <a:p>
            <a:r>
              <a:rPr lang="fr-FR" sz="2800" dirty="0">
                <a:solidFill>
                  <a:schemeClr val="bg1"/>
                </a:solidFill>
              </a:rPr>
              <a:t>Dénivelé : 1194  m					Durée parcours : 9,21 mn</a:t>
            </a:r>
          </a:p>
          <a:p>
            <a:r>
              <a:rPr lang="fr-FR" sz="2800" dirty="0">
                <a:solidFill>
                  <a:schemeClr val="bg1"/>
                </a:solidFill>
              </a:rPr>
              <a:t>Longueur : 3 314 ml (PM Cauterets-Lys : )	Nombre de cabines : 78</a:t>
            </a:r>
          </a:p>
        </p:txBody>
      </p:sp>
      <p:pic>
        <p:nvPicPr>
          <p:cNvPr id="7" name="Image 6">
            <a:extLst>
              <a:ext uri="{FF2B5EF4-FFF2-40B4-BE49-F238E27FC236}">
                <a16:creationId xmlns:a16="http://schemas.microsoft.com/office/drawing/2014/main" id="{E1A276E7-901D-4EA0-BC94-83872B23EA69}"/>
              </a:ext>
            </a:extLst>
          </p:cNvPr>
          <p:cNvPicPr>
            <a:picLocks noChangeAspect="1"/>
          </p:cNvPicPr>
          <p:nvPr/>
        </p:nvPicPr>
        <p:blipFill>
          <a:blip r:embed="rId3"/>
          <a:stretch>
            <a:fillRect/>
          </a:stretch>
        </p:blipFill>
        <p:spPr>
          <a:xfrm>
            <a:off x="11073282" y="5949950"/>
            <a:ext cx="1118718" cy="908050"/>
          </a:xfrm>
          <a:prstGeom prst="rect">
            <a:avLst/>
          </a:prstGeom>
        </p:spPr>
      </p:pic>
    </p:spTree>
    <p:extLst>
      <p:ext uri="{BB962C8B-B14F-4D97-AF65-F5344CB8AC3E}">
        <p14:creationId xmlns:p14="http://schemas.microsoft.com/office/powerpoint/2010/main" val="2303558073"/>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6B9F9-3727-400B-815D-79F06E01FE17}"/>
              </a:ext>
            </a:extLst>
          </p:cNvPr>
          <p:cNvSpPr>
            <a:spLocks noGrp="1"/>
          </p:cNvSpPr>
          <p:nvPr>
            <p:ph type="title"/>
          </p:nvPr>
        </p:nvSpPr>
        <p:spPr>
          <a:xfrm>
            <a:off x="0" y="0"/>
            <a:ext cx="12192000" cy="1325563"/>
          </a:xfrm>
          <a:solidFill>
            <a:srgbClr val="002060"/>
          </a:solidFill>
          <a:ln>
            <a:noFill/>
          </a:ln>
        </p:spPr>
        <p:txBody>
          <a:bodyPr lIns="91408" tIns="45704" rIns="91408" bIns="45704"/>
          <a:lstStyle/>
          <a:p>
            <a:pPr marL="85725"/>
            <a:r>
              <a:rPr lang="fr-FR" sz="1800" b="1" dirty="0">
                <a:solidFill>
                  <a:schemeClr val="bg1"/>
                </a:solidFill>
                <a:latin typeface="Arial" panose="020B0604020202020204" pitchFamily="34" charset="0"/>
                <a:ea typeface="+mn-ea"/>
                <a:cs typeface="+mn-cs"/>
              </a:rPr>
              <a:t>LE SITE D’IMPLANTATION DANS CAUTERETS</a:t>
            </a:r>
          </a:p>
        </p:txBody>
      </p:sp>
      <p:sp>
        <p:nvSpPr>
          <p:cNvPr id="3" name="Espace réservé du contenu 2">
            <a:extLst>
              <a:ext uri="{FF2B5EF4-FFF2-40B4-BE49-F238E27FC236}">
                <a16:creationId xmlns:a16="http://schemas.microsoft.com/office/drawing/2014/main" id="{5369CC2F-5B16-4B76-A5AC-E3CF3E18E047}"/>
              </a:ext>
            </a:extLst>
          </p:cNvPr>
          <p:cNvSpPr>
            <a:spLocks noGrp="1"/>
          </p:cNvSpPr>
          <p:nvPr>
            <p:ph idx="1"/>
          </p:nvPr>
        </p:nvSpPr>
        <p:spPr>
          <a:xfrm>
            <a:off x="0" y="1354669"/>
            <a:ext cx="5858932" cy="5672666"/>
          </a:xfrm>
        </p:spPr>
        <p:txBody>
          <a:bodyPr>
            <a:normAutofit fontScale="77500" lnSpcReduction="20000"/>
          </a:bodyPr>
          <a:lstStyle/>
          <a:p>
            <a:r>
              <a:rPr lang="fr-FR" b="1" dirty="0"/>
              <a:t>Le site d’implantation </a:t>
            </a:r>
            <a:endParaRPr lang="fr-FR" dirty="0"/>
          </a:p>
          <a:p>
            <a:r>
              <a:rPr lang="fr-FR" dirty="0"/>
              <a:t>Le développement d’un véritable centre d’accueil en gare de départ comprend un ensemble d’équipements : </a:t>
            </a:r>
          </a:p>
          <a:p>
            <a:r>
              <a:rPr lang="fr-FR" dirty="0"/>
              <a:t>- Gare de remontée mécanique avec son esplanade, </a:t>
            </a:r>
          </a:p>
          <a:p>
            <a:r>
              <a:rPr lang="fr-FR" dirty="0"/>
              <a:t>- Bâtiment d’accueil, billetterie, </a:t>
            </a:r>
          </a:p>
          <a:p>
            <a:r>
              <a:rPr lang="fr-FR" dirty="0"/>
              <a:t>- Parcs de stationnement et accès piétons </a:t>
            </a:r>
          </a:p>
          <a:p>
            <a:r>
              <a:rPr lang="fr-FR" dirty="0"/>
              <a:t>Le site d’implantation retenu est en contexte urbain aménagé. Il crée un vis-à-vis avec la gare de télécabine existante. </a:t>
            </a:r>
          </a:p>
          <a:p>
            <a:r>
              <a:rPr lang="fr-FR" dirty="0"/>
              <a:t>L’implantation de la gare est envisagée légèrement en contrebas de l’avenue du Docteur </a:t>
            </a:r>
            <a:r>
              <a:rPr lang="fr-FR" dirty="0" err="1"/>
              <a:t>Domer</a:t>
            </a:r>
            <a:r>
              <a:rPr lang="fr-FR" dirty="0"/>
              <a:t>, sur l’emprise des terrains de tennis. Cette implantation permet d’optimiser les contraintes foncières notamment sur le foncier bâti. </a:t>
            </a:r>
          </a:p>
          <a:p>
            <a:r>
              <a:rPr lang="fr-FR" dirty="0"/>
              <a:t>L’embarquement se fera à une altitude de </a:t>
            </a:r>
            <a:r>
              <a:rPr lang="fr-FR" b="1" dirty="0"/>
              <a:t>923 m</a:t>
            </a:r>
            <a:endParaRPr lang="fr-FR" dirty="0"/>
          </a:p>
        </p:txBody>
      </p:sp>
      <p:pic>
        <p:nvPicPr>
          <p:cNvPr id="5" name="Image 4">
            <a:extLst>
              <a:ext uri="{FF2B5EF4-FFF2-40B4-BE49-F238E27FC236}">
                <a16:creationId xmlns:a16="http://schemas.microsoft.com/office/drawing/2014/main" id="{F3B3E77B-D14F-4CFE-B9DC-68FA7B5D4E7F}"/>
              </a:ext>
            </a:extLst>
          </p:cNvPr>
          <p:cNvPicPr>
            <a:picLocks noChangeAspect="1"/>
          </p:cNvPicPr>
          <p:nvPr/>
        </p:nvPicPr>
        <p:blipFill>
          <a:blip r:embed="rId2"/>
          <a:stretch>
            <a:fillRect/>
          </a:stretch>
        </p:blipFill>
        <p:spPr>
          <a:xfrm>
            <a:off x="5858932" y="1710272"/>
            <a:ext cx="6153040" cy="3854969"/>
          </a:xfrm>
          <a:prstGeom prst="rect">
            <a:avLst/>
          </a:prstGeom>
        </p:spPr>
      </p:pic>
      <p:sp>
        <p:nvSpPr>
          <p:cNvPr id="6" name="Flèche : bas 5">
            <a:extLst>
              <a:ext uri="{FF2B5EF4-FFF2-40B4-BE49-F238E27FC236}">
                <a16:creationId xmlns:a16="http://schemas.microsoft.com/office/drawing/2014/main" id="{2BAFE462-61A8-4E86-8950-49F8BA0C390F}"/>
              </a:ext>
            </a:extLst>
          </p:cNvPr>
          <p:cNvSpPr/>
          <p:nvPr/>
        </p:nvSpPr>
        <p:spPr>
          <a:xfrm rot="18516337">
            <a:off x="7083816" y="2921000"/>
            <a:ext cx="297647" cy="10160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2473C96B-CD43-42AB-B152-E5B5D47ED508}"/>
              </a:ext>
            </a:extLst>
          </p:cNvPr>
          <p:cNvPicPr>
            <a:picLocks noChangeAspect="1"/>
          </p:cNvPicPr>
          <p:nvPr/>
        </p:nvPicPr>
        <p:blipFill>
          <a:blip r:embed="rId3"/>
          <a:stretch>
            <a:fillRect/>
          </a:stretch>
        </p:blipFill>
        <p:spPr>
          <a:xfrm>
            <a:off x="10616082" y="5845438"/>
            <a:ext cx="1118718" cy="908050"/>
          </a:xfrm>
          <a:prstGeom prst="rect">
            <a:avLst/>
          </a:prstGeom>
        </p:spPr>
      </p:pic>
    </p:spTree>
    <p:extLst>
      <p:ext uri="{BB962C8B-B14F-4D97-AF65-F5344CB8AC3E}">
        <p14:creationId xmlns:p14="http://schemas.microsoft.com/office/powerpoint/2010/main" val="24647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3">
            <a:extLst>
              <a:ext uri="{FF2B5EF4-FFF2-40B4-BE49-F238E27FC236}">
                <a16:creationId xmlns:a16="http://schemas.microsoft.com/office/drawing/2014/main" id="{63EDA03A-0B81-4AD0-90D2-6FBEE0AF9D1D}"/>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32770" name="Text Box 3">
            <a:extLst>
              <a:ext uri="{FF2B5EF4-FFF2-40B4-BE49-F238E27FC236}">
                <a16:creationId xmlns:a16="http://schemas.microsoft.com/office/drawing/2014/main" id="{F38EE53B-52F0-430C-9C92-AA466AA632DE}"/>
              </a:ext>
            </a:extLst>
          </p:cNvPr>
          <p:cNvSpPr txBox="1">
            <a:spLocks noChangeArrowheads="1"/>
          </p:cNvSpPr>
          <p:nvPr/>
        </p:nvSpPr>
        <p:spPr bwMode="auto">
          <a:xfrm>
            <a:off x="1487488" y="0"/>
            <a:ext cx="9180513"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500" b="1">
                <a:solidFill>
                  <a:schemeClr val="bg1"/>
                </a:solidFill>
              </a:rPr>
              <a:t>		</a:t>
            </a:r>
            <a:endParaRPr lang="fr-FR" altLang="fr-FR" sz="2400" b="1">
              <a:solidFill>
                <a:schemeClr val="bg1"/>
              </a:solidFill>
            </a:endParaRPr>
          </a:p>
          <a:p>
            <a:pPr algn="r" eaLnBrk="1" hangingPunct="1">
              <a:spcBef>
                <a:spcPct val="0"/>
              </a:spcBef>
              <a:buFontTx/>
              <a:buNone/>
            </a:pPr>
            <a:r>
              <a:rPr lang="fr-FR" altLang="fr-FR" sz="2400" b="1">
                <a:solidFill>
                  <a:schemeClr val="bg1"/>
                </a:solidFill>
              </a:rPr>
              <a:t>			</a:t>
            </a:r>
            <a:endParaRPr lang="fr-FR" altLang="fr-FR" sz="1600" b="1">
              <a:solidFill>
                <a:schemeClr val="bg1"/>
              </a:solidFill>
            </a:endParaRPr>
          </a:p>
        </p:txBody>
      </p:sp>
      <p:pic>
        <p:nvPicPr>
          <p:cNvPr id="32771" name="Picture 5" descr="Implantation G1 2019-tennis-retenue-phase1 G1 Fonctionalités - phase 1 (1)">
            <a:extLst>
              <a:ext uri="{FF2B5EF4-FFF2-40B4-BE49-F238E27FC236}">
                <a16:creationId xmlns:a16="http://schemas.microsoft.com/office/drawing/2014/main" id="{C4453E56-F120-4ECB-9432-00466469EA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23" t="5269" r="1714" b="3879"/>
          <a:stretch>
            <a:fillRect/>
          </a:stretch>
        </p:blipFill>
        <p:spPr bwMode="auto">
          <a:xfrm>
            <a:off x="2006601" y="1159140"/>
            <a:ext cx="8310471" cy="550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4">
            <a:extLst>
              <a:ext uri="{FF2B5EF4-FFF2-40B4-BE49-F238E27FC236}">
                <a16:creationId xmlns:a16="http://schemas.microsoft.com/office/drawing/2014/main" id="{FB52F90B-39A1-40A7-AB5C-1A532D5DD7E0}"/>
              </a:ext>
            </a:extLst>
          </p:cNvPr>
          <p:cNvSpPr>
            <a:spLocks noChangeArrowheads="1"/>
          </p:cNvSpPr>
          <p:nvPr/>
        </p:nvSpPr>
        <p:spPr bwMode="auto">
          <a:xfrm>
            <a:off x="7396163" y="188913"/>
            <a:ext cx="3211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1800" b="1" dirty="0">
                <a:solidFill>
                  <a:schemeClr val="bg1"/>
                </a:solidFill>
              </a:rPr>
              <a:t>Implantation gare de départ</a:t>
            </a:r>
            <a:endParaRPr lang="fr-FR" altLang="fr-FR" sz="2400" b="1" dirty="0">
              <a:solidFill>
                <a:schemeClr val="bg1"/>
              </a:solidFill>
            </a:endParaRPr>
          </a:p>
        </p:txBody>
      </p:sp>
      <p:sp>
        <p:nvSpPr>
          <p:cNvPr id="6" name="Text Box 3">
            <a:extLst>
              <a:ext uri="{FF2B5EF4-FFF2-40B4-BE49-F238E27FC236}">
                <a16:creationId xmlns:a16="http://schemas.microsoft.com/office/drawing/2014/main" id="{864D9018-C5CA-44F9-91FD-7DA4E303F390}"/>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500" b="1" dirty="0">
                <a:solidFill>
                  <a:schemeClr val="bg1"/>
                </a:solidFill>
              </a:rPr>
              <a:t>		</a:t>
            </a:r>
            <a:endParaRPr lang="fr-FR" altLang="fr-FR" sz="2400" b="1" dirty="0">
              <a:solidFill>
                <a:schemeClr val="bg1"/>
              </a:solidFill>
            </a:endParaRPr>
          </a:p>
          <a:p>
            <a:pPr eaLnBrk="1" hangingPunct="1">
              <a:spcBef>
                <a:spcPct val="0"/>
              </a:spcBef>
              <a:buFontTx/>
              <a:buNone/>
            </a:pPr>
            <a:r>
              <a:rPr lang="fr-FR" altLang="fr-FR" sz="2400" b="1" dirty="0">
                <a:solidFill>
                  <a:schemeClr val="bg1"/>
                </a:solidFill>
              </a:rPr>
              <a:t>IMPLANTATION GARE DE DEPART CAUTERETS : schéma des cheminements </a:t>
            </a:r>
          </a:p>
        </p:txBody>
      </p:sp>
      <p:pic>
        <p:nvPicPr>
          <p:cNvPr id="8" name="Image 7">
            <a:extLst>
              <a:ext uri="{FF2B5EF4-FFF2-40B4-BE49-F238E27FC236}">
                <a16:creationId xmlns:a16="http://schemas.microsoft.com/office/drawing/2014/main" id="{0080B92A-A387-4659-AC13-A83E8EF4BBFA}"/>
              </a:ext>
            </a:extLst>
          </p:cNvPr>
          <p:cNvPicPr>
            <a:picLocks noChangeAspect="1"/>
          </p:cNvPicPr>
          <p:nvPr/>
        </p:nvPicPr>
        <p:blipFill>
          <a:blip r:embed="rId4"/>
          <a:stretch>
            <a:fillRect/>
          </a:stretch>
        </p:blipFill>
        <p:spPr>
          <a:xfrm>
            <a:off x="11073282" y="5949950"/>
            <a:ext cx="1118718" cy="908050"/>
          </a:xfrm>
          <a:prstGeom prst="rect">
            <a:avLst/>
          </a:prstGeom>
        </p:spPr>
      </p:pic>
    </p:spTree>
    <p:extLst>
      <p:ext uri="{BB962C8B-B14F-4D97-AF65-F5344CB8AC3E}">
        <p14:creationId xmlns:p14="http://schemas.microsoft.com/office/powerpoint/2010/main" val="3232771160"/>
      </p:ext>
    </p:extLst>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3">
            <a:extLst>
              <a:ext uri="{FF2B5EF4-FFF2-40B4-BE49-F238E27FC236}">
                <a16:creationId xmlns:a16="http://schemas.microsoft.com/office/drawing/2014/main" id="{58DDB016-E00B-4CB0-9B4A-67576B172FCA}"/>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6000"/>
          </a:p>
        </p:txBody>
      </p:sp>
      <p:sp>
        <p:nvSpPr>
          <p:cNvPr id="36866" name="Text Box 3">
            <a:extLst>
              <a:ext uri="{FF2B5EF4-FFF2-40B4-BE49-F238E27FC236}">
                <a16:creationId xmlns:a16="http://schemas.microsoft.com/office/drawing/2014/main" id="{DB848AAB-67A9-4685-9326-F7B210CC5AA7}"/>
              </a:ext>
            </a:extLst>
          </p:cNvPr>
          <p:cNvSpPr txBox="1">
            <a:spLocks noChangeArrowheads="1"/>
          </p:cNvSpPr>
          <p:nvPr/>
        </p:nvSpPr>
        <p:spPr bwMode="auto">
          <a:xfrm>
            <a:off x="0" y="0"/>
            <a:ext cx="12192000" cy="116840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endParaRPr lang="fr-FR" altLang="fr-FR" sz="2400" b="1" dirty="0">
              <a:solidFill>
                <a:schemeClr val="bg1"/>
              </a:solidFill>
            </a:endParaRPr>
          </a:p>
          <a:p>
            <a:pPr>
              <a:spcBef>
                <a:spcPct val="0"/>
              </a:spcBef>
              <a:buNone/>
            </a:pPr>
            <a:r>
              <a:rPr lang="fr-FR" altLang="fr-FR" sz="2400" b="1" dirty="0">
                <a:solidFill>
                  <a:schemeClr val="bg1"/>
                </a:solidFill>
              </a:rPr>
              <a:t>SCHÉMA D’IMPLANTATION GARE DE DÉPART</a:t>
            </a:r>
            <a:endParaRPr lang="fr-FR" altLang="fr-FR" b="1" dirty="0">
              <a:solidFill>
                <a:schemeClr val="bg1"/>
              </a:solidFill>
            </a:endParaRPr>
          </a:p>
        </p:txBody>
      </p:sp>
      <p:pic>
        <p:nvPicPr>
          <p:cNvPr id="36867" name="Image 1">
            <a:extLst>
              <a:ext uri="{FF2B5EF4-FFF2-40B4-BE49-F238E27FC236}">
                <a16:creationId xmlns:a16="http://schemas.microsoft.com/office/drawing/2014/main" id="{06B50E64-322D-440A-A600-D46C52A374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9572"/>
          <a:stretch>
            <a:fillRect/>
          </a:stretch>
        </p:blipFill>
        <p:spPr bwMode="auto">
          <a:xfrm>
            <a:off x="0" y="1267920"/>
            <a:ext cx="11374210" cy="4322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a:extLst>
              <a:ext uri="{FF2B5EF4-FFF2-40B4-BE49-F238E27FC236}">
                <a16:creationId xmlns:a16="http://schemas.microsoft.com/office/drawing/2014/main" id="{B6635447-F4F9-4B72-8AA8-32D2F21C002A}"/>
              </a:ext>
            </a:extLst>
          </p:cNvPr>
          <p:cNvPicPr>
            <a:picLocks noChangeAspect="1"/>
          </p:cNvPicPr>
          <p:nvPr/>
        </p:nvPicPr>
        <p:blipFill>
          <a:blip r:embed="rId4"/>
          <a:stretch>
            <a:fillRect/>
          </a:stretch>
        </p:blipFill>
        <p:spPr>
          <a:xfrm>
            <a:off x="6613961" y="3630706"/>
            <a:ext cx="5737412" cy="3227294"/>
          </a:xfrm>
          <a:prstGeom prst="rect">
            <a:avLst/>
          </a:prstGeom>
        </p:spPr>
      </p:pic>
    </p:spTree>
    <p:extLst>
      <p:ext uri="{BB962C8B-B14F-4D97-AF65-F5344CB8AC3E}">
        <p14:creationId xmlns:p14="http://schemas.microsoft.com/office/powerpoint/2010/main" val="3805879197"/>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3">
            <a:extLst>
              <a:ext uri="{FF2B5EF4-FFF2-40B4-BE49-F238E27FC236}">
                <a16:creationId xmlns:a16="http://schemas.microsoft.com/office/drawing/2014/main" id="{F3A3CBB2-A954-49B4-A429-01640FB48BFB}"/>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34818" name="Text Box 3">
            <a:extLst>
              <a:ext uri="{FF2B5EF4-FFF2-40B4-BE49-F238E27FC236}">
                <a16:creationId xmlns:a16="http://schemas.microsoft.com/office/drawing/2014/main" id="{B31953CF-AF10-40A7-B616-E5EC1DA90FF3}"/>
              </a:ext>
            </a:extLst>
          </p:cNvPr>
          <p:cNvSpPr txBox="1">
            <a:spLocks noChangeArrowheads="1"/>
          </p:cNvSpPr>
          <p:nvPr/>
        </p:nvSpPr>
        <p:spPr bwMode="auto">
          <a:xfrm>
            <a:off x="1524000" y="0"/>
            <a:ext cx="9144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500" b="1">
                <a:solidFill>
                  <a:schemeClr val="bg1"/>
                </a:solidFill>
              </a:rPr>
              <a:t>		</a:t>
            </a:r>
            <a:endParaRPr lang="fr-FR" altLang="fr-FR" sz="2400" b="1">
              <a:solidFill>
                <a:schemeClr val="bg1"/>
              </a:solidFill>
            </a:endParaRPr>
          </a:p>
          <a:p>
            <a:pPr algn="r" eaLnBrk="1" hangingPunct="1">
              <a:spcBef>
                <a:spcPct val="0"/>
              </a:spcBef>
              <a:buFontTx/>
              <a:buNone/>
            </a:pPr>
            <a:r>
              <a:rPr lang="fr-FR" altLang="fr-FR" sz="2400" b="1">
                <a:solidFill>
                  <a:schemeClr val="bg1"/>
                </a:solidFill>
              </a:rPr>
              <a:t>			</a:t>
            </a:r>
          </a:p>
        </p:txBody>
      </p:sp>
      <p:sp>
        <p:nvSpPr>
          <p:cNvPr id="34820" name="Rectangle 4">
            <a:extLst>
              <a:ext uri="{FF2B5EF4-FFF2-40B4-BE49-F238E27FC236}">
                <a16:creationId xmlns:a16="http://schemas.microsoft.com/office/drawing/2014/main" id="{708854EA-AC28-4D0F-BCD1-5CF5874A1CBB}"/>
              </a:ext>
            </a:extLst>
          </p:cNvPr>
          <p:cNvSpPr>
            <a:spLocks noChangeArrowheads="1"/>
          </p:cNvSpPr>
          <p:nvPr/>
        </p:nvSpPr>
        <p:spPr bwMode="auto">
          <a:xfrm>
            <a:off x="7396163" y="188913"/>
            <a:ext cx="3211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1800" b="1" dirty="0">
                <a:solidFill>
                  <a:schemeClr val="bg1"/>
                </a:solidFill>
              </a:rPr>
              <a:t>Implantation gare de départ</a:t>
            </a:r>
            <a:endParaRPr lang="fr-FR" altLang="fr-FR" sz="2400" b="1" dirty="0">
              <a:solidFill>
                <a:schemeClr val="bg1"/>
              </a:solidFill>
            </a:endParaRPr>
          </a:p>
        </p:txBody>
      </p:sp>
      <p:pic>
        <p:nvPicPr>
          <p:cNvPr id="3" name="Image 2">
            <a:extLst>
              <a:ext uri="{FF2B5EF4-FFF2-40B4-BE49-F238E27FC236}">
                <a16:creationId xmlns:a16="http://schemas.microsoft.com/office/drawing/2014/main" id="{DD7D6D5F-B792-42C7-92C0-DD5913ADF831}"/>
              </a:ext>
            </a:extLst>
          </p:cNvPr>
          <p:cNvPicPr>
            <a:picLocks noChangeAspect="1"/>
          </p:cNvPicPr>
          <p:nvPr/>
        </p:nvPicPr>
        <p:blipFill rotWithShape="1">
          <a:blip r:embed="rId3">
            <a:extLst>
              <a:ext uri="{28A0092B-C50C-407E-A947-70E740481C1C}">
                <a14:useLocalDpi xmlns:a14="http://schemas.microsoft.com/office/drawing/2010/main" val="0"/>
              </a:ext>
            </a:extLst>
          </a:blip>
          <a:srcRect l="33291" t="32907" r="7903" b="22011"/>
          <a:stretch/>
        </p:blipFill>
        <p:spPr>
          <a:xfrm>
            <a:off x="412257" y="1232694"/>
            <a:ext cx="11367486" cy="4894262"/>
          </a:xfrm>
          <a:prstGeom prst="rect">
            <a:avLst/>
          </a:prstGeom>
        </p:spPr>
      </p:pic>
      <p:sp>
        <p:nvSpPr>
          <p:cNvPr id="8" name="Text Box 3">
            <a:extLst>
              <a:ext uri="{FF2B5EF4-FFF2-40B4-BE49-F238E27FC236}">
                <a16:creationId xmlns:a16="http://schemas.microsoft.com/office/drawing/2014/main" id="{9D2F0F00-DFE8-4238-910E-E8E99CB68E5E}"/>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500" b="1" dirty="0">
                <a:solidFill>
                  <a:schemeClr val="bg1"/>
                </a:solidFill>
              </a:rPr>
              <a:t>		</a:t>
            </a:r>
            <a:endParaRPr lang="fr-FR" altLang="fr-FR" sz="2400" b="1" dirty="0">
              <a:solidFill>
                <a:schemeClr val="bg1"/>
              </a:solidFill>
            </a:endParaRPr>
          </a:p>
          <a:p>
            <a:pPr eaLnBrk="1" hangingPunct="1">
              <a:spcBef>
                <a:spcPct val="0"/>
              </a:spcBef>
              <a:buFontTx/>
              <a:buNone/>
            </a:pPr>
            <a:r>
              <a:rPr lang="fr-FR" altLang="fr-FR" sz="2400" b="1" dirty="0">
                <a:solidFill>
                  <a:schemeClr val="bg1"/>
                </a:solidFill>
              </a:rPr>
              <a:t>IMPLANTATION GARE DE DEPART CAUTERETS</a:t>
            </a:r>
          </a:p>
        </p:txBody>
      </p:sp>
    </p:spTree>
    <p:extLst>
      <p:ext uri="{BB962C8B-B14F-4D97-AF65-F5344CB8AC3E}">
        <p14:creationId xmlns:p14="http://schemas.microsoft.com/office/powerpoint/2010/main" val="2612463271"/>
      </p:ext>
    </p:extLst>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3">
            <a:extLst>
              <a:ext uri="{FF2B5EF4-FFF2-40B4-BE49-F238E27FC236}">
                <a16:creationId xmlns:a16="http://schemas.microsoft.com/office/drawing/2014/main" id="{60C96ED7-D07B-4C9A-8484-DA1C9EBD2F53}"/>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40962" name="Text Box 3">
            <a:extLst>
              <a:ext uri="{FF2B5EF4-FFF2-40B4-BE49-F238E27FC236}">
                <a16:creationId xmlns:a16="http://schemas.microsoft.com/office/drawing/2014/main" id="{F056095B-7781-495F-81D5-6ADA738CCF0C}"/>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500" b="1" dirty="0">
                <a:solidFill>
                  <a:schemeClr val="bg1"/>
                </a:solidFill>
              </a:rPr>
              <a:t>		</a:t>
            </a:r>
            <a:endParaRPr lang="fr-FR" altLang="fr-FR" sz="2400" b="1" dirty="0">
              <a:solidFill>
                <a:schemeClr val="bg1"/>
              </a:solidFill>
            </a:endParaRPr>
          </a:p>
          <a:p>
            <a:pPr eaLnBrk="1" hangingPunct="1">
              <a:spcBef>
                <a:spcPct val="0"/>
              </a:spcBef>
              <a:buFontTx/>
              <a:buNone/>
            </a:pPr>
            <a:r>
              <a:rPr lang="fr-FR" altLang="fr-FR" sz="2400" b="1" dirty="0">
                <a:solidFill>
                  <a:schemeClr val="bg1"/>
                </a:solidFill>
              </a:rPr>
              <a:t>IMPLANTATION GARE DE DEPART CAUTERETS – Vue d’ensemble</a:t>
            </a:r>
          </a:p>
        </p:txBody>
      </p:sp>
      <p:pic>
        <p:nvPicPr>
          <p:cNvPr id="40964" name="Picture 3" descr="D:\UTN-Cauterets-2019-Di1221\Rédaction\Rendus\vue 2.jpg">
            <a:extLst>
              <a:ext uri="{FF2B5EF4-FFF2-40B4-BE49-F238E27FC236}">
                <a16:creationId xmlns:a16="http://schemas.microsoft.com/office/drawing/2014/main" id="{C8040818-690C-4EAA-89CA-E44371C9A9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067" y="954252"/>
            <a:ext cx="10411999" cy="5903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9370360"/>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3">
            <a:extLst>
              <a:ext uri="{FF2B5EF4-FFF2-40B4-BE49-F238E27FC236}">
                <a16:creationId xmlns:a16="http://schemas.microsoft.com/office/drawing/2014/main" id="{C447B92E-7884-45A7-95B2-FD7C4DD845D3}"/>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18434" name="Text Box 3">
            <a:extLst>
              <a:ext uri="{FF2B5EF4-FFF2-40B4-BE49-F238E27FC236}">
                <a16:creationId xmlns:a16="http://schemas.microsoft.com/office/drawing/2014/main" id="{2BA317D6-4F9B-47CC-B110-7EBB657D7218}"/>
              </a:ext>
            </a:extLst>
          </p:cNvPr>
          <p:cNvSpPr txBox="1">
            <a:spLocks noChangeArrowheads="1"/>
          </p:cNvSpPr>
          <p:nvPr/>
        </p:nvSpPr>
        <p:spPr bwMode="auto">
          <a:xfrm>
            <a:off x="0" y="0"/>
            <a:ext cx="12192000" cy="981075"/>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500" b="1" dirty="0"/>
              <a:t>		</a:t>
            </a:r>
            <a:endParaRPr lang="fr-FR" altLang="fr-FR" sz="2400" b="1" dirty="0"/>
          </a:p>
          <a:p>
            <a:pPr eaLnBrk="1" hangingPunct="1">
              <a:spcBef>
                <a:spcPct val="0"/>
              </a:spcBef>
              <a:buFontTx/>
              <a:buNone/>
            </a:pPr>
            <a:endParaRPr lang="fr-FR" altLang="fr-FR" sz="1800" b="1" dirty="0">
              <a:solidFill>
                <a:schemeClr val="bg1"/>
              </a:solidFill>
            </a:endParaRPr>
          </a:p>
          <a:p>
            <a:pPr>
              <a:spcBef>
                <a:spcPct val="0"/>
              </a:spcBef>
              <a:buNone/>
            </a:pPr>
            <a:r>
              <a:rPr lang="fr-FR" altLang="fr-FR" sz="2800" b="1" dirty="0">
                <a:solidFill>
                  <a:schemeClr val="bg1"/>
                </a:solidFill>
              </a:rPr>
              <a:t>IMPLANTATION DE LA LIGNE CAUTERETS – LUZ ARDIDEN</a:t>
            </a:r>
          </a:p>
        </p:txBody>
      </p:sp>
      <p:pic>
        <p:nvPicPr>
          <p:cNvPr id="18435" name="Picture 8" descr="D:\UTN-Cauterets-2016-Di0975\CP3\Plan général vue générale .jpg">
            <a:extLst>
              <a:ext uri="{FF2B5EF4-FFF2-40B4-BE49-F238E27FC236}">
                <a16:creationId xmlns:a16="http://schemas.microsoft.com/office/drawing/2014/main" id="{5B347268-1B7A-4DC4-954E-0813F8E4F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46" t="18549" r="833" b="2643"/>
          <a:stretch>
            <a:fillRect/>
          </a:stretch>
        </p:blipFill>
        <p:spPr bwMode="auto">
          <a:xfrm>
            <a:off x="1161521" y="1131093"/>
            <a:ext cx="9868958" cy="5608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E79A81A8-8DB9-430E-A892-E893700EC334}"/>
              </a:ext>
            </a:extLst>
          </p:cNvPr>
          <p:cNvPicPr>
            <a:picLocks noChangeAspect="1"/>
          </p:cNvPicPr>
          <p:nvPr/>
        </p:nvPicPr>
        <p:blipFill>
          <a:blip r:embed="rId4"/>
          <a:stretch>
            <a:fillRect/>
          </a:stretch>
        </p:blipFill>
        <p:spPr>
          <a:xfrm>
            <a:off x="11073282" y="5949950"/>
            <a:ext cx="1118718" cy="908050"/>
          </a:xfrm>
          <a:prstGeom prst="rect">
            <a:avLst/>
          </a:prstGeom>
        </p:spPr>
      </p:pic>
    </p:spTree>
    <p:extLst>
      <p:ext uri="{BB962C8B-B14F-4D97-AF65-F5344CB8AC3E}">
        <p14:creationId xmlns:p14="http://schemas.microsoft.com/office/powerpoint/2010/main" val="2353129195"/>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3">
            <a:extLst>
              <a:ext uri="{FF2B5EF4-FFF2-40B4-BE49-F238E27FC236}">
                <a16:creationId xmlns:a16="http://schemas.microsoft.com/office/drawing/2014/main" id="{94DE89EF-2F71-48DC-8571-B167AE435235}"/>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pic>
        <p:nvPicPr>
          <p:cNvPr id="20483" name="Picture 2" descr="20160526114927">
            <a:extLst>
              <a:ext uri="{FF2B5EF4-FFF2-40B4-BE49-F238E27FC236}">
                <a16:creationId xmlns:a16="http://schemas.microsoft.com/office/drawing/2014/main" id="{74EE8D20-72E3-4885-8AF5-E1E15C43DE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52" t="11517" r="3554" b="9360"/>
          <a:stretch>
            <a:fillRect/>
          </a:stretch>
        </p:blipFill>
        <p:spPr bwMode="auto">
          <a:xfrm>
            <a:off x="812800" y="1099608"/>
            <a:ext cx="9855200" cy="566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a:extLst>
              <a:ext uri="{FF2B5EF4-FFF2-40B4-BE49-F238E27FC236}">
                <a16:creationId xmlns:a16="http://schemas.microsoft.com/office/drawing/2014/main" id="{CC4F9619-6B28-4D39-9AA3-46F3BF11B93E}"/>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500" b="1" dirty="0">
                <a:solidFill>
                  <a:schemeClr val="bg1"/>
                </a:solidFill>
              </a:rPr>
              <a:t>		</a:t>
            </a:r>
            <a:endParaRPr lang="fr-FR" altLang="fr-FR" sz="2400" b="1" dirty="0">
              <a:solidFill>
                <a:schemeClr val="bg1"/>
              </a:solidFill>
            </a:endParaRPr>
          </a:p>
          <a:p>
            <a:pPr eaLnBrk="1" hangingPunct="1">
              <a:spcBef>
                <a:spcPct val="0"/>
              </a:spcBef>
              <a:buFontTx/>
              <a:buNone/>
            </a:pPr>
            <a:r>
              <a:rPr lang="fr-FR" altLang="fr-FR" sz="2400" b="1" dirty="0">
                <a:solidFill>
                  <a:schemeClr val="bg1"/>
                </a:solidFill>
              </a:rPr>
              <a:t>IMPLANTATION DE LA LIGNE CAUTERETS – LUZ ARDIDEN</a:t>
            </a:r>
          </a:p>
        </p:txBody>
      </p:sp>
      <p:pic>
        <p:nvPicPr>
          <p:cNvPr id="7" name="Image 6">
            <a:extLst>
              <a:ext uri="{FF2B5EF4-FFF2-40B4-BE49-F238E27FC236}">
                <a16:creationId xmlns:a16="http://schemas.microsoft.com/office/drawing/2014/main" id="{058F8970-E821-430A-B59B-7ECFB925ABC0}"/>
              </a:ext>
            </a:extLst>
          </p:cNvPr>
          <p:cNvPicPr>
            <a:picLocks noChangeAspect="1"/>
          </p:cNvPicPr>
          <p:nvPr/>
        </p:nvPicPr>
        <p:blipFill>
          <a:blip r:embed="rId4"/>
          <a:stretch>
            <a:fillRect/>
          </a:stretch>
        </p:blipFill>
        <p:spPr>
          <a:xfrm>
            <a:off x="11073282" y="5949950"/>
            <a:ext cx="1118718" cy="908050"/>
          </a:xfrm>
          <a:prstGeom prst="rect">
            <a:avLst/>
          </a:prstGeom>
        </p:spPr>
      </p:pic>
    </p:spTree>
    <p:extLst>
      <p:ext uri="{BB962C8B-B14F-4D97-AF65-F5344CB8AC3E}">
        <p14:creationId xmlns:p14="http://schemas.microsoft.com/office/powerpoint/2010/main" val="99831388"/>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35869345-21C3-4DE6-B9A4-31619BEA4904}"/>
              </a:ext>
            </a:extLst>
          </p:cNvPr>
          <p:cNvSpPr>
            <a:spLocks noGrp="1"/>
          </p:cNvSpPr>
          <p:nvPr>
            <p:ph idx="1"/>
          </p:nvPr>
        </p:nvSpPr>
        <p:spPr>
          <a:xfrm>
            <a:off x="254000" y="1168400"/>
            <a:ext cx="11683999" cy="5689600"/>
          </a:xfrm>
        </p:spPr>
        <p:txBody>
          <a:bodyPr>
            <a:normAutofit fontScale="70000" lnSpcReduction="20000"/>
          </a:bodyPr>
          <a:lstStyle/>
          <a:p>
            <a:pPr marL="0" indent="0" algn="just">
              <a:buNone/>
            </a:pPr>
            <a:r>
              <a:rPr lang="fr-FR" dirty="0"/>
              <a:t>Le projet porte sur le programme de liaison par télécabine entre le village de Cauterets et le domaine skiable de l’</a:t>
            </a:r>
            <a:r>
              <a:rPr lang="fr-FR" dirty="0" err="1"/>
              <a:t>Ardiden</a:t>
            </a:r>
            <a:r>
              <a:rPr lang="fr-FR" dirty="0"/>
              <a:t> (</a:t>
            </a:r>
            <a:r>
              <a:rPr lang="fr-FR" dirty="0" err="1"/>
              <a:t>Luz</a:t>
            </a:r>
            <a:r>
              <a:rPr lang="fr-FR" dirty="0"/>
              <a:t> </a:t>
            </a:r>
            <a:r>
              <a:rPr lang="fr-FR" dirty="0" err="1"/>
              <a:t>Ardiden</a:t>
            </a:r>
            <a:r>
              <a:rPr lang="fr-FR" dirty="0"/>
              <a:t>). Le projet ambitionne un développement significatif de l’offre de ski basé sur </a:t>
            </a:r>
            <a:r>
              <a:rPr lang="fr-FR" b="1" dirty="0"/>
              <a:t>l’optimisation des équipements existants. </a:t>
            </a:r>
          </a:p>
          <a:p>
            <a:pPr marL="0" indent="0">
              <a:buNone/>
            </a:pPr>
            <a:r>
              <a:rPr lang="fr-FR" b="1" u="sng" dirty="0"/>
              <a:t>I – LES OBJECTIFS DU PROJET</a:t>
            </a:r>
          </a:p>
          <a:p>
            <a:pPr marL="514350" indent="-514350">
              <a:buFont typeface="+mj-lt"/>
              <a:buAutoNum type="arabicPeriod"/>
            </a:pPr>
            <a:r>
              <a:rPr lang="fr-FR" b="1" u="sng" dirty="0"/>
              <a:t>Développer la complémentarité de deux pôles structurants du territoire</a:t>
            </a:r>
            <a:endParaRPr lang="fr-FR" dirty="0"/>
          </a:p>
          <a:p>
            <a:pPr marL="0" indent="0">
              <a:buNone/>
            </a:pPr>
            <a:r>
              <a:rPr lang="fr-FR" dirty="0"/>
              <a:t>Le projet global permet un maillage sur les équipements existants avec : </a:t>
            </a:r>
          </a:p>
          <a:p>
            <a:pPr marL="812800" lvl="0">
              <a:buFont typeface="Wingdings" panose="05000000000000000000" pitchFamily="2" charset="2"/>
              <a:buChar char="ü"/>
            </a:pPr>
            <a:r>
              <a:rPr lang="fr-FR" dirty="0"/>
              <a:t>La télécabine existante du Lys reliant le bourg de Cauterets et le domaine skiable du Lys.</a:t>
            </a:r>
          </a:p>
          <a:p>
            <a:pPr marL="812800" lvl="0">
              <a:buFont typeface="Wingdings" panose="05000000000000000000" pitchFamily="2" charset="2"/>
              <a:buChar char="ü"/>
            </a:pPr>
            <a:r>
              <a:rPr lang="fr-FR" dirty="0"/>
              <a:t>Les télésièges existants d’</a:t>
            </a:r>
            <a:r>
              <a:rPr lang="fr-FR" dirty="0" err="1"/>
              <a:t>Aulian</a:t>
            </a:r>
            <a:r>
              <a:rPr lang="fr-FR" dirty="0"/>
              <a:t> express et </a:t>
            </a:r>
            <a:r>
              <a:rPr lang="fr-FR" dirty="0" err="1"/>
              <a:t>Béderet</a:t>
            </a:r>
            <a:r>
              <a:rPr lang="fr-FR" dirty="0"/>
              <a:t> Express assurant le bouclage de la liaison sur le domaine skiable de l’</a:t>
            </a:r>
            <a:r>
              <a:rPr lang="fr-FR" dirty="0" err="1"/>
              <a:t>Ardiden</a:t>
            </a:r>
            <a:r>
              <a:rPr lang="fr-FR" dirty="0"/>
              <a:t>.</a:t>
            </a:r>
          </a:p>
          <a:p>
            <a:pPr marL="0" indent="0">
              <a:buNone/>
            </a:pPr>
            <a:r>
              <a:rPr lang="fr-FR" dirty="0"/>
              <a:t>Il relie deux pôles majeurs du territoire de forte complémentarité : </a:t>
            </a:r>
          </a:p>
          <a:p>
            <a:pPr marL="0" lvl="0" indent="0">
              <a:buNone/>
            </a:pPr>
            <a:endParaRPr lang="fr-FR" b="1" dirty="0"/>
          </a:p>
          <a:p>
            <a:pPr marL="0" lvl="0" indent="0">
              <a:buNone/>
            </a:pPr>
            <a:r>
              <a:rPr lang="fr-FR" b="1" dirty="0"/>
              <a:t>Le pôle touristique du village de Cauterets </a:t>
            </a:r>
            <a:endParaRPr lang="fr-FR" dirty="0"/>
          </a:p>
          <a:p>
            <a:pPr marL="711200" lvl="0">
              <a:buFont typeface="Wingdings" panose="05000000000000000000" pitchFamily="2" charset="2"/>
              <a:buChar char="ü"/>
            </a:pPr>
            <a:r>
              <a:rPr lang="fr-FR" dirty="0"/>
              <a:t>De nombreux services et commerces animent tout au long de l'année, la vallée ;</a:t>
            </a:r>
          </a:p>
          <a:p>
            <a:pPr marL="711200" lvl="0">
              <a:buFont typeface="Wingdings" panose="05000000000000000000" pitchFamily="2" charset="2"/>
              <a:buChar char="ü"/>
            </a:pPr>
            <a:r>
              <a:rPr lang="fr-FR" dirty="0"/>
              <a:t>Des activités touristiques diversifiées en toute saison (patrimoine culturel, Parc National des Pyrénées, Pont d’Espagne, thermalisme) ;</a:t>
            </a:r>
          </a:p>
          <a:p>
            <a:pPr marL="711200" lvl="0">
              <a:buFont typeface="Wingdings" panose="05000000000000000000" pitchFamily="2" charset="2"/>
              <a:buChar char="ü"/>
            </a:pPr>
            <a:r>
              <a:rPr lang="fr-FR" dirty="0"/>
              <a:t>La liaison directe par télécabine au domaine skiable alpin du Lys ;</a:t>
            </a:r>
          </a:p>
          <a:p>
            <a:pPr marL="711200" lvl="0">
              <a:buFont typeface="Wingdings" panose="05000000000000000000" pitchFamily="2" charset="2"/>
              <a:buChar char="ü"/>
            </a:pPr>
            <a:r>
              <a:rPr lang="fr-FR" dirty="0"/>
              <a:t>Des hébergements avec des lits diversifiés (résidences, hôtels, chambres d'hôtes, gîtes, camping, etc...).</a:t>
            </a:r>
          </a:p>
          <a:p>
            <a:pPr marL="0" indent="0">
              <a:buNone/>
            </a:pPr>
            <a:r>
              <a:rPr lang="fr-FR" b="1" dirty="0"/>
              <a:t> Une dynamique touristique freinée par la capacité à faire évoluer l’offre de ski alpin. </a:t>
            </a:r>
            <a:endParaRPr lang="fr-FR" dirty="0"/>
          </a:p>
          <a:p>
            <a:endParaRPr lang="fr-FR" dirty="0"/>
          </a:p>
        </p:txBody>
      </p:sp>
      <p:sp>
        <p:nvSpPr>
          <p:cNvPr id="5" name="Titre 1">
            <a:extLst>
              <a:ext uri="{FF2B5EF4-FFF2-40B4-BE49-F238E27FC236}">
                <a16:creationId xmlns:a16="http://schemas.microsoft.com/office/drawing/2014/main" id="{00DCAFBD-00DB-4D8F-949E-61A6777D78E6}"/>
              </a:ext>
            </a:extLst>
          </p:cNvPr>
          <p:cNvSpPr>
            <a:spLocks noGrp="1"/>
          </p:cNvSpPr>
          <p:nvPr>
            <p:ph type="title"/>
          </p:nvPr>
        </p:nvSpPr>
        <p:spPr>
          <a:xfrm>
            <a:off x="0" y="0"/>
            <a:ext cx="12192000" cy="999067"/>
          </a:xfrm>
          <a:solidFill>
            <a:srgbClr val="20124D"/>
          </a:solidFill>
          <a:ln>
            <a:noFill/>
          </a:ln>
        </p:spPr>
        <p:txBody>
          <a:bodyPr spcFirstLastPara="1" vert="horz" wrap="square" lIns="91425" tIns="45700" rIns="91425" bIns="45700" rtlCol="0" anchor="t" anchorCtr="0">
            <a:noAutofit/>
          </a:bodyPr>
          <a:lstStyle/>
          <a:p>
            <a:pPr>
              <a:spcBef>
                <a:spcPts val="1000"/>
              </a:spcBef>
              <a:buClr>
                <a:srgbClr val="FFFFFF"/>
              </a:buClr>
              <a:buSzPts val="3600"/>
              <a:buFont typeface="Arial"/>
            </a:pPr>
            <a:r>
              <a:rPr lang="fr-FR" sz="3200" b="1" dirty="0">
                <a:solidFill>
                  <a:srgbClr val="FFFFFF"/>
                </a:solidFill>
                <a:latin typeface="Calibri"/>
                <a:cs typeface="Calibri"/>
              </a:rPr>
              <a:t>LES OBJECTIFS DE CE PROJET</a:t>
            </a:r>
          </a:p>
        </p:txBody>
      </p:sp>
    </p:spTree>
    <p:extLst>
      <p:ext uri="{BB962C8B-B14F-4D97-AF65-F5344CB8AC3E}">
        <p14:creationId xmlns:p14="http://schemas.microsoft.com/office/powerpoint/2010/main" val="21047023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3">
            <a:extLst>
              <a:ext uri="{FF2B5EF4-FFF2-40B4-BE49-F238E27FC236}">
                <a16:creationId xmlns:a16="http://schemas.microsoft.com/office/drawing/2014/main" id="{CE151FC6-D458-4D6B-9D08-2FA17915533B}"/>
              </a:ext>
            </a:extLst>
          </p:cNvPr>
          <p:cNvSpPr txBox="1">
            <a:spLocks noChangeArrowheads="1"/>
          </p:cNvSpPr>
          <p:nvPr/>
        </p:nvSpPr>
        <p:spPr bwMode="auto">
          <a:xfrm>
            <a:off x="1524000" y="0"/>
            <a:ext cx="9144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500" b="1">
                <a:solidFill>
                  <a:schemeClr val="bg1"/>
                </a:solidFill>
              </a:rPr>
              <a:t>		</a:t>
            </a:r>
            <a:endParaRPr lang="fr-FR" altLang="fr-FR" sz="2400" b="1">
              <a:solidFill>
                <a:schemeClr val="bg1"/>
              </a:solidFill>
            </a:endParaRPr>
          </a:p>
          <a:p>
            <a:pPr algn="r" eaLnBrk="1" hangingPunct="1">
              <a:spcBef>
                <a:spcPct val="0"/>
              </a:spcBef>
              <a:buFontTx/>
              <a:buNone/>
            </a:pPr>
            <a:r>
              <a:rPr lang="fr-FR" altLang="fr-FR" sz="2400" b="1">
                <a:solidFill>
                  <a:schemeClr val="bg1"/>
                </a:solidFill>
              </a:rPr>
              <a:t>			</a:t>
            </a:r>
            <a:endParaRPr lang="fr-FR" altLang="fr-FR" sz="1800" b="1">
              <a:solidFill>
                <a:schemeClr val="bg1"/>
              </a:solidFill>
            </a:endParaRPr>
          </a:p>
        </p:txBody>
      </p:sp>
      <p:sp>
        <p:nvSpPr>
          <p:cNvPr id="30722" name="Rectangle 5">
            <a:extLst>
              <a:ext uri="{FF2B5EF4-FFF2-40B4-BE49-F238E27FC236}">
                <a16:creationId xmlns:a16="http://schemas.microsoft.com/office/drawing/2014/main" id="{09AB7EF9-A2A3-42CA-9246-8E6B986DE1BB}"/>
              </a:ext>
            </a:extLst>
          </p:cNvPr>
          <p:cNvSpPr>
            <a:spLocks noChangeArrowheads="1"/>
          </p:cNvSpPr>
          <p:nvPr/>
        </p:nvSpPr>
        <p:spPr bwMode="auto">
          <a:xfrm>
            <a:off x="1048327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30724" name="Rectangle 1">
            <a:extLst>
              <a:ext uri="{FF2B5EF4-FFF2-40B4-BE49-F238E27FC236}">
                <a16:creationId xmlns:a16="http://schemas.microsoft.com/office/drawing/2014/main" id="{250CBBA9-27AD-4CCD-AFB4-895229DF40F3}"/>
              </a:ext>
            </a:extLst>
          </p:cNvPr>
          <p:cNvSpPr>
            <a:spLocks noChangeArrowheads="1"/>
          </p:cNvSpPr>
          <p:nvPr/>
        </p:nvSpPr>
        <p:spPr bwMode="auto">
          <a:xfrm>
            <a:off x="7396163" y="188913"/>
            <a:ext cx="3211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1800" b="1" dirty="0">
                <a:solidFill>
                  <a:schemeClr val="bg1"/>
                </a:solidFill>
              </a:rPr>
              <a:t>Implantation gare de départ</a:t>
            </a:r>
            <a:endParaRPr lang="fr-FR" altLang="fr-FR" sz="2400" b="1" dirty="0">
              <a:solidFill>
                <a:schemeClr val="bg1"/>
              </a:solidFill>
            </a:endParaRPr>
          </a:p>
        </p:txBody>
      </p:sp>
      <p:sp>
        <p:nvSpPr>
          <p:cNvPr id="6" name="Text Box 3">
            <a:extLst>
              <a:ext uri="{FF2B5EF4-FFF2-40B4-BE49-F238E27FC236}">
                <a16:creationId xmlns:a16="http://schemas.microsoft.com/office/drawing/2014/main" id="{65BF990E-954B-4FF7-8243-0250C22AE9E6}"/>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500" b="1" dirty="0">
                <a:solidFill>
                  <a:schemeClr val="bg1"/>
                </a:solidFill>
              </a:rPr>
              <a:t>		</a:t>
            </a:r>
            <a:endParaRPr lang="fr-FR" altLang="fr-FR" sz="2400" b="1" dirty="0">
              <a:solidFill>
                <a:schemeClr val="bg1"/>
              </a:solidFill>
            </a:endParaRPr>
          </a:p>
          <a:p>
            <a:pPr eaLnBrk="1" hangingPunct="1">
              <a:spcBef>
                <a:spcPct val="0"/>
              </a:spcBef>
              <a:buFontTx/>
              <a:buNone/>
            </a:pPr>
            <a:r>
              <a:rPr lang="fr-FR" altLang="fr-FR" sz="2400" b="1" dirty="0">
                <a:solidFill>
                  <a:schemeClr val="bg1"/>
                </a:solidFill>
              </a:rPr>
              <a:t>IMPLANTATION GARE D’ARRIVEE LUZ ARDIDEN</a:t>
            </a:r>
          </a:p>
        </p:txBody>
      </p:sp>
      <p:sp>
        <p:nvSpPr>
          <p:cNvPr id="3" name="ZoneTexte 2">
            <a:extLst>
              <a:ext uri="{FF2B5EF4-FFF2-40B4-BE49-F238E27FC236}">
                <a16:creationId xmlns:a16="http://schemas.microsoft.com/office/drawing/2014/main" id="{3443B534-0DC5-4A93-8C23-23DFCCD6B6D0}"/>
              </a:ext>
            </a:extLst>
          </p:cNvPr>
          <p:cNvSpPr txBox="1"/>
          <p:nvPr/>
        </p:nvSpPr>
        <p:spPr>
          <a:xfrm>
            <a:off x="157980" y="948690"/>
            <a:ext cx="5689600" cy="5909310"/>
          </a:xfrm>
          <a:prstGeom prst="rect">
            <a:avLst/>
          </a:prstGeom>
          <a:noFill/>
        </p:spPr>
        <p:txBody>
          <a:bodyPr wrap="square" rtlCol="0">
            <a:spAutoFit/>
          </a:bodyPr>
          <a:lstStyle/>
          <a:p>
            <a:r>
              <a:rPr lang="fr-FR" b="1" dirty="0"/>
              <a:t>Le site d’implantation </a:t>
            </a:r>
            <a:endParaRPr lang="fr-FR" dirty="0"/>
          </a:p>
          <a:p>
            <a:pPr marL="285750" indent="-285750">
              <a:buFont typeface="Arial" panose="020B0604020202020204" pitchFamily="34" charset="0"/>
              <a:buChar char="•"/>
            </a:pPr>
            <a:r>
              <a:rPr lang="fr-FR" sz="2000" dirty="0"/>
              <a:t>L’implantation du projet en gare amont (côte 2 122m) va permettre de créer une nouvelle porte d’entrée sur le domaine skiable de </a:t>
            </a:r>
            <a:r>
              <a:rPr lang="fr-FR" sz="2000" dirty="0" err="1"/>
              <a:t>Luz</a:t>
            </a:r>
            <a:r>
              <a:rPr lang="fr-FR" sz="2000" dirty="0"/>
              <a:t> </a:t>
            </a:r>
            <a:r>
              <a:rPr lang="fr-FR" sz="2000" dirty="0" err="1"/>
              <a:t>Ardiden</a:t>
            </a:r>
            <a:r>
              <a:rPr lang="fr-FR" sz="2000" dirty="0"/>
              <a:t>. Pour l’insertion de la gare d’arrivée, il a été recherché une solution répondant à des critères tant fonctionnels que paysagers. </a:t>
            </a:r>
          </a:p>
          <a:p>
            <a:pPr marL="285750" indent="-285750">
              <a:buFont typeface="Arial" panose="020B0604020202020204" pitchFamily="34" charset="0"/>
              <a:buChar char="•"/>
            </a:pPr>
            <a:r>
              <a:rPr lang="fr-FR" sz="2000" dirty="0"/>
              <a:t>L’implantation proposée prévoit un débarquement sur une plateforme commune avec le débarquement du TSD de l’</a:t>
            </a:r>
            <a:r>
              <a:rPr lang="fr-FR" sz="2000" dirty="0" err="1"/>
              <a:t>Aulian</a:t>
            </a:r>
            <a:r>
              <a:rPr lang="fr-FR" sz="2000" dirty="0"/>
              <a:t> Express. </a:t>
            </a:r>
          </a:p>
          <a:p>
            <a:pPr marL="285750" indent="-285750">
              <a:buFont typeface="Arial" panose="020B0604020202020204" pitchFamily="34" charset="0"/>
              <a:buChar char="•"/>
            </a:pPr>
            <a:r>
              <a:rPr lang="fr-FR" sz="2000" dirty="0"/>
              <a:t>Les deux gares seront en vis-à-vis et distantes d’environ 70 mètres. Ceci donne une lisibilité directe pour les deux axes structurants. </a:t>
            </a:r>
          </a:p>
          <a:p>
            <a:pPr marL="285750" indent="-285750">
              <a:buFont typeface="Arial" panose="020B0604020202020204" pitchFamily="34" charset="0"/>
              <a:buChar char="•"/>
            </a:pPr>
            <a:r>
              <a:rPr lang="fr-FR" sz="2000" dirty="0"/>
              <a:t>L’implantation retenue doit permettre une connexion fonctionnelle optimisée sur le domaine skiable de l’</a:t>
            </a:r>
            <a:r>
              <a:rPr lang="fr-FR" sz="2000" dirty="0" err="1"/>
              <a:t>Ardiden</a:t>
            </a:r>
            <a:r>
              <a:rPr lang="fr-FR" sz="2000" dirty="0"/>
              <a:t>. La desserte directe de la piste « la Belle Bleue » de niveau de ski moyen et permettant de rejoindre les secteurs d’</a:t>
            </a:r>
            <a:r>
              <a:rPr lang="fr-FR" sz="2000" dirty="0" err="1"/>
              <a:t>Aulian</a:t>
            </a:r>
            <a:r>
              <a:rPr lang="fr-FR" sz="2000" dirty="0"/>
              <a:t> et </a:t>
            </a:r>
            <a:r>
              <a:rPr lang="fr-FR" sz="2000" dirty="0" err="1"/>
              <a:t>Béderet</a:t>
            </a:r>
            <a:r>
              <a:rPr lang="fr-FR" sz="2000" dirty="0"/>
              <a:t> est impérative. </a:t>
            </a:r>
          </a:p>
        </p:txBody>
      </p:sp>
      <p:sp>
        <p:nvSpPr>
          <p:cNvPr id="9" name="ZoneTexte 8">
            <a:extLst>
              <a:ext uri="{FF2B5EF4-FFF2-40B4-BE49-F238E27FC236}">
                <a16:creationId xmlns:a16="http://schemas.microsoft.com/office/drawing/2014/main" id="{337508C1-D350-4065-853E-A241DB9CAE3C}"/>
              </a:ext>
            </a:extLst>
          </p:cNvPr>
          <p:cNvSpPr txBox="1"/>
          <p:nvPr/>
        </p:nvSpPr>
        <p:spPr>
          <a:xfrm>
            <a:off x="6344421" y="1320800"/>
            <a:ext cx="5689600" cy="2031325"/>
          </a:xfrm>
          <a:prstGeom prst="rect">
            <a:avLst/>
          </a:prstGeom>
          <a:noFill/>
        </p:spPr>
        <p:txBody>
          <a:bodyPr wrap="square" rtlCol="0">
            <a:spAutoFit/>
          </a:bodyPr>
          <a:lstStyle/>
          <a:p>
            <a:r>
              <a:rPr lang="fr-FR" b="1" dirty="0"/>
              <a:t>Fonctionnalités du bâtiment  : </a:t>
            </a:r>
          </a:p>
          <a:p>
            <a:r>
              <a:rPr lang="fr-FR" b="1" dirty="0"/>
              <a:t>Zone d’accueil et de services comprenant</a:t>
            </a:r>
          </a:p>
          <a:p>
            <a:pPr marL="285750" indent="-285750">
              <a:buFont typeface="Arial" panose="020B0604020202020204" pitchFamily="34" charset="0"/>
              <a:buChar char="•"/>
            </a:pPr>
            <a:r>
              <a:rPr lang="fr-FR" b="1" dirty="0"/>
              <a:t> Proposition d’un espace de restauration ayant aussi une fonction d’espace de confinement </a:t>
            </a:r>
            <a:r>
              <a:rPr lang="fr-FR" dirty="0"/>
              <a:t>permettant d’abriter le public en cas d’arrêt d’exploitation. </a:t>
            </a:r>
          </a:p>
          <a:p>
            <a:pPr marL="285750" indent="-285750">
              <a:buFont typeface="Arial" panose="020B0604020202020204" pitchFamily="34" charset="0"/>
              <a:buChar char="•"/>
            </a:pPr>
            <a:r>
              <a:rPr lang="fr-FR" dirty="0"/>
              <a:t>Un Belvédère sur le toit</a:t>
            </a:r>
          </a:p>
          <a:p>
            <a:endParaRPr lang="fr-FR" dirty="0"/>
          </a:p>
        </p:txBody>
      </p:sp>
      <p:pic>
        <p:nvPicPr>
          <p:cNvPr id="7" name="Image 6">
            <a:extLst>
              <a:ext uri="{FF2B5EF4-FFF2-40B4-BE49-F238E27FC236}">
                <a16:creationId xmlns:a16="http://schemas.microsoft.com/office/drawing/2014/main" id="{BDCA36EC-E698-4025-9F42-BCE3C0E64DD8}"/>
              </a:ext>
            </a:extLst>
          </p:cNvPr>
          <p:cNvPicPr>
            <a:picLocks noChangeAspect="1"/>
          </p:cNvPicPr>
          <p:nvPr/>
        </p:nvPicPr>
        <p:blipFill rotWithShape="1">
          <a:blip r:embed="rId3">
            <a:extLst>
              <a:ext uri="{28A0092B-C50C-407E-A947-70E740481C1C}">
                <a14:useLocalDpi xmlns:a14="http://schemas.microsoft.com/office/drawing/2010/main" val="0"/>
              </a:ext>
            </a:extLst>
          </a:blip>
          <a:srcRect l="10975" t="23553" r="24826" b="11639"/>
          <a:stretch/>
        </p:blipFill>
        <p:spPr>
          <a:xfrm>
            <a:off x="6344421" y="3149177"/>
            <a:ext cx="6988138" cy="3961895"/>
          </a:xfrm>
          <a:prstGeom prst="rect">
            <a:avLst/>
          </a:prstGeom>
        </p:spPr>
      </p:pic>
    </p:spTree>
    <p:extLst>
      <p:ext uri="{BB962C8B-B14F-4D97-AF65-F5344CB8AC3E}">
        <p14:creationId xmlns:p14="http://schemas.microsoft.com/office/powerpoint/2010/main" val="3134021868"/>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2" descr="VEP G2 ">
            <a:extLst>
              <a:ext uri="{FF2B5EF4-FFF2-40B4-BE49-F238E27FC236}">
                <a16:creationId xmlns:a16="http://schemas.microsoft.com/office/drawing/2014/main" id="{46343155-EA88-4ED9-8745-55D7C1E2A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599413"/>
            <a:ext cx="9076267" cy="6408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 Box 3">
            <a:extLst>
              <a:ext uri="{FF2B5EF4-FFF2-40B4-BE49-F238E27FC236}">
                <a16:creationId xmlns:a16="http://schemas.microsoft.com/office/drawing/2014/main" id="{F434BF4E-52DA-425E-B44F-73E9EADD9DD3}"/>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500" b="1" dirty="0"/>
              <a:t>		</a:t>
            </a:r>
            <a:endParaRPr lang="fr-FR" altLang="fr-FR" sz="2400" b="1" dirty="0"/>
          </a:p>
          <a:p>
            <a:pPr>
              <a:spcBef>
                <a:spcPct val="0"/>
              </a:spcBef>
              <a:buNone/>
            </a:pPr>
            <a:r>
              <a:rPr lang="fr-FR" altLang="fr-FR" sz="2400" b="1" dirty="0">
                <a:solidFill>
                  <a:schemeClr val="bg1"/>
                </a:solidFill>
              </a:rPr>
              <a:t>IMPLANTATION GARE D’ARRIVÉE EN CRÊTE DU LISEY</a:t>
            </a:r>
            <a:endParaRPr lang="fr-FR" altLang="fr-FR" sz="1600" b="1" dirty="0">
              <a:solidFill>
                <a:schemeClr val="bg1"/>
              </a:solidFill>
            </a:endParaRPr>
          </a:p>
          <a:p>
            <a:pPr algn="r" eaLnBrk="1" hangingPunct="1">
              <a:spcBef>
                <a:spcPct val="0"/>
              </a:spcBef>
              <a:buFontTx/>
              <a:buNone/>
            </a:pPr>
            <a:r>
              <a:rPr lang="fr-FR" altLang="fr-FR" sz="2400" b="1" dirty="0"/>
              <a:t>			</a:t>
            </a:r>
            <a:endParaRPr lang="fr-FR" altLang="fr-FR" sz="1600" b="1" dirty="0"/>
          </a:p>
        </p:txBody>
      </p:sp>
      <p:pic>
        <p:nvPicPr>
          <p:cNvPr id="6" name="Image 5">
            <a:extLst>
              <a:ext uri="{FF2B5EF4-FFF2-40B4-BE49-F238E27FC236}">
                <a16:creationId xmlns:a16="http://schemas.microsoft.com/office/drawing/2014/main" id="{1C83ED95-F95C-4430-9AC0-A8BA01C65605}"/>
              </a:ext>
            </a:extLst>
          </p:cNvPr>
          <p:cNvPicPr>
            <a:picLocks noChangeAspect="1"/>
          </p:cNvPicPr>
          <p:nvPr/>
        </p:nvPicPr>
        <p:blipFill>
          <a:blip r:embed="rId4"/>
          <a:stretch>
            <a:fillRect/>
          </a:stretch>
        </p:blipFill>
        <p:spPr>
          <a:xfrm>
            <a:off x="11073282" y="5949950"/>
            <a:ext cx="1118718" cy="908050"/>
          </a:xfrm>
          <a:prstGeom prst="rect">
            <a:avLst/>
          </a:prstGeom>
        </p:spPr>
      </p:pic>
    </p:spTree>
    <p:extLst>
      <p:ext uri="{BB962C8B-B14F-4D97-AF65-F5344CB8AC3E}">
        <p14:creationId xmlns:p14="http://schemas.microsoft.com/office/powerpoint/2010/main" val="1296776868"/>
      </p:ext>
    </p:extLst>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014E03E-8ABE-45C2-8EF4-293F70615CDF}"/>
              </a:ext>
            </a:extLst>
          </p:cNvPr>
          <p:cNvSpPr>
            <a:spLocks noGrp="1"/>
          </p:cNvSpPr>
          <p:nvPr>
            <p:ph idx="1"/>
          </p:nvPr>
        </p:nvSpPr>
        <p:spPr>
          <a:xfrm>
            <a:off x="457201" y="1266823"/>
            <a:ext cx="11616266" cy="4998509"/>
          </a:xfrm>
        </p:spPr>
        <p:txBody>
          <a:bodyPr>
            <a:normAutofit lnSpcReduction="10000"/>
          </a:bodyPr>
          <a:lstStyle/>
          <a:p>
            <a:r>
              <a:rPr lang="fr-FR" dirty="0"/>
              <a:t>Pour assurer la continuité des flux des pistes en provenant du TSD </a:t>
            </a:r>
            <a:r>
              <a:rPr lang="fr-FR" dirty="0" err="1"/>
              <a:t>Béderet</a:t>
            </a:r>
            <a:r>
              <a:rPr lang="fr-FR" dirty="0"/>
              <a:t> tout en garantissant le retour vers la nouvelle plateforme : </a:t>
            </a:r>
          </a:p>
          <a:p>
            <a:r>
              <a:rPr lang="fr-FR" dirty="0"/>
              <a:t>la piste </a:t>
            </a:r>
            <a:r>
              <a:rPr lang="fr-FR" b="1" dirty="0"/>
              <a:t>Belle Bleue </a:t>
            </a:r>
            <a:r>
              <a:rPr lang="fr-FR" dirty="0"/>
              <a:t>au départ du TSD </a:t>
            </a:r>
            <a:r>
              <a:rPr lang="fr-FR" dirty="0" err="1"/>
              <a:t>Béderet</a:t>
            </a:r>
            <a:r>
              <a:rPr lang="fr-FR" dirty="0"/>
              <a:t> sera modifiée et décalée en versant Cauterets, puis, elle empruntera un passage inférieur sous la nouvelle plateforme. Cette configuration nécessaire pour rétablir le passage de la piste « la Belle Bleue », minimisera l’emprise globale du chantier de terrassement. </a:t>
            </a:r>
          </a:p>
          <a:p>
            <a:r>
              <a:rPr lang="fr-FR" dirty="0"/>
              <a:t>la piste </a:t>
            </a:r>
            <a:r>
              <a:rPr lang="fr-FR" b="1" dirty="0"/>
              <a:t>Rouge </a:t>
            </a:r>
            <a:r>
              <a:rPr lang="fr-FR" b="1" dirty="0" err="1"/>
              <a:t>Lisey</a:t>
            </a:r>
            <a:r>
              <a:rPr lang="fr-FR" b="1" dirty="0"/>
              <a:t> </a:t>
            </a:r>
            <a:r>
              <a:rPr lang="fr-FR" dirty="0"/>
              <a:t>sera en continuité et elle aussi décalée sur le versant de Cauterets pour permettre la continuité des flux depuis </a:t>
            </a:r>
            <a:r>
              <a:rPr lang="fr-FR" dirty="0" err="1"/>
              <a:t>Béderet</a:t>
            </a:r>
            <a:r>
              <a:rPr lang="fr-FR" dirty="0"/>
              <a:t> avec une pente correcte. </a:t>
            </a:r>
          </a:p>
          <a:p>
            <a:r>
              <a:rPr lang="fr-FR" dirty="0"/>
              <a:t>Pour le retour vers Cauterets, l’accès à la Télécabine depuis la « Belle Bleue » s'effectuera par une voie piétonne. Une aire de déchausse est prévue en bordure de piste et un accès à pied (25 m environ) permettra de rejoindre la plate forme. </a:t>
            </a:r>
          </a:p>
        </p:txBody>
      </p:sp>
      <p:sp>
        <p:nvSpPr>
          <p:cNvPr id="4" name="Text Box 3">
            <a:extLst>
              <a:ext uri="{FF2B5EF4-FFF2-40B4-BE49-F238E27FC236}">
                <a16:creationId xmlns:a16="http://schemas.microsoft.com/office/drawing/2014/main" id="{E48B2602-EDC6-49B5-814D-573CE18008DA}"/>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500" b="1" dirty="0"/>
              <a:t>		</a:t>
            </a:r>
            <a:endParaRPr lang="fr-FR" altLang="fr-FR" sz="2400" b="1" dirty="0"/>
          </a:p>
          <a:p>
            <a:pPr eaLnBrk="1" hangingPunct="1">
              <a:spcBef>
                <a:spcPct val="0"/>
              </a:spcBef>
              <a:buFontTx/>
              <a:buNone/>
            </a:pPr>
            <a:r>
              <a:rPr lang="fr-FR" altLang="fr-FR" sz="2400" b="1" dirty="0">
                <a:solidFill>
                  <a:schemeClr val="bg1"/>
                </a:solidFill>
              </a:rPr>
              <a:t>IMPLANTATION GARE D’ARRIVÉE EN CRÊTE DU LISEY : ACCES AU DOMAINE</a:t>
            </a:r>
            <a:endParaRPr lang="fr-FR" altLang="fr-FR" sz="1600" b="1" dirty="0">
              <a:solidFill>
                <a:schemeClr val="bg1"/>
              </a:solidFill>
            </a:endParaRPr>
          </a:p>
        </p:txBody>
      </p:sp>
    </p:spTree>
    <p:extLst>
      <p:ext uri="{BB962C8B-B14F-4D97-AF65-F5344CB8AC3E}">
        <p14:creationId xmlns:p14="http://schemas.microsoft.com/office/powerpoint/2010/main" val="1082723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3">
            <a:extLst>
              <a:ext uri="{FF2B5EF4-FFF2-40B4-BE49-F238E27FC236}">
                <a16:creationId xmlns:a16="http://schemas.microsoft.com/office/drawing/2014/main" id="{BF1AB1FC-60EF-4C1B-9C66-18DBB4F2CA0A}"/>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45058" name="Text Box 3">
            <a:extLst>
              <a:ext uri="{FF2B5EF4-FFF2-40B4-BE49-F238E27FC236}">
                <a16:creationId xmlns:a16="http://schemas.microsoft.com/office/drawing/2014/main" id="{93A557FD-FE53-4569-A466-9497CBD8F517}"/>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500" b="1" dirty="0"/>
              <a:t>		</a:t>
            </a:r>
            <a:endParaRPr lang="fr-FR" altLang="fr-FR" sz="2400" b="1" dirty="0"/>
          </a:p>
          <a:p>
            <a:pPr eaLnBrk="1" hangingPunct="1">
              <a:spcBef>
                <a:spcPct val="0"/>
              </a:spcBef>
              <a:buFontTx/>
              <a:buNone/>
            </a:pPr>
            <a:r>
              <a:rPr lang="fr-FR" altLang="fr-FR" sz="2400" b="1" dirty="0">
                <a:solidFill>
                  <a:schemeClr val="bg1"/>
                </a:solidFill>
              </a:rPr>
              <a:t>IMPLANTATION GARE D’ARRIVÉE EN CRÊTE DU LISEY : ACCES AU DOMAINE</a:t>
            </a:r>
            <a:endParaRPr lang="fr-FR" altLang="fr-FR" sz="1600" b="1" dirty="0">
              <a:solidFill>
                <a:schemeClr val="bg1"/>
              </a:solidFill>
            </a:endParaRPr>
          </a:p>
        </p:txBody>
      </p:sp>
      <p:pic>
        <p:nvPicPr>
          <p:cNvPr id="6" name="Image 5">
            <a:extLst>
              <a:ext uri="{FF2B5EF4-FFF2-40B4-BE49-F238E27FC236}">
                <a16:creationId xmlns:a16="http://schemas.microsoft.com/office/drawing/2014/main" id="{C5BEDA8A-418E-48DD-B702-7644DBD861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176" y="981075"/>
            <a:ext cx="10252179" cy="5757862"/>
          </a:xfrm>
          <a:prstGeom prst="rect">
            <a:avLst/>
          </a:prstGeom>
        </p:spPr>
      </p:pic>
    </p:spTree>
    <p:extLst>
      <p:ext uri="{BB962C8B-B14F-4D97-AF65-F5344CB8AC3E}">
        <p14:creationId xmlns:p14="http://schemas.microsoft.com/office/powerpoint/2010/main" val="516109914"/>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412BF70-D48E-4B69-8B29-BAFB39599F72}"/>
              </a:ext>
            </a:extLst>
          </p:cNvPr>
          <p:cNvSpPr>
            <a:spLocks noGrp="1"/>
          </p:cNvSpPr>
          <p:nvPr>
            <p:ph idx="1"/>
          </p:nvPr>
        </p:nvSpPr>
        <p:spPr>
          <a:xfrm>
            <a:off x="838200" y="589490"/>
            <a:ext cx="10515600" cy="4422777"/>
          </a:xfrm>
          <a:solidFill>
            <a:srgbClr val="20124D"/>
          </a:solidFill>
          <a:ln>
            <a:noFill/>
          </a:ln>
        </p:spPr>
        <p:txBody>
          <a:bodyPr spcFirstLastPara="1" vert="horz" wrap="square" lIns="91425" tIns="45700" rIns="91425" bIns="45700" rtlCol="0" anchor="t" anchorCtr="0">
            <a:noAutofit/>
          </a:bodyPr>
          <a:lstStyle/>
          <a:p>
            <a:pPr algn="ctr">
              <a:buClr>
                <a:srgbClr val="FFFFFF"/>
              </a:buClr>
              <a:buSzPts val="3600"/>
              <a:buNone/>
            </a:pPr>
            <a:r>
              <a:rPr lang="fr-FR" sz="4400" b="1" dirty="0">
                <a:solidFill>
                  <a:srgbClr val="FFFFFF"/>
                </a:solidFill>
                <a:latin typeface="Calibri"/>
                <a:ea typeface="+mj-ea"/>
                <a:cs typeface="Calibri"/>
              </a:rPr>
              <a:t>CHAPITRE 3</a:t>
            </a:r>
          </a:p>
          <a:p>
            <a:pPr algn="ctr">
              <a:buClr>
                <a:srgbClr val="FFFFFF"/>
              </a:buClr>
              <a:buSzPts val="3600"/>
              <a:buNone/>
            </a:pPr>
            <a:endParaRPr lang="fr-FR" sz="3200" b="1" dirty="0">
              <a:solidFill>
                <a:srgbClr val="FFFFFF"/>
              </a:solidFill>
              <a:latin typeface="Calibri"/>
              <a:ea typeface="+mj-ea"/>
              <a:cs typeface="Calibri"/>
            </a:endParaRPr>
          </a:p>
          <a:p>
            <a:pPr marL="0" lvl="0" indent="0" algn="ctr">
              <a:lnSpc>
                <a:spcPct val="100000"/>
              </a:lnSpc>
              <a:spcBef>
                <a:spcPts val="0"/>
              </a:spcBef>
              <a:buNone/>
              <a:defRPr/>
            </a:pPr>
            <a:r>
              <a:rPr lang="fr-FR" sz="4400" b="1" dirty="0">
                <a:solidFill>
                  <a:schemeClr val="bg1"/>
                </a:solidFill>
              </a:rPr>
              <a:t>LES RISQUES NATURELS  AUXQUELS LE PROJET PEUT ETRE EXPOSE AINSI QUE LES MESURES DE PREVENTION NECESSAIRES</a:t>
            </a:r>
          </a:p>
          <a:p>
            <a:pPr algn="ctr">
              <a:buClr>
                <a:srgbClr val="FFFFFF"/>
              </a:buClr>
              <a:buSzPts val="3600"/>
              <a:buNone/>
            </a:pPr>
            <a:endParaRPr lang="fr-FR" sz="3200" b="1" dirty="0">
              <a:solidFill>
                <a:srgbClr val="FFFFFF"/>
              </a:solidFill>
              <a:latin typeface="Calibri"/>
              <a:ea typeface="+mj-ea"/>
              <a:cs typeface="Calibri"/>
            </a:endParaRPr>
          </a:p>
          <a:p>
            <a:pPr algn="r">
              <a:buClr>
                <a:srgbClr val="FFFFFF"/>
              </a:buClr>
              <a:buSzPts val="3600"/>
              <a:buNone/>
            </a:pPr>
            <a:endParaRPr lang="fr-FR" sz="3200" b="1" dirty="0">
              <a:solidFill>
                <a:srgbClr val="FFFFFF"/>
              </a:solidFill>
              <a:latin typeface="Calibri"/>
              <a:ea typeface="+mj-ea"/>
              <a:cs typeface="Calibri"/>
            </a:endParaRPr>
          </a:p>
          <a:p>
            <a:pPr marL="0" indent="0" defTabSz="808038">
              <a:buNone/>
              <a:tabLst>
                <a:tab pos="8974138" algn="l"/>
              </a:tabLst>
            </a:pPr>
            <a:r>
              <a:rPr lang="fr-FR" sz="2400" b="1" i="1" u="sng" dirty="0"/>
              <a:t>Expertises et analyses </a:t>
            </a:r>
            <a:r>
              <a:rPr lang="fr-FR" sz="2400" i="1" dirty="0"/>
              <a:t>: JF. Meffre, Expert </a:t>
            </a:r>
            <a:r>
              <a:rPr lang="fr-FR" sz="2400" i="1" dirty="0" err="1"/>
              <a:t>Avalanchologue</a:t>
            </a:r>
            <a:r>
              <a:rPr lang="fr-FR" sz="2400" i="1" dirty="0"/>
              <a:t> </a:t>
            </a:r>
            <a:r>
              <a:rPr lang="fr-FR" dirty="0"/>
              <a:t> </a:t>
            </a:r>
            <a:r>
              <a:rPr lang="fr-FR" sz="2400" i="1" dirty="0" err="1"/>
              <a:t>Engineerisk</a:t>
            </a:r>
            <a:r>
              <a:rPr lang="fr-FR" sz="2400" i="1" dirty="0"/>
              <a:t> ,</a:t>
            </a:r>
          </a:p>
          <a:p>
            <a:pPr marL="0" indent="0" defTabSz="808038">
              <a:buNone/>
              <a:tabLst>
                <a:tab pos="8974138" algn="l"/>
              </a:tabLst>
            </a:pPr>
            <a:r>
              <a:rPr lang="fr-FR" sz="2400" i="1" dirty="0"/>
              <a:t>Expert avalanche, SAGE Ingénierie, géotechnique </a:t>
            </a:r>
            <a:r>
              <a:rPr lang="fr-FR" sz="2400" i="1" dirty="0" err="1"/>
              <a:t>Dianeige</a:t>
            </a:r>
            <a:r>
              <a:rPr lang="fr-FR" sz="2400" i="1" dirty="0"/>
              <a:t>. </a:t>
            </a:r>
            <a:endParaRPr lang="fr-FR" b="0" dirty="0">
              <a:effectLst/>
            </a:endParaRPr>
          </a:p>
        </p:txBody>
      </p:sp>
      <p:pic>
        <p:nvPicPr>
          <p:cNvPr id="1026" name="Picture 2">
            <a:extLst>
              <a:ext uri="{FF2B5EF4-FFF2-40B4-BE49-F238E27FC236}">
                <a16:creationId xmlns:a16="http://schemas.microsoft.com/office/drawing/2014/main" id="{28271D1E-EF92-43B8-A98D-84A0AE34F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0204" y="5793536"/>
            <a:ext cx="2091796" cy="106446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8E01C491-6E03-46AF-88AE-E28905D02D01}"/>
              </a:ext>
            </a:extLst>
          </p:cNvPr>
          <p:cNvPicPr>
            <a:picLocks noChangeAspect="1"/>
          </p:cNvPicPr>
          <p:nvPr/>
        </p:nvPicPr>
        <p:blipFill>
          <a:blip r:embed="rId3"/>
          <a:stretch>
            <a:fillRect/>
          </a:stretch>
        </p:blipFill>
        <p:spPr>
          <a:xfrm>
            <a:off x="9195540" y="5875446"/>
            <a:ext cx="904664" cy="900643"/>
          </a:xfrm>
          <a:prstGeom prst="rect">
            <a:avLst/>
          </a:prstGeom>
        </p:spPr>
      </p:pic>
    </p:spTree>
    <p:extLst>
      <p:ext uri="{BB962C8B-B14F-4D97-AF65-F5344CB8AC3E}">
        <p14:creationId xmlns:p14="http://schemas.microsoft.com/office/powerpoint/2010/main" val="37039693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D520F5A-C8BD-4340-8094-069A2BDC394C}"/>
              </a:ext>
            </a:extLst>
          </p:cNvPr>
          <p:cNvSpPr txBox="1"/>
          <p:nvPr/>
        </p:nvSpPr>
        <p:spPr>
          <a:xfrm>
            <a:off x="1160379" y="1156772"/>
            <a:ext cx="8881088" cy="3385542"/>
          </a:xfrm>
          <a:prstGeom prst="rect">
            <a:avLst/>
          </a:prstGeom>
          <a:noFill/>
        </p:spPr>
        <p:txBody>
          <a:bodyPr wrap="square">
            <a:spAutoFit/>
          </a:bodyPr>
          <a:lstStyle/>
          <a:p>
            <a:r>
              <a:rPr lang="fr-FR" sz="2800" b="1" dirty="0"/>
              <a:t>Etat du site et de son environnement</a:t>
            </a:r>
          </a:p>
          <a:p>
            <a:r>
              <a:rPr lang="fr-FR" sz="2800" b="1" dirty="0"/>
              <a:t> </a:t>
            </a:r>
          </a:p>
          <a:p>
            <a:endParaRPr lang="fr-FR" sz="2800" b="0" dirty="0">
              <a:effectLst/>
            </a:endParaRPr>
          </a:p>
          <a:p>
            <a:pPr marL="514350" indent="-514350">
              <a:buFont typeface="+mj-lt"/>
              <a:buAutoNum type="arabicPeriod"/>
            </a:pPr>
            <a:r>
              <a:rPr lang="fr-FR" sz="2800" dirty="0"/>
              <a:t>Introduction</a:t>
            </a:r>
          </a:p>
          <a:p>
            <a:pPr marL="514350" indent="-514350">
              <a:buFont typeface="+mj-lt"/>
              <a:buAutoNum type="arabicPeriod"/>
            </a:pPr>
            <a:r>
              <a:rPr lang="fr-FR" sz="2800" dirty="0"/>
              <a:t>Recensement des risques naturels</a:t>
            </a:r>
          </a:p>
          <a:p>
            <a:pPr marL="514350" indent="-514350">
              <a:buFont typeface="+mj-lt"/>
              <a:buAutoNum type="arabicPeriod"/>
            </a:pPr>
            <a:r>
              <a:rPr lang="fr-FR" sz="2800" dirty="0"/>
              <a:t>Prévention des risques naturels</a:t>
            </a:r>
          </a:p>
          <a:p>
            <a:pPr marL="514350" indent="-514350">
              <a:buFont typeface="+mj-lt"/>
              <a:buAutoNum type="arabicPeriod"/>
            </a:pPr>
            <a:r>
              <a:rPr lang="fr-FR" sz="2800" dirty="0"/>
              <a:t>Modalit2s d’exploitation et protection des personnes</a:t>
            </a:r>
          </a:p>
          <a:p>
            <a:pPr>
              <a:defRPr/>
            </a:pPr>
            <a:endParaRPr lang="fr-FR" dirty="0"/>
          </a:p>
        </p:txBody>
      </p:sp>
      <p:sp>
        <p:nvSpPr>
          <p:cNvPr id="22530" name="Rectangle 5">
            <a:extLst>
              <a:ext uri="{FF2B5EF4-FFF2-40B4-BE49-F238E27FC236}">
                <a16:creationId xmlns:a16="http://schemas.microsoft.com/office/drawing/2014/main" id="{32DC1C9B-235D-4042-A81C-AFBB5CBBB748}"/>
              </a:ext>
            </a:extLst>
          </p:cNvPr>
          <p:cNvSpPr>
            <a:spLocks noChangeArrowheads="1"/>
          </p:cNvSpPr>
          <p:nvPr/>
        </p:nvSpPr>
        <p:spPr bwMode="auto">
          <a:xfrm>
            <a:off x="16147469" y="11567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22533" name="Text Box 3">
            <a:extLst>
              <a:ext uri="{FF2B5EF4-FFF2-40B4-BE49-F238E27FC236}">
                <a16:creationId xmlns:a16="http://schemas.microsoft.com/office/drawing/2014/main" id="{A25A42AB-5FFC-4310-85A4-43DA97EAAC2C}"/>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b="1" dirty="0">
              <a:solidFill>
                <a:schemeClr val="bg1"/>
              </a:solidFill>
            </a:endParaRPr>
          </a:p>
          <a:p>
            <a:pPr eaLnBrk="1" hangingPunct="1">
              <a:spcBef>
                <a:spcPct val="0"/>
              </a:spcBef>
              <a:buFontTx/>
              <a:buNone/>
            </a:pPr>
            <a:r>
              <a:rPr lang="fr-FR" altLang="fr-FR" sz="1800" b="1" dirty="0">
                <a:solidFill>
                  <a:schemeClr val="bg1"/>
                </a:solidFill>
              </a:rPr>
              <a:t>LE CONTENU DU CHAPITRE</a:t>
            </a:r>
            <a:endParaRPr lang="fr-FR" altLang="fr-FR" sz="2400" b="1" dirty="0">
              <a:solidFill>
                <a:schemeClr val="bg1"/>
              </a:solidFill>
            </a:endParaRPr>
          </a:p>
        </p:txBody>
      </p:sp>
      <p:pic>
        <p:nvPicPr>
          <p:cNvPr id="6" name="Picture 2">
            <a:extLst>
              <a:ext uri="{FF2B5EF4-FFF2-40B4-BE49-F238E27FC236}">
                <a16:creationId xmlns:a16="http://schemas.microsoft.com/office/drawing/2014/main" id="{01756EF4-72A4-4790-A198-629A307B91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0204" y="5777132"/>
            <a:ext cx="2091796" cy="1064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651221"/>
      </p:ext>
    </p:extLst>
  </p:cSld>
  <p:clrMapOvr>
    <a:masterClrMapping/>
  </p:clrMapOvr>
  <p:transition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45F05D-2884-48C5-837F-0F6C16B07DFD}"/>
              </a:ext>
            </a:extLst>
          </p:cNvPr>
          <p:cNvSpPr>
            <a:spLocks noGrp="1"/>
          </p:cNvSpPr>
          <p:nvPr>
            <p:ph type="title"/>
          </p:nvPr>
        </p:nvSpPr>
        <p:spPr>
          <a:xfrm>
            <a:off x="0" y="18255"/>
            <a:ext cx="12192000" cy="1048545"/>
          </a:xfrm>
          <a:solidFill>
            <a:srgbClr val="002060"/>
          </a:solidFill>
          <a:ln>
            <a:noFill/>
          </a:ln>
        </p:spPr>
        <p:txBody>
          <a:bodyPr lIns="91408" tIns="45704" rIns="91408" bIns="45704">
            <a:normAutofit/>
          </a:bodyPr>
          <a:lstStyle/>
          <a:p>
            <a:pPr marL="85725"/>
            <a:r>
              <a:rPr lang="fr-FR" sz="2800" b="1" dirty="0">
                <a:solidFill>
                  <a:schemeClr val="bg1"/>
                </a:solidFill>
                <a:latin typeface="Arial" panose="020B0604020202020204" pitchFamily="34" charset="0"/>
                <a:ea typeface="+mn-ea"/>
                <a:cs typeface="+mn-cs"/>
              </a:rPr>
              <a:t>RECENSEMENT DES RISQUES NATURELS</a:t>
            </a:r>
          </a:p>
        </p:txBody>
      </p:sp>
      <p:sp>
        <p:nvSpPr>
          <p:cNvPr id="3" name="Espace réservé du contenu 2">
            <a:extLst>
              <a:ext uri="{FF2B5EF4-FFF2-40B4-BE49-F238E27FC236}">
                <a16:creationId xmlns:a16="http://schemas.microsoft.com/office/drawing/2014/main" id="{EF839163-531D-4A70-8B9C-81B0422080D8}"/>
              </a:ext>
            </a:extLst>
          </p:cNvPr>
          <p:cNvSpPr>
            <a:spLocks noGrp="1"/>
          </p:cNvSpPr>
          <p:nvPr>
            <p:ph idx="1"/>
          </p:nvPr>
        </p:nvSpPr>
        <p:spPr>
          <a:xfrm>
            <a:off x="270434" y="1341536"/>
            <a:ext cx="5257800" cy="5335855"/>
          </a:xfrm>
        </p:spPr>
        <p:txBody>
          <a:bodyPr>
            <a:normAutofit fontScale="92500"/>
          </a:bodyPr>
          <a:lstStyle/>
          <a:p>
            <a:r>
              <a:rPr lang="fr-FR" dirty="0"/>
              <a:t>L’ascension d’un versant fortement escarpé en amont du bourg de Cauterets crée un contexte d’exposition à des risques naturels spécifiques à la montagne et une sensibilité particulière vis-à-vis de la stabilité des terrains, des avalanches, des crues torrentielles et des chutes de blocs. </a:t>
            </a:r>
          </a:p>
          <a:p>
            <a:r>
              <a:rPr lang="fr-FR" b="1" dirty="0"/>
              <a:t>La carte de phénomènes naturels </a:t>
            </a:r>
            <a:r>
              <a:rPr lang="fr-FR" dirty="0"/>
              <a:t>du RTM identifie clairement les principaux risques qui ont été pris en compte dans la conduite du projet </a:t>
            </a:r>
          </a:p>
        </p:txBody>
      </p:sp>
      <p:pic>
        <p:nvPicPr>
          <p:cNvPr id="4" name="Image 3">
            <a:extLst>
              <a:ext uri="{FF2B5EF4-FFF2-40B4-BE49-F238E27FC236}">
                <a16:creationId xmlns:a16="http://schemas.microsoft.com/office/drawing/2014/main" id="{9CDC32D0-E116-475D-947A-BF0509E7DD59}"/>
              </a:ext>
            </a:extLst>
          </p:cNvPr>
          <p:cNvPicPr>
            <a:picLocks noChangeAspect="1"/>
          </p:cNvPicPr>
          <p:nvPr/>
        </p:nvPicPr>
        <p:blipFill>
          <a:blip r:embed="rId2"/>
          <a:stretch>
            <a:fillRect/>
          </a:stretch>
        </p:blipFill>
        <p:spPr>
          <a:xfrm>
            <a:off x="5528234" y="1922929"/>
            <a:ext cx="6821732" cy="4173071"/>
          </a:xfrm>
          <a:prstGeom prst="rect">
            <a:avLst/>
          </a:prstGeom>
        </p:spPr>
      </p:pic>
    </p:spTree>
    <p:extLst>
      <p:ext uri="{BB962C8B-B14F-4D97-AF65-F5344CB8AC3E}">
        <p14:creationId xmlns:p14="http://schemas.microsoft.com/office/powerpoint/2010/main" val="2282146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45F05D-2884-48C5-837F-0F6C16B07DFD}"/>
              </a:ext>
            </a:extLst>
          </p:cNvPr>
          <p:cNvSpPr>
            <a:spLocks noGrp="1"/>
          </p:cNvSpPr>
          <p:nvPr>
            <p:ph type="title"/>
          </p:nvPr>
        </p:nvSpPr>
        <p:spPr>
          <a:xfrm>
            <a:off x="0" y="18255"/>
            <a:ext cx="12192000" cy="1048545"/>
          </a:xfrm>
          <a:solidFill>
            <a:srgbClr val="002060"/>
          </a:solidFill>
          <a:ln>
            <a:noFill/>
          </a:ln>
        </p:spPr>
        <p:txBody>
          <a:bodyPr lIns="91408" tIns="45704" rIns="91408" bIns="45704">
            <a:normAutofit/>
          </a:bodyPr>
          <a:lstStyle/>
          <a:p>
            <a:pPr marL="85725"/>
            <a:r>
              <a:rPr lang="fr-FR" sz="2800" b="1" dirty="0">
                <a:solidFill>
                  <a:schemeClr val="bg1"/>
                </a:solidFill>
                <a:latin typeface="Arial" panose="020B0604020202020204" pitchFamily="34" charset="0"/>
                <a:ea typeface="+mn-ea"/>
                <a:cs typeface="+mn-cs"/>
              </a:rPr>
              <a:t>RECENSEMENT DES RISQUES NATURELS</a:t>
            </a:r>
          </a:p>
        </p:txBody>
      </p:sp>
      <p:sp>
        <p:nvSpPr>
          <p:cNvPr id="3" name="Espace réservé du contenu 2">
            <a:extLst>
              <a:ext uri="{FF2B5EF4-FFF2-40B4-BE49-F238E27FC236}">
                <a16:creationId xmlns:a16="http://schemas.microsoft.com/office/drawing/2014/main" id="{EF839163-531D-4A70-8B9C-81B0422080D8}"/>
              </a:ext>
            </a:extLst>
          </p:cNvPr>
          <p:cNvSpPr>
            <a:spLocks noGrp="1"/>
          </p:cNvSpPr>
          <p:nvPr>
            <p:ph idx="1"/>
          </p:nvPr>
        </p:nvSpPr>
        <p:spPr>
          <a:xfrm>
            <a:off x="3914352" y="1413585"/>
            <a:ext cx="4494196" cy="5335855"/>
          </a:xfrm>
        </p:spPr>
        <p:txBody>
          <a:bodyPr>
            <a:normAutofit/>
          </a:bodyPr>
          <a:lstStyle/>
          <a:p>
            <a:r>
              <a:rPr lang="fr-FR" sz="2400" dirty="0"/>
              <a:t>Suite au recensement de l’ensemble des risques existants (avalanche, reptation, crues, ravinement, sismicité, mouvements de terrains, chutes de pierres, éboulis, feu, stabilité des sols…) </a:t>
            </a:r>
          </a:p>
          <a:p>
            <a:r>
              <a:rPr lang="fr-FR" sz="2400" dirty="0"/>
              <a:t>Plusieurs tracés ont été étudiés afin d’optimiser le tracé définitif optimal, sur la base d’études géotechniques sur l’implantation des fondations des pylônes.</a:t>
            </a:r>
          </a:p>
        </p:txBody>
      </p:sp>
      <p:pic>
        <p:nvPicPr>
          <p:cNvPr id="5" name="Image 4">
            <a:extLst>
              <a:ext uri="{FF2B5EF4-FFF2-40B4-BE49-F238E27FC236}">
                <a16:creationId xmlns:a16="http://schemas.microsoft.com/office/drawing/2014/main" id="{0B2518E9-F208-48FF-B441-D17AF800D15E}"/>
              </a:ext>
            </a:extLst>
          </p:cNvPr>
          <p:cNvPicPr>
            <a:picLocks noChangeAspect="1"/>
          </p:cNvPicPr>
          <p:nvPr/>
        </p:nvPicPr>
        <p:blipFill>
          <a:blip r:embed="rId2"/>
          <a:stretch>
            <a:fillRect/>
          </a:stretch>
        </p:blipFill>
        <p:spPr>
          <a:xfrm>
            <a:off x="0" y="1323280"/>
            <a:ext cx="3914351" cy="5516464"/>
          </a:xfrm>
          <a:prstGeom prst="rect">
            <a:avLst/>
          </a:prstGeom>
        </p:spPr>
      </p:pic>
      <p:pic>
        <p:nvPicPr>
          <p:cNvPr id="6" name="Image 5">
            <a:extLst>
              <a:ext uri="{FF2B5EF4-FFF2-40B4-BE49-F238E27FC236}">
                <a16:creationId xmlns:a16="http://schemas.microsoft.com/office/drawing/2014/main" id="{22E557B6-F803-45BC-A946-DF2E21B1063E}"/>
              </a:ext>
            </a:extLst>
          </p:cNvPr>
          <p:cNvPicPr>
            <a:picLocks noChangeAspect="1"/>
          </p:cNvPicPr>
          <p:nvPr/>
        </p:nvPicPr>
        <p:blipFill>
          <a:blip r:embed="rId3"/>
          <a:stretch>
            <a:fillRect/>
          </a:stretch>
        </p:blipFill>
        <p:spPr>
          <a:xfrm>
            <a:off x="8408548" y="1640678"/>
            <a:ext cx="3783452" cy="5335855"/>
          </a:xfrm>
          <a:prstGeom prst="rect">
            <a:avLst/>
          </a:prstGeom>
        </p:spPr>
      </p:pic>
    </p:spTree>
    <p:extLst>
      <p:ext uri="{BB962C8B-B14F-4D97-AF65-F5344CB8AC3E}">
        <p14:creationId xmlns:p14="http://schemas.microsoft.com/office/powerpoint/2010/main" val="24534719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412BF70-D48E-4B69-8B29-BAFB39599F72}"/>
              </a:ext>
            </a:extLst>
          </p:cNvPr>
          <p:cNvSpPr>
            <a:spLocks noGrp="1"/>
          </p:cNvSpPr>
          <p:nvPr>
            <p:ph idx="1"/>
          </p:nvPr>
        </p:nvSpPr>
        <p:spPr>
          <a:xfrm>
            <a:off x="668867" y="945090"/>
            <a:ext cx="10515600" cy="4422777"/>
          </a:xfrm>
          <a:solidFill>
            <a:srgbClr val="20124D"/>
          </a:solidFill>
          <a:ln>
            <a:noFill/>
          </a:ln>
        </p:spPr>
        <p:txBody>
          <a:bodyPr spcFirstLastPara="1" vert="horz" wrap="square" lIns="91425" tIns="45700" rIns="91425" bIns="45700" rtlCol="0" anchor="t" anchorCtr="0">
            <a:noAutofit/>
          </a:bodyPr>
          <a:lstStyle/>
          <a:p>
            <a:pPr algn="ctr">
              <a:buClr>
                <a:srgbClr val="FFFFFF"/>
              </a:buClr>
              <a:buSzPts val="3600"/>
              <a:buNone/>
            </a:pPr>
            <a:r>
              <a:rPr lang="fr-FR" sz="4400" b="1" dirty="0">
                <a:solidFill>
                  <a:srgbClr val="FFFFFF"/>
                </a:solidFill>
                <a:latin typeface="Calibri"/>
                <a:ea typeface="+mj-ea"/>
                <a:cs typeface="Calibri"/>
              </a:rPr>
              <a:t>CHAPITRE 4</a:t>
            </a:r>
          </a:p>
          <a:p>
            <a:pPr algn="ctr">
              <a:buClr>
                <a:srgbClr val="FFFFFF"/>
              </a:buClr>
              <a:buSzPts val="3600"/>
              <a:buNone/>
            </a:pPr>
            <a:endParaRPr lang="fr-FR" sz="3200" b="1" dirty="0">
              <a:solidFill>
                <a:srgbClr val="FFFFFF"/>
              </a:solidFill>
              <a:latin typeface="Calibri"/>
              <a:ea typeface="+mj-ea"/>
              <a:cs typeface="Calibri"/>
            </a:endParaRPr>
          </a:p>
          <a:p>
            <a:pPr marL="0" indent="0" algn="ctr">
              <a:buNone/>
            </a:pPr>
            <a:r>
              <a:rPr lang="fr-FR" sz="4400" b="1" dirty="0">
                <a:solidFill>
                  <a:schemeClr val="bg1"/>
                </a:solidFill>
              </a:rPr>
              <a:t>LES EFFETS MESURABLES DU PROJET MESURES REDUCTRICES ET COMPENSATOIRES</a:t>
            </a:r>
          </a:p>
          <a:p>
            <a:pPr algn="ctr">
              <a:buClr>
                <a:srgbClr val="FFFFFF"/>
              </a:buClr>
              <a:buSzPts val="3600"/>
              <a:buNone/>
            </a:pPr>
            <a:endParaRPr lang="fr-FR" sz="3200" b="1" dirty="0">
              <a:solidFill>
                <a:srgbClr val="FFFFFF"/>
              </a:solidFill>
              <a:latin typeface="Calibri"/>
              <a:ea typeface="+mj-ea"/>
              <a:cs typeface="Calibri"/>
            </a:endParaRPr>
          </a:p>
          <a:p>
            <a:pPr algn="r">
              <a:buClr>
                <a:srgbClr val="FFFFFF"/>
              </a:buClr>
              <a:buSzPts val="3600"/>
              <a:buNone/>
            </a:pPr>
            <a:endParaRPr lang="fr-FR" sz="3200" b="1" dirty="0">
              <a:solidFill>
                <a:srgbClr val="FFFFFF"/>
              </a:solidFill>
              <a:latin typeface="Calibri"/>
              <a:ea typeface="+mj-ea"/>
              <a:cs typeface="Calibri"/>
            </a:endParaRPr>
          </a:p>
          <a:p>
            <a:pPr>
              <a:buClr>
                <a:srgbClr val="FFFFFF"/>
              </a:buClr>
              <a:buSzPts val="3600"/>
              <a:buNone/>
            </a:pPr>
            <a:r>
              <a:rPr lang="fr-FR" sz="2400" b="1" i="1" dirty="0">
                <a:latin typeface="Calibri"/>
                <a:ea typeface="+mj-ea"/>
                <a:cs typeface="Calibri"/>
              </a:rPr>
              <a:t>Expertises et analyses : Bureaux d‘études</a:t>
            </a:r>
          </a:p>
          <a:p>
            <a:pPr>
              <a:buClr>
                <a:srgbClr val="FFFFFF"/>
              </a:buClr>
              <a:buSzPts val="3600"/>
              <a:buNone/>
            </a:pPr>
            <a:r>
              <a:rPr lang="fr-FR" sz="2400" b="1" i="1" dirty="0">
                <a:latin typeface="Calibri"/>
                <a:ea typeface="+mj-ea"/>
                <a:cs typeface="Calibri"/>
              </a:rPr>
              <a:t> AMIDEV et DIANEIGE </a:t>
            </a:r>
            <a:r>
              <a:rPr lang="fr-FR" sz="3200" b="1" dirty="0">
                <a:solidFill>
                  <a:srgbClr val="FFFFFF"/>
                </a:solidFill>
                <a:latin typeface="Calibri"/>
                <a:ea typeface="+mj-ea"/>
                <a:cs typeface="Calibri"/>
              </a:rPr>
              <a:t>D’ETUDE DIANEIGE</a:t>
            </a:r>
          </a:p>
          <a:p>
            <a:pPr>
              <a:buClr>
                <a:srgbClr val="FFFFFF"/>
              </a:buClr>
              <a:buSzPts val="3600"/>
              <a:buNone/>
            </a:pPr>
            <a:endParaRPr lang="fr-FR" sz="3200" b="1" dirty="0">
              <a:solidFill>
                <a:srgbClr val="FFFFFF"/>
              </a:solidFill>
              <a:latin typeface="Calibri"/>
              <a:ea typeface="+mj-ea"/>
              <a:cs typeface="Calibri"/>
            </a:endParaRPr>
          </a:p>
        </p:txBody>
      </p:sp>
      <p:pic>
        <p:nvPicPr>
          <p:cNvPr id="2" name="Image 1">
            <a:extLst>
              <a:ext uri="{FF2B5EF4-FFF2-40B4-BE49-F238E27FC236}">
                <a16:creationId xmlns:a16="http://schemas.microsoft.com/office/drawing/2014/main" id="{AD7C862E-FA5D-45DD-806E-99F0B34F82AE}"/>
              </a:ext>
            </a:extLst>
          </p:cNvPr>
          <p:cNvPicPr>
            <a:picLocks noChangeAspect="1"/>
          </p:cNvPicPr>
          <p:nvPr/>
        </p:nvPicPr>
        <p:blipFill>
          <a:blip r:embed="rId2"/>
          <a:stretch>
            <a:fillRect/>
          </a:stretch>
        </p:blipFill>
        <p:spPr>
          <a:xfrm>
            <a:off x="7475513" y="5778914"/>
            <a:ext cx="2481287" cy="1079086"/>
          </a:xfrm>
          <a:prstGeom prst="rect">
            <a:avLst/>
          </a:prstGeom>
        </p:spPr>
      </p:pic>
      <p:pic>
        <p:nvPicPr>
          <p:cNvPr id="5" name="Picture 2">
            <a:extLst>
              <a:ext uri="{FF2B5EF4-FFF2-40B4-BE49-F238E27FC236}">
                <a16:creationId xmlns:a16="http://schemas.microsoft.com/office/drawing/2014/main" id="{8AA46DDA-BF79-475F-870A-FE284CDB1E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0204" y="5777132"/>
            <a:ext cx="2091796" cy="1064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619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D520F5A-C8BD-4340-8094-069A2BDC394C}"/>
              </a:ext>
            </a:extLst>
          </p:cNvPr>
          <p:cNvSpPr txBox="1"/>
          <p:nvPr/>
        </p:nvSpPr>
        <p:spPr>
          <a:xfrm>
            <a:off x="440268" y="1156772"/>
            <a:ext cx="11440582" cy="4678204"/>
          </a:xfrm>
          <a:prstGeom prst="rect">
            <a:avLst/>
          </a:prstGeom>
          <a:noFill/>
        </p:spPr>
        <p:txBody>
          <a:bodyPr wrap="square">
            <a:spAutoFit/>
          </a:bodyPr>
          <a:lstStyle/>
          <a:p>
            <a:r>
              <a:rPr lang="fr-FR" sz="2800" b="1" dirty="0"/>
              <a:t>Etat du site et de son environnement </a:t>
            </a:r>
            <a:endParaRPr lang="fr-FR" sz="2800" b="0" dirty="0">
              <a:effectLst/>
            </a:endParaRPr>
          </a:p>
          <a:p>
            <a:br>
              <a:rPr lang="fr-FR" sz="2800" dirty="0"/>
            </a:br>
            <a:r>
              <a:rPr lang="fr-FR" sz="2800" dirty="0"/>
              <a:t>1. Les effets prévisibles sur le paysage</a:t>
            </a:r>
          </a:p>
          <a:p>
            <a:r>
              <a:rPr lang="fr-FR" sz="2800" dirty="0"/>
              <a:t>2. Les effets prévisibles sur les milieux naturels et l’environnement</a:t>
            </a:r>
          </a:p>
          <a:p>
            <a:r>
              <a:rPr lang="fr-FR" sz="2800" dirty="0"/>
              <a:t>3. Les effets prévisibles sur les activités humaines</a:t>
            </a:r>
          </a:p>
          <a:p>
            <a:r>
              <a:rPr lang="fr-FR" sz="2800" dirty="0"/>
              <a:t>4. Analyse du projet au regard des éléments du changement climatique</a:t>
            </a:r>
          </a:p>
          <a:p>
            <a:r>
              <a:rPr lang="fr-FR" sz="2800" dirty="0"/>
              <a:t>5. Synthèse sur les effets du projet</a:t>
            </a:r>
          </a:p>
          <a:p>
            <a:r>
              <a:rPr lang="fr-FR" sz="2800" dirty="0"/>
              <a:t>6. Analyse des variantes étudiées</a:t>
            </a:r>
          </a:p>
          <a:p>
            <a:r>
              <a:rPr lang="fr-FR" sz="2800" dirty="0"/>
              <a:t>7. Mesures d’évitement du Projet UTN avec les autres plans et programmes</a:t>
            </a:r>
          </a:p>
          <a:p>
            <a:r>
              <a:rPr lang="fr-FR" sz="2800" dirty="0"/>
              <a:t>8. L’évaluation des incidences du projet au titre de Natura 2000</a:t>
            </a:r>
          </a:p>
          <a:p>
            <a:pPr>
              <a:defRPr/>
            </a:pPr>
            <a:endParaRPr lang="fr-FR" dirty="0"/>
          </a:p>
        </p:txBody>
      </p:sp>
      <p:sp>
        <p:nvSpPr>
          <p:cNvPr id="22530" name="Rectangle 5">
            <a:extLst>
              <a:ext uri="{FF2B5EF4-FFF2-40B4-BE49-F238E27FC236}">
                <a16:creationId xmlns:a16="http://schemas.microsoft.com/office/drawing/2014/main" id="{32DC1C9B-235D-4042-A81C-AFBB5CBBB748}"/>
              </a:ext>
            </a:extLst>
          </p:cNvPr>
          <p:cNvSpPr>
            <a:spLocks noChangeArrowheads="1"/>
          </p:cNvSpPr>
          <p:nvPr/>
        </p:nvSpPr>
        <p:spPr bwMode="auto">
          <a:xfrm>
            <a:off x="16147469" y="11567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22533" name="Text Box 3">
            <a:extLst>
              <a:ext uri="{FF2B5EF4-FFF2-40B4-BE49-F238E27FC236}">
                <a16:creationId xmlns:a16="http://schemas.microsoft.com/office/drawing/2014/main" id="{A25A42AB-5FFC-4310-85A4-43DA97EAAC2C}"/>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b="1" dirty="0">
              <a:solidFill>
                <a:schemeClr val="bg1"/>
              </a:solidFill>
            </a:endParaRPr>
          </a:p>
          <a:p>
            <a:pPr eaLnBrk="1" hangingPunct="1">
              <a:spcBef>
                <a:spcPct val="0"/>
              </a:spcBef>
              <a:buFontTx/>
              <a:buNone/>
            </a:pPr>
            <a:r>
              <a:rPr lang="fr-FR" altLang="fr-FR" sz="2400" b="1" dirty="0">
                <a:solidFill>
                  <a:schemeClr val="bg1"/>
                </a:solidFill>
              </a:rPr>
              <a:t>LE CONTENU DU CHAPITRE</a:t>
            </a:r>
            <a:endParaRPr lang="fr-FR" altLang="fr-FR" b="1" dirty="0">
              <a:solidFill>
                <a:schemeClr val="bg1"/>
              </a:solidFill>
            </a:endParaRPr>
          </a:p>
        </p:txBody>
      </p:sp>
      <p:pic>
        <p:nvPicPr>
          <p:cNvPr id="8" name="Image 7">
            <a:extLst>
              <a:ext uri="{FF2B5EF4-FFF2-40B4-BE49-F238E27FC236}">
                <a16:creationId xmlns:a16="http://schemas.microsoft.com/office/drawing/2014/main" id="{520984E4-6EBD-45FA-BE28-7459B8DE8B6B}"/>
              </a:ext>
            </a:extLst>
          </p:cNvPr>
          <p:cNvPicPr>
            <a:picLocks noChangeAspect="1"/>
          </p:cNvPicPr>
          <p:nvPr/>
        </p:nvPicPr>
        <p:blipFill>
          <a:blip r:embed="rId3"/>
          <a:stretch>
            <a:fillRect/>
          </a:stretch>
        </p:blipFill>
        <p:spPr>
          <a:xfrm>
            <a:off x="7618917" y="5778914"/>
            <a:ext cx="2481287" cy="1079086"/>
          </a:xfrm>
          <a:prstGeom prst="rect">
            <a:avLst/>
          </a:prstGeom>
        </p:spPr>
      </p:pic>
      <p:pic>
        <p:nvPicPr>
          <p:cNvPr id="9" name="Picture 2">
            <a:extLst>
              <a:ext uri="{FF2B5EF4-FFF2-40B4-BE49-F238E27FC236}">
                <a16:creationId xmlns:a16="http://schemas.microsoft.com/office/drawing/2014/main" id="{8CF10251-5776-4CB7-90DA-A342DD873D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0204" y="5828717"/>
            <a:ext cx="2091796" cy="1064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322003"/>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B48D3CF-C1E9-4443-9867-D0994F906F4B}"/>
              </a:ext>
            </a:extLst>
          </p:cNvPr>
          <p:cNvSpPr>
            <a:spLocks noGrp="1"/>
          </p:cNvSpPr>
          <p:nvPr>
            <p:ph idx="1"/>
          </p:nvPr>
        </p:nvSpPr>
        <p:spPr>
          <a:xfrm>
            <a:off x="126999" y="1605491"/>
            <a:ext cx="11827933" cy="5032375"/>
          </a:xfrm>
        </p:spPr>
        <p:txBody>
          <a:bodyPr>
            <a:normAutofit fontScale="85000" lnSpcReduction="20000"/>
          </a:bodyPr>
          <a:lstStyle/>
          <a:p>
            <a:pPr marL="0" lvl="0" indent="0">
              <a:buNone/>
            </a:pPr>
            <a:r>
              <a:rPr lang="fr-FR" b="1" dirty="0"/>
              <a:t>Le stade de neige de l’</a:t>
            </a:r>
            <a:r>
              <a:rPr lang="fr-FR" b="1" dirty="0" err="1"/>
              <a:t>Ardiden</a:t>
            </a:r>
            <a:r>
              <a:rPr lang="fr-FR" b="1" dirty="0"/>
              <a:t> (</a:t>
            </a:r>
            <a:r>
              <a:rPr lang="fr-FR" b="1" dirty="0" err="1"/>
              <a:t>Luz</a:t>
            </a:r>
            <a:r>
              <a:rPr lang="fr-FR" b="1" dirty="0"/>
              <a:t> </a:t>
            </a:r>
            <a:r>
              <a:rPr lang="fr-FR" b="1" dirty="0" err="1"/>
              <a:t>Ardiden</a:t>
            </a:r>
            <a:r>
              <a:rPr lang="fr-FR" b="1" dirty="0"/>
              <a:t>) </a:t>
            </a:r>
            <a:endParaRPr lang="fr-FR" dirty="0"/>
          </a:p>
          <a:p>
            <a:pPr marL="896938" lvl="0">
              <a:buFont typeface="Wingdings" panose="05000000000000000000" pitchFamily="2" charset="2"/>
              <a:buChar char="ü"/>
            </a:pPr>
            <a:r>
              <a:rPr lang="fr-FR" dirty="0"/>
              <a:t>Situé en altitude ;</a:t>
            </a:r>
          </a:p>
          <a:p>
            <a:pPr marL="896938" lvl="0">
              <a:buFont typeface="Wingdings" panose="05000000000000000000" pitchFamily="2" charset="2"/>
              <a:buChar char="ü"/>
            </a:pPr>
            <a:r>
              <a:rPr lang="fr-FR" dirty="0"/>
              <a:t>Déconnecté des pôles de services et d’hébergement ;</a:t>
            </a:r>
          </a:p>
          <a:p>
            <a:pPr marL="896938" lvl="0">
              <a:buFont typeface="Wingdings" panose="05000000000000000000" pitchFamily="2" charset="2"/>
              <a:buChar char="ü"/>
            </a:pPr>
            <a:r>
              <a:rPr lang="fr-FR" dirty="0"/>
              <a:t>Un potentiel de diversification de l’offre de ski pour les clientèles de Cauterets que ne peut pas offrir le cirque du Lys.</a:t>
            </a:r>
          </a:p>
          <a:p>
            <a:pPr marL="0" indent="0">
              <a:buNone/>
            </a:pPr>
            <a:r>
              <a:rPr lang="fr-FR" b="1" dirty="0"/>
              <a:t>Une situation concurrentielle défavorable du stade de neige avec une clientèle en régression. </a:t>
            </a:r>
            <a:endParaRPr lang="fr-FR" dirty="0"/>
          </a:p>
          <a:p>
            <a:pPr marL="0" lvl="0" indent="0">
              <a:buNone/>
            </a:pPr>
            <a:endParaRPr lang="fr-FR" b="1" u="sng" dirty="0"/>
          </a:p>
          <a:p>
            <a:pPr marL="0" lvl="0" indent="0">
              <a:buNone/>
            </a:pPr>
            <a:r>
              <a:rPr lang="fr-FR" b="1" u="sng" dirty="0"/>
              <a:t>2 - Donner un accès direct au domaine skiable de </a:t>
            </a:r>
            <a:r>
              <a:rPr lang="fr-FR" b="1" u="sng" dirty="0" err="1"/>
              <a:t>Luz</a:t>
            </a:r>
            <a:r>
              <a:rPr lang="fr-FR" b="1" u="sng" dirty="0"/>
              <a:t> </a:t>
            </a:r>
            <a:r>
              <a:rPr lang="fr-FR" b="1" u="sng" dirty="0" err="1"/>
              <a:t>Ardiden</a:t>
            </a:r>
            <a:r>
              <a:rPr lang="fr-FR" b="1" u="sng" dirty="0"/>
              <a:t> pour la clientèle séjournant à Cauterets </a:t>
            </a:r>
            <a:endParaRPr lang="fr-FR" dirty="0"/>
          </a:p>
          <a:p>
            <a:pPr marL="0" indent="0">
              <a:buNone/>
            </a:pPr>
            <a:r>
              <a:rPr lang="fr-FR" dirty="0"/>
              <a:t> </a:t>
            </a:r>
          </a:p>
          <a:p>
            <a:pPr marL="0" indent="0">
              <a:buNone/>
            </a:pPr>
            <a:r>
              <a:rPr lang="fr-FR" dirty="0"/>
              <a:t>L’enjeu est le développement d’une nouvelle offre de ski avec des conditions d’accès et un quantitatif équivalent au domaine du Lys. L’attrait d’un tel complément d’offre est majeur pour le confortement des séjours avec une offre de loisirs d’exception directement accessible depuis le bourg.</a:t>
            </a:r>
          </a:p>
          <a:p>
            <a:pPr marL="0" indent="0">
              <a:buNone/>
            </a:pPr>
            <a:endParaRPr lang="fr-FR" dirty="0"/>
          </a:p>
          <a:p>
            <a:endParaRPr lang="fr-FR" dirty="0"/>
          </a:p>
        </p:txBody>
      </p:sp>
      <p:sp>
        <p:nvSpPr>
          <p:cNvPr id="5" name="Titre 1">
            <a:extLst>
              <a:ext uri="{FF2B5EF4-FFF2-40B4-BE49-F238E27FC236}">
                <a16:creationId xmlns:a16="http://schemas.microsoft.com/office/drawing/2014/main" id="{3B7F6516-4168-4A3C-8718-B0CD9E9EF37F}"/>
              </a:ext>
            </a:extLst>
          </p:cNvPr>
          <p:cNvSpPr txBox="1">
            <a:spLocks/>
          </p:cNvSpPr>
          <p:nvPr/>
        </p:nvSpPr>
        <p:spPr>
          <a:xfrm>
            <a:off x="0" y="0"/>
            <a:ext cx="12192000" cy="999067"/>
          </a:xfrm>
          <a:prstGeom prst="rect">
            <a:avLst/>
          </a:prstGeom>
          <a:solidFill>
            <a:srgbClr val="20124D"/>
          </a:solid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buClr>
                <a:srgbClr val="FFFFFF"/>
              </a:buClr>
              <a:buSzPts val="3600"/>
              <a:buFont typeface="Arial"/>
              <a:buNone/>
            </a:pPr>
            <a:r>
              <a:rPr lang="fr-FR" sz="3200" b="1">
                <a:solidFill>
                  <a:srgbClr val="FFFFFF"/>
                </a:solidFill>
                <a:latin typeface="Calibri"/>
                <a:cs typeface="Calibri"/>
              </a:rPr>
              <a:t>LES OBJECTIFS DE CE PROJET</a:t>
            </a:r>
            <a:endParaRPr lang="fr-FR" sz="3200" b="1" dirty="0">
              <a:solidFill>
                <a:srgbClr val="FFFFFF"/>
              </a:solidFill>
              <a:latin typeface="Calibri"/>
              <a:cs typeface="Calibri"/>
            </a:endParaRPr>
          </a:p>
        </p:txBody>
      </p:sp>
      <p:sp>
        <p:nvSpPr>
          <p:cNvPr id="7" name="Titre 6">
            <a:extLst>
              <a:ext uri="{FF2B5EF4-FFF2-40B4-BE49-F238E27FC236}">
                <a16:creationId xmlns:a16="http://schemas.microsoft.com/office/drawing/2014/main" id="{63CA117D-E012-4665-AC5E-C62B0575FE27}"/>
              </a:ext>
            </a:extLst>
          </p:cNvPr>
          <p:cNvSpPr>
            <a:spLocks noGrp="1"/>
          </p:cNvSpPr>
          <p:nvPr>
            <p:ph type="title"/>
          </p:nvPr>
        </p:nvSpPr>
        <p:spPr/>
        <p:txBody>
          <a:bodyPr/>
          <a:lstStyle/>
          <a:p>
            <a:endParaRPr lang="fr-FR"/>
          </a:p>
        </p:txBody>
      </p:sp>
    </p:spTree>
    <p:extLst>
      <p:ext uri="{BB962C8B-B14F-4D97-AF65-F5344CB8AC3E}">
        <p14:creationId xmlns:p14="http://schemas.microsoft.com/office/powerpoint/2010/main" val="31942307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D520F5A-C8BD-4340-8094-069A2BDC394C}"/>
              </a:ext>
            </a:extLst>
          </p:cNvPr>
          <p:cNvSpPr txBox="1"/>
          <p:nvPr/>
        </p:nvSpPr>
        <p:spPr>
          <a:xfrm>
            <a:off x="237066" y="1156772"/>
            <a:ext cx="4997977" cy="5355312"/>
          </a:xfrm>
          <a:prstGeom prst="rect">
            <a:avLst/>
          </a:prstGeom>
          <a:noFill/>
        </p:spPr>
        <p:txBody>
          <a:bodyPr wrap="square">
            <a:spAutoFit/>
          </a:bodyPr>
          <a:lstStyle/>
          <a:p>
            <a:pPr>
              <a:defRPr/>
            </a:pPr>
            <a:r>
              <a:rPr lang="fr-FR" dirty="0"/>
              <a:t>Cet appareil de liaison n’est pas associé à la création de piste nouvelle ; il est de type télécabine et doit relier de façon fonctionnelle un bourg, celui de Cauterets à un domaine skiable, celui de </a:t>
            </a:r>
            <a:r>
              <a:rPr lang="fr-FR" dirty="0" err="1"/>
              <a:t>Luz</a:t>
            </a:r>
            <a:r>
              <a:rPr lang="fr-FR" dirty="0"/>
              <a:t> </a:t>
            </a:r>
            <a:r>
              <a:rPr lang="fr-FR" dirty="0" err="1"/>
              <a:t>Ardiden</a:t>
            </a:r>
            <a:r>
              <a:rPr lang="fr-FR" dirty="0"/>
              <a:t>. </a:t>
            </a:r>
          </a:p>
          <a:p>
            <a:pPr>
              <a:defRPr/>
            </a:pPr>
            <a:endParaRPr lang="fr-FR" dirty="0"/>
          </a:p>
          <a:p>
            <a:pPr>
              <a:defRPr/>
            </a:pPr>
            <a:r>
              <a:rPr lang="fr-FR" b="1" dirty="0"/>
              <a:t>Les effets prévisibles résultent principalement de terrassements limités, </a:t>
            </a:r>
            <a:r>
              <a:rPr lang="fr-FR" dirty="0"/>
              <a:t>liés aux gares qui vont se situer ici en milieu déjà largement anthropisé </a:t>
            </a:r>
          </a:p>
          <a:p>
            <a:pPr>
              <a:defRPr/>
            </a:pPr>
            <a:endParaRPr lang="fr-FR" b="1" dirty="0"/>
          </a:p>
          <a:p>
            <a:pPr>
              <a:defRPr/>
            </a:pPr>
            <a:r>
              <a:rPr lang="fr-FR" b="1" dirty="0"/>
              <a:t>Les effets résultent également de la ligne de la télécabine qui sont alors plus durables, mais réversibles dans le temps à moyen et longs termes </a:t>
            </a:r>
            <a:endParaRPr lang="fr-FR" dirty="0"/>
          </a:p>
          <a:p>
            <a:pPr>
              <a:defRPr/>
            </a:pPr>
            <a:endParaRPr lang="fr-FR" dirty="0"/>
          </a:p>
          <a:p>
            <a:pPr>
              <a:defRPr/>
            </a:pPr>
            <a:r>
              <a:rPr lang="fr-FR" dirty="0"/>
              <a:t>A l’échelle du grand paysage, la ligne restera relativement discrète. Elle restera visuellement inscrite au sein du bassin de Cauterets, et sera surtout perçue depuis la rive gauche, en appui sur le versant forestier</a:t>
            </a:r>
            <a:r>
              <a:rPr lang="fr-FR" b="1" i="1" dirty="0"/>
              <a:t>. </a:t>
            </a:r>
            <a:endParaRPr lang="fr-FR" dirty="0"/>
          </a:p>
        </p:txBody>
      </p:sp>
      <p:sp>
        <p:nvSpPr>
          <p:cNvPr id="22530" name="Rectangle 5">
            <a:extLst>
              <a:ext uri="{FF2B5EF4-FFF2-40B4-BE49-F238E27FC236}">
                <a16:creationId xmlns:a16="http://schemas.microsoft.com/office/drawing/2014/main" id="{32DC1C9B-235D-4042-A81C-AFBB5CBBB748}"/>
              </a:ext>
            </a:extLst>
          </p:cNvPr>
          <p:cNvSpPr>
            <a:spLocks noChangeArrowheads="1"/>
          </p:cNvSpPr>
          <p:nvPr/>
        </p:nvSpPr>
        <p:spPr bwMode="auto">
          <a:xfrm>
            <a:off x="16147469" y="11567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22533" name="Text Box 3">
            <a:extLst>
              <a:ext uri="{FF2B5EF4-FFF2-40B4-BE49-F238E27FC236}">
                <a16:creationId xmlns:a16="http://schemas.microsoft.com/office/drawing/2014/main" id="{A25A42AB-5FFC-4310-85A4-43DA97EAAC2C}"/>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b="1" dirty="0">
              <a:solidFill>
                <a:schemeClr val="bg1"/>
              </a:solidFill>
            </a:endParaRPr>
          </a:p>
          <a:p>
            <a:pPr eaLnBrk="1" hangingPunct="1">
              <a:spcBef>
                <a:spcPct val="0"/>
              </a:spcBef>
              <a:buFontTx/>
              <a:buNone/>
            </a:pPr>
            <a:r>
              <a:rPr lang="fr-FR" altLang="fr-FR" sz="1800" b="1" dirty="0">
                <a:solidFill>
                  <a:schemeClr val="bg1"/>
                </a:solidFill>
              </a:rPr>
              <a:t>	IMPACT SUR LE PAYSAGE</a:t>
            </a:r>
            <a:endParaRPr lang="fr-FR" altLang="fr-FR" sz="2400" b="1" dirty="0">
              <a:solidFill>
                <a:schemeClr val="bg1"/>
              </a:solidFill>
            </a:endParaRPr>
          </a:p>
        </p:txBody>
      </p:sp>
      <p:pic>
        <p:nvPicPr>
          <p:cNvPr id="7" name="Image 6">
            <a:extLst>
              <a:ext uri="{FF2B5EF4-FFF2-40B4-BE49-F238E27FC236}">
                <a16:creationId xmlns:a16="http://schemas.microsoft.com/office/drawing/2014/main" id="{44502FDB-209A-4DF2-A7C0-BE0F39834941}"/>
              </a:ext>
            </a:extLst>
          </p:cNvPr>
          <p:cNvPicPr>
            <a:picLocks noChangeAspect="1"/>
          </p:cNvPicPr>
          <p:nvPr/>
        </p:nvPicPr>
        <p:blipFill>
          <a:blip r:embed="rId3"/>
          <a:stretch>
            <a:fillRect/>
          </a:stretch>
        </p:blipFill>
        <p:spPr>
          <a:xfrm>
            <a:off x="8351928" y="5943903"/>
            <a:ext cx="2073804" cy="901876"/>
          </a:xfrm>
          <a:prstGeom prst="rect">
            <a:avLst/>
          </a:prstGeom>
        </p:spPr>
      </p:pic>
      <p:pic>
        <p:nvPicPr>
          <p:cNvPr id="8" name="Picture 2">
            <a:extLst>
              <a:ext uri="{FF2B5EF4-FFF2-40B4-BE49-F238E27FC236}">
                <a16:creationId xmlns:a16="http://schemas.microsoft.com/office/drawing/2014/main" id="{9DACBD8E-8A1E-4984-AF52-B70179C6DB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3724" y="6003525"/>
            <a:ext cx="1748276" cy="88965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CB952DF8-DD98-45B5-A05B-FB69F7A9DE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3036" y="1573817"/>
            <a:ext cx="6701897" cy="3763941"/>
          </a:xfrm>
          <a:prstGeom prst="rect">
            <a:avLst/>
          </a:prstGeom>
        </p:spPr>
      </p:pic>
    </p:spTree>
    <p:extLst>
      <p:ext uri="{BB962C8B-B14F-4D97-AF65-F5344CB8AC3E}">
        <p14:creationId xmlns:p14="http://schemas.microsoft.com/office/powerpoint/2010/main" val="237598031"/>
      </p:ext>
    </p:extLst>
  </p:cSld>
  <p:clrMapOvr>
    <a:masterClrMapping/>
  </p:clrMapOvr>
  <p:transition advClick="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20160907175220">
            <a:extLst>
              <a:ext uri="{FF2B5EF4-FFF2-40B4-BE49-F238E27FC236}">
                <a16:creationId xmlns:a16="http://schemas.microsoft.com/office/drawing/2014/main" id="{30AB1E8F-9BDA-409F-8639-3DF2C6F105C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66273" y="1236133"/>
            <a:ext cx="10682260" cy="5412430"/>
          </a:xfrm>
          <a:prstGeom prst="rect">
            <a:avLst/>
          </a:prstGeom>
          <a:noFill/>
          <a:ln>
            <a:noFill/>
          </a:ln>
        </p:spPr>
      </p:pic>
      <p:sp>
        <p:nvSpPr>
          <p:cNvPr id="6" name="Text Box 3">
            <a:extLst>
              <a:ext uri="{FF2B5EF4-FFF2-40B4-BE49-F238E27FC236}">
                <a16:creationId xmlns:a16="http://schemas.microsoft.com/office/drawing/2014/main" id="{7D798DF8-1197-4D92-A737-2DDEF8274D73}"/>
              </a:ext>
            </a:extLst>
          </p:cNvPr>
          <p:cNvSpPr txBox="1">
            <a:spLocks noChangeArrowheads="1"/>
          </p:cNvSpPr>
          <p:nvPr/>
        </p:nvSpPr>
        <p:spPr bwMode="auto">
          <a:xfrm>
            <a:off x="0" y="-1"/>
            <a:ext cx="12192000" cy="1083733"/>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500" b="1" dirty="0">
                <a:solidFill>
                  <a:schemeClr val="bg1"/>
                </a:solidFill>
              </a:rPr>
              <a:t>		</a:t>
            </a:r>
            <a:endParaRPr lang="fr-FR" altLang="fr-FR" sz="2400" b="1" dirty="0">
              <a:solidFill>
                <a:schemeClr val="bg1"/>
              </a:solidFill>
            </a:endParaRPr>
          </a:p>
          <a:p>
            <a:pPr algn="r" eaLnBrk="1" hangingPunct="1">
              <a:spcBef>
                <a:spcPct val="0"/>
              </a:spcBef>
              <a:buFontTx/>
              <a:buNone/>
            </a:pPr>
            <a:endParaRPr lang="fr-FR" altLang="fr-FR" sz="1800" b="1" dirty="0">
              <a:solidFill>
                <a:schemeClr val="bg1"/>
              </a:solidFill>
            </a:endParaRPr>
          </a:p>
          <a:p>
            <a:pPr eaLnBrk="1" hangingPunct="1">
              <a:spcBef>
                <a:spcPct val="0"/>
              </a:spcBef>
              <a:buFontTx/>
              <a:buNone/>
            </a:pPr>
            <a:r>
              <a:rPr lang="fr-FR" altLang="fr-FR" sz="2400" b="1" dirty="0">
                <a:solidFill>
                  <a:schemeClr val="bg1"/>
                </a:solidFill>
              </a:rPr>
              <a:t>LES VARIANTES ETUDIEES</a:t>
            </a:r>
          </a:p>
          <a:p>
            <a:pPr algn="r" eaLnBrk="1" hangingPunct="1">
              <a:spcBef>
                <a:spcPct val="0"/>
              </a:spcBef>
              <a:buFontTx/>
              <a:buNone/>
            </a:pPr>
            <a:r>
              <a:rPr lang="fr-FR" altLang="fr-FR" sz="2400" b="1" dirty="0">
                <a:solidFill>
                  <a:schemeClr val="bg1"/>
                </a:solidFill>
              </a:rPr>
              <a:t>			</a:t>
            </a:r>
            <a:endParaRPr lang="fr-FR" altLang="fr-FR" sz="1600" b="1" dirty="0">
              <a:solidFill>
                <a:schemeClr val="bg1"/>
              </a:solidFill>
            </a:endParaRPr>
          </a:p>
        </p:txBody>
      </p:sp>
    </p:spTree>
    <p:extLst>
      <p:ext uri="{BB962C8B-B14F-4D97-AF65-F5344CB8AC3E}">
        <p14:creationId xmlns:p14="http://schemas.microsoft.com/office/powerpoint/2010/main" val="37399803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3">
            <a:extLst>
              <a:ext uri="{FF2B5EF4-FFF2-40B4-BE49-F238E27FC236}">
                <a16:creationId xmlns:a16="http://schemas.microsoft.com/office/drawing/2014/main" id="{B263C658-7E11-4206-8D9E-C1A324B715A0}"/>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53250" name="Text Box 3">
            <a:extLst>
              <a:ext uri="{FF2B5EF4-FFF2-40B4-BE49-F238E27FC236}">
                <a16:creationId xmlns:a16="http://schemas.microsoft.com/office/drawing/2014/main" id="{842FBB5D-56E0-48FB-85DA-0076651F52C3}"/>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500" b="1" dirty="0">
                <a:solidFill>
                  <a:schemeClr val="bg1"/>
                </a:solidFill>
              </a:rPr>
              <a:t>		</a:t>
            </a:r>
            <a:endParaRPr lang="fr-FR" altLang="fr-FR" sz="2400" b="1" dirty="0">
              <a:solidFill>
                <a:schemeClr val="bg1"/>
              </a:solidFill>
            </a:endParaRPr>
          </a:p>
          <a:p>
            <a:pPr algn="r" eaLnBrk="1" hangingPunct="1">
              <a:spcBef>
                <a:spcPct val="0"/>
              </a:spcBef>
              <a:buFontTx/>
              <a:buNone/>
            </a:pPr>
            <a:endParaRPr lang="fr-FR" altLang="fr-FR" sz="1800" b="1" dirty="0">
              <a:solidFill>
                <a:schemeClr val="bg1"/>
              </a:solidFill>
            </a:endParaRPr>
          </a:p>
          <a:p>
            <a:pPr eaLnBrk="1" hangingPunct="1">
              <a:spcBef>
                <a:spcPct val="0"/>
              </a:spcBef>
              <a:buFontTx/>
              <a:buNone/>
            </a:pPr>
            <a:r>
              <a:rPr lang="fr-FR" altLang="fr-FR" sz="2400" b="1" dirty="0">
                <a:solidFill>
                  <a:schemeClr val="bg1"/>
                </a:solidFill>
              </a:rPr>
              <a:t>AUTRES APPAREILS DANS LES PYRÉNÉES : LOURON</a:t>
            </a:r>
          </a:p>
          <a:p>
            <a:pPr algn="r" eaLnBrk="1" hangingPunct="1">
              <a:spcBef>
                <a:spcPct val="0"/>
              </a:spcBef>
              <a:buFontTx/>
              <a:buNone/>
            </a:pPr>
            <a:r>
              <a:rPr lang="fr-FR" altLang="fr-FR" sz="2400" b="1" dirty="0">
                <a:solidFill>
                  <a:schemeClr val="bg1"/>
                </a:solidFill>
              </a:rPr>
              <a:t>			</a:t>
            </a:r>
            <a:endParaRPr lang="fr-FR" altLang="fr-FR" sz="1600" b="1" dirty="0">
              <a:solidFill>
                <a:schemeClr val="bg1"/>
              </a:solidFill>
            </a:endParaRPr>
          </a:p>
        </p:txBody>
      </p:sp>
      <p:pic>
        <p:nvPicPr>
          <p:cNvPr id="53252" name="Image 9">
            <a:extLst>
              <a:ext uri="{FF2B5EF4-FFF2-40B4-BE49-F238E27FC236}">
                <a16:creationId xmlns:a16="http://schemas.microsoft.com/office/drawing/2014/main" id="{A7F00783-6C3C-4880-BAF0-2EC3AA328A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1" y="1482320"/>
            <a:ext cx="5668965" cy="4250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Image 10">
            <a:extLst>
              <a:ext uri="{FF2B5EF4-FFF2-40B4-BE49-F238E27FC236}">
                <a16:creationId xmlns:a16="http://schemas.microsoft.com/office/drawing/2014/main" id="{E5058F38-368F-4334-8F86-1E74FEB9D1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5631" y="1524985"/>
            <a:ext cx="5668964" cy="4252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a:extLst>
              <a:ext uri="{FF2B5EF4-FFF2-40B4-BE49-F238E27FC236}">
                <a16:creationId xmlns:a16="http://schemas.microsoft.com/office/drawing/2014/main" id="{13CF3DA7-D549-4D61-9265-F86CFC1CAC9C}"/>
              </a:ext>
            </a:extLst>
          </p:cNvPr>
          <p:cNvPicPr>
            <a:picLocks noChangeAspect="1"/>
          </p:cNvPicPr>
          <p:nvPr/>
        </p:nvPicPr>
        <p:blipFill>
          <a:blip r:embed="rId5"/>
          <a:stretch>
            <a:fillRect/>
          </a:stretch>
        </p:blipFill>
        <p:spPr>
          <a:xfrm>
            <a:off x="7618917" y="5778914"/>
            <a:ext cx="2481287" cy="1079086"/>
          </a:xfrm>
          <a:prstGeom prst="rect">
            <a:avLst/>
          </a:prstGeom>
        </p:spPr>
      </p:pic>
      <p:pic>
        <p:nvPicPr>
          <p:cNvPr id="10" name="Picture 2">
            <a:extLst>
              <a:ext uri="{FF2B5EF4-FFF2-40B4-BE49-F238E27FC236}">
                <a16:creationId xmlns:a16="http://schemas.microsoft.com/office/drawing/2014/main" id="{583A7380-00FF-4517-8B19-F0933D94AC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00204" y="5828717"/>
            <a:ext cx="2091796" cy="1064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107179"/>
      </p:ext>
    </p:extLst>
  </p:cSld>
  <p:clrMapOvr>
    <a:masterClrMapping/>
  </p:clrMapOvr>
  <p:transition advClick="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3">
            <a:extLst>
              <a:ext uri="{FF2B5EF4-FFF2-40B4-BE49-F238E27FC236}">
                <a16:creationId xmlns:a16="http://schemas.microsoft.com/office/drawing/2014/main" id="{FF9F2CE5-3EC4-4D5D-9EC5-3C031E4BA999}"/>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55298" name="Text Box 3">
            <a:extLst>
              <a:ext uri="{FF2B5EF4-FFF2-40B4-BE49-F238E27FC236}">
                <a16:creationId xmlns:a16="http://schemas.microsoft.com/office/drawing/2014/main" id="{BC997E3F-6FA5-4047-BA0F-D5947CA52D2B}"/>
              </a:ext>
            </a:extLst>
          </p:cNvPr>
          <p:cNvSpPr txBox="1">
            <a:spLocks noChangeArrowheads="1"/>
          </p:cNvSpPr>
          <p:nvPr/>
        </p:nvSpPr>
        <p:spPr bwMode="auto">
          <a:xfrm>
            <a:off x="-118532" y="0"/>
            <a:ext cx="12310532" cy="127000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500" b="1" dirty="0"/>
              <a:t>		</a:t>
            </a:r>
            <a:endParaRPr lang="fr-FR" altLang="fr-FR" sz="2400" b="1" dirty="0"/>
          </a:p>
          <a:p>
            <a:pPr algn="r" eaLnBrk="1" hangingPunct="1">
              <a:spcBef>
                <a:spcPct val="0"/>
              </a:spcBef>
              <a:buFontTx/>
              <a:buNone/>
            </a:pPr>
            <a:endParaRPr lang="fr-FR" altLang="fr-FR" sz="1800" b="1" dirty="0"/>
          </a:p>
          <a:p>
            <a:pPr eaLnBrk="1" hangingPunct="1">
              <a:spcBef>
                <a:spcPct val="0"/>
              </a:spcBef>
              <a:buFontTx/>
              <a:buNone/>
            </a:pPr>
            <a:r>
              <a:rPr lang="fr-FR" altLang="fr-FR" sz="2400" b="1" dirty="0">
                <a:solidFill>
                  <a:schemeClr val="bg1"/>
                </a:solidFill>
              </a:rPr>
              <a:t>AUTRES APPAREILS DANS LES PYRÉNÉES : LOURON Survol d’un Espace ouvert Pastoral (</a:t>
            </a:r>
            <a:r>
              <a:rPr lang="fr-FR" altLang="fr-FR" sz="2400" b="1" dirty="0" err="1">
                <a:solidFill>
                  <a:schemeClr val="bg1"/>
                </a:solidFill>
              </a:rPr>
              <a:t>Lisey</a:t>
            </a:r>
            <a:r>
              <a:rPr lang="fr-FR" altLang="fr-FR" sz="2400" b="1" dirty="0">
                <a:solidFill>
                  <a:schemeClr val="bg1"/>
                </a:solidFill>
              </a:rPr>
              <a:t>)</a:t>
            </a:r>
          </a:p>
          <a:p>
            <a:pPr algn="r" eaLnBrk="1" hangingPunct="1">
              <a:spcBef>
                <a:spcPct val="0"/>
              </a:spcBef>
              <a:buFontTx/>
              <a:buNone/>
            </a:pPr>
            <a:r>
              <a:rPr lang="fr-FR" altLang="fr-FR" sz="2400" b="1" dirty="0"/>
              <a:t>			</a:t>
            </a:r>
            <a:endParaRPr lang="fr-FR" altLang="fr-FR" sz="1600" b="1" dirty="0"/>
          </a:p>
        </p:txBody>
      </p:sp>
      <p:pic>
        <p:nvPicPr>
          <p:cNvPr id="55300" name="Image 6">
            <a:extLst>
              <a:ext uri="{FF2B5EF4-FFF2-40B4-BE49-F238E27FC236}">
                <a16:creationId xmlns:a16="http://schemas.microsoft.com/office/drawing/2014/main" id="{A6F1CFF2-F816-45D1-848C-1BA981C664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67439" y="1571626"/>
            <a:ext cx="5671044" cy="3779307"/>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55301" name="Image 7">
            <a:extLst>
              <a:ext uri="{FF2B5EF4-FFF2-40B4-BE49-F238E27FC236}">
                <a16:creationId xmlns:a16="http://schemas.microsoft.com/office/drawing/2014/main" id="{73EF40D4-6BB2-4A0F-99EC-947A07A353B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3521" y="1571626"/>
            <a:ext cx="5671044" cy="3779307"/>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4CF71E9F-7BFD-464C-A74A-6978613B7EE1}"/>
              </a:ext>
            </a:extLst>
          </p:cNvPr>
          <p:cNvPicPr>
            <a:picLocks noChangeAspect="1"/>
          </p:cNvPicPr>
          <p:nvPr/>
        </p:nvPicPr>
        <p:blipFill>
          <a:blip r:embed="rId5"/>
          <a:stretch>
            <a:fillRect/>
          </a:stretch>
        </p:blipFill>
        <p:spPr>
          <a:xfrm>
            <a:off x="7618917" y="5778914"/>
            <a:ext cx="2481287" cy="1079086"/>
          </a:xfrm>
          <a:prstGeom prst="rect">
            <a:avLst/>
          </a:prstGeom>
        </p:spPr>
      </p:pic>
      <p:pic>
        <p:nvPicPr>
          <p:cNvPr id="10" name="Picture 2">
            <a:extLst>
              <a:ext uri="{FF2B5EF4-FFF2-40B4-BE49-F238E27FC236}">
                <a16:creationId xmlns:a16="http://schemas.microsoft.com/office/drawing/2014/main" id="{842397EF-168D-4FF0-8BAE-A945BE09F3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00204" y="5828717"/>
            <a:ext cx="2091796" cy="1064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173875"/>
      </p:ext>
    </p:extLst>
  </p:cSld>
  <p:clrMapOvr>
    <a:masterClrMapping/>
  </p:clrMapOvr>
  <p:transition advClick="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3">
            <a:extLst>
              <a:ext uri="{FF2B5EF4-FFF2-40B4-BE49-F238E27FC236}">
                <a16:creationId xmlns:a16="http://schemas.microsoft.com/office/drawing/2014/main" id="{F93DD6A9-AE06-47C9-8F49-3F2E5A383197}"/>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57346" name="Text Box 3">
            <a:extLst>
              <a:ext uri="{FF2B5EF4-FFF2-40B4-BE49-F238E27FC236}">
                <a16:creationId xmlns:a16="http://schemas.microsoft.com/office/drawing/2014/main" id="{64E84FE2-9EAD-4893-893F-70F812895FE8}"/>
              </a:ext>
            </a:extLst>
          </p:cNvPr>
          <p:cNvSpPr txBox="1">
            <a:spLocks noChangeArrowheads="1"/>
          </p:cNvSpPr>
          <p:nvPr/>
        </p:nvSpPr>
        <p:spPr bwMode="auto">
          <a:xfrm>
            <a:off x="0" y="0"/>
            <a:ext cx="123444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500" b="1" dirty="0"/>
              <a:t>		</a:t>
            </a:r>
            <a:endParaRPr lang="fr-FR" altLang="fr-FR" sz="2400" b="1" dirty="0"/>
          </a:p>
          <a:p>
            <a:pPr algn="r" eaLnBrk="1" hangingPunct="1">
              <a:spcBef>
                <a:spcPct val="0"/>
              </a:spcBef>
              <a:buFontTx/>
              <a:buNone/>
            </a:pPr>
            <a:endParaRPr lang="fr-FR" altLang="fr-FR" sz="1800" b="1" dirty="0"/>
          </a:p>
          <a:p>
            <a:pPr eaLnBrk="1" hangingPunct="1">
              <a:spcBef>
                <a:spcPct val="0"/>
              </a:spcBef>
              <a:buFontTx/>
              <a:buNone/>
            </a:pPr>
            <a:r>
              <a:rPr lang="fr-FR" altLang="fr-FR" sz="2400" b="1" dirty="0">
                <a:solidFill>
                  <a:schemeClr val="bg1"/>
                </a:solidFill>
              </a:rPr>
              <a:t>AUTRES APPAREILS DANS LES PYRÉNÉES : LUCHON survol espace forestier</a:t>
            </a:r>
          </a:p>
          <a:p>
            <a:pPr algn="r" eaLnBrk="1" hangingPunct="1">
              <a:spcBef>
                <a:spcPct val="0"/>
              </a:spcBef>
              <a:buFontTx/>
              <a:buNone/>
            </a:pPr>
            <a:r>
              <a:rPr lang="fr-FR" altLang="fr-FR" sz="2400" b="1" dirty="0"/>
              <a:t>			</a:t>
            </a:r>
            <a:endParaRPr lang="fr-FR" altLang="fr-FR" sz="1600" b="1" dirty="0"/>
          </a:p>
        </p:txBody>
      </p:sp>
      <p:pic>
        <p:nvPicPr>
          <p:cNvPr id="57348" name="Image 7">
            <a:extLst>
              <a:ext uri="{FF2B5EF4-FFF2-40B4-BE49-F238E27FC236}">
                <a16:creationId xmlns:a16="http://schemas.microsoft.com/office/drawing/2014/main" id="{B98A45F6-E8B9-4AB8-802C-D7E78C27B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4" y="1232694"/>
            <a:ext cx="4141789" cy="552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Image 8">
            <a:extLst>
              <a:ext uri="{FF2B5EF4-FFF2-40B4-BE49-F238E27FC236}">
                <a16:creationId xmlns:a16="http://schemas.microsoft.com/office/drawing/2014/main" id="{C2F7E16F-EA69-42F4-A7CF-55212741F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6283" y="1232694"/>
            <a:ext cx="4126308" cy="550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a:extLst>
              <a:ext uri="{FF2B5EF4-FFF2-40B4-BE49-F238E27FC236}">
                <a16:creationId xmlns:a16="http://schemas.microsoft.com/office/drawing/2014/main" id="{7A8C2F7A-4BA0-49A0-A4D8-92698402EA4F}"/>
              </a:ext>
            </a:extLst>
          </p:cNvPr>
          <p:cNvPicPr>
            <a:picLocks noChangeAspect="1"/>
          </p:cNvPicPr>
          <p:nvPr/>
        </p:nvPicPr>
        <p:blipFill>
          <a:blip r:embed="rId5"/>
          <a:stretch>
            <a:fillRect/>
          </a:stretch>
        </p:blipFill>
        <p:spPr>
          <a:xfrm>
            <a:off x="9710713" y="4714450"/>
            <a:ext cx="2481287" cy="1079086"/>
          </a:xfrm>
          <a:prstGeom prst="rect">
            <a:avLst/>
          </a:prstGeom>
        </p:spPr>
      </p:pic>
      <p:pic>
        <p:nvPicPr>
          <p:cNvPr id="9" name="Picture 2">
            <a:extLst>
              <a:ext uri="{FF2B5EF4-FFF2-40B4-BE49-F238E27FC236}">
                <a16:creationId xmlns:a16="http://schemas.microsoft.com/office/drawing/2014/main" id="{721896A2-AA5E-4C18-BD1D-E7E5421966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00204" y="5793536"/>
            <a:ext cx="2091796" cy="1064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095504"/>
      </p:ext>
    </p:extLst>
  </p:cSld>
  <p:clrMapOvr>
    <a:masterClrMapping/>
  </p:clrMapOvr>
  <p:transition advClick="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3">
            <a:extLst>
              <a:ext uri="{FF2B5EF4-FFF2-40B4-BE49-F238E27FC236}">
                <a16:creationId xmlns:a16="http://schemas.microsoft.com/office/drawing/2014/main" id="{937F4922-EDFC-4207-A1C3-A7CCE3FB84E3}"/>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61442" name="Text Box 3">
            <a:extLst>
              <a:ext uri="{FF2B5EF4-FFF2-40B4-BE49-F238E27FC236}">
                <a16:creationId xmlns:a16="http://schemas.microsoft.com/office/drawing/2014/main" id="{83BA41DF-C297-4215-99D7-59E129DB8931}"/>
              </a:ext>
            </a:extLst>
          </p:cNvPr>
          <p:cNvSpPr txBox="1">
            <a:spLocks noChangeArrowheads="1"/>
          </p:cNvSpPr>
          <p:nvPr/>
        </p:nvSpPr>
        <p:spPr bwMode="auto">
          <a:xfrm>
            <a:off x="-118532" y="0"/>
            <a:ext cx="12310532"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500" b="1" dirty="0"/>
              <a:t>		</a:t>
            </a:r>
            <a:endParaRPr lang="fr-FR" altLang="fr-FR" sz="2400" b="1" dirty="0"/>
          </a:p>
          <a:p>
            <a:pPr algn="r" eaLnBrk="1" hangingPunct="1">
              <a:spcBef>
                <a:spcPct val="0"/>
              </a:spcBef>
              <a:buFontTx/>
              <a:buNone/>
            </a:pPr>
            <a:endParaRPr lang="fr-FR" altLang="fr-FR" sz="1800" b="1" dirty="0"/>
          </a:p>
          <a:p>
            <a:pPr eaLnBrk="1" hangingPunct="1">
              <a:spcBef>
                <a:spcPct val="0"/>
              </a:spcBef>
              <a:buFontTx/>
              <a:buNone/>
            </a:pPr>
            <a:r>
              <a:rPr lang="fr-FR" altLang="fr-FR" sz="2400" b="1" dirty="0">
                <a:solidFill>
                  <a:schemeClr val="bg1"/>
                </a:solidFill>
              </a:rPr>
              <a:t>AUTRES APPAREILS DANS LES PYRÉNÉES : SAINT-LARY</a:t>
            </a:r>
          </a:p>
          <a:p>
            <a:pPr algn="r" eaLnBrk="1" hangingPunct="1">
              <a:spcBef>
                <a:spcPct val="0"/>
              </a:spcBef>
              <a:buFontTx/>
              <a:buNone/>
            </a:pPr>
            <a:r>
              <a:rPr lang="fr-FR" altLang="fr-FR" sz="2400" b="1" dirty="0"/>
              <a:t>			</a:t>
            </a:r>
            <a:endParaRPr lang="fr-FR" altLang="fr-FR" sz="1600" b="1" dirty="0"/>
          </a:p>
        </p:txBody>
      </p:sp>
      <p:pic>
        <p:nvPicPr>
          <p:cNvPr id="61443" name="Image 4">
            <a:extLst>
              <a:ext uri="{FF2B5EF4-FFF2-40B4-BE49-F238E27FC236}">
                <a16:creationId xmlns:a16="http://schemas.microsoft.com/office/drawing/2014/main" id="{437D91FF-37AA-4A94-9C89-5B1DDB0B3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4489" y="5589589"/>
            <a:ext cx="1398587"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Image 2">
            <a:extLst>
              <a:ext uri="{FF2B5EF4-FFF2-40B4-BE49-F238E27FC236}">
                <a16:creationId xmlns:a16="http://schemas.microsoft.com/office/drawing/2014/main" id="{86907092-25B7-4082-83A8-7E4747B12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7425"/>
            <a:ext cx="5808132" cy="314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Image 6">
            <a:extLst>
              <a:ext uri="{FF2B5EF4-FFF2-40B4-BE49-F238E27FC236}">
                <a16:creationId xmlns:a16="http://schemas.microsoft.com/office/drawing/2014/main" id="{20A3D72C-E516-4B11-B81D-99FC63E45F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3867" y="1075770"/>
            <a:ext cx="5803855" cy="289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Image 8">
            <a:extLst>
              <a:ext uri="{FF2B5EF4-FFF2-40B4-BE49-F238E27FC236}">
                <a16:creationId xmlns:a16="http://schemas.microsoft.com/office/drawing/2014/main" id="{0FE870D6-0210-4F16-835C-FA0398B598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849420"/>
            <a:ext cx="5808133" cy="296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Image 11">
            <a:extLst>
              <a:ext uri="{FF2B5EF4-FFF2-40B4-BE49-F238E27FC236}">
                <a16:creationId xmlns:a16="http://schemas.microsoft.com/office/drawing/2014/main" id="{D00BAC82-FCE1-4CDC-9F44-981816908A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3867" y="3960609"/>
            <a:ext cx="5808133" cy="289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6634006"/>
      </p:ext>
    </p:extLst>
  </p:cSld>
  <p:clrMapOvr>
    <a:masterClrMapping/>
  </p:clrMapOvr>
  <p:transition advClick="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3">
            <a:extLst>
              <a:ext uri="{FF2B5EF4-FFF2-40B4-BE49-F238E27FC236}">
                <a16:creationId xmlns:a16="http://schemas.microsoft.com/office/drawing/2014/main" id="{F93DD6A9-AE06-47C9-8F49-3F2E5A383197}"/>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57346" name="Text Box 3">
            <a:extLst>
              <a:ext uri="{FF2B5EF4-FFF2-40B4-BE49-F238E27FC236}">
                <a16:creationId xmlns:a16="http://schemas.microsoft.com/office/drawing/2014/main" id="{64E84FE2-9EAD-4893-893F-70F812895FE8}"/>
              </a:ext>
            </a:extLst>
          </p:cNvPr>
          <p:cNvSpPr txBox="1">
            <a:spLocks noChangeArrowheads="1"/>
          </p:cNvSpPr>
          <p:nvPr/>
        </p:nvSpPr>
        <p:spPr bwMode="auto">
          <a:xfrm>
            <a:off x="0" y="0"/>
            <a:ext cx="123444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500" b="1" dirty="0"/>
              <a:t>		</a:t>
            </a:r>
            <a:endParaRPr lang="fr-FR" altLang="fr-FR" sz="2400" b="1" dirty="0"/>
          </a:p>
          <a:p>
            <a:pPr algn="r" eaLnBrk="1" hangingPunct="1">
              <a:spcBef>
                <a:spcPct val="0"/>
              </a:spcBef>
              <a:buFontTx/>
              <a:buNone/>
            </a:pPr>
            <a:endParaRPr lang="fr-FR" altLang="fr-FR" sz="1800" b="1" dirty="0"/>
          </a:p>
          <a:p>
            <a:pPr eaLnBrk="1" hangingPunct="1">
              <a:spcBef>
                <a:spcPct val="0"/>
              </a:spcBef>
              <a:buFontTx/>
              <a:buNone/>
            </a:pPr>
            <a:r>
              <a:rPr lang="fr-FR" altLang="fr-FR" sz="2400" b="1" dirty="0">
                <a:solidFill>
                  <a:schemeClr val="bg1"/>
                </a:solidFill>
              </a:rPr>
              <a:t>GARE AMONT : CRETES DU LISEY</a:t>
            </a:r>
          </a:p>
          <a:p>
            <a:pPr algn="r" eaLnBrk="1" hangingPunct="1">
              <a:spcBef>
                <a:spcPct val="0"/>
              </a:spcBef>
              <a:buFontTx/>
              <a:buNone/>
            </a:pPr>
            <a:r>
              <a:rPr lang="fr-FR" altLang="fr-FR" sz="2400" b="1" dirty="0"/>
              <a:t>			</a:t>
            </a:r>
            <a:endParaRPr lang="fr-FR" altLang="fr-FR" sz="1600" b="1" dirty="0"/>
          </a:p>
        </p:txBody>
      </p:sp>
      <p:pic>
        <p:nvPicPr>
          <p:cNvPr id="8" name="Image 7">
            <a:extLst>
              <a:ext uri="{FF2B5EF4-FFF2-40B4-BE49-F238E27FC236}">
                <a16:creationId xmlns:a16="http://schemas.microsoft.com/office/drawing/2014/main" id="{7A8C2F7A-4BA0-49A0-A4D8-92698402EA4F}"/>
              </a:ext>
            </a:extLst>
          </p:cNvPr>
          <p:cNvPicPr>
            <a:picLocks noChangeAspect="1"/>
          </p:cNvPicPr>
          <p:nvPr/>
        </p:nvPicPr>
        <p:blipFill>
          <a:blip r:embed="rId3"/>
          <a:stretch>
            <a:fillRect/>
          </a:stretch>
        </p:blipFill>
        <p:spPr>
          <a:xfrm>
            <a:off x="9710713" y="4714450"/>
            <a:ext cx="2481287" cy="1079086"/>
          </a:xfrm>
          <a:prstGeom prst="rect">
            <a:avLst/>
          </a:prstGeom>
        </p:spPr>
      </p:pic>
      <p:pic>
        <p:nvPicPr>
          <p:cNvPr id="9" name="Picture 2">
            <a:extLst>
              <a:ext uri="{FF2B5EF4-FFF2-40B4-BE49-F238E27FC236}">
                <a16:creationId xmlns:a16="http://schemas.microsoft.com/office/drawing/2014/main" id="{721896A2-AA5E-4C18-BD1D-E7E5421966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0204" y="5793536"/>
            <a:ext cx="2091796" cy="106446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DC04F651-CD77-4B18-B60B-7D18DA1FC771}"/>
              </a:ext>
            </a:extLst>
          </p:cNvPr>
          <p:cNvSpPr txBox="1"/>
          <p:nvPr/>
        </p:nvSpPr>
        <p:spPr>
          <a:xfrm>
            <a:off x="406400" y="1232694"/>
            <a:ext cx="11446933" cy="2554545"/>
          </a:xfrm>
          <a:prstGeom prst="rect">
            <a:avLst/>
          </a:prstGeom>
          <a:noFill/>
        </p:spPr>
        <p:txBody>
          <a:bodyPr wrap="square" rtlCol="0">
            <a:spAutoFit/>
          </a:bodyPr>
          <a:lstStyle/>
          <a:p>
            <a:pPr algn="just"/>
            <a:r>
              <a:rPr lang="fr-FR" sz="2000" dirty="0"/>
              <a:t>La gare amont (G2) de la télécabine sera implantée sur le domaine skiable de </a:t>
            </a:r>
            <a:r>
              <a:rPr lang="fr-FR" sz="2000" dirty="0" err="1"/>
              <a:t>Luz-Ardiden</a:t>
            </a:r>
            <a:r>
              <a:rPr lang="fr-FR" sz="2000" dirty="0"/>
              <a:t> dans un secteur déjà largement terrassé à proximité de la gare amont du TSD </a:t>
            </a:r>
            <a:r>
              <a:rPr lang="fr-FR" sz="2000" dirty="0" err="1"/>
              <a:t>Aulian</a:t>
            </a:r>
            <a:r>
              <a:rPr lang="fr-FR" sz="2000" dirty="0"/>
              <a:t> Express. L’implantation de la gare ne changera pas le caractère principal du paysage et s’inscrira au sein d’un paysage déjà anthropisé de station de ski. </a:t>
            </a:r>
          </a:p>
          <a:p>
            <a:pPr algn="just"/>
            <a:r>
              <a:rPr lang="fr-FR" sz="2000" dirty="0"/>
              <a:t>Il convient en effet noter que, s'agissant d’une gare d’arrivée au sein d’une station de ski aménagée de longue date, les impacts sont déjà des réalités, le projet de gare ne devrait pas concourir à accroître notablement l'altération paysagère de </a:t>
            </a:r>
            <a:r>
              <a:rPr lang="fr-FR" sz="2000" dirty="0" err="1"/>
              <a:t>Luz-Ardiden</a:t>
            </a:r>
            <a:r>
              <a:rPr lang="fr-FR" sz="2000" dirty="0"/>
              <a:t> qui peut être ressentie par certains usagers au regard d'une vision idyllique du paysage montagnard. </a:t>
            </a:r>
          </a:p>
        </p:txBody>
      </p:sp>
      <p:pic>
        <p:nvPicPr>
          <p:cNvPr id="3" name="Image 2">
            <a:extLst>
              <a:ext uri="{FF2B5EF4-FFF2-40B4-BE49-F238E27FC236}">
                <a16:creationId xmlns:a16="http://schemas.microsoft.com/office/drawing/2014/main" id="{43BF3194-53C3-43D6-9680-BE925A333D8F}"/>
              </a:ext>
            </a:extLst>
          </p:cNvPr>
          <p:cNvPicPr>
            <a:picLocks noChangeAspect="1"/>
          </p:cNvPicPr>
          <p:nvPr/>
        </p:nvPicPr>
        <p:blipFill>
          <a:blip r:embed="rId5"/>
          <a:stretch>
            <a:fillRect/>
          </a:stretch>
        </p:blipFill>
        <p:spPr>
          <a:xfrm>
            <a:off x="287865" y="3787239"/>
            <a:ext cx="8886811" cy="3070761"/>
          </a:xfrm>
          <a:prstGeom prst="rect">
            <a:avLst/>
          </a:prstGeom>
        </p:spPr>
      </p:pic>
    </p:spTree>
    <p:extLst>
      <p:ext uri="{BB962C8B-B14F-4D97-AF65-F5344CB8AC3E}">
        <p14:creationId xmlns:p14="http://schemas.microsoft.com/office/powerpoint/2010/main" val="3406026847"/>
      </p:ext>
    </p:extLst>
  </p:cSld>
  <p:clrMapOvr>
    <a:masterClrMapping/>
  </p:clrMapOvr>
  <p:transition advClick="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A07CD9-5758-45EF-8C24-E4940BDD55B4}"/>
              </a:ext>
            </a:extLst>
          </p:cNvPr>
          <p:cNvSpPr>
            <a:spLocks noGrp="1"/>
          </p:cNvSpPr>
          <p:nvPr>
            <p:ph type="title"/>
          </p:nvPr>
        </p:nvSpPr>
        <p:spPr>
          <a:xfrm>
            <a:off x="0" y="-37431"/>
            <a:ext cx="12192000" cy="1325563"/>
          </a:xfrm>
          <a:solidFill>
            <a:srgbClr val="002060"/>
          </a:solidFill>
          <a:ln>
            <a:noFill/>
          </a:ln>
        </p:spPr>
        <p:txBody>
          <a:bodyPr lIns="91408" tIns="45704" rIns="91408" bIns="45704">
            <a:normAutofit/>
          </a:bodyPr>
          <a:lstStyle/>
          <a:p>
            <a:pPr marL="85725"/>
            <a:r>
              <a:rPr lang="fr-FR" sz="2800" b="1" dirty="0">
                <a:solidFill>
                  <a:schemeClr val="bg1"/>
                </a:solidFill>
                <a:latin typeface="Arial" panose="020B0604020202020204" pitchFamily="34" charset="0"/>
                <a:ea typeface="+mn-ea"/>
                <a:cs typeface="+mn-cs"/>
              </a:rPr>
              <a:t>SYNTHESE DES IMPACTS DU PROJET</a:t>
            </a:r>
          </a:p>
        </p:txBody>
      </p:sp>
      <p:sp>
        <p:nvSpPr>
          <p:cNvPr id="3" name="Espace réservé du contenu 2">
            <a:extLst>
              <a:ext uri="{FF2B5EF4-FFF2-40B4-BE49-F238E27FC236}">
                <a16:creationId xmlns:a16="http://schemas.microsoft.com/office/drawing/2014/main" id="{68E8C330-E06F-47A5-BBC8-F6986E6B9E2E}"/>
              </a:ext>
            </a:extLst>
          </p:cNvPr>
          <p:cNvSpPr>
            <a:spLocks noGrp="1"/>
          </p:cNvSpPr>
          <p:nvPr>
            <p:ph idx="1"/>
          </p:nvPr>
        </p:nvSpPr>
        <p:spPr>
          <a:xfrm>
            <a:off x="321733" y="1540933"/>
            <a:ext cx="11379200" cy="5181600"/>
          </a:xfrm>
        </p:spPr>
        <p:txBody>
          <a:bodyPr>
            <a:normAutofit fontScale="85000" lnSpcReduction="20000"/>
          </a:bodyPr>
          <a:lstStyle/>
          <a:p>
            <a:r>
              <a:rPr lang="fr-FR" dirty="0"/>
              <a:t>En termes d’impacts prévisibles, le projet portant sur la création d’une télécabine dans un contexte déjà en partie anthropique, à savoir l’emplacement de la gare d’embarquement au sein du village de Cauterets et le début de la ligne traversant un secteur urbain, ainsi que la gare amont sur la crête du </a:t>
            </a:r>
            <a:r>
              <a:rPr lang="fr-FR" dirty="0" err="1"/>
              <a:t>Lisey</a:t>
            </a:r>
            <a:r>
              <a:rPr lang="fr-FR" dirty="0"/>
              <a:t> au sein de la station de ski de </a:t>
            </a:r>
            <a:r>
              <a:rPr lang="fr-FR" dirty="0" err="1"/>
              <a:t>Luz-Ardiden</a:t>
            </a:r>
            <a:r>
              <a:rPr lang="fr-FR" dirty="0"/>
              <a:t>, ne va engendrer que peu de nouvelles incidences notables. Quant à l’essentiel de la ligne, elle survole la forêt domaniale de l’</a:t>
            </a:r>
            <a:r>
              <a:rPr lang="fr-FR" dirty="0" err="1"/>
              <a:t>Ayré</a:t>
            </a:r>
            <a:r>
              <a:rPr lang="fr-FR" dirty="0"/>
              <a:t> et du </a:t>
            </a:r>
            <a:r>
              <a:rPr lang="fr-FR" dirty="0" err="1"/>
              <a:t>Lisey</a:t>
            </a:r>
            <a:r>
              <a:rPr lang="fr-FR" dirty="0"/>
              <a:t> ainsi que l’estive du </a:t>
            </a:r>
            <a:r>
              <a:rPr lang="fr-FR" dirty="0" err="1"/>
              <a:t>Lisey</a:t>
            </a:r>
            <a:r>
              <a:rPr lang="fr-FR" dirty="0"/>
              <a:t> qui sont des secteurs peu anthropisés, à caractère "naturel". </a:t>
            </a:r>
          </a:p>
          <a:p>
            <a:r>
              <a:rPr lang="fr-FR" b="1" dirty="0"/>
              <a:t>En ce qui concerne les impacts pour la flore et les habitats naturels</a:t>
            </a:r>
            <a:r>
              <a:rPr lang="fr-FR" dirty="0"/>
              <a:t>, ils seront liés principalement aux terrassements nécessaires lors des travaux. Les principaux secteurs concernés par ces impacts sont les aires de départ et d’arrivée des gares et les zones d’implantation des pylônes. Aucune espèce à statut n’a été recensée sur ces secteurs </a:t>
            </a:r>
          </a:p>
          <a:p>
            <a:r>
              <a:rPr lang="fr-FR" dirty="0"/>
              <a:t>Pour </a:t>
            </a:r>
            <a:r>
              <a:rPr lang="fr-FR" b="1" dirty="0"/>
              <a:t>la faune</a:t>
            </a:r>
            <a:r>
              <a:rPr lang="fr-FR" dirty="0"/>
              <a:t>, les impacts attendus les plus importants sont temporaires et liés au chantier en termes de dérangement, risque de destruction d’espèces, et dégradation des habitats. </a:t>
            </a:r>
          </a:p>
          <a:p>
            <a:r>
              <a:rPr lang="fr-FR" b="1" dirty="0"/>
              <a:t>Les incidences sur les activités humaines traditionnelles </a:t>
            </a:r>
            <a:r>
              <a:rPr lang="fr-FR" dirty="0"/>
              <a:t>se limitent ici à une perte de surface très réduite pour le pâturage et à un dérangement des troupeaux durant les phases de travaux </a:t>
            </a:r>
          </a:p>
        </p:txBody>
      </p:sp>
    </p:spTree>
    <p:extLst>
      <p:ext uri="{BB962C8B-B14F-4D97-AF65-F5344CB8AC3E}">
        <p14:creationId xmlns:p14="http://schemas.microsoft.com/office/powerpoint/2010/main" val="11091368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412BF70-D48E-4B69-8B29-BAFB39599F72}"/>
              </a:ext>
            </a:extLst>
          </p:cNvPr>
          <p:cNvSpPr>
            <a:spLocks noGrp="1"/>
          </p:cNvSpPr>
          <p:nvPr>
            <p:ph idx="1"/>
          </p:nvPr>
        </p:nvSpPr>
        <p:spPr>
          <a:xfrm>
            <a:off x="651934" y="691090"/>
            <a:ext cx="10515600" cy="3762377"/>
          </a:xfrm>
          <a:solidFill>
            <a:srgbClr val="20124D"/>
          </a:solidFill>
          <a:ln>
            <a:noFill/>
          </a:ln>
        </p:spPr>
        <p:txBody>
          <a:bodyPr spcFirstLastPara="1" vert="horz" wrap="square" lIns="91425" tIns="45700" rIns="91425" bIns="45700" rtlCol="0" anchor="t" anchorCtr="0">
            <a:noAutofit/>
          </a:bodyPr>
          <a:lstStyle/>
          <a:p>
            <a:pPr algn="ctr">
              <a:buClr>
                <a:srgbClr val="FFFFFF"/>
              </a:buClr>
              <a:buSzPts val="3600"/>
              <a:buNone/>
            </a:pPr>
            <a:r>
              <a:rPr lang="fr-FR" sz="4400" b="1" dirty="0">
                <a:solidFill>
                  <a:srgbClr val="FFFFFF"/>
                </a:solidFill>
                <a:latin typeface="Calibri"/>
                <a:ea typeface="+mj-ea"/>
                <a:cs typeface="Calibri"/>
              </a:rPr>
              <a:t>CHAPITRE 5</a:t>
            </a:r>
          </a:p>
          <a:p>
            <a:pPr algn="ctr">
              <a:buClr>
                <a:srgbClr val="FFFFFF"/>
              </a:buClr>
              <a:buSzPts val="3600"/>
              <a:buNone/>
            </a:pPr>
            <a:endParaRPr lang="fr-FR" sz="3200" b="1" dirty="0">
              <a:solidFill>
                <a:srgbClr val="FFFFFF"/>
              </a:solidFill>
              <a:latin typeface="Calibri"/>
              <a:ea typeface="+mj-ea"/>
              <a:cs typeface="Calibri"/>
            </a:endParaRPr>
          </a:p>
          <a:p>
            <a:pPr marL="0" indent="0" algn="ctr">
              <a:buNone/>
            </a:pPr>
            <a:r>
              <a:rPr lang="fr-FR" sz="4400" b="1" dirty="0">
                <a:solidFill>
                  <a:schemeClr val="bg1"/>
                </a:solidFill>
              </a:rPr>
              <a:t>LES CONDITIONS GENERALES DE L’EQUILIBRE ECONOMIQUE ET FINANCIER DU PROJET</a:t>
            </a:r>
          </a:p>
          <a:p>
            <a:pPr algn="ctr">
              <a:buClr>
                <a:srgbClr val="FFFFFF"/>
              </a:buClr>
              <a:buSzPts val="3600"/>
              <a:buNone/>
            </a:pPr>
            <a:endParaRPr lang="fr-FR" sz="3200" b="1" dirty="0">
              <a:solidFill>
                <a:srgbClr val="FFFFFF"/>
              </a:solidFill>
              <a:latin typeface="Calibri"/>
              <a:ea typeface="+mj-ea"/>
              <a:cs typeface="Calibri"/>
            </a:endParaRPr>
          </a:p>
          <a:p>
            <a:pPr>
              <a:buClr>
                <a:srgbClr val="FFFFFF"/>
              </a:buClr>
              <a:buSzPts val="3600"/>
              <a:buNone/>
            </a:pPr>
            <a:r>
              <a:rPr lang="fr-FR" sz="2400" b="1" i="1" dirty="0">
                <a:ea typeface="+mj-ea"/>
                <a:cs typeface="Calibri"/>
              </a:rPr>
              <a:t>Expertises et études économiques : </a:t>
            </a:r>
            <a:r>
              <a:rPr lang="fr-FR" sz="2400" i="1" dirty="0">
                <a:ea typeface="+mj-ea"/>
                <a:cs typeface="Calibri"/>
              </a:rPr>
              <a:t>Etudes marketing Contours, </a:t>
            </a:r>
          </a:p>
          <a:p>
            <a:pPr>
              <a:buClr>
                <a:srgbClr val="FFFFFF"/>
              </a:buClr>
              <a:buSzPts val="3600"/>
              <a:buNone/>
            </a:pPr>
            <a:r>
              <a:rPr lang="fr-FR" sz="2400" i="1" dirty="0">
                <a:ea typeface="+mj-ea"/>
                <a:cs typeface="Calibri"/>
              </a:rPr>
              <a:t>Etude financière KPMG mise à jour en janvier 2020</a:t>
            </a:r>
            <a:endParaRPr lang="fr-FR" sz="2400" i="1" dirty="0">
              <a:latin typeface="Calibri"/>
              <a:ea typeface="+mj-ea"/>
              <a:cs typeface="Calibri"/>
            </a:endParaRPr>
          </a:p>
        </p:txBody>
      </p:sp>
      <p:pic>
        <p:nvPicPr>
          <p:cNvPr id="1026" name="Picture 2">
            <a:extLst>
              <a:ext uri="{FF2B5EF4-FFF2-40B4-BE49-F238E27FC236}">
                <a16:creationId xmlns:a16="http://schemas.microsoft.com/office/drawing/2014/main" id="{28271D1E-EF92-43B8-A98D-84A0AE34F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3153" y="5912910"/>
            <a:ext cx="1857212" cy="94509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28953612-503B-4057-B0D6-4FB5CA6BD52B}"/>
              </a:ext>
            </a:extLst>
          </p:cNvPr>
          <p:cNvPicPr>
            <a:picLocks noChangeAspect="1"/>
          </p:cNvPicPr>
          <p:nvPr/>
        </p:nvPicPr>
        <p:blipFill>
          <a:blip r:embed="rId3"/>
          <a:stretch>
            <a:fillRect/>
          </a:stretch>
        </p:blipFill>
        <p:spPr>
          <a:xfrm>
            <a:off x="8469213" y="5906030"/>
            <a:ext cx="1903940" cy="951970"/>
          </a:xfrm>
          <a:prstGeom prst="rect">
            <a:avLst/>
          </a:prstGeom>
        </p:spPr>
      </p:pic>
      <p:pic>
        <p:nvPicPr>
          <p:cNvPr id="5" name="Image 4">
            <a:extLst>
              <a:ext uri="{FF2B5EF4-FFF2-40B4-BE49-F238E27FC236}">
                <a16:creationId xmlns:a16="http://schemas.microsoft.com/office/drawing/2014/main" id="{DFB31725-C4E3-4AC4-B297-BF4721950782}"/>
              </a:ext>
            </a:extLst>
          </p:cNvPr>
          <p:cNvPicPr>
            <a:picLocks noChangeAspect="1"/>
          </p:cNvPicPr>
          <p:nvPr/>
        </p:nvPicPr>
        <p:blipFill>
          <a:blip r:embed="rId4"/>
          <a:stretch>
            <a:fillRect/>
          </a:stretch>
        </p:blipFill>
        <p:spPr>
          <a:xfrm>
            <a:off x="7687734" y="5941319"/>
            <a:ext cx="781480" cy="781480"/>
          </a:xfrm>
          <a:prstGeom prst="rect">
            <a:avLst/>
          </a:prstGeom>
        </p:spPr>
      </p:pic>
    </p:spTree>
    <p:extLst>
      <p:ext uri="{BB962C8B-B14F-4D97-AF65-F5344CB8AC3E}">
        <p14:creationId xmlns:p14="http://schemas.microsoft.com/office/powerpoint/2010/main" val="17214375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D520F5A-C8BD-4340-8094-069A2BDC394C}"/>
              </a:ext>
            </a:extLst>
          </p:cNvPr>
          <p:cNvSpPr txBox="1"/>
          <p:nvPr/>
        </p:nvSpPr>
        <p:spPr>
          <a:xfrm>
            <a:off x="1211179" y="1664772"/>
            <a:ext cx="8881088" cy="2523768"/>
          </a:xfrm>
          <a:prstGeom prst="rect">
            <a:avLst/>
          </a:prstGeom>
          <a:noFill/>
        </p:spPr>
        <p:txBody>
          <a:bodyPr wrap="square">
            <a:spAutoFit/>
          </a:bodyPr>
          <a:lstStyle/>
          <a:p>
            <a:br>
              <a:rPr lang="fr-FR" sz="2800" dirty="0"/>
            </a:br>
            <a:r>
              <a:rPr lang="fr-FR" sz="2800" dirty="0"/>
              <a:t>1. Le contexte</a:t>
            </a:r>
          </a:p>
          <a:p>
            <a:r>
              <a:rPr lang="fr-FR" sz="2800" dirty="0"/>
              <a:t>2. Projets et investissements</a:t>
            </a:r>
          </a:p>
          <a:p>
            <a:r>
              <a:rPr lang="fr-FR" sz="2800" dirty="0"/>
              <a:t>3. Analyse économique du projet de liaison</a:t>
            </a:r>
          </a:p>
          <a:p>
            <a:r>
              <a:rPr lang="fr-FR" sz="2800" dirty="0"/>
              <a:t>4. Incidences économiques du projet</a:t>
            </a:r>
          </a:p>
          <a:p>
            <a:pPr>
              <a:defRPr/>
            </a:pPr>
            <a:endParaRPr lang="fr-FR" dirty="0"/>
          </a:p>
        </p:txBody>
      </p:sp>
      <p:sp>
        <p:nvSpPr>
          <p:cNvPr id="22530" name="Rectangle 5">
            <a:extLst>
              <a:ext uri="{FF2B5EF4-FFF2-40B4-BE49-F238E27FC236}">
                <a16:creationId xmlns:a16="http://schemas.microsoft.com/office/drawing/2014/main" id="{32DC1C9B-235D-4042-A81C-AFBB5CBBB748}"/>
              </a:ext>
            </a:extLst>
          </p:cNvPr>
          <p:cNvSpPr>
            <a:spLocks noChangeArrowheads="1"/>
          </p:cNvSpPr>
          <p:nvPr/>
        </p:nvSpPr>
        <p:spPr bwMode="auto">
          <a:xfrm>
            <a:off x="16147469" y="11567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22533" name="Text Box 3">
            <a:extLst>
              <a:ext uri="{FF2B5EF4-FFF2-40B4-BE49-F238E27FC236}">
                <a16:creationId xmlns:a16="http://schemas.microsoft.com/office/drawing/2014/main" id="{A25A42AB-5FFC-4310-85A4-43DA97EAAC2C}"/>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b="1" dirty="0">
              <a:solidFill>
                <a:schemeClr val="bg1"/>
              </a:solidFill>
            </a:endParaRPr>
          </a:p>
          <a:p>
            <a:pPr eaLnBrk="1" hangingPunct="1">
              <a:spcBef>
                <a:spcPct val="0"/>
              </a:spcBef>
              <a:buFontTx/>
              <a:buNone/>
            </a:pPr>
            <a:r>
              <a:rPr lang="fr-FR" altLang="fr-FR" sz="1800" b="1" dirty="0">
                <a:solidFill>
                  <a:schemeClr val="bg1"/>
                </a:solidFill>
              </a:rPr>
              <a:t>LE CONTENU DU CHAPITRE</a:t>
            </a:r>
            <a:endParaRPr lang="fr-FR" altLang="fr-FR" sz="2400" b="1" dirty="0">
              <a:solidFill>
                <a:schemeClr val="bg1"/>
              </a:solidFill>
            </a:endParaRPr>
          </a:p>
        </p:txBody>
      </p:sp>
      <p:pic>
        <p:nvPicPr>
          <p:cNvPr id="6" name="Picture 2">
            <a:extLst>
              <a:ext uri="{FF2B5EF4-FFF2-40B4-BE49-F238E27FC236}">
                <a16:creationId xmlns:a16="http://schemas.microsoft.com/office/drawing/2014/main" id="{347C65FF-4A30-4C5E-AC7B-FC401663A9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4400" y="5491692"/>
            <a:ext cx="2091796" cy="1064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837046"/>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B48D3CF-C1E9-4443-9867-D0994F906F4B}"/>
              </a:ext>
            </a:extLst>
          </p:cNvPr>
          <p:cNvSpPr>
            <a:spLocks noGrp="1"/>
          </p:cNvSpPr>
          <p:nvPr>
            <p:ph idx="1"/>
          </p:nvPr>
        </p:nvSpPr>
        <p:spPr>
          <a:xfrm>
            <a:off x="126999" y="1490133"/>
            <a:ext cx="11827933" cy="5147733"/>
          </a:xfrm>
        </p:spPr>
        <p:txBody>
          <a:bodyPr>
            <a:normAutofit fontScale="70000" lnSpcReduction="20000"/>
          </a:bodyPr>
          <a:lstStyle/>
          <a:p>
            <a:pPr marL="0" lvl="0" indent="0">
              <a:buNone/>
            </a:pPr>
            <a:r>
              <a:rPr lang="fr-FR" b="1" u="sng" dirty="0"/>
              <a:t>3 - Redynamiser la fréquentation de </a:t>
            </a:r>
            <a:r>
              <a:rPr lang="fr-FR" b="1" u="sng" dirty="0" err="1"/>
              <a:t>Luz-Ardiden</a:t>
            </a:r>
            <a:r>
              <a:rPr lang="fr-FR" b="1" u="sng" dirty="0"/>
              <a:t> :</a:t>
            </a:r>
            <a:endParaRPr lang="fr-FR" dirty="0"/>
          </a:p>
          <a:p>
            <a:r>
              <a:rPr lang="fr-FR" dirty="0"/>
              <a:t>L’organisation du site en tant que stade de neige, fragilise le site qui se trouve dans une situation concurrentielle défavorable d’autant qu’il est desservi par une route de montagne « difficile ». La liaison directe avec les lits de Cauterets redonne de l’attrait aux belles surfaces de ski développées sur le domaine de l’</a:t>
            </a:r>
            <a:r>
              <a:rPr lang="fr-FR" dirty="0" err="1"/>
              <a:t>Ardiden</a:t>
            </a:r>
            <a:r>
              <a:rPr lang="fr-FR" dirty="0"/>
              <a:t>. </a:t>
            </a:r>
          </a:p>
          <a:p>
            <a:pPr marL="0" lvl="0" indent="0">
              <a:buNone/>
            </a:pPr>
            <a:endParaRPr lang="fr-FR" b="1" u="sng" dirty="0"/>
          </a:p>
          <a:p>
            <a:pPr marL="0" lvl="0" indent="0">
              <a:buNone/>
            </a:pPr>
            <a:r>
              <a:rPr lang="fr-FR" b="1" u="sng" dirty="0"/>
              <a:t>4 - Développer l’offre globale et l’attractivité du ski pour le territoire </a:t>
            </a:r>
            <a:endParaRPr lang="fr-FR" dirty="0"/>
          </a:p>
          <a:p>
            <a:pPr marL="0" indent="0">
              <a:buNone/>
            </a:pPr>
            <a:r>
              <a:rPr lang="fr-FR" dirty="0"/>
              <a:t>Ce maillage avec une circulation des clients permet d’afficher une offre confortée autour d’un domaine skiable unique d’une ampleur équivalente aux plus grands domaines pyrénéens. </a:t>
            </a:r>
          </a:p>
          <a:p>
            <a:pPr marL="0" indent="0">
              <a:buNone/>
            </a:pPr>
            <a:r>
              <a:rPr lang="fr-FR" dirty="0"/>
              <a:t>La nouvelle offre est de nature à améliorer l’attractivité globale du territoire autour du ski alpin. Elle crée une nouvelle unité, </a:t>
            </a:r>
            <a:r>
              <a:rPr lang="fr-FR" b="1" dirty="0"/>
              <a:t>dernière grande station pyrénéenne</a:t>
            </a:r>
            <a:r>
              <a:rPr lang="fr-FR" dirty="0"/>
              <a:t>, permettant d’atteindre une taille critique pour être visible à l’échelle nationale voire internationale. </a:t>
            </a:r>
          </a:p>
          <a:p>
            <a:pPr marL="0" indent="0">
              <a:buNone/>
            </a:pPr>
            <a:r>
              <a:rPr lang="fr-FR" dirty="0"/>
              <a:t>Le potentiel induit par le cumul des données de </a:t>
            </a:r>
            <a:r>
              <a:rPr lang="fr-FR" dirty="0" err="1"/>
              <a:t>Luz</a:t>
            </a:r>
            <a:r>
              <a:rPr lang="fr-FR" dirty="0"/>
              <a:t> et de Cauterets à l’échelle des Pyrénées à partir de la situation actuelle donne : </a:t>
            </a:r>
          </a:p>
          <a:p>
            <a:pPr>
              <a:buFont typeface="Wingdings" panose="05000000000000000000" pitchFamily="2" charset="2"/>
              <a:buChar char="ü"/>
            </a:pPr>
            <a:r>
              <a:rPr lang="fr-FR" b="1" dirty="0"/>
              <a:t>2ème rang en termes de puissance du parc de remontées mécaniques, derrière Saint Lary et devant le Grand Tourmalet. </a:t>
            </a:r>
            <a:endParaRPr lang="fr-FR" dirty="0"/>
          </a:p>
          <a:p>
            <a:pPr>
              <a:buFont typeface="Wingdings" panose="05000000000000000000" pitchFamily="2" charset="2"/>
              <a:buChar char="ü"/>
            </a:pPr>
            <a:r>
              <a:rPr lang="fr-FR" b="1" dirty="0"/>
              <a:t>4ème rang en termes de chiffre d’affaires, derrière Font </a:t>
            </a:r>
            <a:r>
              <a:rPr lang="fr-FR" b="1" dirty="0" err="1"/>
              <a:t>Romeu</a:t>
            </a:r>
            <a:r>
              <a:rPr lang="fr-FR" b="1" dirty="0"/>
              <a:t> et devant </a:t>
            </a:r>
            <a:r>
              <a:rPr lang="fr-FR" b="1" dirty="0" err="1"/>
              <a:t>Peyragudes</a:t>
            </a:r>
            <a:r>
              <a:rPr lang="fr-FR" b="1" dirty="0"/>
              <a:t> (moyenne 2014-2018) </a:t>
            </a:r>
            <a:endParaRPr lang="fr-FR" dirty="0"/>
          </a:p>
          <a:p>
            <a:pPr>
              <a:buFont typeface="Wingdings" panose="05000000000000000000" pitchFamily="2" charset="2"/>
              <a:buChar char="ü"/>
            </a:pPr>
            <a:r>
              <a:rPr lang="fr-FR" b="1" dirty="0"/>
              <a:t>3ème rang en nombre de journées skieurs, équivalent à Font </a:t>
            </a:r>
            <a:r>
              <a:rPr lang="fr-FR" b="1" dirty="0" err="1"/>
              <a:t>Romeu</a:t>
            </a:r>
            <a:r>
              <a:rPr lang="fr-FR" b="1" dirty="0"/>
              <a:t> (moyenne 2014- 2018) </a:t>
            </a:r>
            <a:endParaRPr lang="fr-FR" dirty="0"/>
          </a:p>
          <a:p>
            <a:pPr marL="0" indent="0">
              <a:buNone/>
            </a:pPr>
            <a:endParaRPr lang="fr-FR" dirty="0"/>
          </a:p>
          <a:p>
            <a:endParaRPr lang="fr-FR" dirty="0"/>
          </a:p>
        </p:txBody>
      </p:sp>
      <p:sp>
        <p:nvSpPr>
          <p:cNvPr id="4" name="Titre 1">
            <a:extLst>
              <a:ext uri="{FF2B5EF4-FFF2-40B4-BE49-F238E27FC236}">
                <a16:creationId xmlns:a16="http://schemas.microsoft.com/office/drawing/2014/main" id="{52C5B3A5-0289-43D0-845B-EC4F1A641500}"/>
              </a:ext>
            </a:extLst>
          </p:cNvPr>
          <p:cNvSpPr>
            <a:spLocks noGrp="1"/>
          </p:cNvSpPr>
          <p:nvPr>
            <p:ph type="title"/>
          </p:nvPr>
        </p:nvSpPr>
        <p:spPr>
          <a:xfrm>
            <a:off x="0" y="18255"/>
            <a:ext cx="12192000" cy="1325563"/>
          </a:xfrm>
          <a:solidFill>
            <a:srgbClr val="20124D"/>
          </a:solidFill>
          <a:ln>
            <a:noFill/>
          </a:ln>
        </p:spPr>
        <p:txBody>
          <a:bodyPr spcFirstLastPara="1" vert="horz" wrap="square" lIns="91425" tIns="45700" rIns="91425" bIns="45700" rtlCol="0" anchor="t" anchorCtr="0">
            <a:noAutofit/>
          </a:bodyPr>
          <a:lstStyle/>
          <a:p>
            <a:pPr>
              <a:spcBef>
                <a:spcPts val="1000"/>
              </a:spcBef>
              <a:buClr>
                <a:srgbClr val="FFFFFF"/>
              </a:buClr>
              <a:buSzPts val="3600"/>
              <a:buFont typeface="Arial"/>
            </a:pPr>
            <a:r>
              <a:rPr lang="fr-FR" sz="3200" b="1" dirty="0">
                <a:solidFill>
                  <a:srgbClr val="FFFFFF"/>
                </a:solidFill>
                <a:latin typeface="Calibri"/>
                <a:cs typeface="Calibri"/>
              </a:rPr>
              <a:t>SYNTHESE DU DOSSIER</a:t>
            </a:r>
          </a:p>
        </p:txBody>
      </p:sp>
    </p:spTree>
    <p:extLst>
      <p:ext uri="{BB962C8B-B14F-4D97-AF65-F5344CB8AC3E}">
        <p14:creationId xmlns:p14="http://schemas.microsoft.com/office/powerpoint/2010/main" val="35856060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D520F5A-C8BD-4340-8094-069A2BDC394C}"/>
              </a:ext>
            </a:extLst>
          </p:cNvPr>
          <p:cNvSpPr txBox="1"/>
          <p:nvPr/>
        </p:nvSpPr>
        <p:spPr>
          <a:xfrm>
            <a:off x="295805" y="1341438"/>
            <a:ext cx="9508596" cy="5355312"/>
          </a:xfrm>
          <a:prstGeom prst="rect">
            <a:avLst/>
          </a:prstGeom>
          <a:noFill/>
        </p:spPr>
        <p:txBody>
          <a:bodyPr wrap="square">
            <a:spAutoFit/>
          </a:bodyPr>
          <a:lstStyle/>
          <a:p>
            <a:r>
              <a:rPr lang="fr-FR" dirty="0"/>
              <a:t>Sur le territoire, le rapprochement des stations de </a:t>
            </a:r>
            <a:r>
              <a:rPr lang="fr-FR" dirty="0" err="1"/>
              <a:t>Luz-Ardiden</a:t>
            </a:r>
            <a:r>
              <a:rPr lang="fr-FR" dirty="0"/>
              <a:t> et de Cauterets est désormais indispensable. </a:t>
            </a:r>
          </a:p>
          <a:p>
            <a:pPr marL="285750" indent="-285750">
              <a:buFont typeface="Arial" panose="020B0604020202020204" pitchFamily="34" charset="0"/>
              <a:buChar char="•"/>
            </a:pPr>
            <a:r>
              <a:rPr lang="fr-FR" b="1" dirty="0"/>
              <a:t>A </a:t>
            </a:r>
            <a:r>
              <a:rPr lang="fr-FR" b="1" dirty="0" err="1"/>
              <a:t>Luz-Ardiden</a:t>
            </a:r>
            <a:r>
              <a:rPr lang="fr-FR" b="1" dirty="0"/>
              <a:t>, </a:t>
            </a:r>
            <a:endParaRPr lang="fr-FR" dirty="0"/>
          </a:p>
          <a:p>
            <a:r>
              <a:rPr lang="fr-FR" dirty="0"/>
              <a:t>La baisse de la fréquentation pose aujourd’hui la question de l’existence même de la station, son équilibre financier n’étant plus assuré. La station dispose d’un potentiel d’attractivité à condition de s’adosser à une offre de logements et de services. </a:t>
            </a:r>
          </a:p>
          <a:p>
            <a:pPr marL="285750" indent="-285750">
              <a:buFont typeface="Arial" panose="020B0604020202020204" pitchFamily="34" charset="0"/>
              <a:buChar char="•"/>
            </a:pPr>
            <a:r>
              <a:rPr lang="fr-FR" b="1" dirty="0"/>
              <a:t>A Cauterets, </a:t>
            </a:r>
            <a:endParaRPr lang="fr-FR" dirty="0"/>
          </a:p>
          <a:p>
            <a:r>
              <a:rPr lang="fr-FR" dirty="0"/>
              <a:t>La station a atteint son pic de fréquentation en l’état et le domaine skiable ne peut être étendu. Par ailleurs, la commune doit absolument retrouver une attractivité supplémentaire afin d’assurer la préservation de son parc de logements. </a:t>
            </a:r>
          </a:p>
          <a:p>
            <a:endParaRPr lang="fr-FR" dirty="0"/>
          </a:p>
          <a:p>
            <a:r>
              <a:rPr lang="fr-FR" b="1" dirty="0"/>
              <a:t>Les deux sites présentent des complémentarités évidentes : </a:t>
            </a:r>
          </a:p>
          <a:p>
            <a:r>
              <a:rPr lang="fr-FR" dirty="0"/>
              <a:t>- multiplicité des points d’accès au domaine skiable avec la liaison, </a:t>
            </a:r>
          </a:p>
          <a:p>
            <a:r>
              <a:rPr lang="fr-FR" dirty="0"/>
              <a:t>- des domaines skiables différenciés, </a:t>
            </a:r>
          </a:p>
          <a:p>
            <a:r>
              <a:rPr lang="fr-FR" dirty="0"/>
              <a:t>- offre de logements et de services à Cauterets, </a:t>
            </a:r>
          </a:p>
          <a:p>
            <a:r>
              <a:rPr lang="fr-FR" dirty="0"/>
              <a:t>- des potentiels de diversification différenciés, </a:t>
            </a:r>
          </a:p>
          <a:p>
            <a:r>
              <a:rPr lang="fr-FR" dirty="0"/>
              <a:t>- des performances complémentaires sur les différents segments de clientèle… </a:t>
            </a:r>
          </a:p>
          <a:p>
            <a:endParaRPr lang="fr-FR" dirty="0"/>
          </a:p>
          <a:p>
            <a:r>
              <a:rPr lang="fr-FR" dirty="0"/>
              <a:t>L’utilisation par les clients des deux domaines sans distinction sera un nouvel atout.  </a:t>
            </a:r>
          </a:p>
        </p:txBody>
      </p:sp>
      <p:sp>
        <p:nvSpPr>
          <p:cNvPr id="22530" name="Rectangle 5">
            <a:extLst>
              <a:ext uri="{FF2B5EF4-FFF2-40B4-BE49-F238E27FC236}">
                <a16:creationId xmlns:a16="http://schemas.microsoft.com/office/drawing/2014/main" id="{32DC1C9B-235D-4042-A81C-AFBB5CBBB748}"/>
              </a:ext>
            </a:extLst>
          </p:cNvPr>
          <p:cNvSpPr>
            <a:spLocks noChangeArrowheads="1"/>
          </p:cNvSpPr>
          <p:nvPr/>
        </p:nvSpPr>
        <p:spPr bwMode="auto">
          <a:xfrm>
            <a:off x="16147469" y="11567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22533" name="Text Box 3">
            <a:extLst>
              <a:ext uri="{FF2B5EF4-FFF2-40B4-BE49-F238E27FC236}">
                <a16:creationId xmlns:a16="http://schemas.microsoft.com/office/drawing/2014/main" id="{A25A42AB-5FFC-4310-85A4-43DA97EAAC2C}"/>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b="1" dirty="0">
              <a:solidFill>
                <a:schemeClr val="bg1"/>
              </a:solidFill>
            </a:endParaRPr>
          </a:p>
          <a:p>
            <a:pPr eaLnBrk="1" hangingPunct="1">
              <a:spcBef>
                <a:spcPct val="0"/>
              </a:spcBef>
              <a:buFontTx/>
              <a:buNone/>
            </a:pPr>
            <a:r>
              <a:rPr lang="fr-FR" altLang="fr-FR" sz="2400" b="1" dirty="0">
                <a:solidFill>
                  <a:schemeClr val="bg1"/>
                </a:solidFill>
              </a:rPr>
              <a:t>FONDEMENTS DU PROJET</a:t>
            </a:r>
            <a:endParaRPr lang="fr-FR" altLang="fr-FR" b="1" dirty="0">
              <a:solidFill>
                <a:schemeClr val="bg1"/>
              </a:solidFill>
            </a:endParaRPr>
          </a:p>
        </p:txBody>
      </p:sp>
      <p:pic>
        <p:nvPicPr>
          <p:cNvPr id="6" name="Picture 2">
            <a:extLst>
              <a:ext uri="{FF2B5EF4-FFF2-40B4-BE49-F238E27FC236}">
                <a16:creationId xmlns:a16="http://schemas.microsoft.com/office/drawing/2014/main" id="{347C65FF-4A30-4C5E-AC7B-FC401663A9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4400" y="5491692"/>
            <a:ext cx="2091796" cy="1064464"/>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5CF2FD16-1F90-4AF1-815A-4B8E561C9953}"/>
              </a:ext>
            </a:extLst>
          </p:cNvPr>
          <p:cNvPicPr>
            <a:picLocks noChangeAspect="1"/>
          </p:cNvPicPr>
          <p:nvPr/>
        </p:nvPicPr>
        <p:blipFill>
          <a:blip r:embed="rId4"/>
          <a:stretch>
            <a:fillRect/>
          </a:stretch>
        </p:blipFill>
        <p:spPr>
          <a:xfrm>
            <a:off x="9821948" y="4539722"/>
            <a:ext cx="1903940" cy="951970"/>
          </a:xfrm>
          <a:prstGeom prst="rect">
            <a:avLst/>
          </a:prstGeom>
        </p:spPr>
      </p:pic>
      <p:pic>
        <p:nvPicPr>
          <p:cNvPr id="8" name="Image 7">
            <a:extLst>
              <a:ext uri="{FF2B5EF4-FFF2-40B4-BE49-F238E27FC236}">
                <a16:creationId xmlns:a16="http://schemas.microsoft.com/office/drawing/2014/main" id="{4B5E9CC9-A671-4F8D-82DE-5FF9044D577E}"/>
              </a:ext>
            </a:extLst>
          </p:cNvPr>
          <p:cNvPicPr>
            <a:picLocks noChangeAspect="1"/>
          </p:cNvPicPr>
          <p:nvPr/>
        </p:nvPicPr>
        <p:blipFill>
          <a:blip r:embed="rId5"/>
          <a:stretch>
            <a:fillRect/>
          </a:stretch>
        </p:blipFill>
        <p:spPr>
          <a:xfrm>
            <a:off x="10893609" y="3628354"/>
            <a:ext cx="781480" cy="781480"/>
          </a:xfrm>
          <a:prstGeom prst="rect">
            <a:avLst/>
          </a:prstGeom>
        </p:spPr>
      </p:pic>
    </p:spTree>
    <p:extLst>
      <p:ext uri="{BB962C8B-B14F-4D97-AF65-F5344CB8AC3E}">
        <p14:creationId xmlns:p14="http://schemas.microsoft.com/office/powerpoint/2010/main" val="620040166"/>
      </p:ext>
    </p:extLst>
  </p:cSld>
  <p:clrMapOvr>
    <a:masterClrMapping/>
  </p:clrMapOvr>
  <p:transition advClick="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5"/>
          <p:cNvSpPr txBox="1">
            <a:spLocks noGrp="1"/>
          </p:cNvSpPr>
          <p:nvPr>
            <p:ph type="title"/>
          </p:nvPr>
        </p:nvSpPr>
        <p:spPr>
          <a:xfrm>
            <a:off x="0" y="18325"/>
            <a:ext cx="12192000" cy="1325700"/>
          </a:xfrm>
          <a:prstGeom prst="rect">
            <a:avLst/>
          </a:prstGeom>
          <a:solidFill>
            <a:srgbClr val="002060"/>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fr-FR" dirty="0">
                <a:solidFill>
                  <a:schemeClr val="lt1"/>
                </a:solidFill>
                <a:latin typeface="Arial" panose="020B0604020202020204" pitchFamily="34" charset="0"/>
                <a:cs typeface="Arial" panose="020B0604020202020204" pitchFamily="34" charset="0"/>
              </a:rPr>
              <a:t>UNE NOUVELLE GOUVERNANCE : LE SICLA</a:t>
            </a:r>
            <a:br>
              <a:rPr lang="fr-FR" dirty="0">
                <a:solidFill>
                  <a:schemeClr val="lt1"/>
                </a:solidFill>
                <a:latin typeface="Arial" panose="020B0604020202020204" pitchFamily="34" charset="0"/>
                <a:cs typeface="Arial" panose="020B0604020202020204" pitchFamily="34" charset="0"/>
              </a:rPr>
            </a:br>
            <a:r>
              <a:rPr lang="fr-FR" sz="3600" dirty="0">
                <a:solidFill>
                  <a:schemeClr val="lt1"/>
                </a:solidFill>
                <a:latin typeface="Arial" panose="020B0604020202020204" pitchFamily="34" charset="0"/>
                <a:cs typeface="Arial" panose="020B0604020202020204" pitchFamily="34" charset="0"/>
              </a:rPr>
              <a:t>Syndicat intercommunal Cauterets </a:t>
            </a:r>
            <a:r>
              <a:rPr lang="fr-FR" sz="3600" dirty="0" err="1">
                <a:solidFill>
                  <a:schemeClr val="lt1"/>
                </a:solidFill>
                <a:latin typeface="Arial" panose="020B0604020202020204" pitchFamily="34" charset="0"/>
                <a:cs typeface="Arial" panose="020B0604020202020204" pitchFamily="34" charset="0"/>
              </a:rPr>
              <a:t>Luz</a:t>
            </a:r>
            <a:r>
              <a:rPr lang="fr-FR" sz="3600" dirty="0">
                <a:solidFill>
                  <a:schemeClr val="lt1"/>
                </a:solidFill>
                <a:latin typeface="Arial" panose="020B0604020202020204" pitchFamily="34" charset="0"/>
                <a:cs typeface="Arial" panose="020B0604020202020204" pitchFamily="34" charset="0"/>
              </a:rPr>
              <a:t> </a:t>
            </a:r>
            <a:r>
              <a:rPr lang="fr-FR" sz="3600" dirty="0" err="1">
                <a:solidFill>
                  <a:schemeClr val="lt1"/>
                </a:solidFill>
                <a:latin typeface="Arial" panose="020B0604020202020204" pitchFamily="34" charset="0"/>
                <a:cs typeface="Arial" panose="020B0604020202020204" pitchFamily="34" charset="0"/>
              </a:rPr>
              <a:t>Ardiden</a:t>
            </a:r>
            <a:endParaRPr dirty="0">
              <a:solidFill>
                <a:schemeClr val="lt1"/>
              </a:solidFill>
              <a:latin typeface="Arial" panose="020B0604020202020204" pitchFamily="34" charset="0"/>
              <a:cs typeface="Arial" panose="020B0604020202020204" pitchFamily="34" charset="0"/>
            </a:endParaRPr>
          </a:p>
        </p:txBody>
      </p:sp>
      <p:pic>
        <p:nvPicPr>
          <p:cNvPr id="225" name="Google Shape;225;p15"/>
          <p:cNvPicPr preferRelativeResize="0"/>
          <p:nvPr/>
        </p:nvPicPr>
        <p:blipFill rotWithShape="1">
          <a:blip r:embed="rId3">
            <a:alphaModFix/>
          </a:blip>
          <a:srcRect l="10754" t="28426" r="25283" b="8229"/>
          <a:stretch/>
        </p:blipFill>
        <p:spPr>
          <a:xfrm>
            <a:off x="966158" y="1333289"/>
            <a:ext cx="9829090" cy="538710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6d2e253f59_2_19"/>
          <p:cNvSpPr txBox="1">
            <a:spLocks noGrp="1"/>
          </p:cNvSpPr>
          <p:nvPr>
            <p:ph type="title"/>
          </p:nvPr>
        </p:nvSpPr>
        <p:spPr>
          <a:xfrm>
            <a:off x="0" y="1"/>
            <a:ext cx="12192000" cy="1422400"/>
          </a:xfrm>
          <a:prstGeom prst="rect">
            <a:avLst/>
          </a:prstGeom>
          <a:solidFill>
            <a:srgbClr val="20124D"/>
          </a:solidFill>
          <a:ln>
            <a:noFill/>
          </a:ln>
        </p:spPr>
        <p:txBody>
          <a:bodyPr spcFirstLastPara="1" wrap="square" lIns="91425" tIns="45700" rIns="91425" bIns="45700" anchor="t" anchorCtr="0">
            <a:noAutofit/>
          </a:bodyPr>
          <a:lstStyle/>
          <a:p>
            <a:pPr>
              <a:spcBef>
                <a:spcPts val="1000"/>
              </a:spcBef>
              <a:buClr>
                <a:srgbClr val="FFFFFF"/>
              </a:buClr>
              <a:buSzPts val="3600"/>
              <a:buFont typeface="Arial"/>
            </a:pPr>
            <a:r>
              <a:rPr lang="fr-FR" sz="3600" dirty="0">
                <a:solidFill>
                  <a:schemeClr val="lt1"/>
                </a:solidFill>
                <a:latin typeface="Arial" panose="020B0604020202020204" pitchFamily="34" charset="0"/>
                <a:cs typeface="Arial" panose="020B0604020202020204" pitchFamily="34" charset="0"/>
              </a:rPr>
              <a:t>UNE NOUVELLE GOUVERNANCE : LE SICLA</a:t>
            </a:r>
            <a:br>
              <a:rPr lang="fr-FR" sz="3600" dirty="0">
                <a:solidFill>
                  <a:schemeClr val="lt1"/>
                </a:solidFill>
                <a:latin typeface="Arial" panose="020B0604020202020204" pitchFamily="34" charset="0"/>
                <a:cs typeface="Arial" panose="020B0604020202020204" pitchFamily="34" charset="0"/>
              </a:rPr>
            </a:br>
            <a:r>
              <a:rPr lang="fr-FR" sz="3600" dirty="0">
                <a:solidFill>
                  <a:schemeClr val="lt1"/>
                </a:solidFill>
                <a:latin typeface="Arial" panose="020B0604020202020204" pitchFamily="34" charset="0"/>
                <a:cs typeface="Arial" panose="020B0604020202020204" pitchFamily="34" charset="0"/>
              </a:rPr>
              <a:t>Syndicat intercommunal Cauterets </a:t>
            </a:r>
            <a:r>
              <a:rPr lang="fr-FR" sz="3600" dirty="0" err="1">
                <a:solidFill>
                  <a:schemeClr val="lt1"/>
                </a:solidFill>
                <a:latin typeface="Arial" panose="020B0604020202020204" pitchFamily="34" charset="0"/>
                <a:cs typeface="Arial" panose="020B0604020202020204" pitchFamily="34" charset="0"/>
              </a:rPr>
              <a:t>Luz</a:t>
            </a:r>
            <a:r>
              <a:rPr lang="fr-FR" sz="3600" dirty="0">
                <a:solidFill>
                  <a:schemeClr val="lt1"/>
                </a:solidFill>
                <a:latin typeface="Arial" panose="020B0604020202020204" pitchFamily="34" charset="0"/>
                <a:cs typeface="Arial" panose="020B0604020202020204" pitchFamily="34" charset="0"/>
              </a:rPr>
              <a:t> </a:t>
            </a:r>
            <a:r>
              <a:rPr lang="fr-FR" sz="3600" dirty="0" err="1">
                <a:solidFill>
                  <a:schemeClr val="lt1"/>
                </a:solidFill>
                <a:latin typeface="Arial" panose="020B0604020202020204" pitchFamily="34" charset="0"/>
                <a:cs typeface="Arial" panose="020B0604020202020204" pitchFamily="34" charset="0"/>
              </a:rPr>
              <a:t>Ardiden</a:t>
            </a:r>
            <a:endParaRPr sz="3600" b="1" dirty="0">
              <a:solidFill>
                <a:srgbClr val="FFFFFF"/>
              </a:solidFill>
              <a:latin typeface="Calibri"/>
              <a:cs typeface="Calibri"/>
            </a:endParaRPr>
          </a:p>
        </p:txBody>
      </p:sp>
      <p:sp>
        <p:nvSpPr>
          <p:cNvPr id="284" name="Google Shape;284;g6d2e253f59_2_19"/>
          <p:cNvSpPr txBox="1">
            <a:spLocks noGrp="1"/>
          </p:cNvSpPr>
          <p:nvPr>
            <p:ph type="body" idx="1"/>
          </p:nvPr>
        </p:nvSpPr>
        <p:spPr>
          <a:xfrm>
            <a:off x="266700" y="1600633"/>
            <a:ext cx="11658600" cy="5257366"/>
          </a:xfrm>
          <a:prstGeom prst="rect">
            <a:avLst/>
          </a:prstGeom>
        </p:spPr>
        <p:txBody>
          <a:bodyPr spcFirstLastPara="1" wrap="square" lIns="91425" tIns="45700" rIns="91425" bIns="45700" anchor="t" anchorCtr="0">
            <a:noAutofit/>
          </a:bodyPr>
          <a:lstStyle/>
          <a:p>
            <a:pPr marL="0" lvl="0" indent="0" algn="just">
              <a:spcBef>
                <a:spcPts val="0"/>
              </a:spcBef>
              <a:buClr>
                <a:schemeClr val="lt1"/>
              </a:buClr>
              <a:buSzPts val="5000"/>
              <a:buNone/>
            </a:pPr>
            <a:r>
              <a:rPr lang="fr-FR" sz="2000" dirty="0"/>
              <a:t>Ce projet s’accompagne de la constitution d’une organisation institutionnelle et opérationnelle commune. Pour y parvenir, est constituée une gouvernance spécifique au travers du </a:t>
            </a:r>
            <a:r>
              <a:rPr lang="fr-FR" sz="2000" b="1" dirty="0"/>
              <a:t>Syndicat Intercommunal des domaines skiables de Cauterets et de </a:t>
            </a:r>
            <a:r>
              <a:rPr lang="fr-FR" sz="2000" b="1" dirty="0" err="1"/>
              <a:t>Luz-Ardiden</a:t>
            </a:r>
            <a:r>
              <a:rPr lang="fr-FR" sz="2000" b="1" dirty="0"/>
              <a:t> qui sera opérationnel le 1er juillet 2020. </a:t>
            </a:r>
          </a:p>
          <a:p>
            <a:pPr marL="0" lvl="0" indent="0" algn="just">
              <a:spcBef>
                <a:spcPts val="0"/>
              </a:spcBef>
              <a:buClr>
                <a:schemeClr val="lt1"/>
              </a:buClr>
              <a:buSzPts val="5000"/>
              <a:buNone/>
            </a:pPr>
            <a:endParaRPr lang="fr-FR" sz="2000" dirty="0"/>
          </a:p>
          <a:p>
            <a:pPr marL="0" lvl="0" indent="0" algn="just">
              <a:spcBef>
                <a:spcPts val="0"/>
              </a:spcBef>
              <a:buClr>
                <a:schemeClr val="lt1"/>
              </a:buClr>
              <a:buSzPts val="5000"/>
              <a:buNone/>
            </a:pPr>
            <a:r>
              <a:rPr lang="fr-FR" sz="2000" dirty="0"/>
              <a:t>Les statuts du SICLA organisent la gouvernance du projet de constitution d’une station unique Cauterets - </a:t>
            </a:r>
            <a:r>
              <a:rPr lang="fr-FR" sz="2000" dirty="0" err="1"/>
              <a:t>Luz-Ardiden</a:t>
            </a:r>
            <a:r>
              <a:rPr lang="fr-FR" sz="2000" dirty="0"/>
              <a:t> </a:t>
            </a:r>
          </a:p>
          <a:p>
            <a:pPr marL="0" indent="0">
              <a:buNone/>
            </a:pPr>
            <a:r>
              <a:rPr lang="fr-FR" sz="2000" b="1" dirty="0"/>
              <a:t>Le SICLA aura pour mission d’engager toute étude ou travaux permettant : </a:t>
            </a:r>
          </a:p>
          <a:p>
            <a:r>
              <a:rPr lang="fr-FR" sz="2000" dirty="0"/>
              <a:t>d’une part, de faire évoluer ses statuts ou sa forme juridique pour permettre l’entrée d’autres membres : collectivités territoriales, établissements publics, </a:t>
            </a:r>
          </a:p>
          <a:p>
            <a:r>
              <a:rPr lang="fr-FR" sz="2000" dirty="0"/>
              <a:t>d’autre part, de faire évoluer la forme juridique et économique de l’exploitation des domaines skiables et activités de restauration, notamment dans la perspective d’intégrer des partenaires privés. </a:t>
            </a:r>
          </a:p>
          <a:p>
            <a:r>
              <a:rPr lang="fr-FR" sz="2000" dirty="0"/>
              <a:t>Pour ce dernier point, les deux stations (actionnaires de n’Py) réfléchissent actuellement dans le cadre de l’évolution de leur structure juridique à pouvoir intégrer la démarche initiée par N’</a:t>
            </a:r>
            <a:r>
              <a:rPr lang="fr-FR" sz="2000" dirty="0" err="1"/>
              <a:t>py</a:t>
            </a:r>
            <a:r>
              <a:rPr lang="fr-FR" sz="2000" dirty="0"/>
              <a:t> et la région Occitanie de création d’un opérateur majeur sur la chaîne des Pyrénées. </a:t>
            </a:r>
            <a:endParaRPr lang="fr-FR" dirty="0">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B863143-287D-4173-9B29-AEFF1B3BAAAC}"/>
              </a:ext>
            </a:extLst>
          </p:cNvPr>
          <p:cNvPicPr>
            <a:picLocks noChangeAspect="1"/>
          </p:cNvPicPr>
          <p:nvPr/>
        </p:nvPicPr>
        <p:blipFill>
          <a:blip r:embed="rId2"/>
          <a:stretch>
            <a:fillRect/>
          </a:stretch>
        </p:blipFill>
        <p:spPr>
          <a:xfrm>
            <a:off x="5892799" y="0"/>
            <a:ext cx="9855535" cy="7106653"/>
          </a:xfrm>
          <a:prstGeom prst="rect">
            <a:avLst/>
          </a:prstGeom>
        </p:spPr>
      </p:pic>
      <p:sp>
        <p:nvSpPr>
          <p:cNvPr id="5" name="Rectangle 4">
            <a:extLst>
              <a:ext uri="{FF2B5EF4-FFF2-40B4-BE49-F238E27FC236}">
                <a16:creationId xmlns:a16="http://schemas.microsoft.com/office/drawing/2014/main" id="{A73D78F4-212C-4E68-B684-8ED7EF00E648}"/>
              </a:ext>
            </a:extLst>
          </p:cNvPr>
          <p:cNvSpPr/>
          <p:nvPr/>
        </p:nvSpPr>
        <p:spPr>
          <a:xfrm>
            <a:off x="0" y="0"/>
            <a:ext cx="4626321" cy="108373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a:solidFill>
                  <a:schemeClr val="bg1"/>
                </a:solidFill>
              </a:rPr>
              <a:t>LE COUT DU PROJET</a:t>
            </a:r>
          </a:p>
        </p:txBody>
      </p:sp>
      <p:sp>
        <p:nvSpPr>
          <p:cNvPr id="6" name="ZoneTexte 5">
            <a:extLst>
              <a:ext uri="{FF2B5EF4-FFF2-40B4-BE49-F238E27FC236}">
                <a16:creationId xmlns:a16="http://schemas.microsoft.com/office/drawing/2014/main" id="{1FD73A31-4A3B-4DC1-A92A-D5F87463E113}"/>
              </a:ext>
            </a:extLst>
          </p:cNvPr>
          <p:cNvSpPr txBox="1"/>
          <p:nvPr/>
        </p:nvSpPr>
        <p:spPr>
          <a:xfrm>
            <a:off x="185777" y="1698639"/>
            <a:ext cx="4978890" cy="3323987"/>
          </a:xfrm>
          <a:prstGeom prst="rect">
            <a:avLst/>
          </a:prstGeom>
          <a:noFill/>
        </p:spPr>
        <p:txBody>
          <a:bodyPr wrap="square">
            <a:spAutoFit/>
          </a:bodyPr>
          <a:lstStyle/>
          <a:p>
            <a:pPr marL="457200" indent="-457200">
              <a:buFont typeface="Arial" panose="020B0604020202020204" pitchFamily="34" charset="0"/>
              <a:buChar char="•"/>
            </a:pPr>
            <a:r>
              <a:rPr lang="fr-FR" sz="2400" b="1" dirty="0"/>
              <a:t>20 035 000 €   </a:t>
            </a:r>
            <a:r>
              <a:rPr lang="fr-FR" sz="2400" dirty="0"/>
              <a:t>INTEGRANT</a:t>
            </a:r>
          </a:p>
          <a:p>
            <a:pPr marL="457200" indent="-457200">
              <a:buFont typeface="Arial" panose="020B0604020202020204" pitchFamily="34" charset="0"/>
              <a:buChar char="•"/>
            </a:pPr>
            <a:r>
              <a:rPr lang="fr-FR" sz="2400" dirty="0"/>
              <a:t>La réalisation de la télécabine</a:t>
            </a:r>
          </a:p>
          <a:p>
            <a:pPr marL="457200" indent="-457200">
              <a:buFont typeface="Arial" panose="020B0604020202020204" pitchFamily="34" charset="0"/>
              <a:buChar char="•"/>
            </a:pPr>
            <a:r>
              <a:rPr lang="fr-FR" sz="2400" dirty="0"/>
              <a:t>Les aménagements architecturaux des 2 gares</a:t>
            </a:r>
          </a:p>
          <a:p>
            <a:pPr marL="457200" indent="-457200">
              <a:buFont typeface="Arial" panose="020B0604020202020204" pitchFamily="34" charset="0"/>
              <a:buChar char="•"/>
            </a:pPr>
            <a:r>
              <a:rPr lang="fr-FR" sz="2400" dirty="0"/>
              <a:t>Les travaux de terrassement et de sécurisation de la ligne</a:t>
            </a:r>
          </a:p>
          <a:p>
            <a:pPr marL="457200" indent="-457200">
              <a:buFont typeface="Arial" panose="020B0604020202020204" pitchFamily="34" charset="0"/>
              <a:buChar char="•"/>
            </a:pPr>
            <a:r>
              <a:rPr lang="fr-FR" sz="2400" dirty="0"/>
              <a:t>Les honoraires des Maitres d’œuvre </a:t>
            </a:r>
          </a:p>
          <a:p>
            <a:pPr>
              <a:defRPr/>
            </a:pPr>
            <a:endParaRPr lang="fr-FR" dirty="0"/>
          </a:p>
        </p:txBody>
      </p:sp>
    </p:spTree>
    <p:extLst>
      <p:ext uri="{BB962C8B-B14F-4D97-AF65-F5344CB8AC3E}">
        <p14:creationId xmlns:p14="http://schemas.microsoft.com/office/powerpoint/2010/main" val="42623564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8"/>
          <p:cNvSpPr txBox="1">
            <a:spLocks noGrp="1"/>
          </p:cNvSpPr>
          <p:nvPr>
            <p:ph type="title"/>
          </p:nvPr>
        </p:nvSpPr>
        <p:spPr>
          <a:xfrm>
            <a:off x="0" y="18326"/>
            <a:ext cx="12192000" cy="943372"/>
          </a:xfrm>
          <a:prstGeom prst="rect">
            <a:avLst/>
          </a:prstGeom>
          <a:solidFill>
            <a:srgbClr val="20124D"/>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FFFFFF"/>
              </a:buClr>
              <a:buSzPts val="3600"/>
              <a:buFont typeface="Arial"/>
              <a:buNone/>
            </a:pPr>
            <a:r>
              <a:rPr lang="fr-FR" sz="3600" b="1" u="sng">
                <a:solidFill>
                  <a:srgbClr val="FFFFFF"/>
                </a:solidFill>
                <a:latin typeface="Calibri"/>
                <a:ea typeface="Calibri"/>
                <a:cs typeface="Calibri"/>
                <a:sym typeface="Calibri"/>
              </a:rPr>
              <a:t>LE FINANCEMENT</a:t>
            </a:r>
            <a:endParaRPr/>
          </a:p>
        </p:txBody>
      </p:sp>
      <p:sp>
        <p:nvSpPr>
          <p:cNvPr id="158" name="Google Shape;158;p8"/>
          <p:cNvSpPr txBox="1">
            <a:spLocks noGrp="1"/>
          </p:cNvSpPr>
          <p:nvPr>
            <p:ph type="body" idx="1"/>
          </p:nvPr>
        </p:nvSpPr>
        <p:spPr>
          <a:xfrm>
            <a:off x="-1" y="1173192"/>
            <a:ext cx="5641675" cy="5684808"/>
          </a:xfrm>
          <a:prstGeom prst="rect">
            <a:avLst/>
          </a:prstGeom>
          <a:solidFill>
            <a:srgbClr val="D9D9D9"/>
          </a:solidFill>
          <a:ln>
            <a:noFill/>
          </a:ln>
        </p:spPr>
        <p:txBody>
          <a:bodyPr spcFirstLastPara="1" wrap="square" lIns="91425" tIns="45700" rIns="91425" bIns="45700" anchor="t" anchorCtr="0">
            <a:normAutofit/>
          </a:bodyPr>
          <a:lstStyle/>
          <a:p>
            <a:pPr marL="228600" lvl="0" indent="-203200" algn="l" rtl="0">
              <a:lnSpc>
                <a:spcPct val="90000"/>
              </a:lnSpc>
              <a:spcBef>
                <a:spcPts val="0"/>
              </a:spcBef>
              <a:spcAft>
                <a:spcPts val="0"/>
              </a:spcAft>
              <a:buClr>
                <a:schemeClr val="dk1"/>
              </a:buClr>
              <a:buSzPts val="2400"/>
              <a:buChar char="•"/>
            </a:pPr>
            <a:r>
              <a:rPr lang="fr-FR" sz="2400" b="1" u="sng" dirty="0"/>
              <a:t>Cout</a:t>
            </a:r>
            <a:r>
              <a:rPr lang="fr-FR" sz="2400" dirty="0"/>
              <a:t>  : 20,035 M€</a:t>
            </a:r>
            <a:endParaRPr sz="2400" dirty="0"/>
          </a:p>
          <a:p>
            <a:pPr marL="228600" lvl="0" indent="-203200" algn="l" rtl="0">
              <a:lnSpc>
                <a:spcPct val="90000"/>
              </a:lnSpc>
              <a:spcBef>
                <a:spcPts val="1000"/>
              </a:spcBef>
              <a:spcAft>
                <a:spcPts val="0"/>
              </a:spcAft>
              <a:buClr>
                <a:schemeClr val="dk1"/>
              </a:buClr>
              <a:buSzPts val="2400"/>
              <a:buChar char="•"/>
            </a:pPr>
            <a:r>
              <a:rPr lang="fr-FR" sz="2400" b="1" u="sng" dirty="0"/>
              <a:t>Subvention attendue : </a:t>
            </a:r>
            <a:r>
              <a:rPr lang="fr-FR" sz="2400" b="1" dirty="0">
                <a:solidFill>
                  <a:srgbClr val="000000"/>
                </a:solidFill>
              </a:rPr>
              <a:t>2 M€</a:t>
            </a:r>
            <a:r>
              <a:rPr lang="fr-FR" sz="2400" dirty="0">
                <a:solidFill>
                  <a:srgbClr val="000000"/>
                </a:solidFill>
              </a:rPr>
              <a:t> (10% du projet) </a:t>
            </a:r>
          </a:p>
          <a:p>
            <a:pPr marL="228600" lvl="0" indent="-203200" algn="l" rtl="0">
              <a:lnSpc>
                <a:spcPct val="90000"/>
              </a:lnSpc>
              <a:spcBef>
                <a:spcPts val="1000"/>
              </a:spcBef>
              <a:spcAft>
                <a:spcPts val="0"/>
              </a:spcAft>
              <a:buClr>
                <a:schemeClr val="dk1"/>
              </a:buClr>
              <a:buSzPts val="2400"/>
              <a:buChar char="•"/>
            </a:pPr>
            <a:r>
              <a:rPr lang="fr-FR" sz="2400" b="1" u="sng" dirty="0"/>
              <a:t>Emprunt</a:t>
            </a:r>
            <a:r>
              <a:rPr lang="fr-FR" sz="2400" dirty="0"/>
              <a:t> base 25 et 30 ans selon la nature des investissements</a:t>
            </a:r>
            <a:endParaRPr sz="2400" dirty="0"/>
          </a:p>
          <a:p>
            <a:pPr marL="228600" lvl="0" indent="-203200" algn="l" rtl="0">
              <a:lnSpc>
                <a:spcPct val="90000"/>
              </a:lnSpc>
              <a:spcBef>
                <a:spcPts val="1000"/>
              </a:spcBef>
              <a:spcAft>
                <a:spcPts val="0"/>
              </a:spcAft>
              <a:buClr>
                <a:schemeClr val="dk1"/>
              </a:buClr>
              <a:buSzPts val="2400"/>
              <a:buChar char="•"/>
            </a:pPr>
            <a:r>
              <a:rPr lang="fr-FR" sz="2400" b="1" u="sng" dirty="0"/>
              <a:t>Échéance annuelle  de remboursement estimée à</a:t>
            </a:r>
            <a:r>
              <a:rPr lang="fr-FR" sz="2400" dirty="0"/>
              <a:t> : 700 K€</a:t>
            </a:r>
            <a:endParaRPr sz="2400" dirty="0"/>
          </a:p>
          <a:p>
            <a:pPr marL="228600" lvl="0" indent="-203200" algn="l" rtl="0">
              <a:lnSpc>
                <a:spcPct val="90000"/>
              </a:lnSpc>
              <a:spcBef>
                <a:spcPts val="1000"/>
              </a:spcBef>
              <a:spcAft>
                <a:spcPts val="0"/>
              </a:spcAft>
              <a:buClr>
                <a:schemeClr val="dk1"/>
              </a:buClr>
              <a:buSzPts val="2400"/>
              <a:buChar char="•"/>
            </a:pPr>
            <a:r>
              <a:rPr lang="fr-FR" sz="2400" b="1" u="sng" dirty="0"/>
              <a:t>Fonctionnement annuel estimé à </a:t>
            </a:r>
            <a:r>
              <a:rPr lang="fr-FR" sz="2400" dirty="0"/>
              <a:t>: 530 K€</a:t>
            </a:r>
            <a:endParaRPr sz="2400" dirty="0"/>
          </a:p>
          <a:p>
            <a:pPr marL="0" lvl="0" indent="0" algn="l" rtl="0">
              <a:lnSpc>
                <a:spcPct val="90000"/>
              </a:lnSpc>
              <a:spcBef>
                <a:spcPts val="1000"/>
              </a:spcBef>
              <a:spcAft>
                <a:spcPts val="0"/>
              </a:spcAft>
              <a:buNone/>
            </a:pPr>
            <a:endParaRPr sz="2400" b="1" u="sng" dirty="0"/>
          </a:p>
          <a:p>
            <a:pPr marL="228600" lvl="0" indent="-203200" algn="l" rtl="0">
              <a:lnSpc>
                <a:spcPct val="90000"/>
              </a:lnSpc>
              <a:spcBef>
                <a:spcPts val="1000"/>
              </a:spcBef>
              <a:spcAft>
                <a:spcPts val="0"/>
              </a:spcAft>
              <a:buClr>
                <a:schemeClr val="dk1"/>
              </a:buClr>
              <a:buSzPts val="2400"/>
              <a:buChar char="•"/>
            </a:pPr>
            <a:r>
              <a:rPr lang="fr-FR" sz="2400" b="1" u="sng" dirty="0"/>
              <a:t>BESOIN ANNUEL A FINANCER </a:t>
            </a:r>
            <a:r>
              <a:rPr lang="fr-FR" sz="2400" dirty="0"/>
              <a:t>: </a:t>
            </a:r>
            <a:r>
              <a:rPr lang="fr-FR" sz="2400" b="1" u="sng" dirty="0">
                <a:solidFill>
                  <a:srgbClr val="FF0000"/>
                </a:solidFill>
              </a:rPr>
              <a:t>1.230 M€</a:t>
            </a:r>
            <a:r>
              <a:rPr lang="fr-FR" sz="2400" u="sng" dirty="0">
                <a:solidFill>
                  <a:srgbClr val="FF0000"/>
                </a:solidFill>
              </a:rPr>
              <a:t>  </a:t>
            </a:r>
            <a:endParaRPr sz="2400" u="sng" dirty="0">
              <a:solidFill>
                <a:srgbClr val="FF0000"/>
              </a:solidFill>
            </a:endParaRPr>
          </a:p>
          <a:p>
            <a:pPr marL="228600" lvl="0" indent="0" algn="l" rtl="0">
              <a:lnSpc>
                <a:spcPct val="90000"/>
              </a:lnSpc>
              <a:spcBef>
                <a:spcPts val="1000"/>
              </a:spcBef>
              <a:spcAft>
                <a:spcPts val="0"/>
              </a:spcAft>
              <a:buNone/>
            </a:pPr>
            <a:r>
              <a:rPr lang="fr-FR" sz="2400" dirty="0"/>
              <a:t>(base 2 M€ subvention) voire moins selon taux de subvention</a:t>
            </a:r>
            <a:endParaRPr sz="2400" dirty="0"/>
          </a:p>
          <a:p>
            <a:pPr marL="228600" lvl="0" indent="-50800" algn="l" rtl="0">
              <a:lnSpc>
                <a:spcPct val="90000"/>
              </a:lnSpc>
              <a:spcBef>
                <a:spcPts val="1000"/>
              </a:spcBef>
              <a:spcAft>
                <a:spcPts val="0"/>
              </a:spcAft>
              <a:buClr>
                <a:schemeClr val="dk1"/>
              </a:buClr>
              <a:buSzPts val="2800"/>
              <a:buNone/>
            </a:pPr>
            <a:endParaRPr dirty="0"/>
          </a:p>
        </p:txBody>
      </p:sp>
      <p:sp>
        <p:nvSpPr>
          <p:cNvPr id="159" name="Google Shape;159;p8"/>
          <p:cNvSpPr txBox="1"/>
          <p:nvPr/>
        </p:nvSpPr>
        <p:spPr>
          <a:xfrm>
            <a:off x="6380671" y="1173192"/>
            <a:ext cx="5641675" cy="5684808"/>
          </a:xfrm>
          <a:prstGeom prst="rect">
            <a:avLst/>
          </a:prstGeom>
          <a:solidFill>
            <a:srgbClr val="FFE599"/>
          </a:solidFill>
          <a:ln>
            <a:noFill/>
          </a:ln>
        </p:spPr>
        <p:txBody>
          <a:bodyPr spcFirstLastPara="1" wrap="square" lIns="91425" tIns="45700" rIns="91425" bIns="45700" anchor="t" anchorCtr="0">
            <a:noAutofit/>
          </a:bodyPr>
          <a:lstStyle/>
          <a:p>
            <a:pPr marL="114300" marR="0" lvl="0" indent="0" algn="l" rtl="0">
              <a:lnSpc>
                <a:spcPct val="90000"/>
              </a:lnSpc>
              <a:spcBef>
                <a:spcPts val="1000"/>
              </a:spcBef>
              <a:spcAft>
                <a:spcPts val="0"/>
              </a:spcAft>
              <a:buClr>
                <a:schemeClr val="dk1"/>
              </a:buClr>
              <a:buSzPts val="1800"/>
              <a:buFont typeface="Arial"/>
              <a:buNone/>
            </a:pPr>
            <a:r>
              <a:rPr lang="fr-FR" sz="2800" b="1" i="0" u="sng" strike="noStrike" cap="none" dirty="0">
                <a:solidFill>
                  <a:schemeClr val="dk1"/>
                </a:solidFill>
                <a:latin typeface="Calibri"/>
                <a:ea typeface="Calibri"/>
                <a:cs typeface="Calibri"/>
                <a:sym typeface="Calibri"/>
              </a:rPr>
              <a:t>Couverture du besoin</a:t>
            </a:r>
            <a:endParaRPr dirty="0"/>
          </a:p>
          <a:p>
            <a:pPr marL="457200" marR="0" lvl="0" indent="-228600" algn="l" rtl="0">
              <a:lnSpc>
                <a:spcPct val="90000"/>
              </a:lnSpc>
              <a:spcBef>
                <a:spcPts val="1000"/>
              </a:spcBef>
              <a:spcAft>
                <a:spcPts val="0"/>
              </a:spcAft>
              <a:buClr>
                <a:schemeClr val="dk1"/>
              </a:buClr>
              <a:buSzPts val="1800"/>
              <a:buFont typeface="Arial"/>
              <a:buNone/>
            </a:pPr>
            <a:endParaRPr sz="1200" b="0" i="0" u="none" strike="noStrike" cap="none" dirty="0">
              <a:latin typeface="Calibri"/>
              <a:ea typeface="Calibri"/>
              <a:cs typeface="Calibri"/>
              <a:sym typeface="Calibri"/>
            </a:endParaRPr>
          </a:p>
          <a:p>
            <a:pPr marL="457200" marR="0" lvl="0" indent="-342900" algn="l" rtl="0">
              <a:lnSpc>
                <a:spcPct val="90000"/>
              </a:lnSpc>
              <a:spcBef>
                <a:spcPts val="1000"/>
              </a:spcBef>
              <a:spcAft>
                <a:spcPts val="0"/>
              </a:spcAft>
              <a:buSzPts val="1800"/>
              <a:buFont typeface="Arial"/>
              <a:buChar char="•"/>
            </a:pPr>
            <a:r>
              <a:rPr lang="fr-FR" sz="2800" b="1" i="0" u="none" strike="noStrike" cap="none" dirty="0">
                <a:latin typeface="Calibri"/>
                <a:ea typeface="Calibri"/>
                <a:cs typeface="Calibri"/>
                <a:sym typeface="Calibri"/>
              </a:rPr>
              <a:t>Chiffre </a:t>
            </a:r>
            <a:r>
              <a:rPr lang="fr-FR" sz="2800" b="1" i="0" u="sng" strike="noStrike" cap="none" dirty="0">
                <a:latin typeface="Calibri"/>
                <a:ea typeface="Calibri"/>
                <a:cs typeface="Calibri"/>
                <a:sym typeface="Calibri"/>
              </a:rPr>
              <a:t>d’affaires additionnel sur la base de </a:t>
            </a:r>
            <a:r>
              <a:rPr lang="fr-FR" sz="2800" b="1" i="0" u="sng" strike="noStrike" cap="none" dirty="0">
                <a:solidFill>
                  <a:srgbClr val="FF0000"/>
                </a:solidFill>
                <a:latin typeface="Calibri"/>
                <a:ea typeface="Calibri"/>
                <a:cs typeface="Calibri"/>
                <a:sym typeface="Calibri"/>
              </a:rPr>
              <a:t>3 M€</a:t>
            </a:r>
            <a:r>
              <a:rPr lang="fr-FR" sz="2800" b="1" i="0" u="none" strike="noStrike" cap="none" dirty="0">
                <a:latin typeface="Calibri"/>
                <a:ea typeface="Calibri"/>
                <a:cs typeface="Calibri"/>
                <a:sym typeface="Calibri"/>
              </a:rPr>
              <a:t> </a:t>
            </a:r>
            <a:r>
              <a:rPr lang="fr-FR" sz="2800" b="1" dirty="0">
                <a:latin typeface="Calibri"/>
                <a:ea typeface="Calibri"/>
                <a:cs typeface="Calibri"/>
                <a:sym typeface="Calibri"/>
              </a:rPr>
              <a:t>correspondant à</a:t>
            </a:r>
            <a:r>
              <a:rPr lang="fr-FR" sz="2800" b="1" i="0" u="none" strike="noStrike" cap="none" dirty="0">
                <a:latin typeface="Calibri"/>
                <a:ea typeface="Calibri"/>
                <a:cs typeface="Calibri"/>
                <a:sym typeface="Calibri"/>
              </a:rPr>
              <a:t> : </a:t>
            </a:r>
            <a:endParaRPr dirty="0"/>
          </a:p>
          <a:p>
            <a:pPr marL="571500" marR="0" lvl="0" indent="-457200" rtl="0">
              <a:lnSpc>
                <a:spcPct val="90000"/>
              </a:lnSpc>
              <a:spcBef>
                <a:spcPts val="1000"/>
              </a:spcBef>
              <a:spcAft>
                <a:spcPts val="0"/>
              </a:spcAft>
              <a:buSzPts val="1800"/>
              <a:buFont typeface="Arial" panose="020B0604020202020204" pitchFamily="34" charset="0"/>
              <a:buChar char="•"/>
            </a:pPr>
            <a:r>
              <a:rPr lang="fr-FR" sz="2800" b="1" dirty="0">
                <a:latin typeface="Calibri"/>
                <a:ea typeface="Calibri"/>
                <a:cs typeface="Calibri"/>
                <a:sym typeface="Calibri"/>
              </a:rPr>
              <a:t>50 000 journées / skieurs additionnelles g</a:t>
            </a:r>
            <a:r>
              <a:rPr lang="fr-FR" sz="2800" b="1" i="0" u="none" strike="noStrike" cap="none" dirty="0">
                <a:latin typeface="Calibri"/>
                <a:ea typeface="Calibri"/>
                <a:cs typeface="Calibri"/>
                <a:sym typeface="Calibri"/>
              </a:rPr>
              <a:t>énérées par </a:t>
            </a:r>
            <a:endParaRPr lang="fr-FR" sz="2800" b="1" dirty="0">
              <a:latin typeface="Calibri"/>
              <a:ea typeface="Calibri"/>
              <a:cs typeface="Calibri"/>
              <a:sym typeface="Calibri"/>
            </a:endParaRPr>
          </a:p>
          <a:p>
            <a:pPr marL="914400" lvl="1" indent="-342900">
              <a:lnSpc>
                <a:spcPct val="90000"/>
              </a:lnSpc>
              <a:spcBef>
                <a:spcPts val="1000"/>
              </a:spcBef>
              <a:buSzPts val="1800"/>
              <a:buFont typeface="Arial" panose="020B0604020202020204" pitchFamily="34" charset="0"/>
              <a:buChar char="•"/>
            </a:pPr>
            <a:r>
              <a:rPr lang="fr-FR" sz="2400" b="1" i="0" u="none" strike="noStrike" cap="none" dirty="0">
                <a:latin typeface="Calibri"/>
                <a:ea typeface="Calibri"/>
                <a:cs typeface="Calibri"/>
                <a:sym typeface="Calibri"/>
              </a:rPr>
              <a:t>Une réhabilitation de lits </a:t>
            </a:r>
            <a:r>
              <a:rPr lang="fr-FR" sz="2400" b="1" dirty="0">
                <a:latin typeface="Calibri"/>
                <a:ea typeface="Calibri"/>
                <a:cs typeface="Calibri"/>
                <a:sym typeface="Calibri"/>
              </a:rPr>
              <a:t>marchands (de lits anciens)</a:t>
            </a:r>
            <a:r>
              <a:rPr lang="fr-FR" sz="2400" b="1" i="0" u="none" strike="noStrike" cap="none" dirty="0">
                <a:latin typeface="Calibri"/>
                <a:ea typeface="Calibri"/>
                <a:cs typeface="Calibri"/>
                <a:sym typeface="Calibri"/>
              </a:rPr>
              <a:t> </a:t>
            </a:r>
            <a:endParaRPr dirty="0"/>
          </a:p>
          <a:p>
            <a:pPr marL="914400" marR="0" lvl="1" indent="-342900" rtl="0">
              <a:lnSpc>
                <a:spcPct val="90000"/>
              </a:lnSpc>
              <a:spcBef>
                <a:spcPts val="500"/>
              </a:spcBef>
              <a:spcAft>
                <a:spcPts val="0"/>
              </a:spcAft>
              <a:buSzPts val="1800"/>
              <a:buFont typeface="Arial"/>
              <a:buChar char="•"/>
            </a:pPr>
            <a:r>
              <a:rPr lang="fr-FR" sz="2400" b="1" i="0" u="none" strike="noStrike" cap="none" dirty="0">
                <a:latin typeface="Calibri"/>
                <a:ea typeface="Calibri"/>
                <a:cs typeface="Calibri"/>
                <a:sym typeface="Calibri"/>
              </a:rPr>
              <a:t>Une optimisation de </a:t>
            </a:r>
            <a:r>
              <a:rPr lang="fr-FR" sz="2400" b="1" dirty="0">
                <a:latin typeface="Calibri"/>
                <a:ea typeface="Calibri"/>
                <a:cs typeface="Calibri"/>
                <a:sym typeface="Calibri"/>
              </a:rPr>
              <a:t>l’</a:t>
            </a:r>
            <a:r>
              <a:rPr lang="fr-FR" sz="2400" b="1" i="0" u="none" strike="noStrike" cap="none" dirty="0">
                <a:latin typeface="Calibri"/>
                <a:ea typeface="Calibri"/>
                <a:cs typeface="Calibri"/>
                <a:sym typeface="Calibri"/>
              </a:rPr>
              <a:t>occupation des lits existants</a:t>
            </a:r>
            <a:endParaRPr sz="2400" b="1" i="0" u="none" strike="noStrike" cap="none" dirty="0">
              <a:latin typeface="Calibri"/>
              <a:ea typeface="Calibri"/>
              <a:cs typeface="Calibri"/>
              <a:sym typeface="Calibri"/>
            </a:endParaRPr>
          </a:p>
          <a:p>
            <a:pPr marL="457200" marR="0" lvl="0" indent="-342900" rtl="0">
              <a:lnSpc>
                <a:spcPct val="90000"/>
              </a:lnSpc>
              <a:spcBef>
                <a:spcPts val="1000"/>
              </a:spcBef>
              <a:spcAft>
                <a:spcPts val="0"/>
              </a:spcAft>
              <a:buSzPts val="1800"/>
              <a:buChar char="•"/>
            </a:pPr>
            <a:r>
              <a:rPr lang="fr-FR" sz="2800" b="1" dirty="0">
                <a:latin typeface="Calibri"/>
                <a:ea typeface="Calibri"/>
                <a:cs typeface="Calibri"/>
                <a:sym typeface="Calibri"/>
              </a:rPr>
              <a:t>Un rééquilibrage de la politique tarifaire de </a:t>
            </a:r>
            <a:r>
              <a:rPr lang="fr-FR" sz="2800" b="1" dirty="0" err="1">
                <a:latin typeface="Calibri"/>
                <a:ea typeface="Calibri"/>
                <a:cs typeface="Calibri"/>
                <a:sym typeface="Calibri"/>
              </a:rPr>
              <a:t>Luz</a:t>
            </a:r>
            <a:r>
              <a:rPr lang="fr-FR" sz="2800" b="1" dirty="0">
                <a:latin typeface="Calibri"/>
                <a:ea typeface="Calibri"/>
                <a:cs typeface="Calibri"/>
                <a:sym typeface="Calibri"/>
              </a:rPr>
              <a:t> et de Cauterets</a:t>
            </a:r>
            <a:endParaRPr sz="2800" b="1" dirty="0">
              <a:latin typeface="Calibri"/>
              <a:ea typeface="Calibri"/>
              <a:cs typeface="Calibri"/>
              <a:sym typeface="Calibri"/>
            </a:endParaRPr>
          </a:p>
          <a:p>
            <a:pPr marL="457200" marR="0" lvl="0" indent="0" algn="l" rtl="0">
              <a:lnSpc>
                <a:spcPct val="90000"/>
              </a:lnSpc>
              <a:spcBef>
                <a:spcPts val="1000"/>
              </a:spcBef>
              <a:spcAft>
                <a:spcPts val="0"/>
              </a:spcAft>
              <a:buNone/>
            </a:pPr>
            <a:endParaRPr sz="2800" b="1" dirty="0">
              <a:latin typeface="Calibri"/>
              <a:ea typeface="Calibri"/>
              <a:cs typeface="Calibri"/>
              <a:sym typeface="Calibri"/>
            </a:endParaRPr>
          </a:p>
          <a:p>
            <a:pPr marL="457200" marR="0" lvl="0" indent="-228600" algn="l" rtl="0">
              <a:lnSpc>
                <a:spcPct val="90000"/>
              </a:lnSpc>
              <a:spcBef>
                <a:spcPts val="1000"/>
              </a:spcBef>
              <a:spcAft>
                <a:spcPts val="0"/>
              </a:spcAft>
              <a:buClr>
                <a:schemeClr val="dk1"/>
              </a:buClr>
              <a:buSzPts val="1800"/>
              <a:buFont typeface="Arial"/>
              <a:buNone/>
            </a:pPr>
            <a:endParaRPr sz="2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36F13C-70B1-4EE5-A267-83B6BB6E33AC}"/>
              </a:ext>
            </a:extLst>
          </p:cNvPr>
          <p:cNvSpPr>
            <a:spLocks noGrp="1"/>
          </p:cNvSpPr>
          <p:nvPr>
            <p:ph type="title"/>
          </p:nvPr>
        </p:nvSpPr>
        <p:spPr>
          <a:xfrm>
            <a:off x="0" y="0"/>
            <a:ext cx="12191999" cy="1090864"/>
          </a:xfrm>
          <a:solidFill>
            <a:srgbClr val="002060"/>
          </a:solidFill>
        </p:spPr>
        <p:txBody>
          <a:bodyPr>
            <a:normAutofit fontScale="90000"/>
          </a:bodyPr>
          <a:lstStyle/>
          <a:p>
            <a:pPr algn="ctr"/>
            <a:r>
              <a:rPr lang="fr-FR" b="1" dirty="0">
                <a:solidFill>
                  <a:schemeClr val="bg1"/>
                </a:solidFill>
              </a:rPr>
              <a:t>Chiffre d’affaire induit par la mise en service de la liaison</a:t>
            </a:r>
          </a:p>
        </p:txBody>
      </p:sp>
      <p:pic>
        <p:nvPicPr>
          <p:cNvPr id="6" name="Espace réservé du contenu 5">
            <a:extLst>
              <a:ext uri="{FF2B5EF4-FFF2-40B4-BE49-F238E27FC236}">
                <a16:creationId xmlns:a16="http://schemas.microsoft.com/office/drawing/2014/main" id="{DD4FB8C1-4666-4C78-BF98-D68B8DA810AB}"/>
              </a:ext>
            </a:extLst>
          </p:cNvPr>
          <p:cNvPicPr>
            <a:picLocks noGrp="1" noChangeAspect="1"/>
          </p:cNvPicPr>
          <p:nvPr>
            <p:ph idx="1"/>
          </p:nvPr>
        </p:nvPicPr>
        <p:blipFill>
          <a:blip r:embed="rId2"/>
          <a:stretch>
            <a:fillRect/>
          </a:stretch>
        </p:blipFill>
        <p:spPr>
          <a:xfrm>
            <a:off x="1111266" y="1090864"/>
            <a:ext cx="9625263" cy="5767136"/>
          </a:xfrm>
          <a:prstGeom prst="rect">
            <a:avLst/>
          </a:prstGeom>
        </p:spPr>
      </p:pic>
    </p:spTree>
    <p:extLst>
      <p:ext uri="{BB962C8B-B14F-4D97-AF65-F5344CB8AC3E}">
        <p14:creationId xmlns:p14="http://schemas.microsoft.com/office/powerpoint/2010/main" val="29251505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C166558-F6CF-4305-A65B-A80DC0F47860}"/>
              </a:ext>
            </a:extLst>
          </p:cNvPr>
          <p:cNvSpPr>
            <a:spLocks noGrp="1"/>
          </p:cNvSpPr>
          <p:nvPr>
            <p:ph idx="1"/>
          </p:nvPr>
        </p:nvSpPr>
        <p:spPr>
          <a:xfrm>
            <a:off x="328863" y="1090863"/>
            <a:ext cx="11177337" cy="5936469"/>
          </a:xfrm>
        </p:spPr>
        <p:txBody>
          <a:bodyPr>
            <a:normAutofit fontScale="55000" lnSpcReduction="20000"/>
          </a:bodyPr>
          <a:lstStyle/>
          <a:p>
            <a:r>
              <a:rPr lang="fr-FR" sz="3300" b="1" dirty="0"/>
              <a:t>L’AUGMENTATION DU CHIFFRE D’AFFAIRES DES DOMAINES SKIABLES S’APPUIE SUR LES ELEMENTS SUIVANTS : </a:t>
            </a:r>
          </a:p>
          <a:p>
            <a:endParaRPr lang="fr-FR" sz="3300" b="1" dirty="0"/>
          </a:p>
          <a:p>
            <a:pPr marL="0" indent="0">
              <a:buNone/>
            </a:pPr>
            <a:r>
              <a:rPr lang="fr-FR" sz="3300" b="1" dirty="0"/>
              <a:t>1 – L’Intensification de la consommation par les </a:t>
            </a:r>
            <a:r>
              <a:rPr lang="fr-FR" sz="3300" b="1" dirty="0" err="1"/>
              <a:t>séjournants</a:t>
            </a:r>
            <a:r>
              <a:rPr lang="fr-FR" sz="3300" b="1" dirty="0"/>
              <a:t> (Cauterets)</a:t>
            </a:r>
          </a:p>
          <a:p>
            <a:pPr marL="0" indent="0">
              <a:buNone/>
            </a:pPr>
            <a:r>
              <a:rPr lang="fr-FR" sz="3300" dirty="0"/>
              <a:t>32500 nuitées supplémentaires ont été comptabilisées avec la création de la liaison générées par </a:t>
            </a:r>
          </a:p>
          <a:p>
            <a:r>
              <a:rPr lang="fr-FR" sz="3300" dirty="0"/>
              <a:t>la réhabilitation de lits anciens (lits diffus et lits collectifs) ,  </a:t>
            </a:r>
          </a:p>
          <a:p>
            <a:r>
              <a:rPr lang="fr-FR" sz="3300" dirty="0"/>
              <a:t>De programme de construction de lits (en cours)  </a:t>
            </a:r>
          </a:p>
          <a:p>
            <a:r>
              <a:rPr lang="fr-FR" sz="3300" dirty="0"/>
              <a:t>L’optimisation du taux d’occupation des lits existants</a:t>
            </a:r>
          </a:p>
          <a:p>
            <a:pPr marL="0" indent="0">
              <a:buNone/>
            </a:pPr>
            <a:endParaRPr lang="fr-FR" sz="3300" dirty="0"/>
          </a:p>
          <a:p>
            <a:pPr marL="0" indent="0">
              <a:buNone/>
            </a:pPr>
            <a:r>
              <a:rPr lang="fr-FR" sz="3300" b="1" dirty="0"/>
              <a:t>2 – La h</a:t>
            </a:r>
            <a:r>
              <a:rPr lang="fr-FR" sz="3200" b="1" dirty="0"/>
              <a:t>ausse du prix moyen </a:t>
            </a:r>
          </a:p>
          <a:p>
            <a:pPr marL="0" indent="0">
              <a:buNone/>
            </a:pPr>
            <a:r>
              <a:rPr lang="fr-FR" sz="3300" dirty="0"/>
              <a:t> Effet harmonisation  progressive de la politique tarifaire sur la station de </a:t>
            </a:r>
          </a:p>
          <a:p>
            <a:pPr marL="0" indent="0">
              <a:buNone/>
            </a:pPr>
            <a:r>
              <a:rPr lang="fr-FR" sz="3600" b="1" dirty="0">
                <a:solidFill>
                  <a:srgbClr val="002060"/>
                </a:solidFill>
              </a:rPr>
              <a:t>Mise en place de 3 types de forfait : 	1 - </a:t>
            </a:r>
            <a:r>
              <a:rPr lang="fr-FR" sz="3600" b="1" dirty="0" err="1">
                <a:solidFill>
                  <a:srgbClr val="002060"/>
                </a:solidFill>
              </a:rPr>
              <a:t>Luz</a:t>
            </a:r>
            <a:r>
              <a:rPr lang="fr-FR" sz="3600" b="1" dirty="0">
                <a:solidFill>
                  <a:srgbClr val="002060"/>
                </a:solidFill>
              </a:rPr>
              <a:t>        2 - Cauterets        3 -  forfait grand domaine </a:t>
            </a:r>
          </a:p>
          <a:p>
            <a:pPr marL="0" indent="0">
              <a:buNone/>
            </a:pPr>
            <a:r>
              <a:rPr lang="fr-FR" sz="3300" dirty="0"/>
              <a:t>(dont le prix facial serait équivalent a </a:t>
            </a:r>
            <a:r>
              <a:rPr lang="fr-FR" sz="3300" dirty="0" err="1"/>
              <a:t>Peyragudes</a:t>
            </a:r>
            <a:r>
              <a:rPr lang="fr-FR" sz="3300" dirty="0"/>
              <a:t> et moins cher que Tourmalet)</a:t>
            </a:r>
          </a:p>
          <a:p>
            <a:pPr marL="0" indent="0">
              <a:buNone/>
            </a:pPr>
            <a:endParaRPr lang="fr-FR" sz="3300" dirty="0"/>
          </a:p>
          <a:p>
            <a:pPr marL="0" indent="0">
              <a:buNone/>
            </a:pPr>
            <a:r>
              <a:rPr lang="fr-FR" sz="3300" b="1" dirty="0"/>
              <a:t>3 – L’optimisation des Journées skieurs </a:t>
            </a:r>
          </a:p>
          <a:p>
            <a:r>
              <a:rPr lang="fr-FR" sz="3300" b="1" dirty="0"/>
              <a:t>Gain des journées de  fermeture pour intempéries</a:t>
            </a:r>
          </a:p>
          <a:p>
            <a:pPr marL="0" indent="0">
              <a:buNone/>
            </a:pPr>
            <a:r>
              <a:rPr lang="fr-FR" sz="3300" dirty="0"/>
              <a:t>Les journées perdues dans le cadre d’intempéries (vent, route fermées, excès de neige…) ont été réintégrées dans les simulations</a:t>
            </a:r>
          </a:p>
          <a:p>
            <a:r>
              <a:rPr lang="fr-FR" sz="3300" dirty="0"/>
              <a:t> </a:t>
            </a:r>
            <a:r>
              <a:rPr lang="fr-FR" sz="3300" b="1" dirty="0"/>
              <a:t>Diversification de l’activité avec le transport de piétons (été, hiver)</a:t>
            </a:r>
          </a:p>
          <a:p>
            <a:pPr marL="0" indent="0">
              <a:buNone/>
            </a:pPr>
            <a:endParaRPr lang="fr-FR" dirty="0"/>
          </a:p>
          <a:p>
            <a:pPr marL="0" indent="0">
              <a:buNone/>
            </a:pPr>
            <a:endParaRPr lang="fr-FR" dirty="0"/>
          </a:p>
        </p:txBody>
      </p:sp>
      <p:sp>
        <p:nvSpPr>
          <p:cNvPr id="4" name="Titre 1">
            <a:extLst>
              <a:ext uri="{FF2B5EF4-FFF2-40B4-BE49-F238E27FC236}">
                <a16:creationId xmlns:a16="http://schemas.microsoft.com/office/drawing/2014/main" id="{C8C41B60-BBD4-4E97-9B0C-28BA9D38A123}"/>
              </a:ext>
            </a:extLst>
          </p:cNvPr>
          <p:cNvSpPr>
            <a:spLocks noGrp="1"/>
          </p:cNvSpPr>
          <p:nvPr>
            <p:ph type="title"/>
          </p:nvPr>
        </p:nvSpPr>
        <p:spPr>
          <a:xfrm>
            <a:off x="0" y="0"/>
            <a:ext cx="12191999" cy="1090864"/>
          </a:xfrm>
          <a:solidFill>
            <a:srgbClr val="002060"/>
          </a:solidFill>
        </p:spPr>
        <p:txBody>
          <a:bodyPr>
            <a:normAutofit/>
          </a:bodyPr>
          <a:lstStyle/>
          <a:p>
            <a:pPr>
              <a:spcBef>
                <a:spcPts val="1000"/>
              </a:spcBef>
              <a:buClr>
                <a:srgbClr val="FFFFFF"/>
              </a:buClr>
              <a:buSzPts val="3600"/>
            </a:pPr>
            <a:r>
              <a:rPr lang="fr-FR" sz="3600" dirty="0">
                <a:solidFill>
                  <a:schemeClr val="lt1"/>
                </a:solidFill>
                <a:latin typeface="Arial" panose="020B0604020202020204" pitchFamily="34" charset="0"/>
                <a:cs typeface="Arial" panose="020B0604020202020204" pitchFamily="34" charset="0"/>
              </a:rPr>
              <a:t>Chiffre d’affaires induit par la mise en service de la liaison</a:t>
            </a:r>
          </a:p>
        </p:txBody>
      </p:sp>
    </p:spTree>
    <p:extLst>
      <p:ext uri="{BB962C8B-B14F-4D97-AF65-F5344CB8AC3E}">
        <p14:creationId xmlns:p14="http://schemas.microsoft.com/office/powerpoint/2010/main" val="9023363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64D7DF-35EA-4A29-B0FF-74C27708B742}"/>
              </a:ext>
            </a:extLst>
          </p:cNvPr>
          <p:cNvSpPr/>
          <p:nvPr/>
        </p:nvSpPr>
        <p:spPr>
          <a:xfrm>
            <a:off x="168614" y="1399994"/>
            <a:ext cx="11837120" cy="5355312"/>
          </a:xfrm>
          <a:prstGeom prst="rect">
            <a:avLst/>
          </a:prstGeom>
        </p:spPr>
        <p:txBody>
          <a:bodyPr wrap="square">
            <a:spAutoFit/>
          </a:bodyPr>
          <a:lstStyle/>
          <a:p>
            <a:pPr algn="just">
              <a:spcAft>
                <a:spcPts val="0"/>
              </a:spcAft>
            </a:pPr>
            <a:r>
              <a:rPr lang="fr-FR" kern="150" dirty="0">
                <a:latin typeface="Calibri" panose="020F0502020204030204" pitchFamily="34" charset="0"/>
                <a:ea typeface="Calibri" panose="020F0502020204030204" pitchFamily="34" charset="0"/>
                <a:cs typeface="Calibri" panose="020F0502020204030204" pitchFamily="34" charset="0"/>
              </a:rPr>
              <a:t> Une étude sur le positionnement commercial et marketing a été décisive dans la définition du projet, cette étude, s’est déroulée en trois étapes :</a:t>
            </a:r>
            <a:endParaRPr lang="fr-FR" sz="1600" kern="150" dirty="0">
              <a:effectLst/>
              <a:latin typeface="Calibri" panose="020F0502020204030204" pitchFamily="34" charset="0"/>
              <a:ea typeface="Calibri" panose="020F0502020204030204" pitchFamily="34" charset="0"/>
              <a:cs typeface="Tahoma" panose="020B0604030504040204" pitchFamily="34" charset="0"/>
            </a:endParaRPr>
          </a:p>
          <a:p>
            <a:pPr algn="just">
              <a:spcAft>
                <a:spcPts val="0"/>
              </a:spcAft>
            </a:pPr>
            <a:r>
              <a:rPr lang="fr-FR" kern="150" dirty="0">
                <a:latin typeface="Calibri" panose="020F0502020204030204" pitchFamily="34" charset="0"/>
                <a:ea typeface="Calibri" panose="020F0502020204030204" pitchFamily="34" charset="0"/>
                <a:cs typeface="Calibri" panose="020F0502020204030204" pitchFamily="34" charset="0"/>
              </a:rPr>
              <a:t> </a:t>
            </a:r>
            <a:endParaRPr lang="fr-FR" sz="1600" kern="150" dirty="0">
              <a:effectLst/>
              <a:latin typeface="Calibri" panose="020F0502020204030204" pitchFamily="34" charset="0"/>
              <a:ea typeface="Calibri" panose="020F0502020204030204" pitchFamily="34" charset="0"/>
              <a:cs typeface="Tahoma" panose="020B0604030504040204" pitchFamily="34" charset="0"/>
            </a:endParaRPr>
          </a:p>
          <a:p>
            <a:pPr marL="342900" lvl="0" indent="-342900" algn="just">
              <a:spcAft>
                <a:spcPts val="0"/>
              </a:spcAft>
              <a:buFont typeface="Wingdings" panose="05000000000000000000" pitchFamily="2" charset="2"/>
              <a:buChar char=""/>
            </a:pPr>
            <a:r>
              <a:rPr lang="fr-FR" b="1" kern="150" dirty="0">
                <a:latin typeface="Calibri" panose="020F0502020204030204" pitchFamily="34" charset="0"/>
                <a:ea typeface="Calibri" panose="020F0502020204030204" pitchFamily="34" charset="0"/>
              </a:rPr>
              <a:t>Analyse de la consommation des forfaits </a:t>
            </a:r>
            <a:r>
              <a:rPr lang="fr-FR" kern="150" dirty="0">
                <a:latin typeface="Calibri" panose="020F0502020204030204" pitchFamily="34" charset="0"/>
                <a:ea typeface="Calibri" panose="020F0502020204030204" pitchFamily="34" charset="0"/>
              </a:rPr>
              <a:t>des deux stations par une observation fine des tarifications.</a:t>
            </a:r>
            <a:endParaRPr lang="fr-FR" sz="1200" kern="150" dirty="0">
              <a:effectLst/>
              <a:latin typeface="Symbol" panose="05050102010706020507" pitchFamily="18" charset="2"/>
              <a:ea typeface="Times New Roman" panose="02020603050405020304" pitchFamily="18" charset="0"/>
            </a:endParaRPr>
          </a:p>
          <a:p>
            <a:pPr algn="just">
              <a:spcAft>
                <a:spcPts val="0"/>
              </a:spcAft>
            </a:pPr>
            <a:r>
              <a:rPr lang="fr-FR" kern="150" dirty="0">
                <a:latin typeface="Calibri" panose="020F0502020204030204" pitchFamily="34" charset="0"/>
                <a:ea typeface="Calibri" panose="020F0502020204030204" pitchFamily="34" charset="0"/>
                <a:cs typeface="Calibri" panose="020F0502020204030204" pitchFamily="34" charset="0"/>
              </a:rPr>
              <a:t>Le </a:t>
            </a:r>
            <a:r>
              <a:rPr lang="fr-FR" b="1" kern="150" dirty="0">
                <a:latin typeface="Calibri" panose="020F0502020204030204" pitchFamily="34" charset="0"/>
                <a:ea typeface="Calibri" panose="020F0502020204030204" pitchFamily="34" charset="0"/>
                <a:cs typeface="Calibri" panose="020F0502020204030204" pitchFamily="34" charset="0"/>
              </a:rPr>
              <a:t>cabinet CONTOURS </a:t>
            </a:r>
            <a:r>
              <a:rPr lang="fr-FR" kern="150" dirty="0">
                <a:latin typeface="Calibri" panose="020F0502020204030204" pitchFamily="34" charset="0"/>
                <a:ea typeface="Calibri" panose="020F0502020204030204" pitchFamily="34" charset="0"/>
                <a:cs typeface="Calibri" panose="020F0502020204030204" pitchFamily="34" charset="0"/>
              </a:rPr>
              <a:t>a réalisé des préconisations permettant d’adapter la tarification au pro­duit et de donner des hypothèses de travail sur les marges d’évolution de chacun des deux domaines. Le but était d’har­moniser les modes de calcul, la lisibilité des tarifs et de rendre plus pertinentes certaines offres. Parmi les préconisations on peut retenir par exemple la réduction de la vente des forfaits courts au profit des forfaits « saison » et « séjours ».</a:t>
            </a:r>
            <a:endParaRPr lang="fr-FR" sz="1600" kern="150" dirty="0">
              <a:effectLst/>
              <a:latin typeface="Calibri" panose="020F0502020204030204" pitchFamily="34" charset="0"/>
              <a:ea typeface="Calibri" panose="020F0502020204030204" pitchFamily="34" charset="0"/>
              <a:cs typeface="Tahoma" panose="020B0604030504040204" pitchFamily="34" charset="0"/>
            </a:endParaRPr>
          </a:p>
          <a:p>
            <a:pPr algn="just">
              <a:spcAft>
                <a:spcPts val="0"/>
              </a:spcAft>
            </a:pPr>
            <a:r>
              <a:rPr lang="fr-FR" kern="150" dirty="0">
                <a:latin typeface="Calibri" panose="020F0502020204030204" pitchFamily="34" charset="0"/>
                <a:ea typeface="Calibri" panose="020F0502020204030204" pitchFamily="34" charset="0"/>
                <a:cs typeface="Calibri" panose="020F0502020204030204" pitchFamily="34" charset="0"/>
              </a:rPr>
              <a:t> </a:t>
            </a:r>
            <a:endParaRPr lang="fr-FR" sz="1600" kern="150" dirty="0">
              <a:effectLst/>
              <a:latin typeface="Calibri" panose="020F0502020204030204" pitchFamily="34" charset="0"/>
              <a:ea typeface="Calibri" panose="020F0502020204030204" pitchFamily="34" charset="0"/>
              <a:cs typeface="Tahoma" panose="020B0604030504040204" pitchFamily="34" charset="0"/>
            </a:endParaRPr>
          </a:p>
          <a:p>
            <a:pPr marL="342900" lvl="0" indent="-342900" algn="just">
              <a:spcAft>
                <a:spcPts val="0"/>
              </a:spcAft>
              <a:buFont typeface="Wingdings" panose="05000000000000000000" pitchFamily="2" charset="2"/>
              <a:buChar char=""/>
            </a:pPr>
            <a:r>
              <a:rPr lang="fr-FR" b="1" kern="150" dirty="0">
                <a:latin typeface="Calibri" panose="020F0502020204030204" pitchFamily="34" charset="0"/>
                <a:ea typeface="Calibri" panose="020F0502020204030204" pitchFamily="34" charset="0"/>
              </a:rPr>
              <a:t>Test de la nouvelle offre au moyen d’une enquête auprès des clients des deux stations.</a:t>
            </a:r>
            <a:endParaRPr lang="fr-FR" sz="1200" kern="150" dirty="0">
              <a:effectLst/>
              <a:latin typeface="Symbol" panose="05050102010706020507" pitchFamily="18" charset="2"/>
              <a:ea typeface="Times New Roman" panose="02020603050405020304" pitchFamily="18" charset="0"/>
            </a:endParaRPr>
          </a:p>
          <a:p>
            <a:pPr algn="just">
              <a:spcAft>
                <a:spcPts val="0"/>
              </a:spcAft>
            </a:pPr>
            <a:r>
              <a:rPr lang="fr-FR" kern="150" dirty="0">
                <a:latin typeface="Calibri" panose="020F0502020204030204" pitchFamily="34" charset="0"/>
                <a:ea typeface="Calibri" panose="020F0502020204030204" pitchFamily="34" charset="0"/>
                <a:cs typeface="Calibri" panose="020F0502020204030204" pitchFamily="34" charset="0"/>
              </a:rPr>
              <a:t>Le but poursuivi était d’évaluer les parts de choix de chacun des produits présentés, de définir les tarifs optima acceptés, d’identifier les cibles de clients intéressés par les nouveaux produits, d’étudier les évolutions de prix possibles et la croissance du chiffre d’affaires.</a:t>
            </a:r>
            <a:endParaRPr lang="fr-FR" sz="1600" kern="150" dirty="0">
              <a:effectLst/>
              <a:latin typeface="Calibri" panose="020F0502020204030204" pitchFamily="34" charset="0"/>
              <a:ea typeface="Calibri" panose="020F0502020204030204" pitchFamily="34" charset="0"/>
              <a:cs typeface="Tahoma" panose="020B0604030504040204" pitchFamily="34" charset="0"/>
            </a:endParaRPr>
          </a:p>
          <a:p>
            <a:pPr algn="just">
              <a:spcAft>
                <a:spcPts val="0"/>
              </a:spcAft>
            </a:pPr>
            <a:r>
              <a:rPr lang="fr-FR" kern="150" dirty="0">
                <a:latin typeface="Calibri" panose="020F0502020204030204" pitchFamily="34" charset="0"/>
                <a:ea typeface="Calibri" panose="020F0502020204030204" pitchFamily="34" charset="0"/>
                <a:cs typeface="Calibri" panose="020F0502020204030204" pitchFamily="34" charset="0"/>
              </a:rPr>
              <a:t> </a:t>
            </a:r>
            <a:endParaRPr lang="fr-FR" sz="1600" kern="150" dirty="0">
              <a:effectLst/>
              <a:latin typeface="Calibri" panose="020F0502020204030204" pitchFamily="34" charset="0"/>
              <a:ea typeface="Calibri" panose="020F0502020204030204" pitchFamily="34" charset="0"/>
              <a:cs typeface="Tahoma" panose="020B0604030504040204" pitchFamily="34" charset="0"/>
            </a:endParaRPr>
          </a:p>
          <a:p>
            <a:pPr marL="342900" lvl="0" indent="-342900" algn="just">
              <a:spcAft>
                <a:spcPts val="0"/>
              </a:spcAft>
              <a:buFont typeface="Wingdings" panose="05000000000000000000" pitchFamily="2" charset="2"/>
              <a:buChar char=""/>
            </a:pPr>
            <a:r>
              <a:rPr lang="fr-FR" b="1" kern="150" dirty="0">
                <a:latin typeface="Calibri" panose="020F0502020204030204" pitchFamily="34" charset="0"/>
                <a:ea typeface="Calibri" panose="020F0502020204030204" pitchFamily="34" charset="0"/>
              </a:rPr>
              <a:t>Analyse des évolutions des forfaits en lien avec le projet de rapprochement des deux stations</a:t>
            </a:r>
            <a:endParaRPr lang="fr-FR" sz="1200" kern="150" dirty="0">
              <a:effectLst/>
              <a:latin typeface="Symbol" panose="05050102010706020507" pitchFamily="18" charset="2"/>
              <a:ea typeface="Times New Roman" panose="02020603050405020304" pitchFamily="18" charset="0"/>
            </a:endParaRPr>
          </a:p>
          <a:p>
            <a:pPr algn="just">
              <a:spcAft>
                <a:spcPts val="0"/>
              </a:spcAft>
            </a:pPr>
            <a:r>
              <a:rPr lang="fr-FR" kern="150" dirty="0">
                <a:latin typeface="Calibri" panose="020F0502020204030204" pitchFamily="34" charset="0"/>
                <a:ea typeface="Calibri" panose="020F0502020204030204" pitchFamily="34" charset="0"/>
                <a:cs typeface="Calibri" panose="020F0502020204030204" pitchFamily="34" charset="0"/>
              </a:rPr>
              <a:t>L’étude a mis en évidence le fait que la clientèle était prête à payer un tarif supérieur pour une nouvelle offre (comparable voire supérieur à celui pratiqué par le domaine du Tourmalet) ; par ailleurs, l’acceptation d’une augmentation est confortée si le forfait est commun en raison du rapprochement des deux domaines.</a:t>
            </a:r>
            <a:endParaRPr lang="fr-FR" sz="1600" kern="150" dirty="0">
              <a:effectLst/>
              <a:latin typeface="Calibri" panose="020F0502020204030204" pitchFamily="34" charset="0"/>
              <a:ea typeface="Calibri" panose="020F0502020204030204" pitchFamily="34" charset="0"/>
              <a:cs typeface="Tahoma" panose="020B0604030504040204" pitchFamily="34" charset="0"/>
            </a:endParaRPr>
          </a:p>
          <a:p>
            <a:pPr algn="just">
              <a:spcAft>
                <a:spcPts val="0"/>
              </a:spcAft>
            </a:pPr>
            <a:r>
              <a:rPr lang="fr-FR" kern="150" dirty="0">
                <a:latin typeface="Calibri" panose="020F0502020204030204" pitchFamily="34" charset="0"/>
                <a:ea typeface="Calibri" panose="020F0502020204030204" pitchFamily="34" charset="0"/>
                <a:cs typeface="Calibri" panose="020F0502020204030204" pitchFamily="34" charset="0"/>
              </a:rPr>
              <a:t>Au-delà de cet aspect financier, la clientèle a largement plébiscité ce projet</a:t>
            </a:r>
            <a:endParaRPr lang="fr-FR" sz="1600" kern="150" dirty="0">
              <a:effectLst/>
              <a:latin typeface="Calibri" panose="020F0502020204030204" pitchFamily="34" charset="0"/>
              <a:ea typeface="Calibri" panose="020F050202020403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351D1E69-7C25-4BA6-9174-78ABD441E253}"/>
              </a:ext>
            </a:extLst>
          </p:cNvPr>
          <p:cNvSpPr/>
          <p:nvPr/>
        </p:nvSpPr>
        <p:spPr>
          <a:xfrm>
            <a:off x="0" y="0"/>
            <a:ext cx="12192000" cy="108373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4000" dirty="0">
                <a:solidFill>
                  <a:schemeClr val="bg1"/>
                </a:solidFill>
              </a:rPr>
              <a:t> </a:t>
            </a:r>
            <a:r>
              <a:rPr lang="fr-FR" sz="4000" b="1" kern="150" dirty="0">
                <a:solidFill>
                  <a:schemeClr val="bg1"/>
                </a:solidFill>
                <a:latin typeface="Calibri" panose="020F0502020204030204" pitchFamily="34" charset="0"/>
                <a:ea typeface="Calibri" panose="020F0502020204030204" pitchFamily="34" charset="0"/>
                <a:cs typeface="Calibri" panose="020F0502020204030204" pitchFamily="34" charset="0"/>
              </a:rPr>
              <a:t>ZOOM ÉCONOMIQUE SUR LE PROJET</a:t>
            </a:r>
            <a:endParaRPr lang="fr-FR" sz="3600" kern="150" dirty="0">
              <a:solidFill>
                <a:schemeClr val="bg1"/>
              </a:solidFill>
              <a:latin typeface="Calibri" panose="020F0502020204030204" pitchFamily="34" charset="0"/>
              <a:ea typeface="Calibri" panose="020F0502020204030204" pitchFamily="34" charset="0"/>
              <a:cs typeface="Tahoma" panose="020B0604030504040204" pitchFamily="34" charset="0"/>
            </a:endParaRPr>
          </a:p>
        </p:txBody>
      </p:sp>
    </p:spTree>
    <p:extLst>
      <p:ext uri="{BB962C8B-B14F-4D97-AF65-F5344CB8AC3E}">
        <p14:creationId xmlns:p14="http://schemas.microsoft.com/office/powerpoint/2010/main" val="11648782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002060"/>
          </a:solidFill>
        </p:spPr>
        <p:txBody>
          <a:bodyPr>
            <a:normAutofit/>
          </a:bodyPr>
          <a:lstStyle/>
          <a:p>
            <a:r>
              <a:rPr lang="fr-FR" sz="3600" dirty="0">
                <a:solidFill>
                  <a:schemeClr val="lt1"/>
                </a:solidFill>
                <a:latin typeface="Arial" panose="020B0604020202020204" pitchFamily="34" charset="0"/>
                <a:cs typeface="Arial" panose="020B0604020202020204" pitchFamily="34" charset="0"/>
              </a:rPr>
              <a:t>L’équilibre financier suite au rapprochement des deux stations avec liaison</a:t>
            </a:r>
          </a:p>
        </p:txBody>
      </p:sp>
      <p:sp>
        <p:nvSpPr>
          <p:cNvPr id="8" name="Espace réservé du texte 4"/>
          <p:cNvSpPr txBox="1">
            <a:spLocks/>
          </p:cNvSpPr>
          <p:nvPr/>
        </p:nvSpPr>
        <p:spPr>
          <a:xfrm>
            <a:off x="4417504" y="1607210"/>
            <a:ext cx="6185945" cy="1102056"/>
          </a:xfrm>
          <a:prstGeom prst="rect">
            <a:avLst/>
          </a:prstGeom>
        </p:spPr>
        <p:txBody>
          <a:bodyPr vert="horz" lIns="82953" tIns="41476" rIns="82953" bIns="41476" rtlCol="0">
            <a:normAutofit/>
          </a:bodyPr>
          <a:lstStyle>
            <a:lvl1pPr eaLnBrk="1" hangingPunct="1">
              <a:spcBef>
                <a:spcPts val="1800"/>
              </a:spcBef>
              <a:spcAft>
                <a:spcPts val="400"/>
              </a:spcAft>
              <a:defRPr sz="1100" b="1" i="0">
                <a:solidFill>
                  <a:srgbClr val="00338D"/>
                </a:solidFill>
                <a:latin typeface="Arial" panose="020B0604020202020204" pitchFamily="34" charset="0"/>
                <a:cs typeface="Arial" panose="020B0604020202020204" pitchFamily="34" charset="0"/>
              </a:defRPr>
            </a:lvl1pPr>
            <a:lvl2pPr marL="0" indent="0" eaLnBrk="1" hangingPunct="1">
              <a:spcBef>
                <a:spcPts val="300"/>
              </a:spcBef>
              <a:spcAft>
                <a:spcPts val="500"/>
              </a:spcAft>
              <a:buFont typeface="Wingdings" panose="05000000000000000000" pitchFamily="2" charset="2"/>
              <a:buNone/>
              <a:defRPr sz="900" b="0" i="0">
                <a:solidFill>
                  <a:schemeClr val="tx1"/>
                </a:solidFill>
                <a:latin typeface="Arial" panose="020B0604020202020204" pitchFamily="34" charset="0"/>
                <a:cs typeface="Arial" panose="020B0604020202020204" pitchFamily="34" charset="0"/>
              </a:defRPr>
            </a:lvl2pPr>
            <a:lvl3pPr marL="85725" indent="-85725" eaLnBrk="1" hangingPunct="1">
              <a:spcAft>
                <a:spcPts val="400"/>
              </a:spcAft>
              <a:buClr>
                <a:srgbClr val="00338D"/>
              </a:buClr>
              <a:buFont typeface="Arial Black" panose="020B0A04020102020204" pitchFamily="34" charset="0"/>
              <a:buChar char="І"/>
              <a:defRPr sz="900" b="0" i="0">
                <a:solidFill>
                  <a:schemeClr val="tx1"/>
                </a:solidFill>
                <a:latin typeface="Arial" panose="020B0604020202020204" pitchFamily="34" charset="0"/>
                <a:cs typeface="Arial" panose="020B0604020202020204" pitchFamily="34" charset="0"/>
              </a:defRPr>
            </a:lvl3pPr>
            <a:lvl4pPr marL="285750" indent="-104775" eaLnBrk="1" hangingPunct="1">
              <a:spcAft>
                <a:spcPts val="300"/>
              </a:spcAft>
              <a:buClr>
                <a:srgbClr val="00338D"/>
              </a:buClr>
              <a:buFont typeface="Wingdings 3" panose="05040102010807070707" pitchFamily="18" charset="2"/>
              <a:buChar char="ê"/>
              <a:tabLst>
                <a:tab pos="266700" algn="l"/>
              </a:tabLst>
              <a:defRPr sz="900" b="0" i="0">
                <a:solidFill>
                  <a:schemeClr val="tx1"/>
                </a:solidFill>
                <a:latin typeface="Arial" panose="020B0604020202020204" pitchFamily="34" charset="0"/>
                <a:cs typeface="Arial" panose="020B0604020202020204" pitchFamily="34" charset="0"/>
              </a:defRPr>
            </a:lvl4pPr>
            <a:lvl5pPr marL="466725" indent="-114300" eaLnBrk="1" hangingPunct="1">
              <a:spcAft>
                <a:spcPts val="300"/>
              </a:spcAft>
              <a:buClr>
                <a:srgbClr val="00338D"/>
              </a:buClr>
              <a:buFont typeface="Arial" panose="020B0604020202020204" pitchFamily="34" charset="0"/>
              <a:buChar char="–"/>
              <a:tabLst>
                <a:tab pos="542925" algn="l"/>
              </a:tabLst>
              <a:defRPr sz="900" b="0" i="0">
                <a:solidFill>
                  <a:schemeClr val="tx1"/>
                </a:solidFill>
                <a:latin typeface="Arial" panose="020B0604020202020204" pitchFamily="34" charset="0"/>
                <a:cs typeface="Arial" panose="020B0604020202020204" pitchFamily="34" charset="0"/>
              </a:defRPr>
            </a:lvl5pPr>
          </a:lstStyle>
          <a:p>
            <a:pPr defTabSz="829544">
              <a:spcBef>
                <a:spcPts val="0"/>
              </a:spcBef>
              <a:spcAft>
                <a:spcPts val="0"/>
              </a:spcAft>
            </a:pPr>
            <a:endParaRPr lang="en-US" sz="998" kern="0" dirty="0"/>
          </a:p>
          <a:p>
            <a:pPr defTabSz="829544">
              <a:spcBef>
                <a:spcPts val="0"/>
              </a:spcBef>
              <a:spcAft>
                <a:spcPts val="0"/>
              </a:spcAft>
            </a:pPr>
            <a:endParaRPr lang="en-US" sz="998" kern="0" dirty="0"/>
          </a:p>
          <a:p>
            <a:pPr defTabSz="829544">
              <a:spcBef>
                <a:spcPts val="0"/>
              </a:spcBef>
              <a:spcAft>
                <a:spcPts val="0"/>
              </a:spcAft>
            </a:pPr>
            <a:endParaRPr lang="en-US" sz="998" kern="0" dirty="0"/>
          </a:p>
          <a:p>
            <a:pPr defTabSz="829544">
              <a:spcBef>
                <a:spcPts val="0"/>
              </a:spcBef>
              <a:spcAft>
                <a:spcPts val="0"/>
              </a:spcAft>
            </a:pPr>
            <a:endParaRPr lang="en-US" sz="998" kern="0" dirty="0"/>
          </a:p>
          <a:p>
            <a:pPr marL="155539" indent="-155539" defTabSz="829544">
              <a:spcBef>
                <a:spcPts val="0"/>
              </a:spcBef>
              <a:spcAft>
                <a:spcPts val="0"/>
              </a:spcAft>
              <a:buFontTx/>
              <a:buChar char="-"/>
            </a:pPr>
            <a:endParaRPr lang="en-US" sz="998" kern="0" dirty="0"/>
          </a:p>
          <a:p>
            <a:pPr marL="155539" indent="-155539" defTabSz="829544">
              <a:spcBef>
                <a:spcPts val="0"/>
              </a:spcBef>
              <a:spcAft>
                <a:spcPts val="0"/>
              </a:spcAft>
              <a:buFontTx/>
              <a:buChar char="-"/>
            </a:pPr>
            <a:endParaRPr lang="en-US" sz="998" kern="0" dirty="0"/>
          </a:p>
          <a:p>
            <a:pPr marL="155539" indent="-155539" defTabSz="829544">
              <a:spcBef>
                <a:spcPts val="0"/>
              </a:spcBef>
              <a:spcAft>
                <a:spcPts val="0"/>
              </a:spcAft>
              <a:buFontTx/>
              <a:buChar char="-"/>
            </a:pPr>
            <a:endParaRPr lang="en-US" sz="998" kern="0" dirty="0"/>
          </a:p>
          <a:p>
            <a:pPr defTabSz="829544">
              <a:spcBef>
                <a:spcPts val="0"/>
              </a:spcBef>
              <a:spcAft>
                <a:spcPts val="0"/>
              </a:spcAft>
            </a:pPr>
            <a:endParaRPr lang="en-US" sz="998" kern="0" dirty="0"/>
          </a:p>
          <a:p>
            <a:pPr defTabSz="829544">
              <a:spcBef>
                <a:spcPts val="0"/>
              </a:spcBef>
              <a:spcAft>
                <a:spcPts val="0"/>
              </a:spcAft>
            </a:pPr>
            <a:endParaRPr lang="fr-FR" sz="998" kern="0" dirty="0"/>
          </a:p>
          <a:p>
            <a:pPr marL="155539" indent="-155539" defTabSz="829544">
              <a:spcBef>
                <a:spcPts val="0"/>
              </a:spcBef>
              <a:spcAft>
                <a:spcPts val="0"/>
              </a:spcAft>
              <a:buFontTx/>
              <a:buChar char="-"/>
            </a:pPr>
            <a:endParaRPr lang="fr-FR" sz="998" kern="0" dirty="0"/>
          </a:p>
        </p:txBody>
      </p:sp>
      <p:sp>
        <p:nvSpPr>
          <p:cNvPr id="9" name="Espace réservé du texte 2"/>
          <p:cNvSpPr>
            <a:spLocks noGrp="1"/>
          </p:cNvSpPr>
          <p:nvPr>
            <p:ph type="body" sz="quarter" idx="10"/>
          </p:nvPr>
        </p:nvSpPr>
        <p:spPr>
          <a:xfrm>
            <a:off x="2044582" y="1699505"/>
            <a:ext cx="1951321" cy="3963735"/>
          </a:xfrm>
        </p:spPr>
        <p:txBody>
          <a:bodyPr>
            <a:noAutofit/>
          </a:bodyPr>
          <a:lstStyle/>
          <a:p>
            <a:pPr algn="just"/>
            <a:r>
              <a:rPr lang="fr-FR" sz="816" dirty="0">
                <a:solidFill>
                  <a:schemeClr val="accent5">
                    <a:lumMod val="50000"/>
                  </a:schemeClr>
                </a:solidFill>
              </a:rPr>
              <a:t>La projection réalisée tient compte des engagements et de l’endettement acquis par chaque station au 31/12/2023. </a:t>
            </a:r>
          </a:p>
          <a:p>
            <a:pPr algn="just"/>
            <a:r>
              <a:rPr lang="fr-FR" sz="816" dirty="0">
                <a:solidFill>
                  <a:schemeClr val="accent5">
                    <a:lumMod val="50000"/>
                  </a:schemeClr>
                </a:solidFill>
              </a:rPr>
              <a:t>Le besoin de financement des investissement calculé après 2023 donne lieu à un estimation de besoin d’emprunt qui est « mutualisé » à l’échelle des deux stations.</a:t>
            </a:r>
          </a:p>
          <a:p>
            <a:pPr algn="just"/>
            <a:r>
              <a:rPr lang="fr-FR" sz="816" dirty="0">
                <a:solidFill>
                  <a:schemeClr val="accent5">
                    <a:lumMod val="50000"/>
                  </a:schemeClr>
                </a:solidFill>
              </a:rPr>
              <a:t>Sur les hypothèses présentées, on constate que le projet de liaison permet de dégager une marge de manœuvre financière qui réduit le besoin de financement de 1,1M€ en moyenne</a:t>
            </a:r>
          </a:p>
          <a:p>
            <a:pPr algn="just"/>
            <a:r>
              <a:rPr lang="fr-FR" sz="816" b="1" dirty="0">
                <a:solidFill>
                  <a:schemeClr val="accent5">
                    <a:lumMod val="50000"/>
                  </a:schemeClr>
                </a:solidFill>
              </a:rPr>
              <a:t>Cette économie vient d’une amélioration de l’excédent dégagé après la mise en service de la liaison</a:t>
            </a:r>
          </a:p>
          <a:p>
            <a:pPr algn="just"/>
            <a:endParaRPr lang="fr-FR" sz="816" b="1" dirty="0">
              <a:solidFill>
                <a:schemeClr val="accent5">
                  <a:lumMod val="50000"/>
                </a:schemeClr>
              </a:solidFill>
            </a:endParaRPr>
          </a:p>
          <a:p>
            <a:pPr algn="just"/>
            <a:endParaRPr lang="fr-FR" b="1" dirty="0">
              <a:solidFill>
                <a:schemeClr val="accent5">
                  <a:lumMod val="50000"/>
                </a:schemeClr>
              </a:solidFill>
            </a:endParaRPr>
          </a:p>
        </p:txBody>
      </p:sp>
      <p:pic>
        <p:nvPicPr>
          <p:cNvPr id="4" name="Image 3"/>
          <p:cNvPicPr>
            <a:picLocks noChangeAspect="1"/>
          </p:cNvPicPr>
          <p:nvPr/>
        </p:nvPicPr>
        <p:blipFill>
          <a:blip r:embed="rId3"/>
          <a:stretch>
            <a:fillRect/>
          </a:stretch>
        </p:blipFill>
        <p:spPr>
          <a:xfrm>
            <a:off x="254010" y="1325564"/>
            <a:ext cx="11109066" cy="5442266"/>
          </a:xfrm>
          <a:prstGeom prst="rect">
            <a:avLst/>
          </a:prstGeom>
        </p:spPr>
      </p:pic>
    </p:spTree>
    <p:extLst>
      <p:ext uri="{BB962C8B-B14F-4D97-AF65-F5344CB8AC3E}">
        <p14:creationId xmlns:p14="http://schemas.microsoft.com/office/powerpoint/2010/main" val="15031198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13BEB8A-6960-403D-87B0-52E6DE3003D8}"/>
              </a:ext>
            </a:extLst>
          </p:cNvPr>
          <p:cNvSpPr>
            <a:spLocks noGrp="1"/>
          </p:cNvSpPr>
          <p:nvPr>
            <p:ph idx="1"/>
          </p:nvPr>
        </p:nvSpPr>
        <p:spPr>
          <a:xfrm>
            <a:off x="325966" y="1591734"/>
            <a:ext cx="11154834" cy="5096932"/>
          </a:xfrm>
        </p:spPr>
        <p:txBody>
          <a:bodyPr>
            <a:normAutofit fontScale="92500"/>
          </a:bodyPr>
          <a:lstStyle/>
          <a:p>
            <a:pPr algn="just"/>
            <a:r>
              <a:rPr lang="fr-FR" sz="2400" dirty="0"/>
              <a:t>La projection financière du rapprochement des deux stations intégrant le projet de liaison à compter de 2024-2025, met en évidence deux périodes : </a:t>
            </a:r>
          </a:p>
          <a:p>
            <a:pPr algn="just"/>
            <a:r>
              <a:rPr lang="fr-FR" sz="2400" dirty="0"/>
              <a:t>Période 2020-2023 : maintien d’un équilibre strict sur chaque régie incluant le coût de renouvellement des investissements confiés au SICLA. </a:t>
            </a:r>
          </a:p>
          <a:p>
            <a:pPr algn="just"/>
            <a:r>
              <a:rPr lang="fr-FR" sz="2400" dirty="0"/>
              <a:t>Période 2024-2029 : les équilibres propres à chaque régie sont corrigés par les effets du portage et de la mise en service de la nouvelle liaison. </a:t>
            </a:r>
          </a:p>
          <a:p>
            <a:pPr algn="just"/>
            <a:endParaRPr lang="fr-FR" sz="2400" dirty="0"/>
          </a:p>
          <a:p>
            <a:pPr algn="just"/>
            <a:r>
              <a:rPr lang="fr-FR" sz="2400" dirty="0"/>
              <a:t>Les projections réalisées intègrent les plans pluriannuels d’investissements (PPI) des deux domaines permettant le maintien du niveau qualitatif de l’offre. Seules les dépenses dites «réglementaires» peuvent justifier le recours à l’emprunt. Une partie de ces dépenses est réalisée dans le cadre de travaux en régie qui participent à réduire les charges d’exploitation. </a:t>
            </a:r>
          </a:p>
          <a:p>
            <a:pPr algn="just"/>
            <a:r>
              <a:rPr lang="fr-FR" sz="2400" dirty="0"/>
              <a:t>Le chiffre d’affaires a été estimé de manière relativement prudente en intégrant des années d’aléas climatiques (2021/2025) et une quasi absence de croissance du chiffre d’affaires en dehors des effets liés à la liaison. </a:t>
            </a:r>
          </a:p>
        </p:txBody>
      </p:sp>
      <p:sp>
        <p:nvSpPr>
          <p:cNvPr id="5" name="Title 1">
            <a:extLst>
              <a:ext uri="{FF2B5EF4-FFF2-40B4-BE49-F238E27FC236}">
                <a16:creationId xmlns:a16="http://schemas.microsoft.com/office/drawing/2014/main" id="{DA034B9E-AC8E-4653-BF85-D6EC04B90B8F}"/>
              </a:ext>
            </a:extLst>
          </p:cNvPr>
          <p:cNvSpPr>
            <a:spLocks noGrp="1"/>
          </p:cNvSpPr>
          <p:nvPr>
            <p:ph type="title"/>
          </p:nvPr>
        </p:nvSpPr>
        <p:spPr>
          <a:xfrm>
            <a:off x="0" y="0"/>
            <a:ext cx="12192000" cy="1325563"/>
          </a:xfrm>
          <a:solidFill>
            <a:srgbClr val="002060"/>
          </a:solidFill>
        </p:spPr>
        <p:txBody>
          <a:bodyPr>
            <a:normAutofit/>
          </a:bodyPr>
          <a:lstStyle/>
          <a:p>
            <a:r>
              <a:rPr lang="fr-FR" sz="3600" dirty="0">
                <a:solidFill>
                  <a:schemeClr val="lt1"/>
                </a:solidFill>
                <a:latin typeface="Arial" panose="020B0604020202020204" pitchFamily="34" charset="0"/>
                <a:cs typeface="Arial" panose="020B0604020202020204" pitchFamily="34" charset="0"/>
              </a:rPr>
              <a:t>L’équilibre financier suite au rapprochement des deux stations avec liaison</a:t>
            </a:r>
          </a:p>
        </p:txBody>
      </p:sp>
    </p:spTree>
    <p:extLst>
      <p:ext uri="{BB962C8B-B14F-4D97-AF65-F5344CB8AC3E}">
        <p14:creationId xmlns:p14="http://schemas.microsoft.com/office/powerpoint/2010/main" val="2101333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B48D3CF-C1E9-4443-9867-D0994F906F4B}"/>
              </a:ext>
            </a:extLst>
          </p:cNvPr>
          <p:cNvSpPr>
            <a:spLocks noGrp="1"/>
          </p:cNvSpPr>
          <p:nvPr>
            <p:ph idx="1"/>
          </p:nvPr>
        </p:nvSpPr>
        <p:spPr>
          <a:xfrm>
            <a:off x="126999" y="999067"/>
            <a:ext cx="11827933" cy="5994400"/>
          </a:xfrm>
        </p:spPr>
        <p:txBody>
          <a:bodyPr>
            <a:normAutofit fontScale="77500" lnSpcReduction="20000"/>
          </a:bodyPr>
          <a:lstStyle/>
          <a:p>
            <a:pPr marL="0" lvl="0" indent="0">
              <a:buNone/>
            </a:pPr>
            <a:r>
              <a:rPr lang="fr-FR" b="1" u="sng" dirty="0"/>
              <a:t>5 - Impulser une dynamique de développement touristique durable </a:t>
            </a:r>
            <a:endParaRPr lang="fr-FR" dirty="0"/>
          </a:p>
          <a:p>
            <a:pPr marL="0" indent="0">
              <a:buNone/>
            </a:pPr>
            <a:r>
              <a:rPr lang="fr-FR" dirty="0"/>
              <a:t>La nouvelle offre est de nature à aller au-delà du simple cumul et à engendrer une nouvelle dynamique favorable à chacun des deux sites. </a:t>
            </a:r>
            <a:endParaRPr lang="fr-FR" sz="1400" dirty="0"/>
          </a:p>
          <a:p>
            <a:pPr marL="0" indent="0">
              <a:buNone/>
            </a:pPr>
            <a:r>
              <a:rPr lang="fr-FR" sz="1400" dirty="0"/>
              <a:t> </a:t>
            </a:r>
          </a:p>
          <a:p>
            <a:pPr marL="0" indent="0">
              <a:buNone/>
            </a:pPr>
            <a:r>
              <a:rPr lang="fr-FR" dirty="0"/>
              <a:t>Historiquement, les deux stations se sont développées sous la forme de « stade de neige » d’altitude sans hébergement. C’est une faiblesse pour répondre aux attentes des clientèles actuelles. La liaison par téléporté entre le domaine skiable et l’urbanisation de fond de vallée (vers le Lys et bientôt vers l’</a:t>
            </a:r>
            <a:r>
              <a:rPr lang="fr-FR" dirty="0" err="1"/>
              <a:t>Ardiden</a:t>
            </a:r>
            <a:r>
              <a:rPr lang="fr-FR" dirty="0"/>
              <a:t>) repositionne Cauterets en tant que station village et ce, même en l’absence de retour skis aux pieds. </a:t>
            </a:r>
          </a:p>
          <a:p>
            <a:pPr marL="0" indent="0">
              <a:buNone/>
            </a:pPr>
            <a:r>
              <a:rPr lang="fr-FR" dirty="0"/>
              <a:t>La liaison en remontée mécanique domaine skiable / fond de vallée est un atout majeur du développement d’une offre de séjour sans véhicule personnel. Le projet ambitionne de donner au site une nouvelle échelle, en développant l’offre à périmètre constant des domaines skiables. Il permet de se positionner sur un axe de développement plus durable avec : </a:t>
            </a:r>
          </a:p>
          <a:p>
            <a:pPr lvl="0">
              <a:buFont typeface="Wingdings" panose="05000000000000000000" pitchFamily="2" charset="2"/>
              <a:buChar char="ü"/>
            </a:pPr>
            <a:r>
              <a:rPr lang="fr-FR" dirty="0"/>
              <a:t>La maîtrise des émissions de CO2 liées au transport en favorisant l’accès à la station en remontée mécanique. Le projet est un atout sur le long terme car il permettra le développement de séjours sans voiture et un accès aux lieux de vacances par transport en commun ; </a:t>
            </a:r>
          </a:p>
          <a:p>
            <a:pPr lvl="0">
              <a:buFont typeface="Wingdings" panose="05000000000000000000" pitchFamily="2" charset="2"/>
              <a:buChar char="ü"/>
            </a:pPr>
            <a:r>
              <a:rPr lang="fr-FR" dirty="0"/>
              <a:t>Une meilleure utilisation des lits et des surfaces urbanisées existantes en maintenant la concentration des hébergements en vallée autour du centre bourg ; </a:t>
            </a:r>
          </a:p>
          <a:p>
            <a:pPr lvl="0">
              <a:buFont typeface="Wingdings" panose="05000000000000000000" pitchFamily="2" charset="2"/>
              <a:buChar char="ü"/>
            </a:pPr>
            <a:r>
              <a:rPr lang="fr-FR" dirty="0"/>
              <a:t>L’optimisation de l’usage des équipements préexistants des domaines skiables en redynamisant l’usage de l’offre proposée par le domaine de l’</a:t>
            </a:r>
            <a:r>
              <a:rPr lang="fr-FR" dirty="0" err="1"/>
              <a:t>Ardiden</a:t>
            </a:r>
            <a:r>
              <a:rPr lang="fr-FR" dirty="0"/>
              <a:t> à périmètre de domaine skiable constant. </a:t>
            </a:r>
          </a:p>
          <a:p>
            <a:pPr lvl="0">
              <a:buFont typeface="Wingdings" panose="05000000000000000000" pitchFamily="2" charset="2"/>
              <a:buChar char="ü"/>
            </a:pPr>
            <a:r>
              <a:rPr lang="fr-FR" b="1" dirty="0"/>
              <a:t>Un potentiel de diversification de l’offre en toute saison. </a:t>
            </a:r>
            <a:endParaRPr lang="fr-FR" dirty="0"/>
          </a:p>
          <a:p>
            <a:pPr marL="0" indent="0">
              <a:buNone/>
            </a:pPr>
            <a:endParaRPr lang="fr-FR" dirty="0"/>
          </a:p>
          <a:p>
            <a:endParaRPr lang="fr-FR" dirty="0"/>
          </a:p>
        </p:txBody>
      </p:sp>
      <p:sp>
        <p:nvSpPr>
          <p:cNvPr id="7" name="Titre 1">
            <a:extLst>
              <a:ext uri="{FF2B5EF4-FFF2-40B4-BE49-F238E27FC236}">
                <a16:creationId xmlns:a16="http://schemas.microsoft.com/office/drawing/2014/main" id="{FE1E0FC0-AEB2-45F8-8CBD-B97234C72CC3}"/>
              </a:ext>
            </a:extLst>
          </p:cNvPr>
          <p:cNvSpPr txBox="1">
            <a:spLocks/>
          </p:cNvSpPr>
          <p:nvPr/>
        </p:nvSpPr>
        <p:spPr>
          <a:xfrm>
            <a:off x="0" y="0"/>
            <a:ext cx="12192000" cy="999067"/>
          </a:xfrm>
          <a:prstGeom prst="rect">
            <a:avLst/>
          </a:prstGeom>
          <a:solidFill>
            <a:srgbClr val="20124D"/>
          </a:solid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buClr>
                <a:srgbClr val="FFFFFF"/>
              </a:buClr>
              <a:buSzPts val="3600"/>
              <a:buFont typeface="Arial"/>
              <a:buNone/>
            </a:pPr>
            <a:r>
              <a:rPr lang="fr-FR" sz="3200" b="1">
                <a:solidFill>
                  <a:srgbClr val="FFFFFF"/>
                </a:solidFill>
                <a:latin typeface="Calibri"/>
                <a:cs typeface="Calibri"/>
              </a:rPr>
              <a:t>LES OBJECTIFS DE CE PROJET</a:t>
            </a:r>
            <a:endParaRPr lang="fr-FR" sz="3200" b="1" dirty="0">
              <a:solidFill>
                <a:srgbClr val="FFFFFF"/>
              </a:solidFill>
              <a:latin typeface="Calibri"/>
              <a:cs typeface="Calibri"/>
            </a:endParaRPr>
          </a:p>
        </p:txBody>
      </p:sp>
    </p:spTree>
    <p:extLst>
      <p:ext uri="{BB962C8B-B14F-4D97-AF65-F5344CB8AC3E}">
        <p14:creationId xmlns:p14="http://schemas.microsoft.com/office/powerpoint/2010/main" val="32615138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13B2D75-69F0-4A65-A965-440B09A6AB29}"/>
              </a:ext>
            </a:extLst>
          </p:cNvPr>
          <p:cNvSpPr>
            <a:spLocks noGrp="1"/>
          </p:cNvSpPr>
          <p:nvPr>
            <p:ph idx="1"/>
          </p:nvPr>
        </p:nvSpPr>
        <p:spPr>
          <a:xfrm>
            <a:off x="347133" y="1473200"/>
            <a:ext cx="11573933" cy="2861733"/>
          </a:xfrm>
        </p:spPr>
        <p:txBody>
          <a:bodyPr>
            <a:normAutofit/>
          </a:bodyPr>
          <a:lstStyle/>
          <a:p>
            <a:pPr marL="0" indent="0">
              <a:buNone/>
            </a:pPr>
            <a:r>
              <a:rPr lang="fr-FR" sz="2400" dirty="0"/>
              <a:t>L’étude met en évidence une réduction du besoin de financement global de -1,1M€ annuels associée au rapprochement des deux stations sur les effets suivants: </a:t>
            </a:r>
          </a:p>
          <a:p>
            <a:r>
              <a:rPr lang="fr-FR" sz="2400" dirty="0"/>
              <a:t>Une croissance du chiffre d’affaires associée au projet (+3M€) excéderait de 1,5M€ les charges directement liées (exploitation + 700K€, nouveaux amortissements/annuités de dette +800K€) </a:t>
            </a:r>
          </a:p>
          <a:p>
            <a:r>
              <a:rPr lang="fr-FR" sz="2400" dirty="0"/>
              <a:t>Une Baisse de la contrainte financière liée à la couverture des amortissements / du service de la dette sur la période (profil d’extinction de la dette favorable) </a:t>
            </a:r>
          </a:p>
        </p:txBody>
      </p:sp>
      <p:sp>
        <p:nvSpPr>
          <p:cNvPr id="4" name="Title 1">
            <a:extLst>
              <a:ext uri="{FF2B5EF4-FFF2-40B4-BE49-F238E27FC236}">
                <a16:creationId xmlns:a16="http://schemas.microsoft.com/office/drawing/2014/main" id="{51987AE6-94B0-41B8-89E5-0CBA0B094986}"/>
              </a:ext>
            </a:extLst>
          </p:cNvPr>
          <p:cNvSpPr>
            <a:spLocks noGrp="1"/>
          </p:cNvSpPr>
          <p:nvPr>
            <p:ph type="title"/>
          </p:nvPr>
        </p:nvSpPr>
        <p:spPr>
          <a:xfrm>
            <a:off x="0" y="0"/>
            <a:ext cx="12192000" cy="1325563"/>
          </a:xfrm>
          <a:solidFill>
            <a:srgbClr val="002060"/>
          </a:solidFill>
        </p:spPr>
        <p:txBody>
          <a:bodyPr>
            <a:normAutofit/>
          </a:bodyPr>
          <a:lstStyle/>
          <a:p>
            <a:r>
              <a:rPr lang="fr-FR" sz="3600" dirty="0">
                <a:solidFill>
                  <a:schemeClr val="lt1"/>
                </a:solidFill>
                <a:latin typeface="Arial" panose="020B0604020202020204" pitchFamily="34" charset="0"/>
                <a:cs typeface="Arial" panose="020B0604020202020204" pitchFamily="34" charset="0"/>
              </a:rPr>
              <a:t>L’équilibre financier suite au rapprochement des deux stations avec liaison</a:t>
            </a:r>
          </a:p>
        </p:txBody>
      </p:sp>
      <p:sp>
        <p:nvSpPr>
          <p:cNvPr id="5" name="ZoneTexte 4">
            <a:extLst>
              <a:ext uri="{FF2B5EF4-FFF2-40B4-BE49-F238E27FC236}">
                <a16:creationId xmlns:a16="http://schemas.microsoft.com/office/drawing/2014/main" id="{A3CDE5A4-18F6-4BC0-AE3D-04D03D48DA87}"/>
              </a:ext>
            </a:extLst>
          </p:cNvPr>
          <p:cNvSpPr txBox="1"/>
          <p:nvPr/>
        </p:nvSpPr>
        <p:spPr>
          <a:xfrm>
            <a:off x="711200" y="4334933"/>
            <a:ext cx="11209866" cy="2400657"/>
          </a:xfrm>
          <a:prstGeom prst="rect">
            <a:avLst/>
          </a:prstGeom>
          <a:solidFill>
            <a:srgbClr val="002060"/>
          </a:solidFill>
        </p:spPr>
        <p:txBody>
          <a:bodyPr wrap="square" rtlCol="0">
            <a:spAutoFit/>
          </a:bodyPr>
          <a:lstStyle/>
          <a:p>
            <a:pPr algn="ctr"/>
            <a:r>
              <a:rPr lang="fr-FR" sz="3600" b="1" u="sng" dirty="0">
                <a:solidFill>
                  <a:schemeClr val="bg1"/>
                </a:solidFill>
              </a:rPr>
              <a:t>Les effets induits sur l’économie du territoire : </a:t>
            </a:r>
          </a:p>
          <a:p>
            <a:pPr algn="ctr"/>
            <a:r>
              <a:rPr lang="fr-FR" sz="2400" b="1" dirty="0">
                <a:solidFill>
                  <a:schemeClr val="bg1"/>
                </a:solidFill>
              </a:rPr>
              <a:t>Incidences sur l’emploi des domaines et des vallées dans leur ensemble</a:t>
            </a:r>
          </a:p>
          <a:p>
            <a:pPr algn="ctr"/>
            <a:r>
              <a:rPr lang="fr-FR" sz="2400" b="1" dirty="0">
                <a:solidFill>
                  <a:schemeClr val="bg1"/>
                </a:solidFill>
              </a:rPr>
              <a:t>L’activité ski génère des retombées économiques qui concernent le périmètre de la station village, les </a:t>
            </a:r>
            <a:r>
              <a:rPr lang="fr-FR" sz="2400" b="1" dirty="0" err="1">
                <a:solidFill>
                  <a:schemeClr val="bg1"/>
                </a:solidFill>
              </a:rPr>
              <a:t>séjournants</a:t>
            </a:r>
            <a:r>
              <a:rPr lang="fr-FR" sz="2400" b="1" dirty="0">
                <a:solidFill>
                  <a:schemeClr val="bg1"/>
                </a:solidFill>
              </a:rPr>
              <a:t> hors station village et éventuellement des excursionnistes. Les recettes supplémentaires sont ici estimées à 12 millions €/ an.</a:t>
            </a:r>
          </a:p>
          <a:p>
            <a:pPr algn="ctr"/>
            <a:endParaRPr lang="fr-FR" b="1" dirty="0">
              <a:solidFill>
                <a:schemeClr val="bg1"/>
              </a:solidFill>
            </a:endParaRPr>
          </a:p>
        </p:txBody>
      </p:sp>
    </p:spTree>
    <p:extLst>
      <p:ext uri="{BB962C8B-B14F-4D97-AF65-F5344CB8AC3E}">
        <p14:creationId xmlns:p14="http://schemas.microsoft.com/office/powerpoint/2010/main" val="1003839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B48D3CF-C1E9-4443-9867-D0994F906F4B}"/>
              </a:ext>
            </a:extLst>
          </p:cNvPr>
          <p:cNvSpPr>
            <a:spLocks noGrp="1"/>
          </p:cNvSpPr>
          <p:nvPr>
            <p:ph idx="1"/>
          </p:nvPr>
        </p:nvSpPr>
        <p:spPr>
          <a:xfrm>
            <a:off x="126999" y="1202267"/>
            <a:ext cx="11827933" cy="5791200"/>
          </a:xfrm>
        </p:spPr>
        <p:txBody>
          <a:bodyPr>
            <a:normAutofit fontScale="77500" lnSpcReduction="20000"/>
          </a:bodyPr>
          <a:lstStyle/>
          <a:p>
            <a:r>
              <a:rPr lang="fr-FR" b="1" dirty="0"/>
              <a:t>II - L’implantation et le contenu du projet </a:t>
            </a:r>
            <a:endParaRPr lang="fr-FR" dirty="0"/>
          </a:p>
          <a:p>
            <a:pPr marL="0" indent="0">
              <a:buNone/>
            </a:pPr>
            <a:endParaRPr lang="fr-FR" dirty="0"/>
          </a:p>
          <a:p>
            <a:pPr marL="0" indent="0" algn="just">
              <a:buNone/>
            </a:pPr>
            <a:r>
              <a:rPr lang="fr-FR" dirty="0"/>
              <a:t>L’implantation concerne les communes de Cauterets, de Luz-Saint-Sauveur et de Grust. Le site concerne principalement le territoire administratif de Cauterets, mais la gare d'arrivée se situe sur la commune de Grust. A ce jour, la gare de départ de la télécabine en projet et le début de la ligne se situent dans le Site Patrimonial Remarquable de Cauterets (SPR) : les aménagements devront être réalisés en conformité avec les règlements du SPR. Le tracé est intégralement situé dans le périmètre du projet d'extension du Site Classé, il doit donc respecter la réglementation au titre de la Loi du 2 mai 1930 (Code de l’environnement, art. L. 341-1 et suivants et R. 341-1 et suivants). </a:t>
            </a:r>
          </a:p>
          <a:p>
            <a:endParaRPr lang="fr-FR" dirty="0"/>
          </a:p>
          <a:p>
            <a:pPr marL="0" indent="0">
              <a:buNone/>
            </a:pPr>
            <a:r>
              <a:rPr lang="fr-FR" b="1" dirty="0"/>
              <a:t>Le projet comprend :</a:t>
            </a:r>
          </a:p>
          <a:p>
            <a:pPr lvl="0">
              <a:buFont typeface="Wingdings" panose="05000000000000000000" pitchFamily="2" charset="2"/>
              <a:buChar char="ü"/>
            </a:pPr>
            <a:r>
              <a:rPr lang="fr-FR" dirty="0"/>
              <a:t>La construction de la télécabine de liaison,</a:t>
            </a:r>
          </a:p>
          <a:p>
            <a:pPr lvl="0">
              <a:buFont typeface="Wingdings" panose="05000000000000000000" pitchFamily="2" charset="2"/>
              <a:buChar char="ü"/>
            </a:pPr>
            <a:r>
              <a:rPr lang="fr-FR" dirty="0"/>
              <a:t>L’aménagement de la zone de départ et la construction d’un bâtiment accueillant les installations techniques de la gare de l’appareil (projet architectural), les services associés, et l’espace nécessaire pour le stockage des cabines en dehors des phases d’exploitation</a:t>
            </a:r>
          </a:p>
          <a:p>
            <a:pPr lvl="0">
              <a:buFont typeface="Wingdings" panose="05000000000000000000" pitchFamily="2" charset="2"/>
              <a:buChar char="ü"/>
            </a:pPr>
            <a:r>
              <a:rPr lang="fr-FR" dirty="0"/>
              <a:t>L’aménagement de la plateforme d’arrivée avec la construction d’un bâtiment technique et de service. Le bâtiment permet le confinement des clients en cas de nécessité. L’espace de confinement pourra être utilisé pour développer un espace de restauration</a:t>
            </a:r>
          </a:p>
          <a:p>
            <a:pPr marL="0" indent="0">
              <a:buNone/>
            </a:pPr>
            <a:endParaRPr lang="fr-FR" dirty="0"/>
          </a:p>
          <a:p>
            <a:endParaRPr lang="fr-FR" dirty="0"/>
          </a:p>
        </p:txBody>
      </p:sp>
      <p:sp>
        <p:nvSpPr>
          <p:cNvPr id="7" name="Titre 1">
            <a:extLst>
              <a:ext uri="{FF2B5EF4-FFF2-40B4-BE49-F238E27FC236}">
                <a16:creationId xmlns:a16="http://schemas.microsoft.com/office/drawing/2014/main" id="{87DC4CC3-CB0C-4AC0-A28C-B695C1D1795F}"/>
              </a:ext>
            </a:extLst>
          </p:cNvPr>
          <p:cNvSpPr txBox="1">
            <a:spLocks/>
          </p:cNvSpPr>
          <p:nvPr/>
        </p:nvSpPr>
        <p:spPr>
          <a:xfrm>
            <a:off x="0" y="0"/>
            <a:ext cx="12192000" cy="999067"/>
          </a:xfrm>
          <a:prstGeom prst="rect">
            <a:avLst/>
          </a:prstGeom>
          <a:solidFill>
            <a:srgbClr val="20124D"/>
          </a:solid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buClr>
                <a:srgbClr val="FFFFFF"/>
              </a:buClr>
              <a:buSzPts val="3600"/>
              <a:buFont typeface="Arial"/>
              <a:buNone/>
            </a:pPr>
            <a:r>
              <a:rPr lang="fr-FR" sz="3200" b="1">
                <a:solidFill>
                  <a:srgbClr val="FFFFFF"/>
                </a:solidFill>
                <a:latin typeface="Calibri"/>
                <a:cs typeface="Calibri"/>
              </a:rPr>
              <a:t>LES OBJECTIFS DE CE PROJET</a:t>
            </a:r>
            <a:endParaRPr lang="fr-FR" sz="3200" b="1" dirty="0">
              <a:solidFill>
                <a:srgbClr val="FFFFFF"/>
              </a:solidFill>
              <a:latin typeface="Calibri"/>
              <a:cs typeface="Calibri"/>
            </a:endParaRPr>
          </a:p>
        </p:txBody>
      </p:sp>
    </p:spTree>
    <p:extLst>
      <p:ext uri="{BB962C8B-B14F-4D97-AF65-F5344CB8AC3E}">
        <p14:creationId xmlns:p14="http://schemas.microsoft.com/office/powerpoint/2010/main" val="1396390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B48D3CF-C1E9-4443-9867-D0994F906F4B}"/>
              </a:ext>
            </a:extLst>
          </p:cNvPr>
          <p:cNvSpPr>
            <a:spLocks noGrp="1"/>
          </p:cNvSpPr>
          <p:nvPr>
            <p:ph idx="1"/>
          </p:nvPr>
        </p:nvSpPr>
        <p:spPr>
          <a:xfrm>
            <a:off x="126999" y="1168400"/>
            <a:ext cx="11827933" cy="5825067"/>
          </a:xfrm>
        </p:spPr>
        <p:txBody>
          <a:bodyPr>
            <a:normAutofit fontScale="92500" lnSpcReduction="10000"/>
          </a:bodyPr>
          <a:lstStyle/>
          <a:p>
            <a:r>
              <a:rPr lang="fr-FR" b="1" dirty="0"/>
              <a:t>III - L’hébergement touristique : </a:t>
            </a:r>
            <a:endParaRPr lang="fr-FR" dirty="0"/>
          </a:p>
          <a:p>
            <a:endParaRPr lang="fr-FR" dirty="0"/>
          </a:p>
          <a:p>
            <a:pPr algn="just"/>
            <a:r>
              <a:rPr lang="fr-FR" dirty="0"/>
              <a:t>le premier objectif est d’améliorer le rendement des lits marchands existants au sein des communes de Luz-Saint-Sauveur, de Cauterets et de la vallée d’Argelès ; en particulier de mobiliser davantage les lits existants sur la commune de Cauterets (24500 lits) actuellement sous-utilisés, en complément des 15 000 lits du second objectif est de requalifier l’offre d’hébergement diffus.</a:t>
            </a:r>
          </a:p>
          <a:p>
            <a:endParaRPr lang="fr-FR" dirty="0"/>
          </a:p>
          <a:p>
            <a:r>
              <a:rPr lang="fr-FR" dirty="0"/>
              <a:t>Le projet s’appuie aussi sur la réhabilitation de lits collectifs déjà amorcée dans le cadre d’initiatives privées ou de requalification de lits collectifs existants. </a:t>
            </a:r>
          </a:p>
          <a:p>
            <a:endParaRPr lang="fr-FR" dirty="0"/>
          </a:p>
          <a:p>
            <a:pPr marL="0" indent="0">
              <a:buNone/>
            </a:pPr>
            <a:r>
              <a:rPr lang="fr-FR" b="1" dirty="0"/>
              <a:t>IV - L’hébergement des travailleurs saisonniers : </a:t>
            </a:r>
            <a:endParaRPr lang="fr-FR" dirty="0"/>
          </a:p>
          <a:p>
            <a:r>
              <a:rPr lang="fr-FR" dirty="0"/>
              <a:t>Les logements pour les travailleurs saisonniers seront préférentiellement localisés sur Cauterets, non pas en création mais en requalification de bâti existant. </a:t>
            </a:r>
          </a:p>
          <a:p>
            <a:endParaRPr lang="fr-FR" dirty="0"/>
          </a:p>
        </p:txBody>
      </p:sp>
      <p:sp>
        <p:nvSpPr>
          <p:cNvPr id="7" name="Titre 1">
            <a:extLst>
              <a:ext uri="{FF2B5EF4-FFF2-40B4-BE49-F238E27FC236}">
                <a16:creationId xmlns:a16="http://schemas.microsoft.com/office/drawing/2014/main" id="{B7E45543-C35E-4EC7-A4D2-671F5BE133F1}"/>
              </a:ext>
            </a:extLst>
          </p:cNvPr>
          <p:cNvSpPr>
            <a:spLocks noGrp="1"/>
          </p:cNvSpPr>
          <p:nvPr>
            <p:ph type="title"/>
          </p:nvPr>
        </p:nvSpPr>
        <p:spPr>
          <a:xfrm>
            <a:off x="0" y="0"/>
            <a:ext cx="12192000" cy="999067"/>
          </a:xfrm>
          <a:solidFill>
            <a:srgbClr val="20124D"/>
          </a:solidFill>
          <a:ln>
            <a:noFill/>
          </a:ln>
        </p:spPr>
        <p:txBody>
          <a:bodyPr spcFirstLastPara="1" vert="horz" wrap="square" lIns="91425" tIns="45700" rIns="91425" bIns="45700" rtlCol="0" anchor="t" anchorCtr="0">
            <a:noAutofit/>
          </a:bodyPr>
          <a:lstStyle/>
          <a:p>
            <a:pPr>
              <a:spcBef>
                <a:spcPts val="1000"/>
              </a:spcBef>
              <a:buClr>
                <a:srgbClr val="FFFFFF"/>
              </a:buClr>
              <a:buSzPts val="3600"/>
              <a:buFont typeface="Arial"/>
            </a:pPr>
            <a:r>
              <a:rPr lang="fr-FR" sz="3200" b="1" dirty="0">
                <a:solidFill>
                  <a:srgbClr val="FFFFFF"/>
                </a:solidFill>
                <a:latin typeface="Calibri"/>
                <a:cs typeface="Calibri"/>
              </a:rPr>
              <a:t>LES OBJECTIFS DE CE PROJET</a:t>
            </a:r>
          </a:p>
        </p:txBody>
      </p:sp>
    </p:spTree>
    <p:extLst>
      <p:ext uri="{BB962C8B-B14F-4D97-AF65-F5344CB8AC3E}">
        <p14:creationId xmlns:p14="http://schemas.microsoft.com/office/powerpoint/2010/main" val="1648293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412BF70-D48E-4B69-8B29-BAFB39599F72}"/>
              </a:ext>
            </a:extLst>
          </p:cNvPr>
          <p:cNvSpPr>
            <a:spLocks noGrp="1"/>
          </p:cNvSpPr>
          <p:nvPr>
            <p:ph idx="1"/>
          </p:nvPr>
        </p:nvSpPr>
        <p:spPr>
          <a:xfrm>
            <a:off x="838200" y="1217611"/>
            <a:ext cx="10515600" cy="4422777"/>
          </a:xfrm>
          <a:solidFill>
            <a:srgbClr val="20124D"/>
          </a:solidFill>
          <a:ln>
            <a:noFill/>
          </a:ln>
        </p:spPr>
        <p:txBody>
          <a:bodyPr spcFirstLastPara="1" vert="horz" wrap="square" lIns="91425" tIns="45700" rIns="91425" bIns="45700" rtlCol="0" anchor="t" anchorCtr="0">
            <a:noAutofit/>
          </a:bodyPr>
          <a:lstStyle/>
          <a:p>
            <a:pPr algn="ctr">
              <a:buClr>
                <a:srgbClr val="FFFFFF"/>
              </a:buClr>
              <a:buSzPts val="3600"/>
              <a:buNone/>
            </a:pPr>
            <a:r>
              <a:rPr lang="fr-FR" sz="4400" b="1" dirty="0">
                <a:solidFill>
                  <a:srgbClr val="FFFFFF"/>
                </a:solidFill>
                <a:latin typeface="Calibri"/>
                <a:ea typeface="+mj-ea"/>
                <a:cs typeface="Calibri"/>
              </a:rPr>
              <a:t>CHAPITRE 1</a:t>
            </a:r>
          </a:p>
          <a:p>
            <a:pPr algn="ctr">
              <a:buClr>
                <a:srgbClr val="FFFFFF"/>
              </a:buClr>
              <a:buSzPts val="3600"/>
              <a:buNone/>
            </a:pPr>
            <a:endParaRPr lang="fr-FR" sz="3200" b="1" dirty="0">
              <a:solidFill>
                <a:srgbClr val="FFFFFF"/>
              </a:solidFill>
              <a:latin typeface="Calibri"/>
              <a:ea typeface="+mj-ea"/>
              <a:cs typeface="Calibri"/>
            </a:endParaRPr>
          </a:p>
          <a:p>
            <a:pPr algn="ctr">
              <a:buClr>
                <a:srgbClr val="FFFFFF"/>
              </a:buClr>
              <a:buSzPts val="3600"/>
              <a:buNone/>
            </a:pPr>
            <a:r>
              <a:rPr lang="fr-FR" sz="4400" b="1" dirty="0">
                <a:solidFill>
                  <a:srgbClr val="FFFFFF"/>
                </a:solidFill>
                <a:latin typeface="Calibri"/>
                <a:ea typeface="+mj-ea"/>
                <a:cs typeface="Calibri"/>
              </a:rPr>
              <a:t>ETUDE DU SITE ET DE SON ENVIRONNEMENT</a:t>
            </a:r>
          </a:p>
          <a:p>
            <a:pPr algn="ctr">
              <a:buClr>
                <a:srgbClr val="FFFFFF"/>
              </a:buClr>
              <a:buSzPts val="3600"/>
              <a:buNone/>
            </a:pPr>
            <a:endParaRPr lang="fr-FR" sz="3200" b="1" dirty="0">
              <a:solidFill>
                <a:srgbClr val="FFFFFF"/>
              </a:solidFill>
              <a:latin typeface="Calibri"/>
              <a:ea typeface="+mj-ea"/>
              <a:cs typeface="Calibri"/>
            </a:endParaRPr>
          </a:p>
          <a:p>
            <a:pPr algn="r">
              <a:buClr>
                <a:srgbClr val="FFFFFF"/>
              </a:buClr>
              <a:buSzPts val="3600"/>
              <a:buNone/>
            </a:pPr>
            <a:endParaRPr lang="fr-FR" sz="3200" b="1" dirty="0">
              <a:solidFill>
                <a:srgbClr val="FFFFFF"/>
              </a:solidFill>
              <a:latin typeface="Calibri"/>
              <a:ea typeface="+mj-ea"/>
              <a:cs typeface="Calibri"/>
            </a:endParaRPr>
          </a:p>
          <a:p>
            <a:pPr algn="r">
              <a:buClr>
                <a:srgbClr val="FFFFFF"/>
              </a:buClr>
              <a:buSzPts val="3600"/>
              <a:buNone/>
            </a:pPr>
            <a:r>
              <a:rPr lang="fr-FR" sz="3200" b="1" dirty="0">
                <a:solidFill>
                  <a:srgbClr val="FFFFFF"/>
                </a:solidFill>
                <a:latin typeface="Calibri"/>
                <a:ea typeface="+mj-ea"/>
                <a:cs typeface="Calibri"/>
              </a:rPr>
              <a:t>BUREAU D’ETUDE AMIDEV</a:t>
            </a:r>
          </a:p>
          <a:p>
            <a:pPr>
              <a:buClr>
                <a:srgbClr val="FFFFFF"/>
              </a:buClr>
              <a:buSzPts val="3600"/>
              <a:buNone/>
            </a:pPr>
            <a:endParaRPr lang="fr-FR" sz="3200" b="1" dirty="0">
              <a:solidFill>
                <a:srgbClr val="FFFFFF"/>
              </a:solidFill>
              <a:latin typeface="Calibri"/>
              <a:ea typeface="+mj-ea"/>
              <a:cs typeface="Calibri"/>
            </a:endParaRPr>
          </a:p>
        </p:txBody>
      </p:sp>
      <p:pic>
        <p:nvPicPr>
          <p:cNvPr id="5" name="Image 4">
            <a:extLst>
              <a:ext uri="{FF2B5EF4-FFF2-40B4-BE49-F238E27FC236}">
                <a16:creationId xmlns:a16="http://schemas.microsoft.com/office/drawing/2014/main" id="{0F9EF83E-847D-49A1-A8D1-3E9FC3247480}"/>
              </a:ext>
            </a:extLst>
          </p:cNvPr>
          <p:cNvPicPr>
            <a:picLocks noChangeAspect="1"/>
          </p:cNvPicPr>
          <p:nvPr/>
        </p:nvPicPr>
        <p:blipFill>
          <a:blip r:embed="rId2"/>
          <a:stretch>
            <a:fillRect/>
          </a:stretch>
        </p:blipFill>
        <p:spPr>
          <a:xfrm>
            <a:off x="9398000" y="5777230"/>
            <a:ext cx="2482850" cy="1080770"/>
          </a:xfrm>
          <a:prstGeom prst="rect">
            <a:avLst/>
          </a:prstGeom>
        </p:spPr>
      </p:pic>
    </p:spTree>
    <p:extLst>
      <p:ext uri="{BB962C8B-B14F-4D97-AF65-F5344CB8AC3E}">
        <p14:creationId xmlns:p14="http://schemas.microsoft.com/office/powerpoint/2010/main" val="320959815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607</TotalTime>
  <Words>5658</Words>
  <Application>Microsoft Office PowerPoint</Application>
  <PresentationFormat>Grand écran</PresentationFormat>
  <Paragraphs>489</Paragraphs>
  <Slides>60</Slides>
  <Notes>34</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60</vt:i4>
      </vt:variant>
    </vt:vector>
  </HeadingPairs>
  <TitlesOfParts>
    <vt:vector size="67" baseType="lpstr">
      <vt:lpstr>Arial</vt:lpstr>
      <vt:lpstr>Arial Black</vt:lpstr>
      <vt:lpstr>Calibri</vt:lpstr>
      <vt:lpstr>Calibri Light</vt:lpstr>
      <vt:lpstr>Symbol</vt:lpstr>
      <vt:lpstr>Wingdings</vt:lpstr>
      <vt:lpstr>Thème Office</vt:lpstr>
      <vt:lpstr>PRESENTATION DOSSIER  UTN CAUTERETS-LUZ ARDIDEN FEVRIER 2020</vt:lpstr>
      <vt:lpstr>STRUCTURE DU DOSSIER UTN</vt:lpstr>
      <vt:lpstr>LES OBJECTIFS DE CE PROJET</vt:lpstr>
      <vt:lpstr>Présentation PowerPoint</vt:lpstr>
      <vt:lpstr>SYNTHESE DU DOSSIER</vt:lpstr>
      <vt:lpstr>Présentation PowerPoint</vt:lpstr>
      <vt:lpstr>Présentation PowerPoint</vt:lpstr>
      <vt:lpstr>LES OBJECTIFS DE CE PROJET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TRACE DE LA TELECABINE</vt:lpstr>
      <vt:lpstr>PLACE DE LUZ ET DE CAUTERETS VIS-À-VIS DES AUTRES STATIONS PYRÉNÉENNES</vt:lpstr>
      <vt:lpstr>Présentation PowerPoint</vt:lpstr>
      <vt:lpstr>LE SITE D’IMPLANTATION DANS CAUTERETS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RECENSEMENT DES RISQUES NATURELS</vt:lpstr>
      <vt:lpstr>RECENSEMENT DES RISQUES NATURELS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SYNTHESE DES IMPACTS DU PROJET</vt:lpstr>
      <vt:lpstr>Présentation PowerPoint</vt:lpstr>
      <vt:lpstr>Présentation PowerPoint</vt:lpstr>
      <vt:lpstr>Présentation PowerPoint</vt:lpstr>
      <vt:lpstr>UNE NOUVELLE GOUVERNANCE : LE SICLA Syndicat intercommunal Cauterets Luz Ardiden</vt:lpstr>
      <vt:lpstr>UNE NOUVELLE GOUVERNANCE : LE SICLA Syndicat intercommunal Cauterets Luz Ardiden</vt:lpstr>
      <vt:lpstr>Présentation PowerPoint</vt:lpstr>
      <vt:lpstr>LE FINANCEMENT</vt:lpstr>
      <vt:lpstr>Chiffre d’affaire induit par la mise en service de la liaison</vt:lpstr>
      <vt:lpstr>Chiffre d’affaires induit par la mise en service de la liaison</vt:lpstr>
      <vt:lpstr>Présentation PowerPoint</vt:lpstr>
      <vt:lpstr>L’équilibre financier suite au rapprochement des deux stations avec liaison</vt:lpstr>
      <vt:lpstr>L’équilibre financier suite au rapprochement des deux stations avec liaison</vt:lpstr>
      <vt:lpstr>L’équilibre financier suite au rapprochement des deux stations avec liaison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PROJET UTN CAUTERETS-LUZ ARDIDEN</dc:title>
  <dc:creator>Cathy Toureille lanne</dc:creator>
  <cp:lastModifiedBy>Cathy Toureille lanne</cp:lastModifiedBy>
  <cp:revision>37</cp:revision>
  <dcterms:created xsi:type="dcterms:W3CDTF">2020-02-21T11:22:53Z</dcterms:created>
  <dcterms:modified xsi:type="dcterms:W3CDTF">2020-02-24T15:47:59Z</dcterms:modified>
</cp:coreProperties>
</file>