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5"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6u7djJhpdptn31hvpnNwMQ==" hashData="hrRulcCkhfnzt/oXClF5mwCK6Cw7g4Oo3Pz2oXRuDMoSO8bl6OyZ1stM79z0yVBAiVAG81dJ0dE0GdEj7M0oIA=="/>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DFFFE"/>
    <a:srgbClr val="1B146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101" d="100"/>
          <a:sy n="101" d="100"/>
        </p:scale>
        <p:origin x="126" y="2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06A5B9ED-208C-4EF0-92CC-7556DFF328DA}" type="datetimeFigureOut">
              <a:rPr lang="fr-CA" smtClean="0"/>
              <a:t>2020-01-25</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2874E79C-BCC5-40B3-A5C6-2BF0DFD1C8C8}" type="slidenum">
              <a:rPr lang="fr-CA" smtClean="0"/>
              <a:t>‹N°›</a:t>
            </a:fld>
            <a:endParaRPr lang="fr-CA"/>
          </a:p>
        </p:txBody>
      </p:sp>
    </p:spTree>
    <p:extLst>
      <p:ext uri="{BB962C8B-B14F-4D97-AF65-F5344CB8AC3E}">
        <p14:creationId xmlns:p14="http://schemas.microsoft.com/office/powerpoint/2010/main" val="340123696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06A5B9ED-208C-4EF0-92CC-7556DFF328DA}" type="datetimeFigureOut">
              <a:rPr lang="fr-CA" smtClean="0"/>
              <a:t>2020-01-25</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2874E79C-BCC5-40B3-A5C6-2BF0DFD1C8C8}" type="slidenum">
              <a:rPr lang="fr-CA" smtClean="0"/>
              <a:t>‹N°›</a:t>
            </a:fld>
            <a:endParaRPr lang="fr-CA"/>
          </a:p>
        </p:txBody>
      </p:sp>
    </p:spTree>
    <p:extLst>
      <p:ext uri="{BB962C8B-B14F-4D97-AF65-F5344CB8AC3E}">
        <p14:creationId xmlns:p14="http://schemas.microsoft.com/office/powerpoint/2010/main" val="344051237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06A5B9ED-208C-4EF0-92CC-7556DFF328DA}" type="datetimeFigureOut">
              <a:rPr lang="fr-CA" smtClean="0"/>
              <a:t>2020-01-25</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2874E79C-BCC5-40B3-A5C6-2BF0DFD1C8C8}" type="slidenum">
              <a:rPr lang="fr-CA" smtClean="0"/>
              <a:t>‹N°›</a:t>
            </a:fld>
            <a:endParaRPr lang="fr-CA"/>
          </a:p>
        </p:txBody>
      </p:sp>
    </p:spTree>
    <p:extLst>
      <p:ext uri="{BB962C8B-B14F-4D97-AF65-F5344CB8AC3E}">
        <p14:creationId xmlns:p14="http://schemas.microsoft.com/office/powerpoint/2010/main" val="181136295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06A5B9ED-208C-4EF0-92CC-7556DFF328DA}" type="datetimeFigureOut">
              <a:rPr lang="fr-CA" smtClean="0"/>
              <a:t>2020-01-25</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2874E79C-BCC5-40B3-A5C6-2BF0DFD1C8C8}" type="slidenum">
              <a:rPr lang="fr-CA" smtClean="0"/>
              <a:t>‹N°›</a:t>
            </a:fld>
            <a:endParaRPr lang="fr-CA"/>
          </a:p>
        </p:txBody>
      </p:sp>
    </p:spTree>
    <p:extLst>
      <p:ext uri="{BB962C8B-B14F-4D97-AF65-F5344CB8AC3E}">
        <p14:creationId xmlns:p14="http://schemas.microsoft.com/office/powerpoint/2010/main" val="91489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629842" y="2505075"/>
            <a:ext cx="3868340"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4629150" y="2505075"/>
            <a:ext cx="3887391"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06A5B9ED-208C-4EF0-92CC-7556DFF328DA}" type="datetimeFigureOut">
              <a:rPr lang="fr-CA" smtClean="0"/>
              <a:t>2020-01-25</a:t>
            </a:fld>
            <a:endParaRPr lang="fr-CA"/>
          </a:p>
        </p:txBody>
      </p:sp>
      <p:sp>
        <p:nvSpPr>
          <p:cNvPr id="8" name="Footer Placeholder 7"/>
          <p:cNvSpPr>
            <a:spLocks noGrp="1"/>
          </p:cNvSpPr>
          <p:nvPr>
            <p:ph type="ftr" sz="quarter" idx="11"/>
          </p:nvPr>
        </p:nvSpPr>
        <p:spPr/>
        <p:txBody>
          <a:bodyPr/>
          <a:lstStyle/>
          <a:p>
            <a:endParaRPr lang="fr-CA"/>
          </a:p>
        </p:txBody>
      </p:sp>
      <p:sp>
        <p:nvSpPr>
          <p:cNvPr id="9" name="Slide Number Placeholder 8"/>
          <p:cNvSpPr>
            <a:spLocks noGrp="1"/>
          </p:cNvSpPr>
          <p:nvPr>
            <p:ph type="sldNum" sz="quarter" idx="12"/>
          </p:nvPr>
        </p:nvSpPr>
        <p:spPr/>
        <p:txBody>
          <a:bodyPr/>
          <a:lstStyle/>
          <a:p>
            <a:fld id="{2874E79C-BCC5-40B3-A5C6-2BF0DFD1C8C8}" type="slidenum">
              <a:rPr lang="fr-CA" smtClean="0"/>
              <a:t>‹N°›</a:t>
            </a:fld>
            <a:endParaRPr lang="fr-CA"/>
          </a:p>
        </p:txBody>
      </p:sp>
    </p:spTree>
    <p:extLst>
      <p:ext uri="{BB962C8B-B14F-4D97-AF65-F5344CB8AC3E}">
        <p14:creationId xmlns:p14="http://schemas.microsoft.com/office/powerpoint/2010/main" val="70992866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06A5B9ED-208C-4EF0-92CC-7556DFF328DA}" type="datetimeFigureOut">
              <a:rPr lang="fr-CA" smtClean="0"/>
              <a:t>2020-01-25</a:t>
            </a:fld>
            <a:endParaRPr lang="fr-CA"/>
          </a:p>
        </p:txBody>
      </p:sp>
      <p:sp>
        <p:nvSpPr>
          <p:cNvPr id="4" name="Footer Placeholder 3"/>
          <p:cNvSpPr>
            <a:spLocks noGrp="1"/>
          </p:cNvSpPr>
          <p:nvPr>
            <p:ph type="ftr" sz="quarter" idx="11"/>
          </p:nvPr>
        </p:nvSpPr>
        <p:spPr/>
        <p:txBody>
          <a:bodyPr/>
          <a:lstStyle/>
          <a:p>
            <a:endParaRPr lang="fr-CA"/>
          </a:p>
        </p:txBody>
      </p:sp>
      <p:sp>
        <p:nvSpPr>
          <p:cNvPr id="5" name="Slide Number Placeholder 4"/>
          <p:cNvSpPr>
            <a:spLocks noGrp="1"/>
          </p:cNvSpPr>
          <p:nvPr>
            <p:ph type="sldNum" sz="quarter" idx="12"/>
          </p:nvPr>
        </p:nvSpPr>
        <p:spPr/>
        <p:txBody>
          <a:bodyPr/>
          <a:lstStyle/>
          <a:p>
            <a:fld id="{2874E79C-BCC5-40B3-A5C6-2BF0DFD1C8C8}" type="slidenum">
              <a:rPr lang="fr-CA" smtClean="0"/>
              <a:t>‹N°›</a:t>
            </a:fld>
            <a:endParaRPr lang="fr-CA"/>
          </a:p>
        </p:txBody>
      </p:sp>
    </p:spTree>
    <p:extLst>
      <p:ext uri="{BB962C8B-B14F-4D97-AF65-F5344CB8AC3E}">
        <p14:creationId xmlns:p14="http://schemas.microsoft.com/office/powerpoint/2010/main" val="406109816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A5B9ED-208C-4EF0-92CC-7556DFF328DA}" type="datetimeFigureOut">
              <a:rPr lang="fr-CA" smtClean="0"/>
              <a:t>2020-01-25</a:t>
            </a:fld>
            <a:endParaRPr lang="fr-CA"/>
          </a:p>
        </p:txBody>
      </p:sp>
      <p:sp>
        <p:nvSpPr>
          <p:cNvPr id="3" name="Footer Placeholder 2"/>
          <p:cNvSpPr>
            <a:spLocks noGrp="1"/>
          </p:cNvSpPr>
          <p:nvPr>
            <p:ph type="ftr" sz="quarter" idx="11"/>
          </p:nvPr>
        </p:nvSpPr>
        <p:spPr/>
        <p:txBody>
          <a:bodyPr/>
          <a:lstStyle/>
          <a:p>
            <a:endParaRPr lang="fr-CA"/>
          </a:p>
        </p:txBody>
      </p:sp>
      <p:sp>
        <p:nvSpPr>
          <p:cNvPr id="4" name="Slide Number Placeholder 3"/>
          <p:cNvSpPr>
            <a:spLocks noGrp="1"/>
          </p:cNvSpPr>
          <p:nvPr>
            <p:ph type="sldNum" sz="quarter" idx="12"/>
          </p:nvPr>
        </p:nvSpPr>
        <p:spPr/>
        <p:txBody>
          <a:bodyPr/>
          <a:lstStyle/>
          <a:p>
            <a:fld id="{2874E79C-BCC5-40B3-A5C6-2BF0DFD1C8C8}" type="slidenum">
              <a:rPr lang="fr-CA" smtClean="0"/>
              <a:t>‹N°›</a:t>
            </a:fld>
            <a:endParaRPr lang="fr-CA"/>
          </a:p>
        </p:txBody>
      </p:sp>
    </p:spTree>
    <p:extLst>
      <p:ext uri="{BB962C8B-B14F-4D97-AF65-F5344CB8AC3E}">
        <p14:creationId xmlns:p14="http://schemas.microsoft.com/office/powerpoint/2010/main" val="261222373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06A5B9ED-208C-4EF0-92CC-7556DFF328DA}" type="datetimeFigureOut">
              <a:rPr lang="fr-CA" smtClean="0"/>
              <a:t>2020-01-25</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2874E79C-BCC5-40B3-A5C6-2BF0DFD1C8C8}" type="slidenum">
              <a:rPr lang="fr-CA" smtClean="0"/>
              <a:t>‹N°›</a:t>
            </a:fld>
            <a:endParaRPr lang="fr-CA"/>
          </a:p>
        </p:txBody>
      </p:sp>
    </p:spTree>
    <p:extLst>
      <p:ext uri="{BB962C8B-B14F-4D97-AF65-F5344CB8AC3E}">
        <p14:creationId xmlns:p14="http://schemas.microsoft.com/office/powerpoint/2010/main" val="220102417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06A5B9ED-208C-4EF0-92CC-7556DFF328DA}" type="datetimeFigureOut">
              <a:rPr lang="fr-CA" smtClean="0"/>
              <a:t>2020-01-25</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2874E79C-BCC5-40B3-A5C6-2BF0DFD1C8C8}" type="slidenum">
              <a:rPr lang="fr-CA" smtClean="0"/>
              <a:t>‹N°›</a:t>
            </a:fld>
            <a:endParaRPr lang="fr-CA"/>
          </a:p>
        </p:txBody>
      </p:sp>
    </p:spTree>
    <p:extLst>
      <p:ext uri="{BB962C8B-B14F-4D97-AF65-F5344CB8AC3E}">
        <p14:creationId xmlns:p14="http://schemas.microsoft.com/office/powerpoint/2010/main" val="299789399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06A5B9ED-208C-4EF0-92CC-7556DFF328DA}" type="datetimeFigureOut">
              <a:rPr lang="fr-CA" smtClean="0"/>
              <a:t>2020-01-25</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2874E79C-BCC5-40B3-A5C6-2BF0DFD1C8C8}" type="slidenum">
              <a:rPr lang="fr-CA" smtClean="0"/>
              <a:t>‹N°›</a:t>
            </a:fld>
            <a:endParaRPr lang="fr-CA"/>
          </a:p>
        </p:txBody>
      </p:sp>
    </p:spTree>
    <p:extLst>
      <p:ext uri="{BB962C8B-B14F-4D97-AF65-F5344CB8AC3E}">
        <p14:creationId xmlns:p14="http://schemas.microsoft.com/office/powerpoint/2010/main" val="305787608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06A5B9ED-208C-4EF0-92CC-7556DFF328DA}" type="datetimeFigureOut">
              <a:rPr lang="fr-CA" smtClean="0"/>
              <a:t>2020-01-25</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2874E79C-BCC5-40B3-A5C6-2BF0DFD1C8C8}" type="slidenum">
              <a:rPr lang="fr-CA" smtClean="0"/>
              <a:t>‹N°›</a:t>
            </a:fld>
            <a:endParaRPr lang="fr-CA"/>
          </a:p>
        </p:txBody>
      </p:sp>
    </p:spTree>
    <p:extLst>
      <p:ext uri="{BB962C8B-B14F-4D97-AF65-F5344CB8AC3E}">
        <p14:creationId xmlns:p14="http://schemas.microsoft.com/office/powerpoint/2010/main" val="282552667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6A5B9ED-208C-4EF0-92CC-7556DFF328DA}" type="datetimeFigureOut">
              <a:rPr lang="fr-CA" smtClean="0"/>
              <a:t>2020-01-25</a:t>
            </a:fld>
            <a:endParaRPr lang="fr-CA"/>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CA"/>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74E79C-BCC5-40B3-A5C6-2BF0DFD1C8C8}" type="slidenum">
              <a:rPr lang="fr-CA" smtClean="0"/>
              <a:t>‹N°›</a:t>
            </a:fld>
            <a:endParaRPr lang="fr-CA"/>
          </a:p>
        </p:txBody>
      </p:sp>
    </p:spTree>
    <p:extLst>
      <p:ext uri="{BB962C8B-B14F-4D97-AF65-F5344CB8AC3E}">
        <p14:creationId xmlns:p14="http://schemas.microsoft.com/office/powerpoint/2010/main" val="267053758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552575" y="2695575"/>
            <a:ext cx="5943600" cy="3962400"/>
          </a:xfrm>
          <a:prstGeom prst="rect">
            <a:avLst/>
          </a:prstGeom>
          <a:ln>
            <a:solidFill>
              <a:srgbClr val="1DFFFE"/>
            </a:solidFill>
          </a:ln>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440876" y="0"/>
            <a:ext cx="4395597" cy="2865368"/>
          </a:xfrm>
          <a:prstGeom prst="rect">
            <a:avLst/>
          </a:prstGeom>
        </p:spPr>
      </p:pic>
    </p:spTree>
    <p:extLst>
      <p:ext uri="{BB962C8B-B14F-4D97-AF65-F5344CB8AC3E}">
        <p14:creationId xmlns:p14="http://schemas.microsoft.com/office/powerpoint/2010/main" val="299331708"/>
      </p:ext>
    </p:extLst>
  </p:cSld>
  <p:clrMapOvr>
    <a:masterClrMapping/>
  </p:clrMapOvr>
  <mc:AlternateContent xmlns:mc="http://schemas.openxmlformats.org/markup-compatibility/2006">
    <mc:Choice xmlns:p14="http://schemas.microsoft.com/office/powerpoint/2010/main" Requires="p14">
      <p:transition spd="med" p14:dur="700" advTm="5000">
        <p:fade/>
        <p:sndAc>
          <p:stSnd loop="1">
            <p:snd r:embed="rId2" name="14-18 - La grande guerre - TV5MONDE.wav"/>
          </p:stSnd>
        </p:sndAc>
      </p:transition>
    </mc:Choice>
    <mc:Fallback>
      <p:transition spd="med" advTm="5000">
        <p:fade/>
        <p:sndAc>
          <p:stSnd loop="1">
            <p:snd r:embed="rId2" name="14-18 - La grande guerre - TV5MONDE.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52424" y="705267"/>
            <a:ext cx="8410575" cy="2308324"/>
          </a:xfrm>
          <a:prstGeom prst="rect">
            <a:avLst/>
          </a:prstGeom>
        </p:spPr>
        <p:txBody>
          <a:bodyPr wrap="square">
            <a:spAutoFit/>
          </a:bodyPr>
          <a:lstStyle/>
          <a:p>
            <a:r>
              <a:rPr lang="fr-CA" b="1" dirty="0" smtClean="0">
                <a:solidFill>
                  <a:schemeClr val="bg1"/>
                </a:solidFill>
              </a:rPr>
              <a:t>Nouveau coronavirus: mieux comprendre l'épidémie</a:t>
            </a:r>
          </a:p>
          <a:p>
            <a:r>
              <a:rPr lang="fr-CA" dirty="0" smtClean="0">
                <a:solidFill>
                  <a:schemeClr val="bg1"/>
                </a:solidFill>
              </a:rPr>
              <a:t>L'Organisation mondiale de la santé (OMS) se réunit actuellement pour discuter de la nécessité ou non de déclarer "urgence de santé publique de portée internationale" concernant le nouveau virus se propageant depuis Wuhan, en Chine. </a:t>
            </a:r>
          </a:p>
          <a:p>
            <a:r>
              <a:rPr lang="fr-CA" dirty="0" smtClean="0">
                <a:solidFill>
                  <a:schemeClr val="bg1"/>
                </a:solidFill>
              </a:rPr>
              <a:t>Nous ignorons encore beaucoup au sujet de ce virus qui a été décrit comme une nouvelle souche du coronavirus. Explorez donc cette galerie pour obtenir des informations sur les cas confirmés, découvrir ce qu'il faut savoir sur ce virus d'origine chinoise et trouver des conseils afin de prévenir l'infection. Cliquez!</a:t>
            </a:r>
            <a:endParaRPr lang="fr-CA" dirty="0">
              <a:solidFill>
                <a:schemeClr val="bg1"/>
              </a:solidFill>
            </a:endParaRPr>
          </a:p>
        </p:txBody>
      </p:sp>
      <p:pic>
        <p:nvPicPr>
          <p:cNvPr id="6" name="Image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90761" y="3292475"/>
            <a:ext cx="4533900" cy="3022600"/>
          </a:xfrm>
          <a:prstGeom prst="rect">
            <a:avLst/>
          </a:prstGeom>
          <a:ln>
            <a:solidFill>
              <a:srgbClr val="1DFFFE"/>
            </a:solidFill>
          </a:ln>
        </p:spPr>
      </p:pic>
    </p:spTree>
    <p:extLst>
      <p:ext uri="{BB962C8B-B14F-4D97-AF65-F5344CB8AC3E}">
        <p14:creationId xmlns:p14="http://schemas.microsoft.com/office/powerpoint/2010/main" val="235995507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90711" y="247650"/>
            <a:ext cx="5286375" cy="3962400"/>
          </a:xfrm>
          <a:prstGeom prst="rect">
            <a:avLst/>
          </a:prstGeom>
          <a:effectLst>
            <a:softEdge rad="317500"/>
          </a:effectLst>
        </p:spPr>
      </p:pic>
      <p:sp>
        <p:nvSpPr>
          <p:cNvPr id="3" name="Rectangle 2"/>
          <p:cNvSpPr/>
          <p:nvPr/>
        </p:nvSpPr>
        <p:spPr>
          <a:xfrm>
            <a:off x="1428749" y="4652486"/>
            <a:ext cx="6210300" cy="1200329"/>
          </a:xfrm>
          <a:prstGeom prst="rect">
            <a:avLst/>
          </a:prstGeom>
        </p:spPr>
        <p:txBody>
          <a:bodyPr wrap="square">
            <a:spAutoFit/>
          </a:bodyPr>
          <a:lstStyle/>
          <a:p>
            <a:r>
              <a:rPr lang="fr-CA" b="1" dirty="0" smtClean="0">
                <a:solidFill>
                  <a:schemeClr val="bg1"/>
                </a:solidFill>
                <a:effectLst/>
              </a:rPr>
              <a:t>Cas confirmés</a:t>
            </a:r>
          </a:p>
          <a:p>
            <a:r>
              <a:rPr lang="fr-CA" dirty="0" smtClean="0">
                <a:solidFill>
                  <a:schemeClr val="bg1"/>
                </a:solidFill>
                <a:effectLst/>
              </a:rPr>
              <a:t>Le 23 janvier 2020, plus de 500 cas de personnes atteintes du coronavirus étaient confirmés. Il s'agirait d'une nouvelle souche de ce virus déjà identifié auparavant.</a:t>
            </a:r>
            <a:endParaRPr lang="fr-CA" dirty="0">
              <a:solidFill>
                <a:schemeClr val="bg1"/>
              </a:solidFill>
              <a:effectLst/>
            </a:endParaRPr>
          </a:p>
        </p:txBody>
      </p:sp>
    </p:spTree>
    <p:extLst>
      <p:ext uri="{BB962C8B-B14F-4D97-AF65-F5344CB8AC3E}">
        <p14:creationId xmlns:p14="http://schemas.microsoft.com/office/powerpoint/2010/main" val="284484156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14450" y="238125"/>
            <a:ext cx="6343650" cy="3962400"/>
          </a:xfrm>
          <a:prstGeom prst="rect">
            <a:avLst/>
          </a:prstGeom>
          <a:effectLst>
            <a:softEdge rad="317500"/>
          </a:effectLst>
        </p:spPr>
      </p:pic>
      <p:sp>
        <p:nvSpPr>
          <p:cNvPr id="3" name="Rectangle 2"/>
          <p:cNvSpPr/>
          <p:nvPr/>
        </p:nvSpPr>
        <p:spPr>
          <a:xfrm>
            <a:off x="1885949" y="4357985"/>
            <a:ext cx="5876925" cy="646331"/>
          </a:xfrm>
          <a:prstGeom prst="rect">
            <a:avLst/>
          </a:prstGeom>
        </p:spPr>
        <p:txBody>
          <a:bodyPr wrap="square">
            <a:spAutoFit/>
          </a:bodyPr>
          <a:lstStyle/>
          <a:p>
            <a:r>
              <a:rPr lang="fr-CA" b="1" dirty="0" smtClean="0">
                <a:solidFill>
                  <a:schemeClr val="bg1"/>
                </a:solidFill>
                <a:effectLst/>
              </a:rPr>
              <a:t>Cas confirmés</a:t>
            </a:r>
          </a:p>
          <a:p>
            <a:r>
              <a:rPr lang="fr-CA" dirty="0" smtClean="0">
                <a:solidFill>
                  <a:schemeClr val="bg1"/>
                </a:solidFill>
                <a:effectLst/>
              </a:rPr>
              <a:t>Une </a:t>
            </a:r>
            <a:r>
              <a:rPr lang="fr-CA" dirty="0" smtClean="0">
                <a:solidFill>
                  <a:schemeClr val="bg1"/>
                </a:solidFill>
              </a:rPr>
              <a:t>cinquan</a:t>
            </a:r>
            <a:r>
              <a:rPr lang="fr-CA" dirty="0" smtClean="0">
                <a:solidFill>
                  <a:schemeClr val="bg1"/>
                </a:solidFill>
                <a:effectLst/>
              </a:rPr>
              <a:t>taine de décès sont  confirmés à ce jour.</a:t>
            </a:r>
            <a:endParaRPr lang="fr-CA" dirty="0">
              <a:solidFill>
                <a:schemeClr val="bg1"/>
              </a:solidFill>
              <a:effectLst/>
            </a:endParaRPr>
          </a:p>
        </p:txBody>
      </p:sp>
    </p:spTree>
    <p:extLst>
      <p:ext uri="{BB962C8B-B14F-4D97-AF65-F5344CB8AC3E}">
        <p14:creationId xmlns:p14="http://schemas.microsoft.com/office/powerpoint/2010/main" val="123476044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85887" y="247650"/>
            <a:ext cx="6353175" cy="3962400"/>
          </a:xfrm>
          <a:prstGeom prst="rect">
            <a:avLst/>
          </a:prstGeom>
          <a:effectLst>
            <a:softEdge rad="317500"/>
          </a:effectLst>
        </p:spPr>
      </p:pic>
      <p:sp>
        <p:nvSpPr>
          <p:cNvPr id="3" name="Rectangle 2"/>
          <p:cNvSpPr/>
          <p:nvPr/>
        </p:nvSpPr>
        <p:spPr>
          <a:xfrm>
            <a:off x="1971674" y="4371886"/>
            <a:ext cx="5767388" cy="923330"/>
          </a:xfrm>
          <a:prstGeom prst="rect">
            <a:avLst/>
          </a:prstGeom>
        </p:spPr>
        <p:txBody>
          <a:bodyPr wrap="square">
            <a:spAutoFit/>
          </a:bodyPr>
          <a:lstStyle/>
          <a:p>
            <a:r>
              <a:rPr lang="fr-CA" b="1" dirty="0" smtClean="0">
                <a:solidFill>
                  <a:schemeClr val="bg1"/>
                </a:solidFill>
                <a:effectLst/>
              </a:rPr>
              <a:t>Cas confirmés</a:t>
            </a:r>
          </a:p>
          <a:p>
            <a:r>
              <a:rPr lang="fr-CA" dirty="0" smtClean="0">
                <a:solidFill>
                  <a:schemeClr val="bg1"/>
                </a:solidFill>
                <a:effectLst/>
              </a:rPr>
              <a:t>L'origine de l'épidémie serait la ville de Wuhan, en Chine, dont la taille est comparable à celle de Londres.</a:t>
            </a:r>
            <a:endParaRPr lang="fr-CA" dirty="0">
              <a:solidFill>
                <a:schemeClr val="bg1"/>
              </a:solidFill>
              <a:effectLst/>
            </a:endParaRPr>
          </a:p>
        </p:txBody>
      </p:sp>
    </p:spTree>
    <p:extLst>
      <p:ext uri="{BB962C8B-B14F-4D97-AF65-F5344CB8AC3E}">
        <p14:creationId xmlns:p14="http://schemas.microsoft.com/office/powerpoint/2010/main" val="413697615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00200" y="238125"/>
            <a:ext cx="5943600" cy="3962400"/>
          </a:xfrm>
          <a:prstGeom prst="rect">
            <a:avLst/>
          </a:prstGeom>
          <a:effectLst>
            <a:softEdge rad="317500"/>
          </a:effectLst>
        </p:spPr>
      </p:pic>
      <p:sp>
        <p:nvSpPr>
          <p:cNvPr id="3" name="Rectangle 2"/>
          <p:cNvSpPr/>
          <p:nvPr/>
        </p:nvSpPr>
        <p:spPr>
          <a:xfrm>
            <a:off x="1428750" y="4200525"/>
            <a:ext cx="6686550" cy="1200329"/>
          </a:xfrm>
          <a:prstGeom prst="rect">
            <a:avLst/>
          </a:prstGeom>
        </p:spPr>
        <p:txBody>
          <a:bodyPr wrap="square">
            <a:spAutoFit/>
          </a:bodyPr>
          <a:lstStyle/>
          <a:p>
            <a:r>
              <a:rPr lang="fr-CA" b="1" dirty="0" smtClean="0">
                <a:solidFill>
                  <a:schemeClr val="bg1"/>
                </a:solidFill>
                <a:effectLst/>
              </a:rPr>
              <a:t>Cas confirmés</a:t>
            </a:r>
          </a:p>
          <a:p>
            <a:r>
              <a:rPr lang="fr-CA" dirty="0" smtClean="0">
                <a:solidFill>
                  <a:schemeClr val="bg1"/>
                </a:solidFill>
                <a:effectLst/>
              </a:rPr>
              <a:t>Bien que la majorité des cas confirmés se trouvent à Wuhan, une poignée de malades a été dénombrée dans les provinces chinoises avoisinantes, ainsi qu'en Thaïlande, en Corée du Sud et à Taiwan.</a:t>
            </a:r>
            <a:endParaRPr lang="fr-CA" dirty="0">
              <a:solidFill>
                <a:schemeClr val="bg1"/>
              </a:solidFill>
              <a:effectLst/>
            </a:endParaRPr>
          </a:p>
        </p:txBody>
      </p:sp>
    </p:spTree>
    <p:extLst>
      <p:ext uri="{BB962C8B-B14F-4D97-AF65-F5344CB8AC3E}">
        <p14:creationId xmlns:p14="http://schemas.microsoft.com/office/powerpoint/2010/main" val="314283257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19249" y="238125"/>
            <a:ext cx="5943600" cy="3962400"/>
          </a:xfrm>
          <a:prstGeom prst="rect">
            <a:avLst/>
          </a:prstGeom>
          <a:effectLst>
            <a:softEdge rad="317500"/>
          </a:effectLst>
        </p:spPr>
      </p:pic>
      <p:sp>
        <p:nvSpPr>
          <p:cNvPr id="3" name="Rectangle 2"/>
          <p:cNvSpPr/>
          <p:nvPr/>
        </p:nvSpPr>
        <p:spPr>
          <a:xfrm>
            <a:off x="1619249" y="4409986"/>
            <a:ext cx="6524625" cy="923330"/>
          </a:xfrm>
          <a:prstGeom prst="rect">
            <a:avLst/>
          </a:prstGeom>
        </p:spPr>
        <p:txBody>
          <a:bodyPr wrap="square">
            <a:spAutoFit/>
          </a:bodyPr>
          <a:lstStyle/>
          <a:p>
            <a:r>
              <a:rPr lang="fr-CA" b="1" dirty="0" smtClean="0">
                <a:solidFill>
                  <a:schemeClr val="bg1"/>
                </a:solidFill>
                <a:effectLst/>
              </a:rPr>
              <a:t>Cas confirmés</a:t>
            </a:r>
          </a:p>
          <a:p>
            <a:r>
              <a:rPr lang="fr-CA" dirty="0" smtClean="0">
                <a:solidFill>
                  <a:schemeClr val="bg1"/>
                </a:solidFill>
                <a:effectLst/>
              </a:rPr>
              <a:t>Un résident des États-Unis arrivé à Seattle en provenance de Wuhan le 15 janvier 2020 a également été déclaré infecté par le virus.</a:t>
            </a:r>
            <a:endParaRPr lang="fr-CA" dirty="0">
              <a:solidFill>
                <a:schemeClr val="bg1"/>
              </a:solidFill>
              <a:effectLst/>
            </a:endParaRPr>
          </a:p>
        </p:txBody>
      </p:sp>
    </p:spTree>
    <p:extLst>
      <p:ext uri="{BB962C8B-B14F-4D97-AF65-F5344CB8AC3E}">
        <p14:creationId xmlns:p14="http://schemas.microsoft.com/office/powerpoint/2010/main" val="931574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66875" y="257175"/>
            <a:ext cx="5943600" cy="3962400"/>
          </a:xfrm>
          <a:prstGeom prst="rect">
            <a:avLst/>
          </a:prstGeom>
          <a:effectLst>
            <a:softEdge rad="317500"/>
          </a:effectLst>
        </p:spPr>
      </p:pic>
      <p:sp>
        <p:nvSpPr>
          <p:cNvPr id="3" name="Rectangle 2"/>
          <p:cNvSpPr/>
          <p:nvPr/>
        </p:nvSpPr>
        <p:spPr>
          <a:xfrm>
            <a:off x="2314576" y="4348460"/>
            <a:ext cx="4933950" cy="923330"/>
          </a:xfrm>
          <a:prstGeom prst="rect">
            <a:avLst/>
          </a:prstGeom>
        </p:spPr>
        <p:txBody>
          <a:bodyPr wrap="square">
            <a:spAutoFit/>
          </a:bodyPr>
          <a:lstStyle/>
          <a:p>
            <a:r>
              <a:rPr lang="fr-CA" b="1" dirty="0" smtClean="0">
                <a:solidFill>
                  <a:schemeClr val="bg1"/>
                </a:solidFill>
                <a:effectLst/>
              </a:rPr>
              <a:t>Que savons-nous au sujet du virus?</a:t>
            </a:r>
          </a:p>
          <a:p>
            <a:r>
              <a:rPr lang="fr-CA" dirty="0" smtClean="0">
                <a:solidFill>
                  <a:schemeClr val="bg1"/>
                </a:solidFill>
                <a:effectLst/>
              </a:rPr>
              <a:t>Il s'agit d'un virus infectieux jamais observé chez l'Homme auparavant.</a:t>
            </a:r>
            <a:endParaRPr lang="fr-CA" dirty="0">
              <a:solidFill>
                <a:schemeClr val="bg1"/>
              </a:solidFill>
              <a:effectLst/>
            </a:endParaRPr>
          </a:p>
        </p:txBody>
      </p:sp>
    </p:spTree>
    <p:extLst>
      <p:ext uri="{BB962C8B-B14F-4D97-AF65-F5344CB8AC3E}">
        <p14:creationId xmlns:p14="http://schemas.microsoft.com/office/powerpoint/2010/main" val="235171507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52575" y="257175"/>
            <a:ext cx="5943600" cy="3962400"/>
          </a:xfrm>
          <a:prstGeom prst="rect">
            <a:avLst/>
          </a:prstGeom>
          <a:effectLst>
            <a:softEdge rad="317500"/>
          </a:effectLst>
        </p:spPr>
      </p:pic>
      <p:sp>
        <p:nvSpPr>
          <p:cNvPr id="3" name="Rectangle 2"/>
          <p:cNvSpPr/>
          <p:nvPr/>
        </p:nvSpPr>
        <p:spPr>
          <a:xfrm>
            <a:off x="2238375" y="4129385"/>
            <a:ext cx="4572000" cy="923330"/>
          </a:xfrm>
          <a:prstGeom prst="rect">
            <a:avLst/>
          </a:prstGeom>
        </p:spPr>
        <p:txBody>
          <a:bodyPr>
            <a:spAutoFit/>
          </a:bodyPr>
          <a:lstStyle/>
          <a:p>
            <a:r>
              <a:rPr lang="fr-CA" b="1" dirty="0" smtClean="0">
                <a:solidFill>
                  <a:schemeClr val="bg1"/>
                </a:solidFill>
                <a:effectLst/>
              </a:rPr>
              <a:t>Que savons-nous au sujet du virus?</a:t>
            </a:r>
          </a:p>
          <a:p>
            <a:r>
              <a:rPr lang="fr-CA" dirty="0" smtClean="0">
                <a:solidFill>
                  <a:schemeClr val="bg1"/>
                </a:solidFill>
                <a:effectLst/>
              </a:rPr>
              <a:t>Il appartiendrait à la famille des coronavirus,</a:t>
            </a:r>
          </a:p>
          <a:p>
            <a:r>
              <a:rPr lang="fr-CA" dirty="0" smtClean="0">
                <a:solidFill>
                  <a:schemeClr val="bg1"/>
                </a:solidFill>
                <a:effectLst/>
              </a:rPr>
              <a:t> à l'instar des virus SARS-</a:t>
            </a:r>
            <a:r>
              <a:rPr lang="fr-CA" dirty="0" err="1" smtClean="0">
                <a:solidFill>
                  <a:schemeClr val="bg1"/>
                </a:solidFill>
                <a:effectLst/>
              </a:rPr>
              <a:t>CoV</a:t>
            </a:r>
            <a:r>
              <a:rPr lang="fr-CA" dirty="0" smtClean="0">
                <a:solidFill>
                  <a:schemeClr val="bg1"/>
                </a:solidFill>
                <a:effectLst/>
              </a:rPr>
              <a:t> et MERS-</a:t>
            </a:r>
            <a:r>
              <a:rPr lang="fr-CA" dirty="0" err="1" smtClean="0">
                <a:solidFill>
                  <a:schemeClr val="bg1"/>
                </a:solidFill>
                <a:effectLst/>
              </a:rPr>
              <a:t>CoV</a:t>
            </a:r>
            <a:r>
              <a:rPr lang="fr-CA" dirty="0" smtClean="0">
                <a:solidFill>
                  <a:schemeClr val="bg1"/>
                </a:solidFill>
                <a:effectLst/>
              </a:rPr>
              <a:t>.</a:t>
            </a:r>
            <a:endParaRPr lang="fr-CA" dirty="0">
              <a:solidFill>
                <a:schemeClr val="bg1"/>
              </a:solidFill>
              <a:effectLst/>
            </a:endParaRPr>
          </a:p>
        </p:txBody>
      </p:sp>
    </p:spTree>
    <p:extLst>
      <p:ext uri="{BB962C8B-B14F-4D97-AF65-F5344CB8AC3E}">
        <p14:creationId xmlns:p14="http://schemas.microsoft.com/office/powerpoint/2010/main" val="236547996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19300" y="238125"/>
            <a:ext cx="5105400" cy="3962400"/>
          </a:xfrm>
          <a:prstGeom prst="rect">
            <a:avLst/>
          </a:prstGeom>
          <a:effectLst>
            <a:softEdge rad="317500"/>
          </a:effectLst>
        </p:spPr>
      </p:pic>
      <p:sp>
        <p:nvSpPr>
          <p:cNvPr id="3" name="Rectangle 2"/>
          <p:cNvSpPr/>
          <p:nvPr/>
        </p:nvSpPr>
        <p:spPr>
          <a:xfrm>
            <a:off x="2019300" y="4367510"/>
            <a:ext cx="5391150" cy="646331"/>
          </a:xfrm>
          <a:prstGeom prst="rect">
            <a:avLst/>
          </a:prstGeom>
        </p:spPr>
        <p:txBody>
          <a:bodyPr wrap="square">
            <a:spAutoFit/>
          </a:bodyPr>
          <a:lstStyle/>
          <a:p>
            <a:r>
              <a:rPr lang="fr-CA" b="1" dirty="0" smtClean="0">
                <a:solidFill>
                  <a:schemeClr val="bg1"/>
                </a:solidFill>
                <a:effectLst/>
              </a:rPr>
              <a:t>Que savons-nous au sujet du virus?</a:t>
            </a:r>
          </a:p>
          <a:p>
            <a:r>
              <a:rPr lang="fr-CA" dirty="0" smtClean="0">
                <a:solidFill>
                  <a:schemeClr val="bg1"/>
                </a:solidFill>
                <a:effectLst/>
              </a:rPr>
              <a:t>Il affecte en particulier les poumons et peut être fatal.</a:t>
            </a:r>
            <a:endParaRPr lang="fr-CA" dirty="0">
              <a:solidFill>
                <a:schemeClr val="bg1"/>
              </a:solidFill>
              <a:effectLst/>
            </a:endParaRPr>
          </a:p>
        </p:txBody>
      </p:sp>
    </p:spTree>
    <p:extLst>
      <p:ext uri="{BB962C8B-B14F-4D97-AF65-F5344CB8AC3E}">
        <p14:creationId xmlns:p14="http://schemas.microsoft.com/office/powerpoint/2010/main" val="203285574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19250" y="247650"/>
            <a:ext cx="5943600" cy="3962400"/>
          </a:xfrm>
          <a:prstGeom prst="rect">
            <a:avLst/>
          </a:prstGeom>
          <a:effectLst>
            <a:softEdge rad="317500"/>
          </a:effectLst>
        </p:spPr>
      </p:pic>
      <p:sp>
        <p:nvSpPr>
          <p:cNvPr id="3" name="Rectangle 2"/>
          <p:cNvSpPr/>
          <p:nvPr/>
        </p:nvSpPr>
        <p:spPr>
          <a:xfrm>
            <a:off x="2581275" y="4129385"/>
            <a:ext cx="4572000" cy="923330"/>
          </a:xfrm>
          <a:prstGeom prst="rect">
            <a:avLst/>
          </a:prstGeom>
        </p:spPr>
        <p:txBody>
          <a:bodyPr>
            <a:spAutoFit/>
          </a:bodyPr>
          <a:lstStyle/>
          <a:p>
            <a:r>
              <a:rPr lang="fr-CA" b="1" dirty="0" smtClean="0">
                <a:solidFill>
                  <a:schemeClr val="bg1"/>
                </a:solidFill>
                <a:effectLst/>
              </a:rPr>
              <a:t>Que savons-nous au sujet du virus?</a:t>
            </a:r>
          </a:p>
          <a:p>
            <a:r>
              <a:rPr lang="fr-CA" dirty="0" smtClean="0">
                <a:solidFill>
                  <a:schemeClr val="bg1"/>
                </a:solidFill>
                <a:effectLst/>
              </a:rPr>
              <a:t>Le virus se propage d'une personne à une autre à travers la toux et les éternuements.</a:t>
            </a:r>
            <a:endParaRPr lang="fr-CA" dirty="0">
              <a:solidFill>
                <a:schemeClr val="bg1"/>
              </a:solidFill>
              <a:effectLst/>
            </a:endParaRPr>
          </a:p>
        </p:txBody>
      </p:sp>
    </p:spTree>
    <p:extLst>
      <p:ext uri="{BB962C8B-B14F-4D97-AF65-F5344CB8AC3E}">
        <p14:creationId xmlns:p14="http://schemas.microsoft.com/office/powerpoint/2010/main" val="6032144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19250" y="285750"/>
            <a:ext cx="5943600" cy="3962400"/>
          </a:xfrm>
          <a:prstGeom prst="rect">
            <a:avLst/>
          </a:prstGeom>
          <a:effectLst>
            <a:softEdge rad="317500"/>
          </a:effectLst>
        </p:spPr>
      </p:pic>
      <p:sp>
        <p:nvSpPr>
          <p:cNvPr id="3" name="Rectangle 2"/>
          <p:cNvSpPr/>
          <p:nvPr/>
        </p:nvSpPr>
        <p:spPr>
          <a:xfrm>
            <a:off x="1876425" y="4248150"/>
            <a:ext cx="5391150" cy="1200329"/>
          </a:xfrm>
          <a:prstGeom prst="rect">
            <a:avLst/>
          </a:prstGeom>
        </p:spPr>
        <p:txBody>
          <a:bodyPr wrap="square">
            <a:spAutoFit/>
          </a:bodyPr>
          <a:lstStyle/>
          <a:p>
            <a:r>
              <a:rPr lang="fr-CA" b="1" dirty="0" smtClean="0">
                <a:solidFill>
                  <a:schemeClr val="bg1"/>
                </a:solidFill>
                <a:effectLst/>
              </a:rPr>
              <a:t>Que savons-nous au sujet du virus?</a:t>
            </a:r>
          </a:p>
          <a:p>
            <a:r>
              <a:rPr lang="fr-CA" dirty="0" smtClean="0">
                <a:solidFill>
                  <a:schemeClr val="bg1"/>
                </a:solidFill>
                <a:effectLst/>
              </a:rPr>
              <a:t>La période d'incubation (le laps de temps entre la contamination et l'apparition des premiers symptômes) se compterait en jours, plutôt qu'en semaines.</a:t>
            </a:r>
            <a:endParaRPr lang="fr-CA" dirty="0">
              <a:solidFill>
                <a:schemeClr val="bg1"/>
              </a:solidFill>
              <a:effectLst/>
            </a:endParaRPr>
          </a:p>
        </p:txBody>
      </p:sp>
    </p:spTree>
    <p:extLst>
      <p:ext uri="{BB962C8B-B14F-4D97-AF65-F5344CB8AC3E}">
        <p14:creationId xmlns:p14="http://schemas.microsoft.com/office/powerpoint/2010/main" val="307621525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52575" y="257175"/>
            <a:ext cx="5943600" cy="3962400"/>
          </a:xfrm>
          <a:prstGeom prst="rect">
            <a:avLst/>
          </a:prstGeom>
          <a:effectLst>
            <a:softEdge rad="317500"/>
          </a:effectLst>
        </p:spPr>
      </p:pic>
      <p:sp>
        <p:nvSpPr>
          <p:cNvPr id="3" name="Rectangle 2"/>
          <p:cNvSpPr/>
          <p:nvPr/>
        </p:nvSpPr>
        <p:spPr>
          <a:xfrm>
            <a:off x="2286000" y="4076611"/>
            <a:ext cx="4876800" cy="923330"/>
          </a:xfrm>
          <a:prstGeom prst="rect">
            <a:avLst/>
          </a:prstGeom>
        </p:spPr>
        <p:txBody>
          <a:bodyPr wrap="square">
            <a:spAutoFit/>
          </a:bodyPr>
          <a:lstStyle/>
          <a:p>
            <a:r>
              <a:rPr lang="fr-CA" b="1" dirty="0" smtClean="0">
                <a:solidFill>
                  <a:schemeClr val="bg1"/>
                </a:solidFill>
                <a:effectLst/>
              </a:rPr>
              <a:t>Que savons-nous au sujet du virus?</a:t>
            </a:r>
          </a:p>
          <a:p>
            <a:r>
              <a:rPr lang="fr-CA" dirty="0" smtClean="0">
                <a:solidFill>
                  <a:schemeClr val="bg1"/>
                </a:solidFill>
                <a:effectLst/>
              </a:rPr>
              <a:t>Les principaux symptômes se traduisent par des difficultés respiratoires, de la fièvre et de la toux.</a:t>
            </a:r>
            <a:endParaRPr lang="fr-CA" dirty="0">
              <a:solidFill>
                <a:schemeClr val="bg1"/>
              </a:solidFill>
              <a:effectLst/>
            </a:endParaRPr>
          </a:p>
        </p:txBody>
      </p:sp>
    </p:spTree>
    <p:extLst>
      <p:ext uri="{BB962C8B-B14F-4D97-AF65-F5344CB8AC3E}">
        <p14:creationId xmlns:p14="http://schemas.microsoft.com/office/powerpoint/2010/main" val="183342194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76400" y="266700"/>
            <a:ext cx="5943600" cy="3962400"/>
          </a:xfrm>
          <a:prstGeom prst="rect">
            <a:avLst/>
          </a:prstGeom>
          <a:effectLst>
            <a:softEdge rad="317500"/>
          </a:effectLst>
        </p:spPr>
      </p:pic>
      <p:sp>
        <p:nvSpPr>
          <p:cNvPr id="3" name="Rectangle 2"/>
          <p:cNvSpPr/>
          <p:nvPr/>
        </p:nvSpPr>
        <p:spPr>
          <a:xfrm>
            <a:off x="1895474" y="4229100"/>
            <a:ext cx="5267325" cy="923330"/>
          </a:xfrm>
          <a:prstGeom prst="rect">
            <a:avLst/>
          </a:prstGeom>
        </p:spPr>
        <p:txBody>
          <a:bodyPr wrap="square">
            <a:spAutoFit/>
          </a:bodyPr>
          <a:lstStyle/>
          <a:p>
            <a:r>
              <a:rPr lang="fr-CA" b="1" dirty="0" smtClean="0">
                <a:solidFill>
                  <a:schemeClr val="bg1"/>
                </a:solidFill>
                <a:effectLst/>
              </a:rPr>
              <a:t>Que savons-nous au sujet du virus?</a:t>
            </a:r>
          </a:p>
          <a:p>
            <a:r>
              <a:rPr lang="fr-CA" dirty="0" smtClean="0">
                <a:solidFill>
                  <a:schemeClr val="bg1"/>
                </a:solidFill>
                <a:effectLst/>
              </a:rPr>
              <a:t>Le virus est aussi susceptible de provoquer la pneumonie, la défaillance des organes, voire la mort.</a:t>
            </a:r>
            <a:endParaRPr lang="fr-CA" dirty="0">
              <a:solidFill>
                <a:schemeClr val="bg1"/>
              </a:solidFill>
              <a:effectLst/>
            </a:endParaRPr>
          </a:p>
        </p:txBody>
      </p:sp>
    </p:spTree>
    <p:extLst>
      <p:ext uri="{BB962C8B-B14F-4D97-AF65-F5344CB8AC3E}">
        <p14:creationId xmlns:p14="http://schemas.microsoft.com/office/powerpoint/2010/main" val="149712350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43062" y="257175"/>
            <a:ext cx="5953125" cy="3962400"/>
          </a:xfrm>
          <a:prstGeom prst="rect">
            <a:avLst/>
          </a:prstGeom>
          <a:effectLst>
            <a:softEdge rad="317500"/>
          </a:effectLst>
        </p:spPr>
      </p:pic>
      <p:sp>
        <p:nvSpPr>
          <p:cNvPr id="3" name="Rectangle 2"/>
          <p:cNvSpPr/>
          <p:nvPr/>
        </p:nvSpPr>
        <p:spPr>
          <a:xfrm>
            <a:off x="1933575" y="4219575"/>
            <a:ext cx="4895850" cy="923330"/>
          </a:xfrm>
          <a:prstGeom prst="rect">
            <a:avLst/>
          </a:prstGeom>
        </p:spPr>
        <p:txBody>
          <a:bodyPr wrap="square">
            <a:spAutoFit/>
          </a:bodyPr>
          <a:lstStyle/>
          <a:p>
            <a:r>
              <a:rPr lang="fr-CA" b="1" dirty="0" smtClean="0">
                <a:solidFill>
                  <a:schemeClr val="bg1"/>
                </a:solidFill>
                <a:effectLst/>
              </a:rPr>
              <a:t>La source</a:t>
            </a:r>
          </a:p>
          <a:p>
            <a:r>
              <a:rPr lang="fr-CA" dirty="0" smtClean="0">
                <a:solidFill>
                  <a:schemeClr val="bg1"/>
                </a:solidFill>
                <a:effectLst/>
              </a:rPr>
              <a:t>Le virus serait d'origine animale et sa source serait un marché local, situé dans la ville de Wuhan.</a:t>
            </a:r>
            <a:endParaRPr lang="fr-CA" dirty="0">
              <a:solidFill>
                <a:schemeClr val="bg1"/>
              </a:solidFill>
              <a:effectLst/>
            </a:endParaRPr>
          </a:p>
        </p:txBody>
      </p:sp>
    </p:spTree>
    <p:extLst>
      <p:ext uri="{BB962C8B-B14F-4D97-AF65-F5344CB8AC3E}">
        <p14:creationId xmlns:p14="http://schemas.microsoft.com/office/powerpoint/2010/main" val="208258788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62100" y="276225"/>
            <a:ext cx="5943600" cy="3962400"/>
          </a:xfrm>
          <a:prstGeom prst="rect">
            <a:avLst/>
          </a:prstGeom>
          <a:effectLst>
            <a:softEdge rad="317500"/>
          </a:effectLst>
        </p:spPr>
      </p:pic>
      <p:sp>
        <p:nvSpPr>
          <p:cNvPr id="3" name="Rectangle 2"/>
          <p:cNvSpPr/>
          <p:nvPr/>
        </p:nvSpPr>
        <p:spPr>
          <a:xfrm>
            <a:off x="2247900" y="3976211"/>
            <a:ext cx="4572000" cy="1477328"/>
          </a:xfrm>
          <a:prstGeom prst="rect">
            <a:avLst/>
          </a:prstGeom>
        </p:spPr>
        <p:txBody>
          <a:bodyPr>
            <a:spAutoFit/>
          </a:bodyPr>
          <a:lstStyle/>
          <a:p>
            <a:r>
              <a:rPr lang="fr-CA" b="1" dirty="0" smtClean="0">
                <a:solidFill>
                  <a:schemeClr val="bg1"/>
                </a:solidFill>
                <a:effectLst/>
              </a:rPr>
              <a:t>La source</a:t>
            </a:r>
          </a:p>
          <a:p>
            <a:r>
              <a:rPr lang="fr-CA" dirty="0" smtClean="0">
                <a:solidFill>
                  <a:schemeClr val="bg1"/>
                </a:solidFill>
                <a:effectLst/>
              </a:rPr>
              <a:t>Selon Gao Fu, directeur du Centre chinois de contrôle et de prévention des maladies, </a:t>
            </a:r>
          </a:p>
          <a:p>
            <a:r>
              <a:rPr lang="fr-CA" dirty="0" smtClean="0">
                <a:solidFill>
                  <a:schemeClr val="bg1"/>
                </a:solidFill>
                <a:effectLst/>
              </a:rPr>
              <a:t>le marché d'où la maladie est originaire abritait la "transaction illégale d'animaux sauvages".</a:t>
            </a:r>
            <a:endParaRPr lang="fr-CA" dirty="0">
              <a:solidFill>
                <a:schemeClr val="bg1"/>
              </a:solidFill>
              <a:effectLst/>
            </a:endParaRPr>
          </a:p>
        </p:txBody>
      </p:sp>
    </p:spTree>
    <p:extLst>
      <p:ext uri="{BB962C8B-B14F-4D97-AF65-F5344CB8AC3E}">
        <p14:creationId xmlns:p14="http://schemas.microsoft.com/office/powerpoint/2010/main" val="164941885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81150" y="257175"/>
            <a:ext cx="5943600" cy="3962400"/>
          </a:xfrm>
          <a:prstGeom prst="rect">
            <a:avLst/>
          </a:prstGeom>
          <a:effectLst>
            <a:softEdge rad="317500"/>
          </a:effectLst>
        </p:spPr>
      </p:pic>
      <p:sp>
        <p:nvSpPr>
          <p:cNvPr id="3" name="Rectangle 2"/>
          <p:cNvSpPr/>
          <p:nvPr/>
        </p:nvSpPr>
        <p:spPr>
          <a:xfrm>
            <a:off x="1514475" y="4219575"/>
            <a:ext cx="6229350" cy="646331"/>
          </a:xfrm>
          <a:prstGeom prst="rect">
            <a:avLst/>
          </a:prstGeom>
        </p:spPr>
        <p:txBody>
          <a:bodyPr wrap="square">
            <a:spAutoFit/>
          </a:bodyPr>
          <a:lstStyle/>
          <a:p>
            <a:r>
              <a:rPr lang="fr-CA" b="1" dirty="0" smtClean="0">
                <a:solidFill>
                  <a:schemeClr val="bg1"/>
                </a:solidFill>
                <a:effectLst/>
              </a:rPr>
              <a:t>Prévention</a:t>
            </a:r>
          </a:p>
          <a:p>
            <a:r>
              <a:rPr lang="fr-CA" dirty="0" smtClean="0">
                <a:solidFill>
                  <a:schemeClr val="bg1"/>
                </a:solidFill>
                <a:effectLst/>
              </a:rPr>
              <a:t>Le virus étant inédit, il n'existe aucun vaccin pour s'en prémunir.</a:t>
            </a:r>
            <a:endParaRPr lang="fr-CA" dirty="0">
              <a:solidFill>
                <a:schemeClr val="bg1"/>
              </a:solidFill>
              <a:effectLst/>
            </a:endParaRPr>
          </a:p>
        </p:txBody>
      </p:sp>
    </p:spTree>
    <p:extLst>
      <p:ext uri="{BB962C8B-B14F-4D97-AF65-F5344CB8AC3E}">
        <p14:creationId xmlns:p14="http://schemas.microsoft.com/office/powerpoint/2010/main" val="123439461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09700" y="247650"/>
            <a:ext cx="6324600" cy="3962400"/>
          </a:xfrm>
          <a:prstGeom prst="rect">
            <a:avLst/>
          </a:prstGeom>
          <a:effectLst>
            <a:softEdge rad="317500"/>
          </a:effectLst>
        </p:spPr>
      </p:pic>
      <p:sp>
        <p:nvSpPr>
          <p:cNvPr id="3" name="Rectangle 2"/>
          <p:cNvSpPr/>
          <p:nvPr/>
        </p:nvSpPr>
        <p:spPr>
          <a:xfrm>
            <a:off x="2667000" y="4081760"/>
            <a:ext cx="4352925" cy="923330"/>
          </a:xfrm>
          <a:prstGeom prst="rect">
            <a:avLst/>
          </a:prstGeom>
        </p:spPr>
        <p:txBody>
          <a:bodyPr wrap="square">
            <a:spAutoFit/>
          </a:bodyPr>
          <a:lstStyle/>
          <a:p>
            <a:r>
              <a:rPr lang="fr-CA" b="1" dirty="0" smtClean="0">
                <a:solidFill>
                  <a:schemeClr val="bg1"/>
                </a:solidFill>
                <a:effectLst/>
              </a:rPr>
              <a:t>Prévention</a:t>
            </a:r>
          </a:p>
          <a:p>
            <a:r>
              <a:rPr lang="fr-CA" dirty="0" smtClean="0">
                <a:solidFill>
                  <a:schemeClr val="bg1"/>
                </a:solidFill>
                <a:effectLst/>
              </a:rPr>
              <a:t>Toutefois, des mesures peuvent être mises en place pour éviter sa propagation.</a:t>
            </a:r>
            <a:endParaRPr lang="fr-CA" dirty="0">
              <a:solidFill>
                <a:schemeClr val="bg1"/>
              </a:solidFill>
              <a:effectLst/>
            </a:endParaRPr>
          </a:p>
        </p:txBody>
      </p:sp>
    </p:spTree>
    <p:extLst>
      <p:ext uri="{BB962C8B-B14F-4D97-AF65-F5344CB8AC3E}">
        <p14:creationId xmlns:p14="http://schemas.microsoft.com/office/powerpoint/2010/main" val="211011529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38300" y="266700"/>
            <a:ext cx="5943600" cy="3962400"/>
          </a:xfrm>
          <a:prstGeom prst="rect">
            <a:avLst/>
          </a:prstGeom>
          <a:effectLst>
            <a:softEdge rad="317500"/>
          </a:effectLst>
        </p:spPr>
      </p:pic>
      <p:sp>
        <p:nvSpPr>
          <p:cNvPr id="3" name="Rectangle 2"/>
          <p:cNvSpPr/>
          <p:nvPr/>
        </p:nvSpPr>
        <p:spPr>
          <a:xfrm>
            <a:off x="2724150" y="4009936"/>
            <a:ext cx="4572000" cy="1200329"/>
          </a:xfrm>
          <a:prstGeom prst="rect">
            <a:avLst/>
          </a:prstGeom>
        </p:spPr>
        <p:txBody>
          <a:bodyPr>
            <a:spAutoFit/>
          </a:bodyPr>
          <a:lstStyle/>
          <a:p>
            <a:r>
              <a:rPr lang="fr-CA" b="1" dirty="0" smtClean="0">
                <a:solidFill>
                  <a:schemeClr val="bg1"/>
                </a:solidFill>
                <a:effectLst/>
              </a:rPr>
              <a:t>Prévention</a:t>
            </a:r>
          </a:p>
          <a:p>
            <a:r>
              <a:rPr lang="fr-CA" dirty="0" smtClean="0">
                <a:solidFill>
                  <a:schemeClr val="bg1"/>
                </a:solidFill>
                <a:effectLst/>
              </a:rPr>
              <a:t>L'OMS recommande d'éviter les contacts </a:t>
            </a:r>
          </a:p>
          <a:p>
            <a:r>
              <a:rPr lang="fr-CA" dirty="0" smtClean="0">
                <a:solidFill>
                  <a:schemeClr val="bg1"/>
                </a:solidFill>
                <a:effectLst/>
              </a:rPr>
              <a:t>"non protégés" avec les animaux infectés </a:t>
            </a:r>
          </a:p>
          <a:p>
            <a:r>
              <a:rPr lang="fr-CA" dirty="0" smtClean="0">
                <a:solidFill>
                  <a:schemeClr val="bg1"/>
                </a:solidFill>
                <a:effectLst/>
              </a:rPr>
              <a:t>et de cuire à point la viande et les œufs. </a:t>
            </a:r>
            <a:endParaRPr lang="fr-CA" dirty="0">
              <a:solidFill>
                <a:schemeClr val="bg1"/>
              </a:solidFill>
              <a:effectLst/>
            </a:endParaRPr>
          </a:p>
        </p:txBody>
      </p:sp>
    </p:spTree>
    <p:extLst>
      <p:ext uri="{BB962C8B-B14F-4D97-AF65-F5344CB8AC3E}">
        <p14:creationId xmlns:p14="http://schemas.microsoft.com/office/powerpoint/2010/main" val="272064855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28712" y="276225"/>
            <a:ext cx="6924675" cy="3962400"/>
          </a:xfrm>
          <a:prstGeom prst="rect">
            <a:avLst/>
          </a:prstGeom>
          <a:effectLst>
            <a:softEdge rad="317500"/>
          </a:effectLst>
        </p:spPr>
      </p:pic>
      <p:sp>
        <p:nvSpPr>
          <p:cNvPr id="3" name="Rectangle 2"/>
          <p:cNvSpPr/>
          <p:nvPr/>
        </p:nvSpPr>
        <p:spPr>
          <a:xfrm>
            <a:off x="1659730" y="4095661"/>
            <a:ext cx="5862637" cy="923330"/>
          </a:xfrm>
          <a:prstGeom prst="rect">
            <a:avLst/>
          </a:prstGeom>
        </p:spPr>
        <p:txBody>
          <a:bodyPr wrap="square">
            <a:spAutoFit/>
          </a:bodyPr>
          <a:lstStyle/>
          <a:p>
            <a:r>
              <a:rPr lang="fr-CA" b="1" dirty="0" smtClean="0">
                <a:solidFill>
                  <a:schemeClr val="bg1"/>
                </a:solidFill>
                <a:effectLst/>
              </a:rPr>
              <a:t>Prévention</a:t>
            </a:r>
          </a:p>
          <a:p>
            <a:r>
              <a:rPr lang="fr-CA" dirty="0" smtClean="0">
                <a:solidFill>
                  <a:schemeClr val="bg1"/>
                </a:solidFill>
                <a:effectLst/>
              </a:rPr>
              <a:t>L'OMS conseille par ailleurs de se maintenir à distance des personnes présentant des symptômes grippaux ou similaires.</a:t>
            </a:r>
            <a:endParaRPr lang="fr-CA" dirty="0">
              <a:solidFill>
                <a:schemeClr val="bg1"/>
              </a:solidFill>
              <a:effectLst/>
            </a:endParaRPr>
          </a:p>
        </p:txBody>
      </p:sp>
    </p:spTree>
    <p:extLst>
      <p:ext uri="{BB962C8B-B14F-4D97-AF65-F5344CB8AC3E}">
        <p14:creationId xmlns:p14="http://schemas.microsoft.com/office/powerpoint/2010/main" val="44778670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62100" y="276225"/>
            <a:ext cx="5943600" cy="3962400"/>
          </a:xfrm>
          <a:prstGeom prst="rect">
            <a:avLst/>
          </a:prstGeom>
          <a:effectLst>
            <a:softEdge rad="317500"/>
          </a:effectLst>
        </p:spPr>
      </p:pic>
      <p:sp>
        <p:nvSpPr>
          <p:cNvPr id="3" name="Rectangle 2"/>
          <p:cNvSpPr/>
          <p:nvPr/>
        </p:nvSpPr>
        <p:spPr>
          <a:xfrm>
            <a:off x="2047875" y="4238625"/>
            <a:ext cx="4572000" cy="923330"/>
          </a:xfrm>
          <a:prstGeom prst="rect">
            <a:avLst/>
          </a:prstGeom>
        </p:spPr>
        <p:txBody>
          <a:bodyPr>
            <a:spAutoFit/>
          </a:bodyPr>
          <a:lstStyle/>
          <a:p>
            <a:r>
              <a:rPr lang="fr-CA" b="1" dirty="0" smtClean="0">
                <a:solidFill>
                  <a:schemeClr val="bg1"/>
                </a:solidFill>
                <a:effectLst/>
              </a:rPr>
              <a:t>Mesures gouvernementales</a:t>
            </a:r>
          </a:p>
          <a:p>
            <a:r>
              <a:rPr lang="fr-CA" dirty="0" smtClean="0">
                <a:solidFill>
                  <a:schemeClr val="bg1"/>
                </a:solidFill>
                <a:effectLst/>
              </a:rPr>
              <a:t>À l'aéroport, les passagers sont déjà inspectés afin d'enrayer l'épidémie.</a:t>
            </a:r>
            <a:endParaRPr lang="fr-CA" dirty="0">
              <a:solidFill>
                <a:schemeClr val="bg1"/>
              </a:solidFill>
              <a:effectLst/>
            </a:endParaRPr>
          </a:p>
        </p:txBody>
      </p:sp>
    </p:spTree>
    <p:extLst>
      <p:ext uri="{BB962C8B-B14F-4D97-AF65-F5344CB8AC3E}">
        <p14:creationId xmlns:p14="http://schemas.microsoft.com/office/powerpoint/2010/main" val="2043676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14487" y="247650"/>
            <a:ext cx="5934075" cy="3962400"/>
          </a:xfrm>
          <a:prstGeom prst="rect">
            <a:avLst/>
          </a:prstGeom>
          <a:effectLst>
            <a:softEdge rad="317500"/>
          </a:effectLst>
        </p:spPr>
      </p:pic>
      <p:sp>
        <p:nvSpPr>
          <p:cNvPr id="3" name="Rectangle 2"/>
          <p:cNvSpPr/>
          <p:nvPr/>
        </p:nvSpPr>
        <p:spPr>
          <a:xfrm>
            <a:off x="2143125" y="4210050"/>
            <a:ext cx="4572000" cy="923330"/>
          </a:xfrm>
          <a:prstGeom prst="rect">
            <a:avLst/>
          </a:prstGeom>
        </p:spPr>
        <p:txBody>
          <a:bodyPr>
            <a:spAutoFit/>
          </a:bodyPr>
          <a:lstStyle/>
          <a:p>
            <a:r>
              <a:rPr lang="fr-CA" b="1" dirty="0" smtClean="0">
                <a:solidFill>
                  <a:schemeClr val="bg1"/>
                </a:solidFill>
                <a:effectLst/>
              </a:rPr>
              <a:t>Mesures gouvernementales</a:t>
            </a:r>
          </a:p>
          <a:p>
            <a:r>
              <a:rPr lang="fr-CA" dirty="0" smtClean="0">
                <a:solidFill>
                  <a:schemeClr val="bg1"/>
                </a:solidFill>
                <a:effectLst/>
              </a:rPr>
              <a:t>La Corée du Nord a fermé ses frontières, </a:t>
            </a:r>
          </a:p>
          <a:p>
            <a:r>
              <a:rPr lang="fr-CA" dirty="0" smtClean="0">
                <a:solidFill>
                  <a:schemeClr val="bg1"/>
                </a:solidFill>
                <a:effectLst/>
              </a:rPr>
              <a:t>une mesure de précaution dite temporaire. </a:t>
            </a:r>
            <a:endParaRPr lang="fr-CA" dirty="0">
              <a:solidFill>
                <a:schemeClr val="bg1"/>
              </a:solidFill>
              <a:effectLst/>
            </a:endParaRPr>
          </a:p>
        </p:txBody>
      </p:sp>
    </p:spTree>
    <p:extLst>
      <p:ext uri="{BB962C8B-B14F-4D97-AF65-F5344CB8AC3E}">
        <p14:creationId xmlns:p14="http://schemas.microsoft.com/office/powerpoint/2010/main" val="23114567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24000" y="266700"/>
            <a:ext cx="5943600" cy="3962400"/>
          </a:xfrm>
          <a:prstGeom prst="rect">
            <a:avLst/>
          </a:prstGeom>
          <a:effectLst>
            <a:softEdge rad="317500"/>
          </a:effectLst>
        </p:spPr>
      </p:pic>
      <p:sp>
        <p:nvSpPr>
          <p:cNvPr id="3" name="Rectangle 2"/>
          <p:cNvSpPr/>
          <p:nvPr/>
        </p:nvSpPr>
        <p:spPr>
          <a:xfrm>
            <a:off x="2276475" y="4133761"/>
            <a:ext cx="4572000" cy="1200329"/>
          </a:xfrm>
          <a:prstGeom prst="rect">
            <a:avLst/>
          </a:prstGeom>
        </p:spPr>
        <p:txBody>
          <a:bodyPr>
            <a:spAutoFit/>
          </a:bodyPr>
          <a:lstStyle/>
          <a:p>
            <a:r>
              <a:rPr lang="fr-CA" b="1" dirty="0" smtClean="0">
                <a:solidFill>
                  <a:schemeClr val="bg1"/>
                </a:solidFill>
                <a:effectLst/>
              </a:rPr>
              <a:t>Mesures gouvernementales</a:t>
            </a:r>
          </a:p>
          <a:p>
            <a:r>
              <a:rPr lang="fr-CA" dirty="0" smtClean="0">
                <a:solidFill>
                  <a:schemeClr val="bg1"/>
                </a:solidFill>
                <a:effectLst/>
              </a:rPr>
              <a:t>Les autorités états-uniennes ont également pris des mesures dans les aéroports de </a:t>
            </a:r>
          </a:p>
          <a:p>
            <a:r>
              <a:rPr lang="fr-CA" dirty="0" smtClean="0">
                <a:solidFill>
                  <a:schemeClr val="bg1"/>
                </a:solidFill>
                <a:effectLst/>
              </a:rPr>
              <a:t>San Francisco, Los Angeles et New York. </a:t>
            </a:r>
            <a:endParaRPr lang="fr-CA" dirty="0">
              <a:solidFill>
                <a:schemeClr val="bg1"/>
              </a:solidFill>
              <a:effectLst/>
            </a:endParaRPr>
          </a:p>
        </p:txBody>
      </p:sp>
    </p:spTree>
    <p:extLst>
      <p:ext uri="{BB962C8B-B14F-4D97-AF65-F5344CB8AC3E}">
        <p14:creationId xmlns:p14="http://schemas.microsoft.com/office/powerpoint/2010/main" val="307503579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81150" y="285750"/>
            <a:ext cx="5943600" cy="3962400"/>
          </a:xfrm>
          <a:prstGeom prst="rect">
            <a:avLst/>
          </a:prstGeom>
          <a:effectLst>
            <a:softEdge rad="317500"/>
          </a:effectLst>
        </p:spPr>
      </p:pic>
      <p:sp>
        <p:nvSpPr>
          <p:cNvPr id="3" name="Rectangle 2"/>
          <p:cNvSpPr/>
          <p:nvPr/>
        </p:nvSpPr>
        <p:spPr>
          <a:xfrm>
            <a:off x="1976437" y="4171861"/>
            <a:ext cx="5153025" cy="923330"/>
          </a:xfrm>
          <a:prstGeom prst="rect">
            <a:avLst/>
          </a:prstGeom>
        </p:spPr>
        <p:txBody>
          <a:bodyPr wrap="square">
            <a:spAutoFit/>
          </a:bodyPr>
          <a:lstStyle/>
          <a:p>
            <a:r>
              <a:rPr lang="fr-CA" b="1" dirty="0" smtClean="0">
                <a:solidFill>
                  <a:schemeClr val="bg1"/>
                </a:solidFill>
                <a:effectLst/>
              </a:rPr>
              <a:t>Mesures gouvernementales</a:t>
            </a:r>
          </a:p>
          <a:p>
            <a:r>
              <a:rPr lang="fr-CA" dirty="0" smtClean="0">
                <a:solidFill>
                  <a:schemeClr val="bg1"/>
                </a:solidFill>
                <a:effectLst/>
              </a:rPr>
              <a:t>Des mesures identiques seront bientôt mises en place dans les aéroports de Chicago et Atlanta. </a:t>
            </a:r>
            <a:endParaRPr lang="fr-CA" dirty="0">
              <a:solidFill>
                <a:schemeClr val="bg1"/>
              </a:solidFill>
              <a:effectLst/>
            </a:endParaRPr>
          </a:p>
        </p:txBody>
      </p:sp>
    </p:spTree>
    <p:extLst>
      <p:ext uri="{BB962C8B-B14F-4D97-AF65-F5344CB8AC3E}">
        <p14:creationId xmlns:p14="http://schemas.microsoft.com/office/powerpoint/2010/main" val="145657648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04962" y="285750"/>
            <a:ext cx="5934075" cy="3962400"/>
          </a:xfrm>
          <a:prstGeom prst="rect">
            <a:avLst/>
          </a:prstGeom>
          <a:effectLst>
            <a:softEdge rad="317500"/>
          </a:effectLst>
        </p:spPr>
      </p:pic>
      <p:sp>
        <p:nvSpPr>
          <p:cNvPr id="3" name="Rectangle 2"/>
          <p:cNvSpPr/>
          <p:nvPr/>
        </p:nvSpPr>
        <p:spPr>
          <a:xfrm>
            <a:off x="2028824" y="4014311"/>
            <a:ext cx="5267325" cy="1200329"/>
          </a:xfrm>
          <a:prstGeom prst="rect">
            <a:avLst/>
          </a:prstGeom>
        </p:spPr>
        <p:txBody>
          <a:bodyPr wrap="square">
            <a:spAutoFit/>
          </a:bodyPr>
          <a:lstStyle/>
          <a:p>
            <a:r>
              <a:rPr lang="fr-CA" b="1" dirty="0" smtClean="0">
                <a:solidFill>
                  <a:schemeClr val="bg1"/>
                </a:solidFill>
                <a:effectLst/>
              </a:rPr>
              <a:t>Mesures gouvernementales</a:t>
            </a:r>
          </a:p>
          <a:p>
            <a:r>
              <a:rPr lang="fr-CA" dirty="0" smtClean="0">
                <a:solidFill>
                  <a:schemeClr val="bg1"/>
                </a:solidFill>
                <a:effectLst/>
              </a:rPr>
              <a:t>En Australie, un homme a été mis en quarantaine et subit actuellement des examens médicaux après avoir séjourné à Wuhan.</a:t>
            </a:r>
            <a:endParaRPr lang="fr-CA" dirty="0">
              <a:solidFill>
                <a:schemeClr val="bg1"/>
              </a:solidFill>
              <a:effectLst/>
            </a:endParaRPr>
          </a:p>
        </p:txBody>
      </p:sp>
    </p:spTree>
    <p:extLst>
      <p:ext uri="{BB962C8B-B14F-4D97-AF65-F5344CB8AC3E}">
        <p14:creationId xmlns:p14="http://schemas.microsoft.com/office/powerpoint/2010/main" val="424907284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76325" y="257175"/>
            <a:ext cx="7048500" cy="3962400"/>
          </a:xfrm>
          <a:prstGeom prst="rect">
            <a:avLst/>
          </a:prstGeom>
          <a:effectLst>
            <a:softEdge rad="317500"/>
          </a:effectLst>
        </p:spPr>
      </p:pic>
      <p:sp>
        <p:nvSpPr>
          <p:cNvPr id="3" name="Rectangle 2"/>
          <p:cNvSpPr/>
          <p:nvPr/>
        </p:nvSpPr>
        <p:spPr>
          <a:xfrm>
            <a:off x="2314575" y="4024610"/>
            <a:ext cx="4572000" cy="923330"/>
          </a:xfrm>
          <a:prstGeom prst="rect">
            <a:avLst/>
          </a:prstGeom>
        </p:spPr>
        <p:txBody>
          <a:bodyPr>
            <a:spAutoFit/>
          </a:bodyPr>
          <a:lstStyle/>
          <a:p>
            <a:r>
              <a:rPr lang="fr-CA" b="1" dirty="0" smtClean="0">
                <a:solidFill>
                  <a:schemeClr val="bg1"/>
                </a:solidFill>
                <a:effectLst/>
              </a:rPr>
              <a:t>Mesures gouvernementales</a:t>
            </a:r>
          </a:p>
          <a:p>
            <a:r>
              <a:rPr lang="fr-CA" dirty="0" smtClean="0">
                <a:solidFill>
                  <a:schemeClr val="bg1"/>
                </a:solidFill>
                <a:effectLst/>
              </a:rPr>
              <a:t>Le Royaume-Uni serait sur le point de contrôler les passagers en provenance de Chine.</a:t>
            </a:r>
            <a:endParaRPr lang="fr-CA" dirty="0">
              <a:solidFill>
                <a:schemeClr val="bg1"/>
              </a:solidFill>
              <a:effectLst/>
            </a:endParaRPr>
          </a:p>
        </p:txBody>
      </p:sp>
    </p:spTree>
    <p:extLst>
      <p:ext uri="{BB962C8B-B14F-4D97-AF65-F5344CB8AC3E}">
        <p14:creationId xmlns:p14="http://schemas.microsoft.com/office/powerpoint/2010/main" val="378076414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76387" y="285750"/>
            <a:ext cx="5934075" cy="3962400"/>
          </a:xfrm>
          <a:prstGeom prst="rect">
            <a:avLst/>
          </a:prstGeom>
          <a:effectLst>
            <a:softEdge rad="317500"/>
          </a:effectLst>
        </p:spPr>
      </p:pic>
      <p:sp>
        <p:nvSpPr>
          <p:cNvPr id="3" name="Rectangle 2"/>
          <p:cNvSpPr/>
          <p:nvPr/>
        </p:nvSpPr>
        <p:spPr>
          <a:xfrm>
            <a:off x="1752600" y="4124236"/>
            <a:ext cx="5619750" cy="923330"/>
          </a:xfrm>
          <a:prstGeom prst="rect">
            <a:avLst/>
          </a:prstGeom>
        </p:spPr>
        <p:txBody>
          <a:bodyPr wrap="square">
            <a:spAutoFit/>
          </a:bodyPr>
          <a:lstStyle/>
          <a:p>
            <a:r>
              <a:rPr lang="fr-CA" b="1" dirty="0" smtClean="0">
                <a:solidFill>
                  <a:schemeClr val="bg1"/>
                </a:solidFill>
                <a:effectLst/>
              </a:rPr>
              <a:t>Mesures gouvernementales</a:t>
            </a:r>
          </a:p>
          <a:p>
            <a:r>
              <a:rPr lang="fr-CA" dirty="0" smtClean="0">
                <a:solidFill>
                  <a:schemeClr val="bg1"/>
                </a:solidFill>
                <a:effectLst/>
              </a:rPr>
              <a:t>Les services de santé publique au Royaume-Uni ont élevé le niveau de risque du pays de "très faible" à "faible".</a:t>
            </a:r>
            <a:endParaRPr lang="fr-CA" dirty="0">
              <a:solidFill>
                <a:schemeClr val="bg1"/>
              </a:solidFill>
              <a:effectLst/>
            </a:endParaRPr>
          </a:p>
        </p:txBody>
      </p:sp>
    </p:spTree>
    <p:extLst>
      <p:ext uri="{BB962C8B-B14F-4D97-AF65-F5344CB8AC3E}">
        <p14:creationId xmlns:p14="http://schemas.microsoft.com/office/powerpoint/2010/main" val="136100840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76400" y="276225"/>
            <a:ext cx="5943600" cy="3962400"/>
          </a:xfrm>
          <a:prstGeom prst="rect">
            <a:avLst/>
          </a:prstGeom>
          <a:effectLst>
            <a:softEdge rad="317500"/>
          </a:effectLst>
        </p:spPr>
      </p:pic>
      <p:sp>
        <p:nvSpPr>
          <p:cNvPr id="3" name="Rectangle 2"/>
          <p:cNvSpPr/>
          <p:nvPr/>
        </p:nvSpPr>
        <p:spPr>
          <a:xfrm>
            <a:off x="1904999" y="4152811"/>
            <a:ext cx="5400675" cy="923330"/>
          </a:xfrm>
          <a:prstGeom prst="rect">
            <a:avLst/>
          </a:prstGeom>
        </p:spPr>
        <p:txBody>
          <a:bodyPr wrap="square">
            <a:spAutoFit/>
          </a:bodyPr>
          <a:lstStyle/>
          <a:p>
            <a:r>
              <a:rPr lang="fr-CA" b="1" dirty="0" smtClean="0">
                <a:solidFill>
                  <a:schemeClr val="bg1"/>
                </a:solidFill>
                <a:effectLst/>
              </a:rPr>
              <a:t>Mesures gouvernementales</a:t>
            </a:r>
          </a:p>
          <a:p>
            <a:r>
              <a:rPr lang="fr-CA" dirty="0" smtClean="0">
                <a:solidFill>
                  <a:schemeClr val="bg1"/>
                </a:solidFill>
                <a:effectLst/>
              </a:rPr>
              <a:t>Les autorités chinoises ont formellement déconseillé aux habitants de voyager vers ou depuis Wuhan.</a:t>
            </a:r>
            <a:endParaRPr lang="fr-CA" dirty="0">
              <a:solidFill>
                <a:schemeClr val="bg1"/>
              </a:solidFill>
              <a:effectLst/>
            </a:endParaRPr>
          </a:p>
        </p:txBody>
      </p:sp>
    </p:spTree>
    <p:extLst>
      <p:ext uri="{BB962C8B-B14F-4D97-AF65-F5344CB8AC3E}">
        <p14:creationId xmlns:p14="http://schemas.microsoft.com/office/powerpoint/2010/main" val="418222789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52575" y="285750"/>
            <a:ext cx="5981700" cy="3962400"/>
          </a:xfrm>
          <a:prstGeom prst="rect">
            <a:avLst/>
          </a:prstGeom>
          <a:effectLst>
            <a:softEdge rad="317500"/>
          </a:effectLst>
        </p:spPr>
      </p:pic>
      <p:sp>
        <p:nvSpPr>
          <p:cNvPr id="3" name="Rectangle 2"/>
          <p:cNvSpPr/>
          <p:nvPr/>
        </p:nvSpPr>
        <p:spPr>
          <a:xfrm>
            <a:off x="1762125" y="4023836"/>
            <a:ext cx="5448300" cy="1200329"/>
          </a:xfrm>
          <a:prstGeom prst="rect">
            <a:avLst/>
          </a:prstGeom>
        </p:spPr>
        <p:txBody>
          <a:bodyPr wrap="square">
            <a:spAutoFit/>
          </a:bodyPr>
          <a:lstStyle/>
          <a:p>
            <a:r>
              <a:rPr lang="fr-CA" b="1" dirty="0" smtClean="0">
                <a:solidFill>
                  <a:schemeClr val="bg1"/>
                </a:solidFill>
                <a:effectLst/>
              </a:rPr>
              <a:t>Mesures gouvernementales</a:t>
            </a:r>
          </a:p>
          <a:p>
            <a:r>
              <a:rPr lang="fr-CA" dirty="0" smtClean="0">
                <a:solidFill>
                  <a:schemeClr val="bg1"/>
                </a:solidFill>
                <a:effectLst/>
              </a:rPr>
              <a:t>L'inquiétude est d'autant plus grande que le Nouvel An chinois a lieu cette année le week-end du 25 janvier 2020, exacerbant ainsi les risques épidémiques.</a:t>
            </a:r>
            <a:endParaRPr lang="fr-CA" dirty="0">
              <a:solidFill>
                <a:schemeClr val="bg1"/>
              </a:solidFill>
              <a:effectLst/>
            </a:endParaRPr>
          </a:p>
        </p:txBody>
      </p:sp>
    </p:spTree>
    <p:extLst>
      <p:ext uri="{BB962C8B-B14F-4D97-AF65-F5344CB8AC3E}">
        <p14:creationId xmlns:p14="http://schemas.microsoft.com/office/powerpoint/2010/main" val="322985339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47887" y="304800"/>
            <a:ext cx="4848225" cy="3962400"/>
          </a:xfrm>
          <a:prstGeom prst="rect">
            <a:avLst/>
          </a:prstGeom>
          <a:effectLst>
            <a:softEdge rad="317500"/>
          </a:effectLst>
        </p:spPr>
      </p:pic>
      <p:sp>
        <p:nvSpPr>
          <p:cNvPr id="3" name="Rectangle 2"/>
          <p:cNvSpPr/>
          <p:nvPr/>
        </p:nvSpPr>
        <p:spPr>
          <a:xfrm>
            <a:off x="2300287" y="4347686"/>
            <a:ext cx="4929188" cy="2031325"/>
          </a:xfrm>
          <a:prstGeom prst="rect">
            <a:avLst/>
          </a:prstGeom>
        </p:spPr>
        <p:txBody>
          <a:bodyPr wrap="square">
            <a:spAutoFit/>
          </a:bodyPr>
          <a:lstStyle/>
          <a:p>
            <a:r>
              <a:rPr lang="fr-CA" b="1" dirty="0" smtClean="0">
                <a:solidFill>
                  <a:schemeClr val="bg1"/>
                </a:solidFill>
                <a:effectLst/>
              </a:rPr>
              <a:t>Aller de l'avant</a:t>
            </a:r>
          </a:p>
          <a:p>
            <a:r>
              <a:rPr lang="fr-CA" dirty="0" smtClean="0">
                <a:solidFill>
                  <a:schemeClr val="bg1"/>
                </a:solidFill>
                <a:effectLst/>
              </a:rPr>
              <a:t>On ignore encore beaucoup de ce virus, cependant, les chercheurs préconisent </a:t>
            </a:r>
            <a:r>
              <a:rPr lang="fr-CA" dirty="0" err="1" smtClean="0">
                <a:solidFill>
                  <a:schemeClr val="bg1"/>
                </a:solidFill>
                <a:effectLst/>
              </a:rPr>
              <a:t>avant-tout</a:t>
            </a:r>
            <a:r>
              <a:rPr lang="fr-CA" dirty="0" smtClean="0">
                <a:solidFill>
                  <a:schemeClr val="bg1"/>
                </a:solidFill>
                <a:effectLst/>
              </a:rPr>
              <a:t> de ce focaliser sur la contention de l'infection.</a:t>
            </a:r>
          </a:p>
          <a:p>
            <a:endParaRPr lang="fr-CA" dirty="0">
              <a:solidFill>
                <a:schemeClr val="bg1"/>
              </a:solidFill>
            </a:endParaRPr>
          </a:p>
          <a:p>
            <a:r>
              <a:rPr lang="fr-CA" dirty="0" smtClean="0">
                <a:solidFill>
                  <a:schemeClr val="bg1"/>
                </a:solidFill>
                <a:effectLst/>
              </a:rPr>
              <a:t>Voilà pour ces infos , à suivre …</a:t>
            </a:r>
          </a:p>
          <a:p>
            <a:r>
              <a:rPr lang="fr-CA" dirty="0" err="1" smtClean="0">
                <a:solidFill>
                  <a:schemeClr val="bg1"/>
                </a:solidFill>
              </a:rPr>
              <a:t>Pierr-ixe</a:t>
            </a:r>
            <a:endParaRPr lang="fr-CA" dirty="0">
              <a:solidFill>
                <a:schemeClr val="bg1"/>
              </a:solidFill>
              <a:effectLst/>
            </a:endParaRPr>
          </a:p>
        </p:txBody>
      </p:sp>
    </p:spTree>
    <p:extLst>
      <p:ext uri="{BB962C8B-B14F-4D97-AF65-F5344CB8AC3E}">
        <p14:creationId xmlns:p14="http://schemas.microsoft.com/office/powerpoint/2010/main" val="219131242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theme/theme1.xml><?xml version="1.0" encoding="utf-8"?>
<a:theme xmlns:a="http://schemas.openxmlformats.org/drawingml/2006/main" name="Thème Offic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67</TotalTime>
  <Words>745</Words>
  <Application>Microsoft Office PowerPoint</Application>
  <PresentationFormat>Affichage à l'écran (4:3)</PresentationFormat>
  <Paragraphs>68</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Pier Ixe</dc:creator>
  <cp:lastModifiedBy>Pier Ixe</cp:lastModifiedBy>
  <cp:revision>1</cp:revision>
  <dcterms:created xsi:type="dcterms:W3CDTF">2020-01-25T21:45:13Z</dcterms:created>
  <dcterms:modified xsi:type="dcterms:W3CDTF">2020-01-25T22:53:00Z</dcterms:modified>
</cp:coreProperties>
</file>