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iapositive de titre">
    <p:spTree>
      <p:nvGrpSpPr>
        <p:cNvPr id="1" name=""/>
        <p:cNvGrpSpPr/>
        <p:nvPr/>
      </p:nvGrpSpPr>
      <p:grpSpPr>
        <a:xfrm>
          <a:off x="0" y="0"/>
          <a:ext cx="0" cy="0"/>
          <a:chOff x="0" y="0"/>
          <a:chExt cx="0" cy="0"/>
        </a:xfrm>
      </p:grpSpPr>
      <p:sp>
        <p:nvSpPr>
          <p:cNvPr id="11" name="Texte du titre"/>
          <p:cNvSpPr txBox="1"/>
          <p:nvPr>
            <p:ph type="title"/>
          </p:nvPr>
        </p:nvSpPr>
        <p:spPr>
          <a:xfrm>
            <a:off x="1524000" y="1122362"/>
            <a:ext cx="9144000" cy="2387601"/>
          </a:xfrm>
          <a:prstGeom prst="rect">
            <a:avLst/>
          </a:prstGeom>
        </p:spPr>
        <p:txBody>
          <a:bodyPr anchor="b"/>
          <a:lstStyle>
            <a:lvl1pPr algn="ctr">
              <a:defRPr sz="6000"/>
            </a:lvl1pPr>
          </a:lstStyle>
          <a:p>
            <a:pPr/>
            <a:r>
              <a:t>Texte du titre</a:t>
            </a:r>
          </a:p>
        </p:txBody>
      </p:sp>
      <p:sp>
        <p:nvSpPr>
          <p:cNvPr id="12" name="Texte niveau 1…"/>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re et texte vertical">
    <p:spTree>
      <p:nvGrpSpPr>
        <p:cNvPr id="1" name=""/>
        <p:cNvGrpSpPr/>
        <p:nvPr/>
      </p:nvGrpSpPr>
      <p:grpSpPr>
        <a:xfrm>
          <a:off x="0" y="0"/>
          <a:ext cx="0" cy="0"/>
          <a:chOff x="0" y="0"/>
          <a:chExt cx="0" cy="0"/>
        </a:xfrm>
      </p:grpSpPr>
      <p:sp>
        <p:nvSpPr>
          <p:cNvPr id="92" name="Texte du titre"/>
          <p:cNvSpPr txBox="1"/>
          <p:nvPr>
            <p:ph type="title"/>
          </p:nvPr>
        </p:nvSpPr>
        <p:spPr>
          <a:prstGeom prst="rect">
            <a:avLst/>
          </a:prstGeom>
        </p:spPr>
        <p:txBody>
          <a:bodyPr/>
          <a:lstStyle/>
          <a:p>
            <a:pPr/>
            <a:r>
              <a:t>Texte du titre</a:t>
            </a:r>
          </a:p>
        </p:txBody>
      </p:sp>
      <p:sp>
        <p:nvSpPr>
          <p:cNvPr id="93"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9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re vertical et texte">
    <p:spTree>
      <p:nvGrpSpPr>
        <p:cNvPr id="1" name=""/>
        <p:cNvGrpSpPr/>
        <p:nvPr/>
      </p:nvGrpSpPr>
      <p:grpSpPr>
        <a:xfrm>
          <a:off x="0" y="0"/>
          <a:ext cx="0" cy="0"/>
          <a:chOff x="0" y="0"/>
          <a:chExt cx="0" cy="0"/>
        </a:xfrm>
      </p:grpSpPr>
      <p:sp>
        <p:nvSpPr>
          <p:cNvPr id="101" name="Texte du titre"/>
          <p:cNvSpPr txBox="1"/>
          <p:nvPr>
            <p:ph type="title"/>
          </p:nvPr>
        </p:nvSpPr>
        <p:spPr>
          <a:xfrm>
            <a:off x="8724900" y="365125"/>
            <a:ext cx="2628900" cy="5811838"/>
          </a:xfrm>
          <a:prstGeom prst="rect">
            <a:avLst/>
          </a:prstGeom>
        </p:spPr>
        <p:txBody>
          <a:bodyPr/>
          <a:lstStyle/>
          <a:p>
            <a:pPr/>
            <a:r>
              <a:t>Texte du titre</a:t>
            </a:r>
          </a:p>
        </p:txBody>
      </p:sp>
      <p:sp>
        <p:nvSpPr>
          <p:cNvPr id="102" name="Texte niveau 1…"/>
          <p:cNvSpPr txBox="1"/>
          <p:nvPr>
            <p:ph type="body" idx="1"/>
          </p:nvPr>
        </p:nvSpPr>
        <p:spPr>
          <a:xfrm>
            <a:off x="838200" y="365125"/>
            <a:ext cx="7734300" cy="5811838"/>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re et contenu">
    <p:spTree>
      <p:nvGrpSpPr>
        <p:cNvPr id="1" name=""/>
        <p:cNvGrpSpPr/>
        <p:nvPr/>
      </p:nvGrpSpPr>
      <p:grpSpPr>
        <a:xfrm>
          <a:off x="0" y="0"/>
          <a:ext cx="0" cy="0"/>
          <a:chOff x="0" y="0"/>
          <a:chExt cx="0" cy="0"/>
        </a:xfrm>
      </p:grpSpPr>
      <p:sp>
        <p:nvSpPr>
          <p:cNvPr id="20" name="Texte du titre"/>
          <p:cNvSpPr txBox="1"/>
          <p:nvPr>
            <p:ph type="title"/>
          </p:nvPr>
        </p:nvSpPr>
        <p:spPr>
          <a:prstGeom prst="rect">
            <a:avLst/>
          </a:prstGeom>
        </p:spPr>
        <p:txBody>
          <a:bodyPr/>
          <a:lstStyle/>
          <a:p>
            <a:pPr/>
            <a:r>
              <a:t>Texte du titre</a:t>
            </a:r>
          </a:p>
        </p:txBody>
      </p:sp>
      <p:sp>
        <p:nvSpPr>
          <p:cNvPr id="21"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de section">
    <p:spTree>
      <p:nvGrpSpPr>
        <p:cNvPr id="1" name=""/>
        <p:cNvGrpSpPr/>
        <p:nvPr/>
      </p:nvGrpSpPr>
      <p:grpSpPr>
        <a:xfrm>
          <a:off x="0" y="0"/>
          <a:ext cx="0" cy="0"/>
          <a:chOff x="0" y="0"/>
          <a:chExt cx="0" cy="0"/>
        </a:xfrm>
      </p:grpSpPr>
      <p:sp>
        <p:nvSpPr>
          <p:cNvPr id="29" name="Texte du titre"/>
          <p:cNvSpPr txBox="1"/>
          <p:nvPr>
            <p:ph type="title"/>
          </p:nvPr>
        </p:nvSpPr>
        <p:spPr>
          <a:xfrm>
            <a:off x="831850" y="1709738"/>
            <a:ext cx="10515600" cy="2852737"/>
          </a:xfrm>
          <a:prstGeom prst="rect">
            <a:avLst/>
          </a:prstGeom>
        </p:spPr>
        <p:txBody>
          <a:bodyPr anchor="b"/>
          <a:lstStyle>
            <a:lvl1pPr>
              <a:defRPr sz="6000"/>
            </a:lvl1pPr>
          </a:lstStyle>
          <a:p>
            <a:pPr/>
            <a:r>
              <a:t>Texte du titre</a:t>
            </a:r>
          </a:p>
        </p:txBody>
      </p:sp>
      <p:sp>
        <p:nvSpPr>
          <p:cNvPr id="30" name="Texte niveau 1…"/>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ux contenus">
    <p:spTree>
      <p:nvGrpSpPr>
        <p:cNvPr id="1" name=""/>
        <p:cNvGrpSpPr/>
        <p:nvPr/>
      </p:nvGrpSpPr>
      <p:grpSpPr>
        <a:xfrm>
          <a:off x="0" y="0"/>
          <a:ext cx="0" cy="0"/>
          <a:chOff x="0" y="0"/>
          <a:chExt cx="0" cy="0"/>
        </a:xfrm>
      </p:grpSpPr>
      <p:sp>
        <p:nvSpPr>
          <p:cNvPr id="38" name="Texte du titre"/>
          <p:cNvSpPr txBox="1"/>
          <p:nvPr>
            <p:ph type="title"/>
          </p:nvPr>
        </p:nvSpPr>
        <p:spPr>
          <a:prstGeom prst="rect">
            <a:avLst/>
          </a:prstGeom>
        </p:spPr>
        <p:txBody>
          <a:bodyPr/>
          <a:lstStyle/>
          <a:p>
            <a:pPr/>
            <a:r>
              <a:t>Texte du titre</a:t>
            </a:r>
          </a:p>
        </p:txBody>
      </p:sp>
      <p:sp>
        <p:nvSpPr>
          <p:cNvPr id="39" name="Texte niveau 1…"/>
          <p:cNvSpPr txBox="1"/>
          <p:nvPr>
            <p:ph type="body" sz="half" idx="1"/>
          </p:nvPr>
        </p:nvSpPr>
        <p:spPr>
          <a:xfrm>
            <a:off x="838200" y="1825625"/>
            <a:ext cx="5181600" cy="4351338"/>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4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aison">
    <p:spTree>
      <p:nvGrpSpPr>
        <p:cNvPr id="1" name=""/>
        <p:cNvGrpSpPr/>
        <p:nvPr/>
      </p:nvGrpSpPr>
      <p:grpSpPr>
        <a:xfrm>
          <a:off x="0" y="0"/>
          <a:ext cx="0" cy="0"/>
          <a:chOff x="0" y="0"/>
          <a:chExt cx="0" cy="0"/>
        </a:xfrm>
      </p:grpSpPr>
      <p:sp>
        <p:nvSpPr>
          <p:cNvPr id="47" name="Texte du titre"/>
          <p:cNvSpPr txBox="1"/>
          <p:nvPr>
            <p:ph type="title"/>
          </p:nvPr>
        </p:nvSpPr>
        <p:spPr>
          <a:xfrm>
            <a:off x="839787" y="365125"/>
            <a:ext cx="10515601" cy="1325563"/>
          </a:xfrm>
          <a:prstGeom prst="rect">
            <a:avLst/>
          </a:prstGeom>
        </p:spPr>
        <p:txBody>
          <a:bodyPr/>
          <a:lstStyle/>
          <a:p>
            <a:pPr/>
            <a:r>
              <a:t>Texte du titre</a:t>
            </a:r>
          </a:p>
        </p:txBody>
      </p:sp>
      <p:sp>
        <p:nvSpPr>
          <p:cNvPr id="48" name="Texte niveau 1…"/>
          <p:cNvSpPr txBox="1"/>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49" name="Espace réservé du texte 4"/>
          <p:cNvSpPr/>
          <p:nvPr>
            <p:ph type="body" sz="quarter" idx="13"/>
          </p:nvPr>
        </p:nvSpPr>
        <p:spPr>
          <a:xfrm>
            <a:off x="6172200" y="1681163"/>
            <a:ext cx="5183188" cy="823913"/>
          </a:xfrm>
          <a:prstGeom prst="rect">
            <a:avLst/>
          </a:prstGeom>
        </p:spPr>
        <p:txBody>
          <a:bodyPr anchor="b"/>
          <a:lstStyle/>
          <a:p>
            <a:pPr marL="0" indent="0">
              <a:buSzTx/>
              <a:buFontTx/>
              <a:buNone/>
              <a:defRPr sz="2400"/>
            </a:pPr>
          </a:p>
        </p:txBody>
      </p:sp>
      <p:sp>
        <p:nvSpPr>
          <p:cNvPr id="5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seul">
    <p:spTree>
      <p:nvGrpSpPr>
        <p:cNvPr id="1" name=""/>
        <p:cNvGrpSpPr/>
        <p:nvPr/>
      </p:nvGrpSpPr>
      <p:grpSpPr>
        <a:xfrm>
          <a:off x="0" y="0"/>
          <a:ext cx="0" cy="0"/>
          <a:chOff x="0" y="0"/>
          <a:chExt cx="0" cy="0"/>
        </a:xfrm>
      </p:grpSpPr>
      <p:sp>
        <p:nvSpPr>
          <p:cNvPr id="57" name="Texte du titre"/>
          <p:cNvSpPr txBox="1"/>
          <p:nvPr>
            <p:ph type="title"/>
          </p:nvPr>
        </p:nvSpPr>
        <p:spPr>
          <a:prstGeom prst="rect">
            <a:avLst/>
          </a:prstGeom>
        </p:spPr>
        <p:txBody>
          <a:bodyPr/>
          <a:lstStyle/>
          <a:p>
            <a:pPr/>
            <a:r>
              <a:t>Texte du titre</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Vide">
    <p:spTree>
      <p:nvGrpSpPr>
        <p:cNvPr id="1" name=""/>
        <p:cNvGrpSpPr/>
        <p:nvPr/>
      </p:nvGrpSpPr>
      <p:grpSpPr>
        <a:xfrm>
          <a:off x="0" y="0"/>
          <a:ext cx="0" cy="0"/>
          <a:chOff x="0" y="0"/>
          <a:chExt cx="0" cy="0"/>
        </a:xfrm>
      </p:grpSpPr>
      <p:sp>
        <p:nvSpPr>
          <p:cNvPr id="6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u avec légende">
    <p:spTree>
      <p:nvGrpSpPr>
        <p:cNvPr id="1" name=""/>
        <p:cNvGrpSpPr/>
        <p:nvPr/>
      </p:nvGrpSpPr>
      <p:grpSpPr>
        <a:xfrm>
          <a:off x="0" y="0"/>
          <a:ext cx="0" cy="0"/>
          <a:chOff x="0" y="0"/>
          <a:chExt cx="0" cy="0"/>
        </a:xfrm>
      </p:grpSpPr>
      <p:sp>
        <p:nvSpPr>
          <p:cNvPr id="72" name="Texte du titre"/>
          <p:cNvSpPr txBox="1"/>
          <p:nvPr>
            <p:ph type="title"/>
          </p:nvPr>
        </p:nvSpPr>
        <p:spPr>
          <a:xfrm>
            <a:off x="839787" y="457200"/>
            <a:ext cx="3932239" cy="1600200"/>
          </a:xfrm>
          <a:prstGeom prst="rect">
            <a:avLst/>
          </a:prstGeom>
        </p:spPr>
        <p:txBody>
          <a:bodyPr anchor="b"/>
          <a:lstStyle>
            <a:lvl1pPr>
              <a:defRPr sz="3200"/>
            </a:lvl1pPr>
          </a:lstStyle>
          <a:p>
            <a:pPr/>
            <a:r>
              <a:t>Texte du titre</a:t>
            </a:r>
          </a:p>
        </p:txBody>
      </p:sp>
      <p:sp>
        <p:nvSpPr>
          <p:cNvPr id="73" name="Texte niveau 1…"/>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Texte niveau 1</a:t>
            </a:r>
          </a:p>
          <a:p>
            <a:pPr lvl="1"/>
            <a:r>
              <a:t>Texte niveau 2</a:t>
            </a:r>
          </a:p>
          <a:p>
            <a:pPr lvl="2"/>
            <a:r>
              <a:t>Texte niveau 3</a:t>
            </a:r>
          </a:p>
          <a:p>
            <a:pPr lvl="3"/>
            <a:r>
              <a:t>Texte niveau 4</a:t>
            </a:r>
          </a:p>
          <a:p>
            <a:pPr lvl="4"/>
            <a:r>
              <a:t>Texte niveau 5</a:t>
            </a:r>
          </a:p>
        </p:txBody>
      </p:sp>
      <p:sp>
        <p:nvSpPr>
          <p:cNvPr id="74" name="Espace réservé du texte 3"/>
          <p:cNvSpPr/>
          <p:nvPr>
            <p:ph type="body" sz="quarter" idx="13"/>
          </p:nvPr>
        </p:nvSpPr>
        <p:spPr>
          <a:xfrm>
            <a:off x="839787" y="2057400"/>
            <a:ext cx="3932239" cy="3811588"/>
          </a:xfrm>
          <a:prstGeom prst="rect">
            <a:avLst/>
          </a:prstGeom>
        </p:spPr>
        <p:txBody>
          <a:bodyPr/>
          <a:lstStyle/>
          <a:p>
            <a:pPr marL="0" indent="0">
              <a:buSzTx/>
              <a:buFontTx/>
              <a:buNone/>
              <a:defRPr sz="1600"/>
            </a:pPr>
          </a:p>
        </p:txBody>
      </p:sp>
      <p:sp>
        <p:nvSpPr>
          <p:cNvPr id="7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Image avec légende">
    <p:spTree>
      <p:nvGrpSpPr>
        <p:cNvPr id="1" name=""/>
        <p:cNvGrpSpPr/>
        <p:nvPr/>
      </p:nvGrpSpPr>
      <p:grpSpPr>
        <a:xfrm>
          <a:off x="0" y="0"/>
          <a:ext cx="0" cy="0"/>
          <a:chOff x="0" y="0"/>
          <a:chExt cx="0" cy="0"/>
        </a:xfrm>
      </p:grpSpPr>
      <p:sp>
        <p:nvSpPr>
          <p:cNvPr id="82" name="Texte du titre"/>
          <p:cNvSpPr txBox="1"/>
          <p:nvPr>
            <p:ph type="title"/>
          </p:nvPr>
        </p:nvSpPr>
        <p:spPr>
          <a:xfrm>
            <a:off x="839787" y="457200"/>
            <a:ext cx="3932239" cy="1600200"/>
          </a:xfrm>
          <a:prstGeom prst="rect">
            <a:avLst/>
          </a:prstGeom>
        </p:spPr>
        <p:txBody>
          <a:bodyPr anchor="b"/>
          <a:lstStyle>
            <a:lvl1pPr>
              <a:defRPr sz="3200"/>
            </a:lvl1pPr>
          </a:lstStyle>
          <a:p>
            <a:pPr/>
            <a:r>
              <a:t>Texte du titre</a:t>
            </a:r>
          </a:p>
        </p:txBody>
      </p:sp>
      <p:sp>
        <p:nvSpPr>
          <p:cNvPr id="83" name="Espace réservé pour une image  2"/>
          <p:cNvSpPr/>
          <p:nvPr>
            <p:ph type="pic" sz="half" idx="13"/>
          </p:nvPr>
        </p:nvSpPr>
        <p:spPr>
          <a:xfrm>
            <a:off x="5183187" y="987425"/>
            <a:ext cx="6172201" cy="4873625"/>
          </a:xfrm>
          <a:prstGeom prst="rect">
            <a:avLst/>
          </a:prstGeom>
        </p:spPr>
        <p:txBody>
          <a:bodyPr lIns="91439" rIns="91439">
            <a:noAutofit/>
          </a:bodyPr>
          <a:lstStyle/>
          <a:p>
            <a:pPr/>
          </a:p>
        </p:txBody>
      </p:sp>
      <p:sp>
        <p:nvSpPr>
          <p:cNvPr id="84" name="Texte niveau 1…"/>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Texte niveau 1</a:t>
            </a:r>
          </a:p>
          <a:p>
            <a:pPr lvl="1"/>
            <a:r>
              <a:t>Texte niveau 2</a:t>
            </a:r>
          </a:p>
          <a:p>
            <a:pPr lvl="2"/>
            <a:r>
              <a:t>Texte niveau 3</a:t>
            </a:r>
          </a:p>
          <a:p>
            <a:pPr lvl="3"/>
            <a:r>
              <a:t>Texte niveau 4</a:t>
            </a:r>
          </a:p>
          <a:p>
            <a:pPr lvl="4"/>
            <a:r>
              <a:t>Texte niveau 5</a:t>
            </a:r>
          </a:p>
        </p:txBody>
      </p:sp>
      <p:sp>
        <p:nvSpPr>
          <p:cNvPr id="8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Texte du titre</a:t>
            </a:r>
          </a:p>
        </p:txBody>
      </p:sp>
      <p:sp>
        <p:nvSpPr>
          <p:cNvPr id="3" name="Texte niveau 1…"/>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4.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3.jpeg"/><Relationship Id="rId7" Type="http://schemas.openxmlformats.org/officeDocument/2006/relationships/image" Target="../media/image1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Image 6" descr="Image 6"/>
          <p:cNvPicPr>
            <a:picLocks noChangeAspect="1"/>
          </p:cNvPicPr>
          <p:nvPr/>
        </p:nvPicPr>
        <p:blipFill>
          <a:blip r:embed="rId2">
            <a:extLst/>
          </a:blip>
          <a:stretch>
            <a:fillRect/>
          </a:stretch>
        </p:blipFill>
        <p:spPr>
          <a:xfrm>
            <a:off x="0" y="0"/>
            <a:ext cx="12192000" cy="6843229"/>
          </a:xfrm>
          <a:prstGeom prst="rect">
            <a:avLst/>
          </a:prstGeom>
          <a:ln w="12700">
            <a:miter lim="400000"/>
          </a:ln>
        </p:spPr>
      </p:pic>
      <p:sp>
        <p:nvSpPr>
          <p:cNvPr id="113" name="Titre 2"/>
          <p:cNvSpPr txBox="1"/>
          <p:nvPr>
            <p:ph type="ctrTitle"/>
          </p:nvPr>
        </p:nvSpPr>
        <p:spPr>
          <a:xfrm>
            <a:off x="6663559" y="588747"/>
            <a:ext cx="5019740" cy="718453"/>
          </a:xfrm>
          <a:prstGeom prst="rect">
            <a:avLst/>
          </a:prstGeom>
          <a:solidFill>
            <a:srgbClr val="000000"/>
          </a:solidFill>
        </p:spPr>
        <p:txBody>
          <a:bodyPr lIns="0" tIns="0" rIns="0" bIns="0"/>
          <a:lstStyle>
            <a:lvl1pPr algn="r">
              <a:defRPr sz="4400">
                <a:solidFill>
                  <a:srgbClr val="FFFFFF"/>
                </a:solidFill>
              </a:defRPr>
            </a:lvl1pPr>
          </a:lstStyle>
          <a:p>
            <a:pPr/>
            <a:r>
              <a:t>ADVICE COACHING  </a:t>
            </a:r>
          </a:p>
        </p:txBody>
      </p:sp>
      <p:grpSp>
        <p:nvGrpSpPr>
          <p:cNvPr id="116" name="Sous-titre 3"/>
          <p:cNvGrpSpPr/>
          <p:nvPr/>
        </p:nvGrpSpPr>
        <p:grpSpPr>
          <a:xfrm>
            <a:off x="8214883" y="1307199"/>
            <a:ext cx="3468414" cy="869584"/>
            <a:chOff x="0" y="0"/>
            <a:chExt cx="3468413" cy="869582"/>
          </a:xfrm>
        </p:grpSpPr>
        <p:sp>
          <p:nvSpPr>
            <p:cNvPr id="114" name="Rectangle"/>
            <p:cNvSpPr/>
            <p:nvPr/>
          </p:nvSpPr>
          <p:spPr>
            <a:xfrm>
              <a:off x="0" y="0"/>
              <a:ext cx="3468414" cy="580921"/>
            </a:xfrm>
            <a:prstGeom prst="rect">
              <a:avLst/>
            </a:prstGeom>
            <a:solidFill>
              <a:schemeClr val="accent6">
                <a:alpha val="80000"/>
              </a:schemeClr>
            </a:solidFill>
            <a:ln w="12700" cap="flat">
              <a:noFill/>
              <a:miter lim="400000"/>
            </a:ln>
            <a:effectLst/>
          </p:spPr>
          <p:txBody>
            <a:bodyPr wrap="square" lIns="45719" tIns="45719" rIns="45719" bIns="45719" numCol="1" anchor="t">
              <a:noAutofit/>
            </a:bodyPr>
            <a:lstStyle/>
            <a:p>
              <a:pPr algn="r">
                <a:lnSpc>
                  <a:spcPct val="90000"/>
                </a:lnSpc>
                <a:spcBef>
                  <a:spcPts val="1000"/>
                </a:spcBef>
                <a:defRPr>
                  <a:solidFill>
                    <a:srgbClr val="FFFFFF"/>
                  </a:solidFill>
                </a:defRPr>
              </a:pPr>
            </a:p>
          </p:txBody>
        </p:sp>
        <p:sp>
          <p:nvSpPr>
            <p:cNvPr id="115" name="La cohésion par le sport"/>
            <p:cNvSpPr txBox="1"/>
            <p:nvPr/>
          </p:nvSpPr>
          <p:spPr>
            <a:xfrm>
              <a:off x="0" y="0"/>
              <a:ext cx="3468414" cy="8695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79999" tIns="179999" rIns="179999" bIns="179999" numCol="1" anchor="t">
              <a:spAutoFit/>
            </a:bodyPr>
            <a:lstStyle>
              <a:lvl1pPr algn="r">
                <a:lnSpc>
                  <a:spcPct val="90000"/>
                </a:lnSpc>
                <a:spcBef>
                  <a:spcPts val="1000"/>
                </a:spcBef>
                <a:defRPr spc="300">
                  <a:solidFill>
                    <a:srgbClr val="FFFFFF"/>
                  </a:solidFill>
                </a:defRPr>
              </a:lvl1pPr>
            </a:lstStyle>
            <a:p>
              <a:pPr/>
              <a:r>
                <a:t>La cohésion par le sport</a:t>
              </a:r>
            </a:p>
          </p:txBody>
        </p:sp>
      </p:grpSp>
      <p:sp>
        <p:nvSpPr>
          <p:cNvPr id="117" name="TextBox 21"/>
          <p:cNvSpPr txBox="1"/>
          <p:nvPr/>
        </p:nvSpPr>
        <p:spPr>
          <a:xfrm>
            <a:off x="1385740" y="2624290"/>
            <a:ext cx="9803877" cy="12239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4000"/>
            </a:pPr>
            <a:r>
              <a:t>Le sport éco-responsable au </a:t>
            </a:r>
            <a:r>
              <a:rPr>
                <a:solidFill>
                  <a:schemeClr val="accent6"/>
                </a:solidFill>
              </a:rPr>
              <a:t>service</a:t>
            </a:r>
            <a:r>
              <a:t> de votre </a:t>
            </a:r>
            <a:r>
              <a:rPr>
                <a:solidFill>
                  <a:schemeClr val="accent6"/>
                </a:solidFill>
              </a:rPr>
              <a:t>entreprise</a:t>
            </a:r>
            <a:r>
              <a:rPr>
                <a:solidFill>
                  <a:schemeClr val="accent6"/>
                </a:solidFill>
              </a:rPr>
              <a:t>.</a:t>
            </a:r>
          </a:p>
        </p:txBody>
      </p:sp>
      <p:sp>
        <p:nvSpPr>
          <p:cNvPr id="118" name="TextBox 21"/>
          <p:cNvSpPr txBox="1"/>
          <p:nvPr/>
        </p:nvSpPr>
        <p:spPr>
          <a:xfrm>
            <a:off x="4762138" y="6402744"/>
            <a:ext cx="2667724"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vl1pPr>
          </a:lstStyle>
          <a:p>
            <a:pPr/>
            <a:r>
              <a:t>http://advicecoaching.com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3" name="Image 12" descr="Image 12"/>
          <p:cNvPicPr>
            <a:picLocks noChangeAspect="1"/>
          </p:cNvPicPr>
          <p:nvPr/>
        </p:nvPicPr>
        <p:blipFill>
          <a:blip r:embed="rId2">
            <a:extLst/>
          </a:blip>
          <a:stretch>
            <a:fillRect/>
          </a:stretch>
        </p:blipFill>
        <p:spPr>
          <a:xfrm>
            <a:off x="0" y="7384"/>
            <a:ext cx="12192000" cy="6843230"/>
          </a:xfrm>
          <a:prstGeom prst="rect">
            <a:avLst/>
          </a:prstGeom>
          <a:ln w="12700">
            <a:miter lim="400000"/>
          </a:ln>
        </p:spPr>
      </p:pic>
      <p:grpSp>
        <p:nvGrpSpPr>
          <p:cNvPr id="266" name="Titre 13"/>
          <p:cNvGrpSpPr/>
          <p:nvPr/>
        </p:nvGrpSpPr>
        <p:grpSpPr>
          <a:xfrm>
            <a:off x="9375761" y="601581"/>
            <a:ext cx="2301019" cy="628985"/>
            <a:chOff x="0" y="0"/>
            <a:chExt cx="2301018" cy="628983"/>
          </a:xfrm>
        </p:grpSpPr>
        <p:sp>
          <p:nvSpPr>
            <p:cNvPr id="264" name="Rectangle"/>
            <p:cNvSpPr/>
            <p:nvPr/>
          </p:nvSpPr>
          <p:spPr>
            <a:xfrm>
              <a:off x="-1" y="0"/>
              <a:ext cx="2301020" cy="628984"/>
            </a:xfrm>
            <a:prstGeom prst="rect">
              <a:avLst/>
            </a:prstGeom>
            <a:solidFill>
              <a:schemeClr val="accent6"/>
            </a:solidFill>
            <a:ln w="12700" cap="flat">
              <a:noFill/>
              <a:miter lim="400000"/>
            </a:ln>
            <a:effectLst/>
          </p:spPr>
          <p:txBody>
            <a:bodyPr wrap="square" lIns="45719" tIns="45719" rIns="45719" bIns="45719" numCol="1" anchor="t">
              <a:noAutofit/>
            </a:bodyPr>
            <a:lstStyle/>
            <a:p>
              <a:pPr algn="r">
                <a:lnSpc>
                  <a:spcPct val="70000"/>
                </a:lnSpc>
                <a:defRPr spc="-300" sz="4400">
                  <a:solidFill>
                    <a:srgbClr val="FFFFFF"/>
                  </a:solidFill>
                </a:defRPr>
              </a:pPr>
            </a:p>
          </p:txBody>
        </p:sp>
        <p:sp>
          <p:nvSpPr>
            <p:cNvPr id="265" name="CONTACT"/>
            <p:cNvSpPr txBox="1"/>
            <p:nvPr/>
          </p:nvSpPr>
          <p:spPr>
            <a:xfrm>
              <a:off x="-1" y="0"/>
              <a:ext cx="2301020" cy="5624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ct val="70000"/>
                </a:lnSpc>
                <a:defRPr spc="-300" sz="4400">
                  <a:solidFill>
                    <a:srgbClr val="FFFFFF"/>
                  </a:solidFill>
                </a:defRPr>
              </a:lvl1pPr>
            </a:lstStyle>
            <a:p>
              <a:pPr/>
              <a:r>
                <a:t>CONTACT</a:t>
              </a:r>
            </a:p>
          </p:txBody>
        </p:sp>
      </p:grpSp>
      <p:sp>
        <p:nvSpPr>
          <p:cNvPr id="267" name="TextBox 8"/>
          <p:cNvSpPr txBox="1"/>
          <p:nvPr/>
        </p:nvSpPr>
        <p:spPr>
          <a:xfrm>
            <a:off x="7292003" y="3375174"/>
            <a:ext cx="1804200"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advice-coaching</a:t>
            </a:r>
          </a:p>
        </p:txBody>
      </p:sp>
      <p:sp>
        <p:nvSpPr>
          <p:cNvPr id="268" name="TextBox 10"/>
          <p:cNvSpPr txBox="1"/>
          <p:nvPr/>
        </p:nvSpPr>
        <p:spPr>
          <a:xfrm>
            <a:off x="7289513" y="4012008"/>
            <a:ext cx="2418189"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advice.coaching</a:t>
            </a:r>
          </a:p>
        </p:txBody>
      </p:sp>
      <p:sp>
        <p:nvSpPr>
          <p:cNvPr id="269" name="TextBox 6"/>
          <p:cNvSpPr txBox="1"/>
          <p:nvPr/>
        </p:nvSpPr>
        <p:spPr>
          <a:xfrm>
            <a:off x="7289513" y="2765387"/>
            <a:ext cx="3216287"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contact@advicecoaching.com</a:t>
            </a:r>
          </a:p>
        </p:txBody>
      </p:sp>
      <p:sp>
        <p:nvSpPr>
          <p:cNvPr id="270" name="TextBox 12"/>
          <p:cNvSpPr txBox="1"/>
          <p:nvPr/>
        </p:nvSpPr>
        <p:spPr>
          <a:xfrm>
            <a:off x="7292003" y="2155600"/>
            <a:ext cx="1469490"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06 24 60 07 21</a:t>
            </a:r>
          </a:p>
        </p:txBody>
      </p:sp>
      <p:pic>
        <p:nvPicPr>
          <p:cNvPr id="271" name="Image 18" descr="Image 18"/>
          <p:cNvPicPr>
            <a:picLocks noChangeAspect="1"/>
          </p:cNvPicPr>
          <p:nvPr/>
        </p:nvPicPr>
        <p:blipFill>
          <a:blip r:embed="rId3">
            <a:extLst/>
          </a:blip>
          <a:stretch>
            <a:fillRect/>
          </a:stretch>
        </p:blipFill>
        <p:spPr>
          <a:xfrm>
            <a:off x="6752508" y="2034930"/>
            <a:ext cx="523907" cy="523907"/>
          </a:xfrm>
          <a:prstGeom prst="rect">
            <a:avLst/>
          </a:prstGeom>
          <a:ln w="12700">
            <a:miter lim="400000"/>
          </a:ln>
        </p:spPr>
      </p:pic>
      <p:pic>
        <p:nvPicPr>
          <p:cNvPr id="272" name="Image 23" descr="Image 23"/>
          <p:cNvPicPr>
            <a:picLocks noChangeAspect="1"/>
          </p:cNvPicPr>
          <p:nvPr/>
        </p:nvPicPr>
        <p:blipFill>
          <a:blip r:embed="rId4">
            <a:extLst/>
          </a:blip>
          <a:stretch>
            <a:fillRect/>
          </a:stretch>
        </p:blipFill>
        <p:spPr>
          <a:xfrm>
            <a:off x="6760102" y="2666346"/>
            <a:ext cx="523907" cy="523907"/>
          </a:xfrm>
          <a:prstGeom prst="rect">
            <a:avLst/>
          </a:prstGeom>
          <a:ln w="12700">
            <a:miter lim="400000"/>
          </a:ln>
        </p:spPr>
      </p:pic>
      <p:pic>
        <p:nvPicPr>
          <p:cNvPr id="273" name="Image 25" descr="Image 25"/>
          <p:cNvPicPr>
            <a:picLocks noChangeAspect="1"/>
          </p:cNvPicPr>
          <p:nvPr/>
        </p:nvPicPr>
        <p:blipFill>
          <a:blip r:embed="rId5">
            <a:extLst/>
          </a:blip>
          <a:stretch>
            <a:fillRect/>
          </a:stretch>
        </p:blipFill>
        <p:spPr>
          <a:xfrm>
            <a:off x="6776336" y="3321715"/>
            <a:ext cx="476251" cy="476251"/>
          </a:xfrm>
          <a:prstGeom prst="rect">
            <a:avLst/>
          </a:prstGeom>
          <a:ln w="12700">
            <a:miter lim="400000"/>
          </a:ln>
        </p:spPr>
      </p:pic>
      <p:pic>
        <p:nvPicPr>
          <p:cNvPr id="274" name="Image 27" descr="Image 27"/>
          <p:cNvPicPr>
            <a:picLocks noChangeAspect="1"/>
          </p:cNvPicPr>
          <p:nvPr/>
        </p:nvPicPr>
        <p:blipFill>
          <a:blip r:embed="rId6">
            <a:extLst/>
          </a:blip>
          <a:stretch>
            <a:fillRect/>
          </a:stretch>
        </p:blipFill>
        <p:spPr>
          <a:xfrm>
            <a:off x="6776336" y="3958549"/>
            <a:ext cx="476251" cy="476251"/>
          </a:xfrm>
          <a:prstGeom prst="rect">
            <a:avLst/>
          </a:prstGeom>
          <a:ln w="12700">
            <a:miter lim="400000"/>
          </a:ln>
        </p:spPr>
      </p:pic>
      <p:sp>
        <p:nvSpPr>
          <p:cNvPr id="275" name="TextBox 21"/>
          <p:cNvSpPr txBox="1"/>
          <p:nvPr/>
        </p:nvSpPr>
        <p:spPr>
          <a:xfrm>
            <a:off x="4762138" y="6402744"/>
            <a:ext cx="2667724"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vl1pPr>
          </a:lstStyle>
          <a:p>
            <a:pPr/>
            <a:r>
              <a:t>http://advicecoaching.com</a:t>
            </a:r>
          </a:p>
        </p:txBody>
      </p:sp>
      <p:pic>
        <p:nvPicPr>
          <p:cNvPr id="276" name="Image 2" descr="Image 2"/>
          <p:cNvPicPr>
            <a:picLocks noChangeAspect="1"/>
          </p:cNvPicPr>
          <p:nvPr/>
        </p:nvPicPr>
        <p:blipFill>
          <a:blip r:embed="rId7">
            <a:extLst/>
          </a:blip>
          <a:stretch>
            <a:fillRect/>
          </a:stretch>
        </p:blipFill>
        <p:spPr>
          <a:xfrm>
            <a:off x="1686199" y="1852272"/>
            <a:ext cx="4409801" cy="293888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0" name="Image 16" descr="Image 16"/>
          <p:cNvPicPr>
            <a:picLocks noChangeAspect="1"/>
          </p:cNvPicPr>
          <p:nvPr/>
        </p:nvPicPr>
        <p:blipFill>
          <a:blip r:embed="rId2">
            <a:extLst/>
          </a:blip>
          <a:stretch>
            <a:fillRect/>
          </a:stretch>
        </p:blipFill>
        <p:spPr>
          <a:xfrm>
            <a:off x="6779" y="7388"/>
            <a:ext cx="12192001" cy="6843230"/>
          </a:xfrm>
          <a:prstGeom prst="rect">
            <a:avLst/>
          </a:prstGeom>
          <a:ln w="12700">
            <a:miter lim="400000"/>
          </a:ln>
        </p:spPr>
      </p:pic>
      <p:sp>
        <p:nvSpPr>
          <p:cNvPr id="121" name="ZoneTexte 1"/>
          <p:cNvSpPr txBox="1"/>
          <p:nvPr/>
        </p:nvSpPr>
        <p:spPr>
          <a:xfrm>
            <a:off x="8694095" y="5879267"/>
            <a:ext cx="3134300" cy="2808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Source: Centre d’analyse stratégique</a:t>
            </a:r>
          </a:p>
        </p:txBody>
      </p:sp>
      <p:sp>
        <p:nvSpPr>
          <p:cNvPr id="122" name="TextBox 3"/>
          <p:cNvSpPr txBox="1"/>
          <p:nvPr/>
        </p:nvSpPr>
        <p:spPr>
          <a:xfrm>
            <a:off x="1677878" y="1564093"/>
            <a:ext cx="2020530" cy="7062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800">
                <a:solidFill>
                  <a:schemeClr val="accent6"/>
                </a:solidFill>
              </a:defRPr>
            </a:lvl1pPr>
          </a:lstStyle>
          <a:p>
            <a:pPr/>
            <a:r>
              <a:t>-30%</a:t>
            </a:r>
          </a:p>
        </p:txBody>
      </p:sp>
      <p:sp>
        <p:nvSpPr>
          <p:cNvPr id="123" name="TextBox 6"/>
          <p:cNvSpPr txBox="1"/>
          <p:nvPr/>
        </p:nvSpPr>
        <p:spPr>
          <a:xfrm>
            <a:off x="4448573" y="1581845"/>
            <a:ext cx="1561535" cy="7062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800">
                <a:solidFill>
                  <a:schemeClr val="accent6"/>
                </a:solidFill>
              </a:defRPr>
            </a:lvl1pPr>
          </a:lstStyle>
          <a:p>
            <a:pPr/>
            <a:r>
              <a:t>815</a:t>
            </a:r>
          </a:p>
        </p:txBody>
      </p:sp>
      <p:sp>
        <p:nvSpPr>
          <p:cNvPr id="124" name="TextBox 7"/>
          <p:cNvSpPr txBox="1"/>
          <p:nvPr/>
        </p:nvSpPr>
        <p:spPr>
          <a:xfrm>
            <a:off x="6494570" y="1564092"/>
            <a:ext cx="1561536" cy="7062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800">
                <a:solidFill>
                  <a:schemeClr val="accent6"/>
                </a:solidFill>
              </a:defRPr>
            </a:lvl1pPr>
          </a:lstStyle>
          <a:p>
            <a:pPr/>
            <a:r>
              <a:t>+12%</a:t>
            </a:r>
          </a:p>
        </p:txBody>
      </p:sp>
      <p:sp>
        <p:nvSpPr>
          <p:cNvPr id="125" name="TextBox 10"/>
          <p:cNvSpPr txBox="1"/>
          <p:nvPr/>
        </p:nvSpPr>
        <p:spPr>
          <a:xfrm>
            <a:off x="1348937" y="2423353"/>
            <a:ext cx="2207430" cy="24520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defRPr sz="1600"/>
            </a:lvl1pPr>
          </a:lstStyle>
          <a:p>
            <a:pPr/>
            <a:r>
              <a:t>Sur le taux d’absentéisme au sein d’une entreprise qui met en place des politiques de santé pour leurs équipes, incluant l’activité physique</a:t>
            </a:r>
          </a:p>
        </p:txBody>
      </p:sp>
      <p:sp>
        <p:nvSpPr>
          <p:cNvPr id="126" name="TextBox 11"/>
          <p:cNvSpPr txBox="1"/>
          <p:nvPr/>
        </p:nvSpPr>
        <p:spPr>
          <a:xfrm>
            <a:off x="3924660" y="2434216"/>
            <a:ext cx="1948105" cy="10177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defRPr sz="1600"/>
            </a:lvl1pPr>
          </a:lstStyle>
          <a:p>
            <a:pPr/>
            <a:r>
              <a:t>Millions d’individus dans le monde souffrent de la faim </a:t>
            </a:r>
          </a:p>
        </p:txBody>
      </p:sp>
      <p:sp>
        <p:nvSpPr>
          <p:cNvPr id="127" name="TextBox 12"/>
          <p:cNvSpPr txBox="1"/>
          <p:nvPr/>
        </p:nvSpPr>
        <p:spPr>
          <a:xfrm>
            <a:off x="6301421" y="2434216"/>
            <a:ext cx="2077631" cy="28431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defRPr sz="1600"/>
            </a:lvl1pPr>
          </a:lstStyle>
          <a:p>
            <a:pPr/>
            <a:r>
              <a:t>Sur la productivité d’un collaborateur actif (qui pratique au moins une activité physique dans la semaine) par rapport à un collaborateur sédentaire </a:t>
            </a:r>
          </a:p>
        </p:txBody>
      </p:sp>
      <p:sp>
        <p:nvSpPr>
          <p:cNvPr id="128" name="TextBox 13"/>
          <p:cNvSpPr txBox="1"/>
          <p:nvPr/>
        </p:nvSpPr>
        <p:spPr>
          <a:xfrm>
            <a:off x="8733052" y="2412843"/>
            <a:ext cx="2207430" cy="10177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defRPr sz="1600"/>
            </a:lvl1pPr>
          </a:lstStyle>
          <a:p>
            <a:pPr/>
            <a:r>
              <a:t>De la nourriture produite dans le monde est gaspillée</a:t>
            </a:r>
          </a:p>
        </p:txBody>
      </p:sp>
      <p:sp>
        <p:nvSpPr>
          <p:cNvPr id="129" name="Connecteur droit 9"/>
          <p:cNvSpPr/>
          <p:nvPr/>
        </p:nvSpPr>
        <p:spPr>
          <a:xfrm flipH="1">
            <a:off x="3751676" y="1625041"/>
            <a:ext cx="1" cy="3896514"/>
          </a:xfrm>
          <a:prstGeom prst="line">
            <a:avLst/>
          </a:prstGeom>
          <a:ln w="6350">
            <a:solidFill>
              <a:srgbClr val="000000"/>
            </a:solidFill>
            <a:miter/>
          </a:ln>
        </p:spPr>
        <p:txBody>
          <a:bodyPr lIns="45719" rIns="45719"/>
          <a:lstStyle/>
          <a:p>
            <a:pPr/>
          </a:p>
        </p:txBody>
      </p:sp>
      <p:sp>
        <p:nvSpPr>
          <p:cNvPr id="130" name="Connecteur droit 14"/>
          <p:cNvSpPr/>
          <p:nvPr/>
        </p:nvSpPr>
        <p:spPr>
          <a:xfrm flipH="1">
            <a:off x="6102779" y="1625040"/>
            <a:ext cx="1" cy="2956755"/>
          </a:xfrm>
          <a:prstGeom prst="line">
            <a:avLst/>
          </a:prstGeom>
          <a:ln w="6350">
            <a:solidFill>
              <a:srgbClr val="000000"/>
            </a:solidFill>
            <a:miter/>
          </a:ln>
        </p:spPr>
        <p:txBody>
          <a:bodyPr lIns="45719" rIns="45719"/>
          <a:lstStyle/>
          <a:p>
            <a:pPr/>
          </a:p>
        </p:txBody>
      </p:sp>
      <p:sp>
        <p:nvSpPr>
          <p:cNvPr id="131" name="Connecteur droit 17"/>
          <p:cNvSpPr/>
          <p:nvPr/>
        </p:nvSpPr>
        <p:spPr>
          <a:xfrm>
            <a:off x="8540567" y="1625040"/>
            <a:ext cx="1" cy="3896513"/>
          </a:xfrm>
          <a:prstGeom prst="line">
            <a:avLst/>
          </a:prstGeom>
          <a:ln w="6350">
            <a:solidFill>
              <a:srgbClr val="000000"/>
            </a:solidFill>
            <a:miter/>
          </a:ln>
        </p:spPr>
        <p:txBody>
          <a:bodyPr lIns="45719" rIns="45719"/>
          <a:lstStyle/>
          <a:p>
            <a:pPr/>
          </a:p>
        </p:txBody>
      </p:sp>
      <p:sp>
        <p:nvSpPr>
          <p:cNvPr id="132" name="Titre 2"/>
          <p:cNvSpPr txBox="1"/>
          <p:nvPr>
            <p:ph type="ctrTitle"/>
          </p:nvPr>
        </p:nvSpPr>
        <p:spPr>
          <a:xfrm>
            <a:off x="7031421" y="607106"/>
            <a:ext cx="4651878" cy="718453"/>
          </a:xfrm>
          <a:prstGeom prst="rect">
            <a:avLst/>
          </a:prstGeom>
          <a:solidFill>
            <a:schemeClr val="accent6"/>
          </a:solidFill>
        </p:spPr>
        <p:txBody>
          <a:bodyPr lIns="0" tIns="0" rIns="0" bIns="0"/>
          <a:lstStyle>
            <a:lvl1pPr algn="r">
              <a:defRPr sz="4400">
                <a:solidFill>
                  <a:srgbClr val="FFFFFF"/>
                </a:solidFill>
              </a:defRPr>
            </a:lvl1pPr>
          </a:lstStyle>
          <a:p>
            <a:pPr/>
            <a:r>
              <a:t>LE SAVIEZ-VOUS ?</a:t>
            </a:r>
          </a:p>
        </p:txBody>
      </p:sp>
      <p:sp>
        <p:nvSpPr>
          <p:cNvPr id="133" name="TextBox 7"/>
          <p:cNvSpPr txBox="1"/>
          <p:nvPr/>
        </p:nvSpPr>
        <p:spPr>
          <a:xfrm>
            <a:off x="9271669" y="1564092"/>
            <a:ext cx="1130196" cy="7062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800">
                <a:solidFill>
                  <a:schemeClr val="accent6"/>
                </a:solidFill>
              </a:defRPr>
            </a:lvl1pPr>
          </a:lstStyle>
          <a:p>
            <a:pPr/>
            <a:r>
              <a:t>1/3</a:t>
            </a:r>
          </a:p>
        </p:txBody>
      </p:sp>
      <p:sp>
        <p:nvSpPr>
          <p:cNvPr id="134" name="TextBox 21"/>
          <p:cNvSpPr txBox="1"/>
          <p:nvPr/>
        </p:nvSpPr>
        <p:spPr>
          <a:xfrm>
            <a:off x="4762138" y="6402744"/>
            <a:ext cx="2667724"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vl1pPr>
          </a:lstStyle>
          <a:p>
            <a:pPr/>
            <a:r>
              <a:t>http://advicecoaching.com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6" name="Image 16" descr="Image 16"/>
          <p:cNvPicPr>
            <a:picLocks noChangeAspect="1"/>
          </p:cNvPicPr>
          <p:nvPr/>
        </p:nvPicPr>
        <p:blipFill>
          <a:blip r:embed="rId2">
            <a:extLst/>
          </a:blip>
          <a:stretch>
            <a:fillRect/>
          </a:stretch>
        </p:blipFill>
        <p:spPr>
          <a:xfrm>
            <a:off x="0" y="7384"/>
            <a:ext cx="12192000" cy="6843230"/>
          </a:xfrm>
          <a:prstGeom prst="rect">
            <a:avLst/>
          </a:prstGeom>
          <a:ln w="12700">
            <a:miter lim="400000"/>
          </a:ln>
        </p:spPr>
      </p:pic>
      <p:sp>
        <p:nvSpPr>
          <p:cNvPr id="137" name="TextBox 7"/>
          <p:cNvSpPr txBox="1"/>
          <p:nvPr/>
        </p:nvSpPr>
        <p:spPr>
          <a:xfrm>
            <a:off x="1275637" y="2280887"/>
            <a:ext cx="10108129" cy="7607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chemeClr val="accent6"/>
                </a:solidFill>
              </a:defRPr>
            </a:pPr>
            <a:r>
              <a:t>Aidez votre collaborateur </a:t>
            </a:r>
            <a:r>
              <a:rPr>
                <a:solidFill>
                  <a:srgbClr val="000000"/>
                </a:solidFill>
              </a:rPr>
              <a:t>à se sentir mieux dans </a:t>
            </a:r>
            <a:r>
              <a:t>son</a:t>
            </a:r>
            <a:r>
              <a:rPr>
                <a:solidFill>
                  <a:srgbClr val="FF0000"/>
                </a:solidFill>
              </a:rPr>
              <a:t> </a:t>
            </a:r>
            <a:r>
              <a:rPr>
                <a:solidFill>
                  <a:srgbClr val="000000"/>
                </a:solidFill>
              </a:rPr>
              <a:t>environnement de travail    grâce au sport en entreprise.</a:t>
            </a:r>
          </a:p>
        </p:txBody>
      </p:sp>
      <p:sp>
        <p:nvSpPr>
          <p:cNvPr id="138" name="Titre 2"/>
          <p:cNvSpPr txBox="1"/>
          <p:nvPr>
            <p:ph type="ctrTitle"/>
          </p:nvPr>
        </p:nvSpPr>
        <p:spPr>
          <a:xfrm>
            <a:off x="6406210" y="600010"/>
            <a:ext cx="5273074" cy="718454"/>
          </a:xfrm>
          <a:prstGeom prst="rect">
            <a:avLst/>
          </a:prstGeom>
          <a:solidFill>
            <a:schemeClr val="accent6"/>
          </a:solidFill>
        </p:spPr>
        <p:txBody>
          <a:bodyPr lIns="0" tIns="0" rIns="0" bIns="0"/>
          <a:lstStyle>
            <a:lvl1pPr algn="r">
              <a:defRPr sz="4400">
                <a:solidFill>
                  <a:srgbClr val="FFFFFF"/>
                </a:solidFill>
              </a:defRPr>
            </a:lvl1pPr>
          </a:lstStyle>
          <a:p>
            <a:pPr/>
            <a:r>
              <a:t>NOTRE PROPOSITION </a:t>
            </a:r>
          </a:p>
        </p:txBody>
      </p:sp>
      <p:sp>
        <p:nvSpPr>
          <p:cNvPr id="139" name="TextBox 7"/>
          <p:cNvSpPr txBox="1"/>
          <p:nvPr/>
        </p:nvSpPr>
        <p:spPr>
          <a:xfrm>
            <a:off x="1275637" y="3150662"/>
            <a:ext cx="10014517" cy="7607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chemeClr val="accent6"/>
                </a:solidFill>
              </a:defRPr>
            </a:pPr>
            <a:r>
              <a:t>Adoptez une attitude éco-responsable </a:t>
            </a:r>
            <a:r>
              <a:rPr>
                <a:solidFill>
                  <a:srgbClr val="000000"/>
                </a:solidFill>
              </a:rPr>
              <a:t>en faisant du sport et en vous dépensant pour un projet humanitaire</a:t>
            </a:r>
          </a:p>
        </p:txBody>
      </p:sp>
      <p:sp>
        <p:nvSpPr>
          <p:cNvPr id="140" name="Flèche : droite 2"/>
          <p:cNvSpPr/>
          <p:nvPr/>
        </p:nvSpPr>
        <p:spPr>
          <a:xfrm>
            <a:off x="970960" y="2391386"/>
            <a:ext cx="226244" cy="230834"/>
          </a:xfrm>
          <a:prstGeom prst="rightArrow">
            <a:avLst>
              <a:gd name="adj1" fmla="val 50000"/>
              <a:gd name="adj2" fmla="val 50000"/>
            </a:avLst>
          </a:prstGeom>
          <a:solidFill>
            <a:schemeClr val="accent6"/>
          </a:solidFill>
          <a:ln w="12700">
            <a:miter lim="400000"/>
          </a:ln>
        </p:spPr>
        <p:txBody>
          <a:bodyPr lIns="45719" rIns="45719" anchor="ctr"/>
          <a:lstStyle/>
          <a:p>
            <a:pPr algn="ctr">
              <a:defRPr>
                <a:solidFill>
                  <a:srgbClr val="FFFFFF"/>
                </a:solidFill>
              </a:defRPr>
            </a:pPr>
          </a:p>
        </p:txBody>
      </p:sp>
      <p:sp>
        <p:nvSpPr>
          <p:cNvPr id="141" name="Flèche : droite 23"/>
          <p:cNvSpPr/>
          <p:nvPr/>
        </p:nvSpPr>
        <p:spPr>
          <a:xfrm>
            <a:off x="970960" y="3260173"/>
            <a:ext cx="226244" cy="230834"/>
          </a:xfrm>
          <a:prstGeom prst="rightArrow">
            <a:avLst>
              <a:gd name="adj1" fmla="val 50000"/>
              <a:gd name="adj2" fmla="val 50000"/>
            </a:avLst>
          </a:prstGeom>
          <a:solidFill>
            <a:schemeClr val="accent6"/>
          </a:solidFill>
          <a:ln w="12700">
            <a:miter lim="400000"/>
          </a:ln>
        </p:spPr>
        <p:txBody>
          <a:bodyPr lIns="45719" rIns="45719" anchor="ctr"/>
          <a:lstStyle/>
          <a:p>
            <a:pPr algn="ctr">
              <a:defRPr>
                <a:solidFill>
                  <a:srgbClr val="FFFFFF"/>
                </a:solidFill>
              </a:defRPr>
            </a:pPr>
          </a:p>
        </p:txBody>
      </p:sp>
      <p:sp>
        <p:nvSpPr>
          <p:cNvPr id="142" name="Flèche : droite 14"/>
          <p:cNvSpPr/>
          <p:nvPr/>
        </p:nvSpPr>
        <p:spPr>
          <a:xfrm>
            <a:off x="963140" y="4135909"/>
            <a:ext cx="226244" cy="230834"/>
          </a:xfrm>
          <a:prstGeom prst="rightArrow">
            <a:avLst>
              <a:gd name="adj1" fmla="val 50000"/>
              <a:gd name="adj2" fmla="val 50000"/>
            </a:avLst>
          </a:prstGeom>
          <a:solidFill>
            <a:schemeClr val="accent6"/>
          </a:solidFill>
          <a:ln w="12700">
            <a:miter lim="400000"/>
          </a:ln>
        </p:spPr>
        <p:txBody>
          <a:bodyPr lIns="45719" rIns="45719" anchor="ctr"/>
          <a:lstStyle/>
          <a:p>
            <a:pPr algn="ctr">
              <a:defRPr>
                <a:solidFill>
                  <a:srgbClr val="FFFFFF"/>
                </a:solidFill>
              </a:defRPr>
            </a:pPr>
          </a:p>
        </p:txBody>
      </p:sp>
      <p:sp>
        <p:nvSpPr>
          <p:cNvPr id="143" name="Flèche : droite 17"/>
          <p:cNvSpPr/>
          <p:nvPr/>
        </p:nvSpPr>
        <p:spPr>
          <a:xfrm>
            <a:off x="970960" y="4705115"/>
            <a:ext cx="226244" cy="230834"/>
          </a:xfrm>
          <a:prstGeom prst="rightArrow">
            <a:avLst>
              <a:gd name="adj1" fmla="val 50000"/>
              <a:gd name="adj2" fmla="val 50000"/>
            </a:avLst>
          </a:prstGeom>
          <a:solidFill>
            <a:schemeClr val="accent6"/>
          </a:solidFill>
          <a:ln w="12700">
            <a:miter lim="400000"/>
          </a:ln>
        </p:spPr>
        <p:txBody>
          <a:bodyPr lIns="45719" rIns="45719" anchor="ctr"/>
          <a:lstStyle/>
          <a:p>
            <a:pPr algn="ctr">
              <a:defRPr>
                <a:solidFill>
                  <a:srgbClr val="FFFFFF"/>
                </a:solidFill>
              </a:defRPr>
            </a:pPr>
          </a:p>
        </p:txBody>
      </p:sp>
      <p:sp>
        <p:nvSpPr>
          <p:cNvPr id="144" name="TextBox 7"/>
          <p:cNvSpPr txBox="1"/>
          <p:nvPr/>
        </p:nvSpPr>
        <p:spPr>
          <a:xfrm>
            <a:off x="1275636" y="4589698"/>
            <a:ext cx="10014517" cy="392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chemeClr val="accent6"/>
                </a:solidFill>
              </a:defRPr>
            </a:pPr>
            <a:r>
              <a:t>Améliorez et renforcez l’image de votre structure </a:t>
            </a:r>
            <a:r>
              <a:rPr>
                <a:solidFill>
                  <a:srgbClr val="000000"/>
                </a:solidFill>
              </a:rPr>
              <a:t>en alliant l’utile à l’agréable</a:t>
            </a:r>
          </a:p>
        </p:txBody>
      </p:sp>
      <p:sp>
        <p:nvSpPr>
          <p:cNvPr id="145" name="TextBox 7"/>
          <p:cNvSpPr txBox="1"/>
          <p:nvPr/>
        </p:nvSpPr>
        <p:spPr>
          <a:xfrm>
            <a:off x="1275636" y="4020492"/>
            <a:ext cx="10014517" cy="392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chemeClr val="accent6"/>
                </a:solidFill>
              </a:defRPr>
            </a:pPr>
            <a:r>
              <a:t>Bénéficiez de crédit d’impôts </a:t>
            </a:r>
            <a:r>
              <a:rPr>
                <a:solidFill>
                  <a:srgbClr val="000000"/>
                </a:solidFill>
              </a:rPr>
              <a:t>grâce aux dons humanitaires  </a:t>
            </a:r>
          </a:p>
        </p:txBody>
      </p:sp>
      <p:sp>
        <p:nvSpPr>
          <p:cNvPr id="146" name="TextBox 7"/>
          <p:cNvSpPr txBox="1"/>
          <p:nvPr/>
        </p:nvSpPr>
        <p:spPr>
          <a:xfrm>
            <a:off x="1275636" y="1633977"/>
            <a:ext cx="10108129" cy="392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chemeClr val="accent6"/>
                </a:solidFill>
              </a:defRPr>
            </a:pPr>
            <a:r>
              <a:t>Fédérer votre équipe </a:t>
            </a:r>
            <a:r>
              <a:rPr>
                <a:solidFill>
                  <a:srgbClr val="000000"/>
                </a:solidFill>
              </a:rPr>
              <a:t>autour du sport</a:t>
            </a:r>
          </a:p>
        </p:txBody>
      </p:sp>
      <p:sp>
        <p:nvSpPr>
          <p:cNvPr id="147" name="Flèche : droite 12"/>
          <p:cNvSpPr/>
          <p:nvPr/>
        </p:nvSpPr>
        <p:spPr>
          <a:xfrm>
            <a:off x="970960" y="1744476"/>
            <a:ext cx="226244" cy="230834"/>
          </a:xfrm>
          <a:prstGeom prst="rightArrow">
            <a:avLst>
              <a:gd name="adj1" fmla="val 50000"/>
              <a:gd name="adj2" fmla="val 50000"/>
            </a:avLst>
          </a:prstGeom>
          <a:solidFill>
            <a:schemeClr val="accent6"/>
          </a:solidFill>
          <a:ln w="12700">
            <a:miter lim="400000"/>
          </a:ln>
        </p:spPr>
        <p:txBody>
          <a:bodyPr lIns="45719" rIns="45719" anchor="ctr"/>
          <a:lstStyle/>
          <a:p>
            <a:pPr algn="ctr">
              <a:defRPr>
                <a:solidFill>
                  <a:srgbClr val="FFFFFF"/>
                </a:solidFill>
              </a:defRPr>
            </a:pPr>
          </a:p>
        </p:txBody>
      </p:sp>
      <p:sp>
        <p:nvSpPr>
          <p:cNvPr id="148" name="TextBox 21"/>
          <p:cNvSpPr txBox="1"/>
          <p:nvPr/>
        </p:nvSpPr>
        <p:spPr>
          <a:xfrm>
            <a:off x="4762138" y="6402744"/>
            <a:ext cx="2667724"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vl1pPr>
          </a:lstStyle>
          <a:p>
            <a:pPr/>
            <a:r>
              <a:t>http://advicecoaching.com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Image 16" descr="Image 16"/>
          <p:cNvPicPr>
            <a:picLocks noChangeAspect="1"/>
          </p:cNvPicPr>
          <p:nvPr/>
        </p:nvPicPr>
        <p:blipFill>
          <a:blip r:embed="rId2">
            <a:extLst/>
          </a:blip>
          <a:stretch>
            <a:fillRect/>
          </a:stretch>
        </p:blipFill>
        <p:spPr>
          <a:xfrm>
            <a:off x="0" y="7384"/>
            <a:ext cx="12192000" cy="6843230"/>
          </a:xfrm>
          <a:prstGeom prst="rect">
            <a:avLst/>
          </a:prstGeom>
          <a:ln w="12700">
            <a:miter lim="400000"/>
          </a:ln>
        </p:spPr>
      </p:pic>
      <p:sp>
        <p:nvSpPr>
          <p:cNvPr id="151" name="TextBox 7"/>
          <p:cNvSpPr txBox="1"/>
          <p:nvPr/>
        </p:nvSpPr>
        <p:spPr>
          <a:xfrm>
            <a:off x="1040011" y="2863637"/>
            <a:ext cx="2950592" cy="20856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solidFill>
                  <a:schemeClr val="accent6"/>
                </a:solidFill>
              </a:defRPr>
            </a:pPr>
            <a:r>
              <a:t>Choisissez l’action Humanitaire</a:t>
            </a:r>
          </a:p>
          <a:p>
            <a:pPr algn="ctr"/>
            <a:r>
              <a:t>à laquelle vous souhaitez contribuer (parmi nos associations partenaires). Puis choisissez les cours adaptés à vos besoins. </a:t>
            </a:r>
          </a:p>
        </p:txBody>
      </p:sp>
      <p:sp>
        <p:nvSpPr>
          <p:cNvPr id="152" name="Titre 2"/>
          <p:cNvSpPr txBox="1"/>
          <p:nvPr>
            <p:ph type="ctrTitle"/>
          </p:nvPr>
        </p:nvSpPr>
        <p:spPr>
          <a:xfrm>
            <a:off x="6859769" y="585967"/>
            <a:ext cx="4829187" cy="718454"/>
          </a:xfrm>
          <a:prstGeom prst="rect">
            <a:avLst/>
          </a:prstGeom>
          <a:solidFill>
            <a:schemeClr val="accent6"/>
          </a:solidFill>
        </p:spPr>
        <p:txBody>
          <a:bodyPr lIns="0" tIns="0" rIns="0" bIns="0"/>
          <a:lstStyle>
            <a:lvl1pPr algn="r">
              <a:defRPr sz="4400">
                <a:solidFill>
                  <a:srgbClr val="FFFFFF"/>
                </a:solidFill>
              </a:defRPr>
            </a:lvl1pPr>
          </a:lstStyle>
          <a:p>
            <a:pPr/>
            <a:r>
              <a:t>COMMENT FAIRE ?</a:t>
            </a:r>
          </a:p>
        </p:txBody>
      </p:sp>
      <p:sp>
        <p:nvSpPr>
          <p:cNvPr id="153" name="TextBox 7"/>
          <p:cNvSpPr txBox="1"/>
          <p:nvPr/>
        </p:nvSpPr>
        <p:spPr>
          <a:xfrm>
            <a:off x="4603205" y="2863637"/>
            <a:ext cx="2872158" cy="15014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solidFill>
                  <a:schemeClr val="accent6"/>
                </a:solidFill>
              </a:defRPr>
            </a:pPr>
            <a:r>
              <a:t>Pour chaque calorie dépensée, </a:t>
            </a:r>
          </a:p>
          <a:p>
            <a:pPr algn="ctr"/>
            <a:r>
              <a:t>ADVICE s’engage à reverser de l’argent en votre nom à l’association choisie</a:t>
            </a:r>
          </a:p>
        </p:txBody>
      </p:sp>
      <p:sp>
        <p:nvSpPr>
          <p:cNvPr id="154" name="TextBox 7"/>
          <p:cNvSpPr txBox="1"/>
          <p:nvPr/>
        </p:nvSpPr>
        <p:spPr>
          <a:xfrm>
            <a:off x="8127185" y="2867018"/>
            <a:ext cx="2872158" cy="12093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solidFill>
                  <a:schemeClr val="accent6"/>
                </a:solidFill>
              </a:defRPr>
            </a:pPr>
            <a:r>
              <a:t> Suivez l’avancement </a:t>
            </a:r>
          </a:p>
          <a:p>
            <a:pPr algn="ctr"/>
          </a:p>
          <a:p>
            <a:pPr algn="ctr"/>
            <a:r>
              <a:t>de votre projet humanitaire grâce à la newsletter ADVICE</a:t>
            </a:r>
          </a:p>
        </p:txBody>
      </p:sp>
      <p:pic>
        <p:nvPicPr>
          <p:cNvPr id="155" name="Image 5" descr="Image 5"/>
          <p:cNvPicPr>
            <a:picLocks noChangeAspect="1"/>
          </p:cNvPicPr>
          <p:nvPr/>
        </p:nvPicPr>
        <p:blipFill>
          <a:blip r:embed="rId3">
            <a:extLst/>
          </a:blip>
          <a:stretch>
            <a:fillRect/>
          </a:stretch>
        </p:blipFill>
        <p:spPr>
          <a:xfrm>
            <a:off x="2112978" y="1659117"/>
            <a:ext cx="804659" cy="804659"/>
          </a:xfrm>
          <a:prstGeom prst="rect">
            <a:avLst/>
          </a:prstGeom>
          <a:ln w="12700">
            <a:miter lim="400000"/>
          </a:ln>
        </p:spPr>
      </p:pic>
      <p:pic>
        <p:nvPicPr>
          <p:cNvPr id="156" name="Image 8" descr="Image 8"/>
          <p:cNvPicPr>
            <a:picLocks noChangeAspect="1"/>
          </p:cNvPicPr>
          <p:nvPr/>
        </p:nvPicPr>
        <p:blipFill>
          <a:blip r:embed="rId4">
            <a:extLst/>
          </a:blip>
          <a:stretch>
            <a:fillRect/>
          </a:stretch>
        </p:blipFill>
        <p:spPr>
          <a:xfrm>
            <a:off x="5636955" y="1659119"/>
            <a:ext cx="804659" cy="804659"/>
          </a:xfrm>
          <a:prstGeom prst="rect">
            <a:avLst/>
          </a:prstGeom>
          <a:ln w="12700">
            <a:miter lim="400000"/>
          </a:ln>
        </p:spPr>
      </p:pic>
      <p:pic>
        <p:nvPicPr>
          <p:cNvPr id="157" name="Image 10" descr="Image 10"/>
          <p:cNvPicPr>
            <a:picLocks noChangeAspect="1"/>
          </p:cNvPicPr>
          <p:nvPr/>
        </p:nvPicPr>
        <p:blipFill>
          <a:blip r:embed="rId5">
            <a:extLst/>
          </a:blip>
          <a:stretch>
            <a:fillRect/>
          </a:stretch>
        </p:blipFill>
        <p:spPr>
          <a:xfrm>
            <a:off x="9274363" y="1659115"/>
            <a:ext cx="804660" cy="804661"/>
          </a:xfrm>
          <a:prstGeom prst="rect">
            <a:avLst/>
          </a:prstGeom>
          <a:ln w="12700">
            <a:miter lim="400000"/>
          </a:ln>
        </p:spPr>
      </p:pic>
      <p:sp>
        <p:nvSpPr>
          <p:cNvPr id="158" name="Connecteur droit 12"/>
          <p:cNvSpPr/>
          <p:nvPr/>
        </p:nvSpPr>
        <p:spPr>
          <a:xfrm flipH="1">
            <a:off x="4374036" y="1883001"/>
            <a:ext cx="1" cy="2884603"/>
          </a:xfrm>
          <a:prstGeom prst="line">
            <a:avLst/>
          </a:prstGeom>
          <a:ln w="6350">
            <a:solidFill>
              <a:srgbClr val="000000"/>
            </a:solidFill>
            <a:miter/>
          </a:ln>
        </p:spPr>
        <p:txBody>
          <a:bodyPr lIns="45719" rIns="45719"/>
          <a:lstStyle/>
          <a:p>
            <a:pPr/>
          </a:p>
        </p:txBody>
      </p:sp>
      <p:sp>
        <p:nvSpPr>
          <p:cNvPr id="159" name="Connecteur droit 25"/>
          <p:cNvSpPr/>
          <p:nvPr/>
        </p:nvSpPr>
        <p:spPr>
          <a:xfrm>
            <a:off x="7797538" y="1883001"/>
            <a:ext cx="1" cy="2884603"/>
          </a:xfrm>
          <a:prstGeom prst="line">
            <a:avLst/>
          </a:prstGeom>
          <a:ln w="6350">
            <a:solidFill>
              <a:srgbClr val="000000"/>
            </a:solidFill>
            <a:miter/>
          </a:ln>
        </p:spPr>
        <p:txBody>
          <a:bodyPr lIns="45719" rIns="45719"/>
          <a:lstStyle/>
          <a:p>
            <a:pPr/>
          </a:p>
        </p:txBody>
      </p:sp>
      <p:sp>
        <p:nvSpPr>
          <p:cNvPr id="160" name="TextBox 21"/>
          <p:cNvSpPr txBox="1"/>
          <p:nvPr/>
        </p:nvSpPr>
        <p:spPr>
          <a:xfrm>
            <a:off x="4762138" y="6402744"/>
            <a:ext cx="2667724"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vl1pPr>
          </a:lstStyle>
          <a:p>
            <a:pPr/>
            <a:r>
              <a:t>http://advicecoaching.com</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2" name="Image 16" descr="Image 16"/>
          <p:cNvPicPr>
            <a:picLocks noChangeAspect="1"/>
          </p:cNvPicPr>
          <p:nvPr/>
        </p:nvPicPr>
        <p:blipFill>
          <a:blip r:embed="rId2">
            <a:extLst/>
          </a:blip>
          <a:stretch>
            <a:fillRect/>
          </a:stretch>
        </p:blipFill>
        <p:spPr>
          <a:xfrm>
            <a:off x="0" y="-3367"/>
            <a:ext cx="12192000" cy="6843230"/>
          </a:xfrm>
          <a:prstGeom prst="rect">
            <a:avLst/>
          </a:prstGeom>
          <a:ln w="12700">
            <a:miter lim="400000"/>
          </a:ln>
        </p:spPr>
      </p:pic>
      <p:sp>
        <p:nvSpPr>
          <p:cNvPr id="163" name="Titre 2"/>
          <p:cNvSpPr txBox="1"/>
          <p:nvPr>
            <p:ph type="ctrTitle"/>
          </p:nvPr>
        </p:nvSpPr>
        <p:spPr>
          <a:xfrm>
            <a:off x="6949860" y="591937"/>
            <a:ext cx="4725958" cy="718454"/>
          </a:xfrm>
          <a:prstGeom prst="rect">
            <a:avLst/>
          </a:prstGeom>
          <a:solidFill>
            <a:schemeClr val="accent6"/>
          </a:solidFill>
        </p:spPr>
        <p:txBody>
          <a:bodyPr lIns="0" tIns="0" rIns="0" bIns="0"/>
          <a:lstStyle>
            <a:lvl1pPr algn="r">
              <a:defRPr sz="4400">
                <a:solidFill>
                  <a:srgbClr val="FFFFFF"/>
                </a:solidFill>
              </a:defRPr>
            </a:lvl1pPr>
          </a:lstStyle>
          <a:p>
            <a:pPr/>
            <a:r>
              <a:t>LES ASSOCIATIONS </a:t>
            </a:r>
          </a:p>
        </p:txBody>
      </p:sp>
      <p:sp>
        <p:nvSpPr>
          <p:cNvPr id="164" name="TextBox 7"/>
          <p:cNvSpPr txBox="1"/>
          <p:nvPr/>
        </p:nvSpPr>
        <p:spPr>
          <a:xfrm>
            <a:off x="623488" y="2711799"/>
            <a:ext cx="2674195" cy="392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Sport</a:t>
            </a:r>
            <a:r>
              <a:rPr>
                <a:solidFill>
                  <a:schemeClr val="accent6"/>
                </a:solidFill>
              </a:rPr>
              <a:t> contre la faim</a:t>
            </a:r>
          </a:p>
        </p:txBody>
      </p:sp>
      <p:sp>
        <p:nvSpPr>
          <p:cNvPr id="165" name="TextBox 7"/>
          <p:cNvSpPr txBox="1"/>
          <p:nvPr/>
        </p:nvSpPr>
        <p:spPr>
          <a:xfrm>
            <a:off x="3322499" y="2718565"/>
            <a:ext cx="3282946" cy="392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chemeClr val="accent6"/>
                </a:solidFill>
              </a:defRPr>
            </a:pPr>
            <a:r>
              <a:t>Education </a:t>
            </a:r>
            <a:r>
              <a:rPr>
                <a:solidFill>
                  <a:srgbClr val="000000"/>
                </a:solidFill>
              </a:rPr>
              <a:t>grâce au sport</a:t>
            </a:r>
          </a:p>
        </p:txBody>
      </p:sp>
      <p:sp>
        <p:nvSpPr>
          <p:cNvPr id="166" name="TextBox 7"/>
          <p:cNvSpPr txBox="1"/>
          <p:nvPr/>
        </p:nvSpPr>
        <p:spPr>
          <a:xfrm>
            <a:off x="6949860" y="2717875"/>
            <a:ext cx="1835976" cy="3924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chemeClr val="accent6"/>
                </a:solidFill>
              </a:defRPr>
            </a:pPr>
            <a:r>
              <a:t>Green </a:t>
            </a:r>
            <a:r>
              <a:rPr>
                <a:solidFill>
                  <a:srgbClr val="000000"/>
                </a:solidFill>
              </a:rPr>
              <a:t>sport</a:t>
            </a:r>
          </a:p>
        </p:txBody>
      </p:sp>
      <p:pic>
        <p:nvPicPr>
          <p:cNvPr id="167" name="Image 24" descr="Image 24"/>
          <p:cNvPicPr>
            <a:picLocks noChangeAspect="1"/>
          </p:cNvPicPr>
          <p:nvPr/>
        </p:nvPicPr>
        <p:blipFill>
          <a:blip r:embed="rId3">
            <a:extLst/>
          </a:blip>
          <a:stretch>
            <a:fillRect/>
          </a:stretch>
        </p:blipFill>
        <p:spPr>
          <a:xfrm flipH="1">
            <a:off x="1449709" y="1710750"/>
            <a:ext cx="1021751" cy="1007816"/>
          </a:xfrm>
          <a:prstGeom prst="rect">
            <a:avLst/>
          </a:prstGeom>
          <a:ln w="12700">
            <a:miter lim="400000"/>
          </a:ln>
        </p:spPr>
      </p:pic>
      <p:pic>
        <p:nvPicPr>
          <p:cNvPr id="168" name="Image 26" descr="Image 26"/>
          <p:cNvPicPr>
            <a:picLocks noChangeAspect="1"/>
          </p:cNvPicPr>
          <p:nvPr/>
        </p:nvPicPr>
        <p:blipFill>
          <a:blip r:embed="rId4">
            <a:extLst/>
          </a:blip>
          <a:stretch>
            <a:fillRect/>
          </a:stretch>
        </p:blipFill>
        <p:spPr>
          <a:xfrm>
            <a:off x="4390499" y="1739932"/>
            <a:ext cx="1138750" cy="1138750"/>
          </a:xfrm>
          <a:prstGeom prst="rect">
            <a:avLst/>
          </a:prstGeom>
          <a:ln w="12700">
            <a:miter lim="400000"/>
          </a:ln>
        </p:spPr>
      </p:pic>
      <p:pic>
        <p:nvPicPr>
          <p:cNvPr id="169" name="Image 28" descr="Image 28"/>
          <p:cNvPicPr>
            <a:picLocks noChangeAspect="1"/>
          </p:cNvPicPr>
          <p:nvPr/>
        </p:nvPicPr>
        <p:blipFill>
          <a:blip r:embed="rId5">
            <a:extLst/>
          </a:blip>
          <a:stretch>
            <a:fillRect/>
          </a:stretch>
        </p:blipFill>
        <p:spPr>
          <a:xfrm>
            <a:off x="7209594" y="1710750"/>
            <a:ext cx="952501" cy="952501"/>
          </a:xfrm>
          <a:prstGeom prst="rect">
            <a:avLst/>
          </a:prstGeom>
          <a:ln w="12700">
            <a:miter lim="400000"/>
          </a:ln>
        </p:spPr>
      </p:pic>
      <p:sp>
        <p:nvSpPr>
          <p:cNvPr id="170" name="ZoneTexte 5"/>
          <p:cNvSpPr txBox="1"/>
          <p:nvPr/>
        </p:nvSpPr>
        <p:spPr>
          <a:xfrm>
            <a:off x="784160" y="3354804"/>
            <a:ext cx="2264948" cy="15014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Courez contre la famine en brûlant des calories. </a:t>
            </a:r>
          </a:p>
          <a:p>
            <a:pPr algn="ctr">
              <a:defRPr>
                <a:solidFill>
                  <a:schemeClr val="accent6"/>
                </a:solidFill>
              </a:defRPr>
            </a:pPr>
            <a:r>
              <a:t>(Action contre la faim, human appeal)</a:t>
            </a:r>
          </a:p>
        </p:txBody>
      </p:sp>
      <p:sp>
        <p:nvSpPr>
          <p:cNvPr id="171" name="ZoneTexte 17"/>
          <p:cNvSpPr txBox="1"/>
          <p:nvPr/>
        </p:nvSpPr>
        <p:spPr>
          <a:xfrm>
            <a:off x="3400149" y="3354804"/>
            <a:ext cx="3089429" cy="12093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Boxer pour que tous les enfants aient accès à l’éducation.</a:t>
            </a:r>
          </a:p>
          <a:p>
            <a:pPr algn="ctr">
              <a:defRPr>
                <a:solidFill>
                  <a:schemeClr val="accent6"/>
                </a:solidFill>
              </a:defRPr>
            </a:pPr>
            <a:r>
              <a:t>(plan international, </a:t>
            </a:r>
          </a:p>
          <a:p>
            <a:pPr algn="ctr">
              <a:defRPr>
                <a:solidFill>
                  <a:schemeClr val="accent6"/>
                </a:solidFill>
              </a:defRPr>
            </a:pPr>
            <a:r>
              <a:t>SOS villages d'enfants)</a:t>
            </a:r>
          </a:p>
        </p:txBody>
      </p:sp>
      <p:sp>
        <p:nvSpPr>
          <p:cNvPr id="172" name="ZoneTexte 18"/>
          <p:cNvSpPr txBox="1"/>
          <p:nvPr/>
        </p:nvSpPr>
        <p:spPr>
          <a:xfrm>
            <a:off x="6490039" y="3355294"/>
            <a:ext cx="2503047" cy="15014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Faites du yoga et laissez respirer la planète en plantant des arbres. </a:t>
            </a:r>
          </a:p>
          <a:p>
            <a:pPr algn="ctr">
              <a:defRPr>
                <a:solidFill>
                  <a:schemeClr val="accent6"/>
                </a:solidFill>
              </a:defRPr>
            </a:pPr>
            <a:r>
              <a:t>(fondation Nicolas Hulot, amis de la terre)</a:t>
            </a:r>
          </a:p>
        </p:txBody>
      </p:sp>
      <p:sp>
        <p:nvSpPr>
          <p:cNvPr id="173" name="TextBox 7"/>
          <p:cNvSpPr txBox="1"/>
          <p:nvPr/>
        </p:nvSpPr>
        <p:spPr>
          <a:xfrm>
            <a:off x="9476424" y="2714904"/>
            <a:ext cx="1835976" cy="392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La</a:t>
            </a:r>
            <a:r>
              <a:rPr>
                <a:solidFill>
                  <a:schemeClr val="accent6"/>
                </a:solidFill>
              </a:rPr>
              <a:t> sportive</a:t>
            </a:r>
          </a:p>
        </p:txBody>
      </p:sp>
      <p:sp>
        <p:nvSpPr>
          <p:cNvPr id="174" name="ZoneTexte 27"/>
          <p:cNvSpPr txBox="1"/>
          <p:nvPr/>
        </p:nvSpPr>
        <p:spPr>
          <a:xfrm>
            <a:off x="9012660" y="3350271"/>
            <a:ext cx="2503047" cy="15014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Bougez contre les inégalités Hommes/Femmes  en France et dans le monde.</a:t>
            </a:r>
          </a:p>
          <a:p>
            <a:pPr algn="ctr">
              <a:defRPr>
                <a:solidFill>
                  <a:schemeClr val="accent6"/>
                </a:solidFill>
              </a:defRPr>
            </a:pPr>
            <a:r>
              <a:t>(fondation des femmes)</a:t>
            </a:r>
          </a:p>
        </p:txBody>
      </p:sp>
      <p:pic>
        <p:nvPicPr>
          <p:cNvPr id="175" name="Image 29" descr="Image 29"/>
          <p:cNvPicPr>
            <a:picLocks noChangeAspect="1"/>
          </p:cNvPicPr>
          <p:nvPr/>
        </p:nvPicPr>
        <p:blipFill>
          <a:blip r:embed="rId6">
            <a:extLst/>
          </a:blip>
          <a:stretch>
            <a:fillRect/>
          </a:stretch>
        </p:blipFill>
        <p:spPr>
          <a:xfrm>
            <a:off x="9923116" y="1867317"/>
            <a:ext cx="720928" cy="720929"/>
          </a:xfrm>
          <a:prstGeom prst="rect">
            <a:avLst/>
          </a:prstGeom>
          <a:ln w="12700">
            <a:miter lim="400000"/>
          </a:ln>
        </p:spPr>
      </p:pic>
      <p:sp>
        <p:nvSpPr>
          <p:cNvPr id="176" name="TextBox 21"/>
          <p:cNvSpPr txBox="1"/>
          <p:nvPr/>
        </p:nvSpPr>
        <p:spPr>
          <a:xfrm>
            <a:off x="4762138" y="6402744"/>
            <a:ext cx="2667724"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vl1pPr>
          </a:lstStyle>
          <a:p>
            <a:pPr/>
            <a:r>
              <a:t>http://advicecoaching.com</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Image 13" descr="Image 13"/>
          <p:cNvPicPr>
            <a:picLocks noChangeAspect="1"/>
          </p:cNvPicPr>
          <p:nvPr/>
        </p:nvPicPr>
        <p:blipFill>
          <a:blip r:embed="rId2">
            <a:extLst/>
          </a:blip>
          <a:stretch>
            <a:fillRect/>
          </a:stretch>
        </p:blipFill>
        <p:spPr>
          <a:xfrm>
            <a:off x="0" y="14771"/>
            <a:ext cx="12192000" cy="6843229"/>
          </a:xfrm>
          <a:prstGeom prst="rect">
            <a:avLst/>
          </a:prstGeom>
          <a:ln w="12700">
            <a:miter lim="400000"/>
          </a:ln>
        </p:spPr>
      </p:pic>
      <p:grpSp>
        <p:nvGrpSpPr>
          <p:cNvPr id="181" name="Titre 1"/>
          <p:cNvGrpSpPr/>
          <p:nvPr/>
        </p:nvGrpSpPr>
        <p:grpSpPr>
          <a:xfrm>
            <a:off x="7428413" y="606861"/>
            <a:ext cx="4250111" cy="694038"/>
            <a:chOff x="0" y="0"/>
            <a:chExt cx="4250109" cy="694036"/>
          </a:xfrm>
        </p:grpSpPr>
        <p:sp>
          <p:nvSpPr>
            <p:cNvPr id="179" name="Rectangle"/>
            <p:cNvSpPr/>
            <p:nvPr/>
          </p:nvSpPr>
          <p:spPr>
            <a:xfrm>
              <a:off x="0" y="0"/>
              <a:ext cx="4250110" cy="694037"/>
            </a:xfrm>
            <a:prstGeom prst="rect">
              <a:avLst/>
            </a:prstGeom>
            <a:solidFill>
              <a:schemeClr val="accent6"/>
            </a:solidFill>
            <a:ln w="12700" cap="flat">
              <a:noFill/>
              <a:miter lim="400000"/>
            </a:ln>
            <a:effectLst/>
          </p:spPr>
          <p:txBody>
            <a:bodyPr wrap="square" lIns="45719" tIns="45719" rIns="45719" bIns="45719" numCol="1" anchor="ctr">
              <a:noAutofit/>
            </a:bodyPr>
            <a:lstStyle/>
            <a:p>
              <a:pPr algn="r">
                <a:lnSpc>
                  <a:spcPct val="90000"/>
                </a:lnSpc>
                <a:defRPr spc="-300" sz="4800">
                  <a:solidFill>
                    <a:srgbClr val="404040"/>
                  </a:solidFill>
                </a:defRPr>
              </a:pPr>
            </a:p>
          </p:txBody>
        </p:sp>
        <p:sp>
          <p:nvSpPr>
            <p:cNvPr id="180" name="NOTRE PROMESSE"/>
            <p:cNvSpPr txBox="1"/>
            <p:nvPr/>
          </p:nvSpPr>
          <p:spPr>
            <a:xfrm>
              <a:off x="0" y="65782"/>
              <a:ext cx="4250110" cy="5624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r">
                <a:lnSpc>
                  <a:spcPct val="90000"/>
                </a:lnSpc>
                <a:defRPr spc="-300" sz="4400">
                  <a:solidFill>
                    <a:srgbClr val="FFFFFF"/>
                  </a:solidFill>
                </a:defRPr>
              </a:lvl1pPr>
            </a:lstStyle>
            <a:p>
              <a:pPr/>
              <a:r>
                <a:t>NOTRE PROMESSE</a:t>
              </a:r>
            </a:p>
          </p:txBody>
        </p:sp>
      </p:grpSp>
      <p:sp>
        <p:nvSpPr>
          <p:cNvPr id="182" name="Rectangle 10"/>
          <p:cNvSpPr txBox="1"/>
          <p:nvPr/>
        </p:nvSpPr>
        <p:spPr>
          <a:xfrm>
            <a:off x="1594734" y="3115510"/>
            <a:ext cx="2487980" cy="17349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spcBef>
                <a:spcPts val="1000"/>
              </a:spcBef>
              <a:defRPr sz="1600"/>
            </a:lvl1pPr>
          </a:lstStyle>
          <a:p>
            <a:pPr/>
            <a:r>
              <a:t>L’accès à un vaste réseau de coachs soigneusement choisis selon leurs spécialités et leurs réputations </a:t>
            </a:r>
          </a:p>
        </p:txBody>
      </p:sp>
      <p:sp>
        <p:nvSpPr>
          <p:cNvPr id="183" name="Rectangle 11"/>
          <p:cNvSpPr txBox="1"/>
          <p:nvPr/>
        </p:nvSpPr>
        <p:spPr>
          <a:xfrm>
            <a:off x="4877368" y="3115510"/>
            <a:ext cx="2487981" cy="6591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spcBef>
                <a:spcPts val="1000"/>
              </a:spcBef>
              <a:defRPr sz="1600"/>
            </a:lvl1pPr>
          </a:lstStyle>
          <a:p>
            <a:pPr/>
            <a:r>
              <a:t>Des concepts personnalisés selon vos besoins</a:t>
            </a:r>
          </a:p>
        </p:txBody>
      </p:sp>
      <p:sp>
        <p:nvSpPr>
          <p:cNvPr id="184" name="Rectangle 12"/>
          <p:cNvSpPr txBox="1"/>
          <p:nvPr/>
        </p:nvSpPr>
        <p:spPr>
          <a:xfrm>
            <a:off x="8049355" y="3115511"/>
            <a:ext cx="2487981" cy="10177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spcBef>
                <a:spcPts val="1000"/>
              </a:spcBef>
              <a:defRPr sz="1600"/>
            </a:lvl1pPr>
          </a:lstStyle>
          <a:p>
            <a:pPr/>
            <a:r>
              <a:t>L’assurance d’apporter du bien-être à vos collaborateurs </a:t>
            </a:r>
          </a:p>
        </p:txBody>
      </p:sp>
      <p:pic>
        <p:nvPicPr>
          <p:cNvPr id="185" name="Image 27" descr="Image 27"/>
          <p:cNvPicPr>
            <a:picLocks noChangeAspect="1"/>
          </p:cNvPicPr>
          <p:nvPr/>
        </p:nvPicPr>
        <p:blipFill>
          <a:blip r:embed="rId3">
            <a:extLst/>
          </a:blip>
          <a:stretch>
            <a:fillRect/>
          </a:stretch>
        </p:blipFill>
        <p:spPr>
          <a:xfrm>
            <a:off x="2362474" y="2076057"/>
            <a:ext cx="952501" cy="952501"/>
          </a:xfrm>
          <a:prstGeom prst="rect">
            <a:avLst/>
          </a:prstGeom>
          <a:ln w="12700">
            <a:miter lim="400000"/>
          </a:ln>
        </p:spPr>
      </p:pic>
      <p:pic>
        <p:nvPicPr>
          <p:cNvPr id="186" name="Image 29" descr="Image 29"/>
          <p:cNvPicPr>
            <a:picLocks noChangeAspect="1"/>
          </p:cNvPicPr>
          <p:nvPr/>
        </p:nvPicPr>
        <p:blipFill>
          <a:blip r:embed="rId4">
            <a:extLst/>
          </a:blip>
          <a:stretch>
            <a:fillRect/>
          </a:stretch>
        </p:blipFill>
        <p:spPr>
          <a:xfrm>
            <a:off x="5677448" y="2076057"/>
            <a:ext cx="952501" cy="952501"/>
          </a:xfrm>
          <a:prstGeom prst="rect">
            <a:avLst/>
          </a:prstGeom>
          <a:ln w="12700">
            <a:miter lim="400000"/>
          </a:ln>
        </p:spPr>
      </p:pic>
      <p:pic>
        <p:nvPicPr>
          <p:cNvPr id="187" name="Image 31" descr="Image 31"/>
          <p:cNvPicPr>
            <a:picLocks noChangeAspect="1"/>
          </p:cNvPicPr>
          <p:nvPr/>
        </p:nvPicPr>
        <p:blipFill>
          <a:blip r:embed="rId5">
            <a:extLst/>
          </a:blip>
          <a:stretch>
            <a:fillRect/>
          </a:stretch>
        </p:blipFill>
        <p:spPr>
          <a:xfrm>
            <a:off x="8817095" y="2076057"/>
            <a:ext cx="952501" cy="952501"/>
          </a:xfrm>
          <a:prstGeom prst="rect">
            <a:avLst/>
          </a:prstGeom>
          <a:ln w="12700">
            <a:miter lim="400000"/>
          </a:ln>
        </p:spPr>
      </p:pic>
      <p:sp>
        <p:nvSpPr>
          <p:cNvPr id="188" name="TextBox 21"/>
          <p:cNvSpPr txBox="1"/>
          <p:nvPr/>
        </p:nvSpPr>
        <p:spPr>
          <a:xfrm>
            <a:off x="4762138" y="6402744"/>
            <a:ext cx="2667724"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vl1pPr>
          </a:lstStyle>
          <a:p>
            <a:pPr/>
            <a:r>
              <a:t>http://advicecoaching.com</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Image 38" descr="Image 38"/>
          <p:cNvPicPr>
            <a:picLocks noChangeAspect="1"/>
          </p:cNvPicPr>
          <p:nvPr/>
        </p:nvPicPr>
        <p:blipFill>
          <a:blip r:embed="rId2">
            <a:extLst/>
          </a:blip>
          <a:stretch>
            <a:fillRect/>
          </a:stretch>
        </p:blipFill>
        <p:spPr>
          <a:xfrm>
            <a:off x="0" y="7384"/>
            <a:ext cx="12192000" cy="6843230"/>
          </a:xfrm>
          <a:prstGeom prst="rect">
            <a:avLst/>
          </a:prstGeom>
          <a:ln w="12700">
            <a:miter lim="400000"/>
          </a:ln>
        </p:spPr>
      </p:pic>
      <p:grpSp>
        <p:nvGrpSpPr>
          <p:cNvPr id="193" name="Titre 13"/>
          <p:cNvGrpSpPr/>
          <p:nvPr/>
        </p:nvGrpSpPr>
        <p:grpSpPr>
          <a:xfrm>
            <a:off x="8238477" y="602663"/>
            <a:ext cx="3438303" cy="584776"/>
            <a:chOff x="0" y="0"/>
            <a:chExt cx="3438302" cy="584775"/>
          </a:xfrm>
        </p:grpSpPr>
        <p:sp>
          <p:nvSpPr>
            <p:cNvPr id="191" name="Rectangle"/>
            <p:cNvSpPr/>
            <p:nvPr/>
          </p:nvSpPr>
          <p:spPr>
            <a:xfrm>
              <a:off x="0" y="-1"/>
              <a:ext cx="3438303" cy="584777"/>
            </a:xfrm>
            <a:prstGeom prst="rect">
              <a:avLst/>
            </a:prstGeom>
            <a:solidFill>
              <a:schemeClr val="accent6"/>
            </a:solidFill>
            <a:ln w="12700" cap="flat">
              <a:noFill/>
              <a:miter lim="400000"/>
            </a:ln>
            <a:effectLst/>
          </p:spPr>
          <p:txBody>
            <a:bodyPr wrap="square" lIns="45719" tIns="45719" rIns="45719" bIns="45719" numCol="1" anchor="t">
              <a:noAutofit/>
            </a:bodyPr>
            <a:lstStyle/>
            <a:p>
              <a:pPr algn="r">
                <a:lnSpc>
                  <a:spcPct val="70000"/>
                </a:lnSpc>
                <a:defRPr spc="-300" sz="4000">
                  <a:solidFill>
                    <a:srgbClr val="404040"/>
                  </a:solidFill>
                </a:defRPr>
              </a:pPr>
            </a:p>
          </p:txBody>
        </p:sp>
        <p:sp>
          <p:nvSpPr>
            <p:cNvPr id="192" name="NOS CONCEPTS"/>
            <p:cNvSpPr txBox="1"/>
            <p:nvPr/>
          </p:nvSpPr>
          <p:spPr>
            <a:xfrm>
              <a:off x="0" y="-1"/>
              <a:ext cx="3438303" cy="5624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ct val="70000"/>
                </a:lnSpc>
                <a:defRPr spc="-300" sz="4400">
                  <a:solidFill>
                    <a:srgbClr val="FFFFFF"/>
                  </a:solidFill>
                </a:defRPr>
              </a:lvl1pPr>
            </a:lstStyle>
            <a:p>
              <a:pPr/>
              <a:r>
                <a:t>NOS CONCEPTS</a:t>
              </a:r>
            </a:p>
          </p:txBody>
        </p:sp>
      </p:grpSp>
      <p:grpSp>
        <p:nvGrpSpPr>
          <p:cNvPr id="196" name="Rectangle 13"/>
          <p:cNvGrpSpPr/>
          <p:nvPr/>
        </p:nvGrpSpPr>
        <p:grpSpPr>
          <a:xfrm>
            <a:off x="4900567" y="2852256"/>
            <a:ext cx="2432809" cy="560803"/>
            <a:chOff x="0" y="0"/>
            <a:chExt cx="2432808" cy="560802"/>
          </a:xfrm>
        </p:grpSpPr>
        <p:sp>
          <p:nvSpPr>
            <p:cNvPr id="194" name="Rectangle"/>
            <p:cNvSpPr/>
            <p:nvPr/>
          </p:nvSpPr>
          <p:spPr>
            <a:xfrm>
              <a:off x="-1" y="-1"/>
              <a:ext cx="2432810" cy="560804"/>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spc="300" sz="1400">
                  <a:solidFill>
                    <a:srgbClr val="FFFFFF"/>
                  </a:solidFill>
                </a:defRPr>
              </a:pPr>
            </a:p>
          </p:txBody>
        </p:sp>
        <p:sp>
          <p:nvSpPr>
            <p:cNvPr id="195" name="CARDIO-VASCULAIRE"/>
            <p:cNvSpPr txBox="1"/>
            <p:nvPr/>
          </p:nvSpPr>
          <p:spPr>
            <a:xfrm>
              <a:off x="-1" y="140001"/>
              <a:ext cx="2432810" cy="280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pc="300" sz="1400">
                  <a:solidFill>
                    <a:srgbClr val="FFFFFF"/>
                  </a:solidFill>
                </a:defRPr>
              </a:lvl1pPr>
            </a:lstStyle>
            <a:p>
              <a:pPr/>
              <a:r>
                <a:t>CARDIO-VASCULAIRE</a:t>
              </a:r>
            </a:p>
          </p:txBody>
        </p:sp>
      </p:grpSp>
      <p:grpSp>
        <p:nvGrpSpPr>
          <p:cNvPr id="199" name="Rectangle 14"/>
          <p:cNvGrpSpPr/>
          <p:nvPr/>
        </p:nvGrpSpPr>
        <p:grpSpPr>
          <a:xfrm>
            <a:off x="7796168" y="2852256"/>
            <a:ext cx="2601419" cy="548169"/>
            <a:chOff x="0" y="0"/>
            <a:chExt cx="2601417" cy="548167"/>
          </a:xfrm>
        </p:grpSpPr>
        <p:sp>
          <p:nvSpPr>
            <p:cNvPr id="197" name="Rectangle"/>
            <p:cNvSpPr/>
            <p:nvPr/>
          </p:nvSpPr>
          <p:spPr>
            <a:xfrm>
              <a:off x="0" y="0"/>
              <a:ext cx="2601418" cy="548168"/>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spc="300" sz="1400">
                  <a:solidFill>
                    <a:srgbClr val="FFFFFF"/>
                  </a:solidFill>
                </a:defRPr>
              </a:pPr>
            </a:p>
          </p:txBody>
        </p:sp>
        <p:sp>
          <p:nvSpPr>
            <p:cNvPr id="198" name="RENFORCEMENT MUSCULAIRE"/>
            <p:cNvSpPr txBox="1"/>
            <p:nvPr/>
          </p:nvSpPr>
          <p:spPr>
            <a:xfrm>
              <a:off x="0" y="19384"/>
              <a:ext cx="2601418" cy="50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pc="300" sz="1400">
                  <a:solidFill>
                    <a:srgbClr val="FFFFFF"/>
                  </a:solidFill>
                </a:defRPr>
              </a:lvl1pPr>
            </a:lstStyle>
            <a:p>
              <a:pPr/>
              <a:r>
                <a:t>RENFORCEMENT MUSCULAIRE</a:t>
              </a:r>
            </a:p>
          </p:txBody>
        </p:sp>
      </p:grpSp>
      <p:sp>
        <p:nvSpPr>
          <p:cNvPr id="200" name="Straight Connector 7"/>
          <p:cNvSpPr/>
          <p:nvPr/>
        </p:nvSpPr>
        <p:spPr>
          <a:xfrm flipH="1">
            <a:off x="3171038" y="3414235"/>
            <a:ext cx="1" cy="1013201"/>
          </a:xfrm>
          <a:prstGeom prst="line">
            <a:avLst/>
          </a:prstGeom>
          <a:ln w="19050">
            <a:solidFill>
              <a:srgbClr val="000000"/>
            </a:solidFill>
            <a:prstDash val="sysDot"/>
            <a:miter/>
          </a:ln>
        </p:spPr>
        <p:txBody>
          <a:bodyPr lIns="45719" rIns="45719"/>
          <a:lstStyle/>
          <a:p>
            <a:pPr/>
          </a:p>
        </p:txBody>
      </p:sp>
      <p:sp>
        <p:nvSpPr>
          <p:cNvPr id="201" name="Straight Connector 17"/>
          <p:cNvSpPr/>
          <p:nvPr/>
        </p:nvSpPr>
        <p:spPr>
          <a:xfrm>
            <a:off x="3164688" y="4427435"/>
            <a:ext cx="1055617" cy="1"/>
          </a:xfrm>
          <a:prstGeom prst="line">
            <a:avLst/>
          </a:prstGeom>
          <a:ln w="19050">
            <a:solidFill>
              <a:srgbClr val="000000"/>
            </a:solidFill>
            <a:prstDash val="sysDot"/>
            <a:miter/>
          </a:ln>
        </p:spPr>
        <p:txBody>
          <a:bodyPr lIns="45719" rIns="45719"/>
          <a:lstStyle/>
          <a:p>
            <a:pPr/>
          </a:p>
        </p:txBody>
      </p:sp>
      <p:sp>
        <p:nvSpPr>
          <p:cNvPr id="202" name="Straight Connector 24"/>
          <p:cNvSpPr/>
          <p:nvPr/>
        </p:nvSpPr>
        <p:spPr>
          <a:xfrm>
            <a:off x="9053118" y="3364248"/>
            <a:ext cx="1" cy="1098957"/>
          </a:xfrm>
          <a:prstGeom prst="line">
            <a:avLst/>
          </a:prstGeom>
          <a:ln w="19050">
            <a:solidFill>
              <a:srgbClr val="000000"/>
            </a:solidFill>
            <a:prstDash val="sysDot"/>
            <a:miter/>
          </a:ln>
        </p:spPr>
        <p:txBody>
          <a:bodyPr lIns="45719" rIns="45719"/>
          <a:lstStyle/>
          <a:p>
            <a:pPr/>
          </a:p>
        </p:txBody>
      </p:sp>
      <p:sp>
        <p:nvSpPr>
          <p:cNvPr id="203" name="Straight Connector 25"/>
          <p:cNvSpPr/>
          <p:nvPr/>
        </p:nvSpPr>
        <p:spPr>
          <a:xfrm>
            <a:off x="6070832" y="3421398"/>
            <a:ext cx="1" cy="455277"/>
          </a:xfrm>
          <a:prstGeom prst="line">
            <a:avLst/>
          </a:prstGeom>
          <a:ln w="19050">
            <a:solidFill>
              <a:srgbClr val="000000"/>
            </a:solidFill>
            <a:prstDash val="sysDot"/>
            <a:miter/>
          </a:ln>
        </p:spPr>
        <p:txBody>
          <a:bodyPr lIns="45719" rIns="45719"/>
          <a:lstStyle/>
          <a:p>
            <a:pPr/>
          </a:p>
        </p:txBody>
      </p:sp>
      <p:sp>
        <p:nvSpPr>
          <p:cNvPr id="204" name="Straight Connector 26"/>
          <p:cNvSpPr/>
          <p:nvPr/>
        </p:nvSpPr>
        <p:spPr>
          <a:xfrm>
            <a:off x="2012862" y="2306971"/>
            <a:ext cx="1" cy="545287"/>
          </a:xfrm>
          <a:prstGeom prst="line">
            <a:avLst/>
          </a:prstGeom>
          <a:ln w="19050">
            <a:solidFill>
              <a:srgbClr val="000000"/>
            </a:solidFill>
            <a:prstDash val="sysDot"/>
            <a:miter/>
          </a:ln>
        </p:spPr>
        <p:txBody>
          <a:bodyPr lIns="45719" rIns="45719"/>
          <a:lstStyle/>
          <a:p>
            <a:pPr/>
          </a:p>
        </p:txBody>
      </p:sp>
      <p:sp>
        <p:nvSpPr>
          <p:cNvPr id="205" name="Straight Connector 29"/>
          <p:cNvSpPr/>
          <p:nvPr/>
        </p:nvSpPr>
        <p:spPr>
          <a:xfrm>
            <a:off x="3171038" y="2306971"/>
            <a:ext cx="1" cy="545287"/>
          </a:xfrm>
          <a:prstGeom prst="line">
            <a:avLst/>
          </a:prstGeom>
          <a:ln w="19050">
            <a:solidFill>
              <a:srgbClr val="000000"/>
            </a:solidFill>
            <a:prstDash val="sysDot"/>
            <a:miter/>
          </a:ln>
        </p:spPr>
        <p:txBody>
          <a:bodyPr lIns="45719" rIns="45719"/>
          <a:lstStyle/>
          <a:p>
            <a:pPr/>
          </a:p>
        </p:txBody>
      </p:sp>
      <p:sp>
        <p:nvSpPr>
          <p:cNvPr id="206" name="Straight Connector 30"/>
          <p:cNvSpPr/>
          <p:nvPr/>
        </p:nvSpPr>
        <p:spPr>
          <a:xfrm>
            <a:off x="4431427" y="2306971"/>
            <a:ext cx="1" cy="545287"/>
          </a:xfrm>
          <a:prstGeom prst="line">
            <a:avLst/>
          </a:prstGeom>
          <a:ln w="19050">
            <a:solidFill>
              <a:srgbClr val="000000"/>
            </a:solidFill>
            <a:prstDash val="sysDot"/>
            <a:miter/>
          </a:ln>
        </p:spPr>
        <p:txBody>
          <a:bodyPr lIns="45719" rIns="45719"/>
          <a:lstStyle/>
          <a:p>
            <a:pPr/>
          </a:p>
        </p:txBody>
      </p:sp>
      <p:sp>
        <p:nvSpPr>
          <p:cNvPr id="207" name="Straight Connector 31"/>
          <p:cNvSpPr/>
          <p:nvPr/>
        </p:nvSpPr>
        <p:spPr>
          <a:xfrm>
            <a:off x="4906917" y="2306971"/>
            <a:ext cx="1" cy="545287"/>
          </a:xfrm>
          <a:prstGeom prst="line">
            <a:avLst/>
          </a:prstGeom>
          <a:ln w="19050">
            <a:solidFill>
              <a:srgbClr val="000000"/>
            </a:solidFill>
            <a:prstDash val="sysDot"/>
            <a:miter/>
          </a:ln>
        </p:spPr>
        <p:txBody>
          <a:bodyPr lIns="45719" rIns="45719"/>
          <a:lstStyle/>
          <a:p>
            <a:pPr/>
          </a:p>
        </p:txBody>
      </p:sp>
      <p:sp>
        <p:nvSpPr>
          <p:cNvPr id="208" name="Straight Connector 32"/>
          <p:cNvSpPr/>
          <p:nvPr/>
        </p:nvSpPr>
        <p:spPr>
          <a:xfrm>
            <a:off x="6070832" y="2306971"/>
            <a:ext cx="1" cy="545287"/>
          </a:xfrm>
          <a:prstGeom prst="line">
            <a:avLst/>
          </a:prstGeom>
          <a:ln w="19050">
            <a:solidFill>
              <a:srgbClr val="000000"/>
            </a:solidFill>
            <a:prstDash val="sysDot"/>
            <a:miter/>
          </a:ln>
        </p:spPr>
        <p:txBody>
          <a:bodyPr lIns="45719" rIns="45719"/>
          <a:lstStyle/>
          <a:p>
            <a:pPr/>
          </a:p>
        </p:txBody>
      </p:sp>
      <p:sp>
        <p:nvSpPr>
          <p:cNvPr id="209" name="Straight Connector 33"/>
          <p:cNvSpPr/>
          <p:nvPr/>
        </p:nvSpPr>
        <p:spPr>
          <a:xfrm>
            <a:off x="7323850" y="2306971"/>
            <a:ext cx="1" cy="545287"/>
          </a:xfrm>
          <a:prstGeom prst="line">
            <a:avLst/>
          </a:prstGeom>
          <a:ln w="19050">
            <a:solidFill>
              <a:srgbClr val="000000"/>
            </a:solidFill>
            <a:prstDash val="sysDot"/>
            <a:miter/>
          </a:ln>
        </p:spPr>
        <p:txBody>
          <a:bodyPr lIns="45719" rIns="45719"/>
          <a:lstStyle/>
          <a:p>
            <a:pPr/>
          </a:p>
        </p:txBody>
      </p:sp>
      <p:sp>
        <p:nvSpPr>
          <p:cNvPr id="210" name="Straight Connector 34"/>
          <p:cNvSpPr/>
          <p:nvPr/>
        </p:nvSpPr>
        <p:spPr>
          <a:xfrm>
            <a:off x="7808472" y="2306971"/>
            <a:ext cx="1" cy="545287"/>
          </a:xfrm>
          <a:prstGeom prst="line">
            <a:avLst/>
          </a:prstGeom>
          <a:ln w="19050">
            <a:solidFill>
              <a:srgbClr val="000000"/>
            </a:solidFill>
            <a:prstDash val="sysDot"/>
            <a:miter/>
          </a:ln>
        </p:spPr>
        <p:txBody>
          <a:bodyPr lIns="45719" rIns="45719"/>
          <a:lstStyle/>
          <a:p>
            <a:pPr/>
          </a:p>
        </p:txBody>
      </p:sp>
      <p:sp>
        <p:nvSpPr>
          <p:cNvPr id="211" name="Straight Connector 35"/>
          <p:cNvSpPr/>
          <p:nvPr/>
        </p:nvSpPr>
        <p:spPr>
          <a:xfrm>
            <a:off x="10378537" y="2306971"/>
            <a:ext cx="1" cy="545287"/>
          </a:xfrm>
          <a:prstGeom prst="line">
            <a:avLst/>
          </a:prstGeom>
          <a:ln w="19050">
            <a:solidFill>
              <a:srgbClr val="000000"/>
            </a:solidFill>
            <a:prstDash val="sysDot"/>
            <a:miter/>
          </a:ln>
        </p:spPr>
        <p:txBody>
          <a:bodyPr lIns="45719" rIns="45719"/>
          <a:lstStyle/>
          <a:p>
            <a:pPr/>
          </a:p>
        </p:txBody>
      </p:sp>
      <p:sp>
        <p:nvSpPr>
          <p:cNvPr id="212" name="Straight Connector 36"/>
          <p:cNvSpPr/>
          <p:nvPr/>
        </p:nvSpPr>
        <p:spPr>
          <a:xfrm>
            <a:off x="9053118" y="2306971"/>
            <a:ext cx="1" cy="545287"/>
          </a:xfrm>
          <a:prstGeom prst="line">
            <a:avLst/>
          </a:prstGeom>
          <a:ln w="19050">
            <a:solidFill>
              <a:srgbClr val="000000"/>
            </a:solidFill>
            <a:prstDash val="sysDot"/>
            <a:miter/>
          </a:ln>
        </p:spPr>
        <p:txBody>
          <a:bodyPr lIns="45719" rIns="45719"/>
          <a:lstStyle/>
          <a:p>
            <a:pPr/>
          </a:p>
        </p:txBody>
      </p:sp>
      <p:sp>
        <p:nvSpPr>
          <p:cNvPr id="213" name="Straight Connector 37"/>
          <p:cNvSpPr/>
          <p:nvPr/>
        </p:nvSpPr>
        <p:spPr>
          <a:xfrm>
            <a:off x="8016088" y="4440980"/>
            <a:ext cx="1055617" cy="1"/>
          </a:xfrm>
          <a:prstGeom prst="line">
            <a:avLst/>
          </a:prstGeom>
          <a:ln w="19050">
            <a:solidFill>
              <a:srgbClr val="000000"/>
            </a:solidFill>
            <a:prstDash val="sysDot"/>
            <a:miter/>
          </a:ln>
        </p:spPr>
        <p:txBody>
          <a:bodyPr lIns="45719" rIns="45719"/>
          <a:lstStyle/>
          <a:p>
            <a:pPr/>
          </a:p>
        </p:txBody>
      </p:sp>
      <p:sp>
        <p:nvSpPr>
          <p:cNvPr id="214" name="TextBox 20"/>
          <p:cNvSpPr txBox="1"/>
          <p:nvPr/>
        </p:nvSpPr>
        <p:spPr>
          <a:xfrm>
            <a:off x="5836739" y="1764820"/>
            <a:ext cx="941029" cy="3005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Boxe</a:t>
            </a:r>
          </a:p>
        </p:txBody>
      </p:sp>
      <p:sp>
        <p:nvSpPr>
          <p:cNvPr id="215" name="TextBox 39"/>
          <p:cNvSpPr txBox="1"/>
          <p:nvPr/>
        </p:nvSpPr>
        <p:spPr>
          <a:xfrm>
            <a:off x="4797971" y="1765429"/>
            <a:ext cx="888454" cy="554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Course à pied</a:t>
            </a:r>
          </a:p>
        </p:txBody>
      </p:sp>
      <p:sp>
        <p:nvSpPr>
          <p:cNvPr id="216" name="TextBox 40"/>
          <p:cNvSpPr txBox="1"/>
          <p:nvPr/>
        </p:nvSpPr>
        <p:spPr>
          <a:xfrm>
            <a:off x="6767323" y="1773167"/>
            <a:ext cx="941029" cy="3005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Danse</a:t>
            </a:r>
          </a:p>
        </p:txBody>
      </p:sp>
      <p:sp>
        <p:nvSpPr>
          <p:cNvPr id="217" name="TextBox 41"/>
          <p:cNvSpPr txBox="1"/>
          <p:nvPr/>
        </p:nvSpPr>
        <p:spPr>
          <a:xfrm>
            <a:off x="7697906" y="1773167"/>
            <a:ext cx="941029" cy="3005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Full Body</a:t>
            </a:r>
          </a:p>
        </p:txBody>
      </p:sp>
      <p:sp>
        <p:nvSpPr>
          <p:cNvPr id="218" name="TextBox 42"/>
          <p:cNvSpPr txBox="1"/>
          <p:nvPr/>
        </p:nvSpPr>
        <p:spPr>
          <a:xfrm>
            <a:off x="8735256" y="1752706"/>
            <a:ext cx="941029" cy="5545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Circuit training</a:t>
            </a:r>
          </a:p>
        </p:txBody>
      </p:sp>
      <p:sp>
        <p:nvSpPr>
          <p:cNvPr id="219" name="TextBox 43"/>
          <p:cNvSpPr txBox="1"/>
          <p:nvPr/>
        </p:nvSpPr>
        <p:spPr>
          <a:xfrm>
            <a:off x="9514762" y="1764819"/>
            <a:ext cx="1048928" cy="3005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Bootcamp</a:t>
            </a:r>
          </a:p>
        </p:txBody>
      </p:sp>
      <p:sp>
        <p:nvSpPr>
          <p:cNvPr id="220" name="TextBox 44"/>
          <p:cNvSpPr txBox="1"/>
          <p:nvPr/>
        </p:nvSpPr>
        <p:spPr>
          <a:xfrm>
            <a:off x="1874339" y="1780567"/>
            <a:ext cx="941029"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Pilates</a:t>
            </a:r>
          </a:p>
        </p:txBody>
      </p:sp>
      <p:sp>
        <p:nvSpPr>
          <p:cNvPr id="221" name="TextBox 45"/>
          <p:cNvSpPr txBox="1"/>
          <p:nvPr/>
        </p:nvSpPr>
        <p:spPr>
          <a:xfrm>
            <a:off x="2945563" y="1783967"/>
            <a:ext cx="941029"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Yoga</a:t>
            </a:r>
          </a:p>
        </p:txBody>
      </p:sp>
      <p:sp>
        <p:nvSpPr>
          <p:cNvPr id="222" name="TextBox 46"/>
          <p:cNvSpPr txBox="1"/>
          <p:nvPr/>
        </p:nvSpPr>
        <p:spPr>
          <a:xfrm>
            <a:off x="3553326" y="1780567"/>
            <a:ext cx="1035712"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Stretching</a:t>
            </a:r>
          </a:p>
        </p:txBody>
      </p:sp>
      <p:grpSp>
        <p:nvGrpSpPr>
          <p:cNvPr id="225" name="Rectangle 56"/>
          <p:cNvGrpSpPr/>
          <p:nvPr/>
        </p:nvGrpSpPr>
        <p:grpSpPr>
          <a:xfrm>
            <a:off x="2000250" y="2853432"/>
            <a:ext cx="2437527" cy="560803"/>
            <a:chOff x="0" y="0"/>
            <a:chExt cx="2437526" cy="560802"/>
          </a:xfrm>
        </p:grpSpPr>
        <p:sp>
          <p:nvSpPr>
            <p:cNvPr id="223" name="Rectangle"/>
            <p:cNvSpPr/>
            <p:nvPr/>
          </p:nvSpPr>
          <p:spPr>
            <a:xfrm>
              <a:off x="0" y="-1"/>
              <a:ext cx="2437527" cy="560804"/>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spc="300" sz="1400">
                  <a:solidFill>
                    <a:srgbClr val="FFFFFF"/>
                  </a:solidFill>
                </a:defRPr>
              </a:pPr>
            </a:p>
          </p:txBody>
        </p:sp>
        <p:sp>
          <p:nvSpPr>
            <p:cNvPr id="224" name="BIEN-ÊTRE"/>
            <p:cNvSpPr txBox="1"/>
            <p:nvPr/>
          </p:nvSpPr>
          <p:spPr>
            <a:xfrm>
              <a:off x="0" y="140001"/>
              <a:ext cx="2437527" cy="280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pc="300" sz="1400">
                  <a:solidFill>
                    <a:srgbClr val="FFFFFF"/>
                  </a:solidFill>
                </a:defRPr>
              </a:lvl1pPr>
            </a:lstStyle>
            <a:p>
              <a:pPr/>
              <a:r>
                <a:t>BIEN-ÊTRE</a:t>
              </a:r>
            </a:p>
          </p:txBody>
        </p:sp>
      </p:grpSp>
      <p:pic>
        <p:nvPicPr>
          <p:cNvPr id="226" name="Image 12" descr="Image 12"/>
          <p:cNvPicPr>
            <a:picLocks noChangeAspect="1"/>
          </p:cNvPicPr>
          <p:nvPr/>
        </p:nvPicPr>
        <p:blipFill>
          <a:blip r:embed="rId3">
            <a:extLst/>
          </a:blip>
          <a:stretch>
            <a:fillRect/>
          </a:stretch>
        </p:blipFill>
        <p:spPr>
          <a:xfrm>
            <a:off x="4401191" y="4021413"/>
            <a:ext cx="720928" cy="720928"/>
          </a:xfrm>
          <a:prstGeom prst="rect">
            <a:avLst/>
          </a:prstGeom>
          <a:ln w="12700">
            <a:miter lim="400000"/>
          </a:ln>
        </p:spPr>
      </p:pic>
      <p:pic>
        <p:nvPicPr>
          <p:cNvPr id="227" name="Image 16" descr="Image 16"/>
          <p:cNvPicPr>
            <a:picLocks noChangeAspect="1"/>
          </p:cNvPicPr>
          <p:nvPr/>
        </p:nvPicPr>
        <p:blipFill>
          <a:blip r:embed="rId4">
            <a:extLst/>
          </a:blip>
          <a:stretch>
            <a:fillRect/>
          </a:stretch>
        </p:blipFill>
        <p:spPr>
          <a:xfrm>
            <a:off x="5686425" y="4021413"/>
            <a:ext cx="720928" cy="720928"/>
          </a:xfrm>
          <a:prstGeom prst="rect">
            <a:avLst/>
          </a:prstGeom>
          <a:ln w="12700">
            <a:miter lim="400000"/>
          </a:ln>
        </p:spPr>
      </p:pic>
      <p:pic>
        <p:nvPicPr>
          <p:cNvPr id="228" name="Image 19" descr="Image 19"/>
          <p:cNvPicPr>
            <a:picLocks noChangeAspect="1"/>
          </p:cNvPicPr>
          <p:nvPr/>
        </p:nvPicPr>
        <p:blipFill>
          <a:blip r:embed="rId5">
            <a:extLst/>
          </a:blip>
          <a:stretch>
            <a:fillRect/>
          </a:stretch>
        </p:blipFill>
        <p:spPr>
          <a:xfrm>
            <a:off x="6971658" y="4030781"/>
            <a:ext cx="720929" cy="720929"/>
          </a:xfrm>
          <a:prstGeom prst="rect">
            <a:avLst/>
          </a:prstGeom>
          <a:ln w="12700">
            <a:miter lim="400000"/>
          </a:ln>
        </p:spPr>
      </p:pic>
      <p:sp>
        <p:nvSpPr>
          <p:cNvPr id="229" name="TextBox 21"/>
          <p:cNvSpPr txBox="1"/>
          <p:nvPr/>
        </p:nvSpPr>
        <p:spPr>
          <a:xfrm>
            <a:off x="4762138" y="6402744"/>
            <a:ext cx="2667724"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vl1pPr>
          </a:lstStyle>
          <a:p>
            <a:pPr/>
            <a:r>
              <a:t>http://advicecoaching.com</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1" name="Image 38" descr="Image 38"/>
          <p:cNvPicPr>
            <a:picLocks noChangeAspect="1"/>
          </p:cNvPicPr>
          <p:nvPr/>
        </p:nvPicPr>
        <p:blipFill>
          <a:blip r:embed="rId2">
            <a:extLst/>
          </a:blip>
          <a:stretch>
            <a:fillRect/>
          </a:stretch>
        </p:blipFill>
        <p:spPr>
          <a:xfrm>
            <a:off x="0" y="7384"/>
            <a:ext cx="12192000" cy="6843230"/>
          </a:xfrm>
          <a:prstGeom prst="rect">
            <a:avLst/>
          </a:prstGeom>
          <a:ln w="12700">
            <a:miter lim="400000"/>
          </a:ln>
        </p:spPr>
      </p:pic>
      <p:sp>
        <p:nvSpPr>
          <p:cNvPr id="232" name="TextBox 21"/>
          <p:cNvSpPr txBox="1"/>
          <p:nvPr/>
        </p:nvSpPr>
        <p:spPr>
          <a:xfrm>
            <a:off x="4762138" y="6402744"/>
            <a:ext cx="2667724"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vl1pPr>
          </a:lstStyle>
          <a:p>
            <a:pPr/>
            <a:r>
              <a:t>http://advicecoaching.com</a:t>
            </a:r>
          </a:p>
        </p:txBody>
      </p:sp>
      <p:grpSp>
        <p:nvGrpSpPr>
          <p:cNvPr id="235" name="Titre 13"/>
          <p:cNvGrpSpPr/>
          <p:nvPr/>
        </p:nvGrpSpPr>
        <p:grpSpPr>
          <a:xfrm>
            <a:off x="8217117" y="587658"/>
            <a:ext cx="3463550" cy="584777"/>
            <a:chOff x="0" y="0"/>
            <a:chExt cx="3463549" cy="584775"/>
          </a:xfrm>
        </p:grpSpPr>
        <p:sp>
          <p:nvSpPr>
            <p:cNvPr id="233" name="Rectangle"/>
            <p:cNvSpPr/>
            <p:nvPr/>
          </p:nvSpPr>
          <p:spPr>
            <a:xfrm>
              <a:off x="-1" y="-1"/>
              <a:ext cx="3463551" cy="584777"/>
            </a:xfrm>
            <a:prstGeom prst="rect">
              <a:avLst/>
            </a:prstGeom>
            <a:solidFill>
              <a:schemeClr val="accent6"/>
            </a:solidFill>
            <a:ln w="12700" cap="flat">
              <a:noFill/>
              <a:miter lim="400000"/>
            </a:ln>
            <a:effectLst/>
          </p:spPr>
          <p:txBody>
            <a:bodyPr wrap="square" lIns="45719" tIns="45719" rIns="45719" bIns="45719" numCol="1" anchor="t">
              <a:noAutofit/>
            </a:bodyPr>
            <a:lstStyle/>
            <a:p>
              <a:pPr algn="r">
                <a:lnSpc>
                  <a:spcPct val="70000"/>
                </a:lnSpc>
                <a:defRPr spc="-300" sz="4400">
                  <a:solidFill>
                    <a:srgbClr val="FFFFFF"/>
                  </a:solidFill>
                </a:defRPr>
              </a:pPr>
            </a:p>
          </p:txBody>
        </p:sp>
        <p:sp>
          <p:nvSpPr>
            <p:cNvPr id="234" name="100% FLEXIBLE"/>
            <p:cNvSpPr txBox="1"/>
            <p:nvPr/>
          </p:nvSpPr>
          <p:spPr>
            <a:xfrm>
              <a:off x="-1" y="-1"/>
              <a:ext cx="3463551" cy="56247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lnSpc>
                  <a:spcPct val="70000"/>
                </a:lnSpc>
                <a:defRPr spc="-300" sz="4400">
                  <a:solidFill>
                    <a:srgbClr val="FFFFFF"/>
                  </a:solidFill>
                </a:defRPr>
              </a:lvl1pPr>
            </a:lstStyle>
            <a:p>
              <a:pPr/>
              <a:r>
                <a:t>100% FLEXIBLE</a:t>
              </a:r>
            </a:p>
          </p:txBody>
        </p:sp>
      </p:grpSp>
      <p:pic>
        <p:nvPicPr>
          <p:cNvPr id="236" name="Image 49" descr="Image 49"/>
          <p:cNvPicPr>
            <a:picLocks noChangeAspect="1"/>
          </p:cNvPicPr>
          <p:nvPr/>
        </p:nvPicPr>
        <p:blipFill>
          <a:blip r:embed="rId3">
            <a:extLst/>
          </a:blip>
          <a:stretch>
            <a:fillRect/>
          </a:stretch>
        </p:blipFill>
        <p:spPr>
          <a:xfrm>
            <a:off x="2136612" y="1456698"/>
            <a:ext cx="2870508" cy="1630449"/>
          </a:xfrm>
          <a:prstGeom prst="rect">
            <a:avLst/>
          </a:prstGeom>
          <a:ln w="12700">
            <a:miter lim="400000"/>
          </a:ln>
        </p:spPr>
      </p:pic>
      <p:pic>
        <p:nvPicPr>
          <p:cNvPr id="237" name="Image 50" descr="Image 50"/>
          <p:cNvPicPr>
            <a:picLocks noChangeAspect="1"/>
          </p:cNvPicPr>
          <p:nvPr/>
        </p:nvPicPr>
        <p:blipFill>
          <a:blip r:embed="rId4">
            <a:extLst/>
          </a:blip>
          <a:stretch>
            <a:fillRect/>
          </a:stretch>
        </p:blipFill>
        <p:spPr>
          <a:xfrm>
            <a:off x="7179202" y="1457536"/>
            <a:ext cx="2870509" cy="1629612"/>
          </a:xfrm>
          <a:prstGeom prst="rect">
            <a:avLst/>
          </a:prstGeom>
          <a:ln w="12700">
            <a:miter lim="400000"/>
          </a:ln>
        </p:spPr>
      </p:pic>
      <p:pic>
        <p:nvPicPr>
          <p:cNvPr id="238" name="Image 51" descr="Image 51"/>
          <p:cNvPicPr>
            <a:picLocks noChangeAspect="1"/>
          </p:cNvPicPr>
          <p:nvPr/>
        </p:nvPicPr>
        <p:blipFill>
          <a:blip r:embed="rId5">
            <a:extLst/>
          </a:blip>
          <a:stretch>
            <a:fillRect/>
          </a:stretch>
        </p:blipFill>
        <p:spPr>
          <a:xfrm>
            <a:off x="2132183" y="3649036"/>
            <a:ext cx="2874697" cy="1631990"/>
          </a:xfrm>
          <a:prstGeom prst="rect">
            <a:avLst/>
          </a:prstGeom>
          <a:ln w="12700">
            <a:miter lim="400000"/>
          </a:ln>
        </p:spPr>
      </p:pic>
      <p:pic>
        <p:nvPicPr>
          <p:cNvPr id="239" name="Image 52" descr="Image 52"/>
          <p:cNvPicPr>
            <a:picLocks noChangeAspect="1"/>
          </p:cNvPicPr>
          <p:nvPr/>
        </p:nvPicPr>
        <p:blipFill>
          <a:blip r:embed="rId6">
            <a:extLst/>
          </a:blip>
          <a:stretch>
            <a:fillRect/>
          </a:stretch>
        </p:blipFill>
        <p:spPr>
          <a:xfrm>
            <a:off x="7179202" y="3649036"/>
            <a:ext cx="2870506" cy="1630448"/>
          </a:xfrm>
          <a:prstGeom prst="rect">
            <a:avLst/>
          </a:prstGeom>
          <a:ln w="12700">
            <a:miter lim="400000"/>
          </a:ln>
        </p:spPr>
      </p:pic>
      <p:sp>
        <p:nvSpPr>
          <p:cNvPr id="240" name="Straight Connector 25"/>
          <p:cNvSpPr/>
          <p:nvPr/>
        </p:nvSpPr>
        <p:spPr>
          <a:xfrm flipH="1" flipV="1">
            <a:off x="5137584" y="2289950"/>
            <a:ext cx="1926456" cy="1"/>
          </a:xfrm>
          <a:prstGeom prst="line">
            <a:avLst/>
          </a:prstGeom>
          <a:ln w="19050">
            <a:solidFill>
              <a:srgbClr val="000000"/>
            </a:solidFill>
            <a:prstDash val="sysDot"/>
            <a:miter/>
          </a:ln>
        </p:spPr>
        <p:txBody>
          <a:bodyPr lIns="45719" rIns="45719"/>
          <a:lstStyle/>
          <a:p>
            <a:pPr/>
          </a:p>
        </p:txBody>
      </p:sp>
      <p:sp>
        <p:nvSpPr>
          <p:cNvPr id="241" name="Straight Connector 25"/>
          <p:cNvSpPr/>
          <p:nvPr/>
        </p:nvSpPr>
        <p:spPr>
          <a:xfrm flipH="1">
            <a:off x="5137584" y="4526405"/>
            <a:ext cx="1926456" cy="1"/>
          </a:xfrm>
          <a:prstGeom prst="line">
            <a:avLst/>
          </a:prstGeom>
          <a:ln w="19050">
            <a:solidFill>
              <a:srgbClr val="000000"/>
            </a:solidFill>
            <a:prstDash val="sysDot"/>
            <a:miter/>
          </a:ln>
        </p:spPr>
        <p:txBody>
          <a:bodyPr lIns="45719" rIns="45719"/>
          <a:lstStyle/>
          <a:p>
            <a:pPr/>
          </a:p>
        </p:txBody>
      </p:sp>
      <p:grpSp>
        <p:nvGrpSpPr>
          <p:cNvPr id="244" name="Image 55"/>
          <p:cNvGrpSpPr/>
          <p:nvPr/>
        </p:nvGrpSpPr>
        <p:grpSpPr>
          <a:xfrm>
            <a:off x="5755227" y="2769781"/>
            <a:ext cx="818455" cy="818456"/>
            <a:chOff x="0" y="0"/>
            <a:chExt cx="818454" cy="818454"/>
          </a:xfrm>
        </p:grpSpPr>
        <p:sp>
          <p:nvSpPr>
            <p:cNvPr id="242" name="Carré"/>
            <p:cNvSpPr/>
            <p:nvPr/>
          </p:nvSpPr>
          <p:spPr>
            <a:xfrm>
              <a:off x="0" y="0"/>
              <a:ext cx="818455" cy="818455"/>
            </a:xfrm>
            <a:prstGeom prst="rect">
              <a:avLst/>
            </a:prstGeom>
            <a:solidFill>
              <a:srgbClr val="000000"/>
            </a:solidFill>
            <a:ln w="12700" cap="flat">
              <a:noFill/>
              <a:miter lim="400000"/>
            </a:ln>
            <a:effectLst/>
          </p:spPr>
          <p:txBody>
            <a:bodyPr wrap="square" lIns="45719" tIns="45719" rIns="45719" bIns="45719" numCol="1" anchor="ctr">
              <a:noAutofit/>
            </a:bodyPr>
            <a:lstStyle/>
            <a:p>
              <a:pPr/>
            </a:p>
          </p:txBody>
        </p:sp>
        <p:pic>
          <p:nvPicPr>
            <p:cNvPr id="243" name="image18.png" descr="image18.png"/>
            <p:cNvPicPr>
              <a:picLocks noChangeAspect="1"/>
            </p:cNvPicPr>
            <p:nvPr/>
          </p:nvPicPr>
          <p:blipFill>
            <a:blip r:embed="rId7">
              <a:extLst/>
            </a:blip>
            <a:stretch>
              <a:fillRect/>
            </a:stretch>
          </p:blipFill>
          <p:spPr>
            <a:xfrm>
              <a:off x="0" y="0"/>
              <a:ext cx="818455" cy="818455"/>
            </a:xfrm>
            <a:prstGeom prst="rect">
              <a:avLst/>
            </a:prstGeom>
            <a:ln w="9525" cap="flat">
              <a:solidFill>
                <a:srgbClr val="000000"/>
              </a:solidFill>
              <a:prstDash val="solid"/>
              <a:round/>
            </a:ln>
            <a:effectLst/>
          </p:spPr>
        </p:pic>
      </p:grpSp>
      <p:sp>
        <p:nvSpPr>
          <p:cNvPr id="245" name="Rectangle 57"/>
          <p:cNvSpPr txBox="1"/>
          <p:nvPr/>
        </p:nvSpPr>
        <p:spPr>
          <a:xfrm>
            <a:off x="5558133" y="3527078"/>
            <a:ext cx="1120870" cy="3924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lnSpc>
                <a:spcPct val="150000"/>
              </a:lnSpc>
              <a:spcBef>
                <a:spcPts val="1000"/>
              </a:spcBef>
              <a:defRPr sz="2400"/>
            </a:lvl1pPr>
          </a:lstStyle>
          <a:p>
            <a:pPr/>
            <a:r>
              <a:t>COACH</a:t>
            </a:r>
          </a:p>
        </p:txBody>
      </p:sp>
      <p:sp>
        <p:nvSpPr>
          <p:cNvPr id="246" name="Straight Connector 25"/>
          <p:cNvSpPr/>
          <p:nvPr/>
        </p:nvSpPr>
        <p:spPr>
          <a:xfrm>
            <a:off x="6118568" y="2314824"/>
            <a:ext cx="1" cy="303595"/>
          </a:xfrm>
          <a:prstGeom prst="line">
            <a:avLst/>
          </a:prstGeom>
          <a:ln w="19050">
            <a:solidFill>
              <a:srgbClr val="000000"/>
            </a:solidFill>
            <a:prstDash val="sysDot"/>
            <a:miter/>
          </a:ln>
        </p:spPr>
        <p:txBody>
          <a:bodyPr lIns="45719" rIns="45719"/>
          <a:lstStyle/>
          <a:p>
            <a:pPr/>
          </a:p>
        </p:txBody>
      </p:sp>
      <p:sp>
        <p:nvSpPr>
          <p:cNvPr id="247" name="Straight Connector 25"/>
          <p:cNvSpPr/>
          <p:nvPr/>
        </p:nvSpPr>
        <p:spPr>
          <a:xfrm>
            <a:off x="6118568" y="4222812"/>
            <a:ext cx="1" cy="303595"/>
          </a:xfrm>
          <a:prstGeom prst="line">
            <a:avLst/>
          </a:prstGeom>
          <a:ln w="19050">
            <a:solidFill>
              <a:srgbClr val="000000"/>
            </a:solidFill>
            <a:prstDash val="sysDot"/>
            <a:miter/>
          </a:ln>
        </p:spPr>
        <p:txBody>
          <a:bodyPr lIns="45719" rIns="45719"/>
          <a:lstStyle/>
          <a:p>
            <a:pPr/>
          </a:p>
        </p:txBody>
      </p:sp>
      <p:sp>
        <p:nvSpPr>
          <p:cNvPr id="248" name="Rectangle 60"/>
          <p:cNvSpPr txBox="1"/>
          <p:nvPr/>
        </p:nvSpPr>
        <p:spPr>
          <a:xfrm>
            <a:off x="752059" y="624405"/>
            <a:ext cx="6960933" cy="392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50000"/>
              </a:lnSpc>
              <a:spcBef>
                <a:spcPts val="1000"/>
              </a:spcBef>
              <a:defRPr sz="2400"/>
            </a:pPr>
            <a:r>
              <a:t>Advice Coaching s’adapte à </a:t>
            </a:r>
            <a:r>
              <a:rPr>
                <a:solidFill>
                  <a:schemeClr val="accent6"/>
                </a:solidFill>
              </a:rPr>
              <a:t>votre environnement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0" name="Image 13" descr="Image 13"/>
          <p:cNvPicPr>
            <a:picLocks noChangeAspect="1"/>
          </p:cNvPicPr>
          <p:nvPr/>
        </p:nvPicPr>
        <p:blipFill>
          <a:blip r:embed="rId2">
            <a:extLst/>
          </a:blip>
          <a:stretch>
            <a:fillRect/>
          </a:stretch>
        </p:blipFill>
        <p:spPr>
          <a:xfrm>
            <a:off x="0" y="7384"/>
            <a:ext cx="12192000" cy="6843230"/>
          </a:xfrm>
          <a:prstGeom prst="rect">
            <a:avLst/>
          </a:prstGeom>
          <a:ln w="12700">
            <a:miter lim="400000"/>
          </a:ln>
        </p:spPr>
      </p:pic>
      <p:sp>
        <p:nvSpPr>
          <p:cNvPr id="251" name="Titre 1"/>
          <p:cNvSpPr txBox="1"/>
          <p:nvPr/>
        </p:nvSpPr>
        <p:spPr>
          <a:xfrm>
            <a:off x="6758151" y="681480"/>
            <a:ext cx="4914327" cy="562472"/>
          </a:xfrm>
          <a:prstGeom prst="rect">
            <a:avLst/>
          </a:prstGeom>
          <a:solidFill>
            <a:schemeClr val="accent6"/>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lnSpc>
                <a:spcPct val="90000"/>
              </a:lnSpc>
              <a:defRPr spc="-300" sz="4400">
                <a:solidFill>
                  <a:srgbClr val="FFFFFF"/>
                </a:solidFill>
              </a:defRPr>
            </a:lvl1pPr>
          </a:lstStyle>
          <a:p>
            <a:pPr/>
            <a:r>
              <a:t>QUI SOMMES-NOUS ?</a:t>
            </a:r>
          </a:p>
        </p:txBody>
      </p:sp>
      <p:sp>
        <p:nvSpPr>
          <p:cNvPr id="252" name="Rectangle 1"/>
          <p:cNvSpPr txBox="1"/>
          <p:nvPr/>
        </p:nvSpPr>
        <p:spPr>
          <a:xfrm>
            <a:off x="3324281" y="1561913"/>
            <a:ext cx="5459769" cy="3924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spc="300" sz="2400"/>
            </a:lvl1pPr>
          </a:lstStyle>
          <a:p>
            <a:pPr/>
            <a:r>
              <a:t>PAR LES COACHS POUR VOUS !</a:t>
            </a:r>
          </a:p>
        </p:txBody>
      </p:sp>
      <p:sp>
        <p:nvSpPr>
          <p:cNvPr id="253" name="Rectangle 4"/>
          <p:cNvSpPr txBox="1"/>
          <p:nvPr/>
        </p:nvSpPr>
        <p:spPr>
          <a:xfrm>
            <a:off x="3324282" y="1971736"/>
            <a:ext cx="6332898" cy="13763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lnSpc>
                <a:spcPct val="150000"/>
              </a:lnSpc>
              <a:spcBef>
                <a:spcPts val="1000"/>
              </a:spcBef>
              <a:defRPr sz="1600"/>
            </a:lvl1pPr>
          </a:lstStyle>
          <a:p>
            <a:pPr/>
            <a:r>
              <a:t>Fondé en 2017 par des coachs diplômés d’État, ADVICE Coaching est une société qui gère le recrutement de coachs sportifs de qualité pour des structures telles que les salles de sport et les entreprises en quête de cohésion et de bien-être pour leurs équipes.</a:t>
            </a:r>
          </a:p>
        </p:txBody>
      </p:sp>
      <p:sp>
        <p:nvSpPr>
          <p:cNvPr id="254" name="Rectangle 23"/>
          <p:cNvSpPr/>
          <p:nvPr/>
        </p:nvSpPr>
        <p:spPr>
          <a:xfrm>
            <a:off x="1891868" y="3838450"/>
            <a:ext cx="8505891" cy="1188301"/>
          </a:xfrm>
          <a:prstGeom prst="rect">
            <a:avLst/>
          </a:prstGeom>
          <a:solidFill>
            <a:srgbClr val="0D0D0D">
              <a:alpha val="36078"/>
            </a:srgbClr>
          </a:solidFill>
          <a:ln w="12700">
            <a:miter lim="400000"/>
          </a:ln>
        </p:spPr>
        <p:txBody>
          <a:bodyPr lIns="45719" rIns="45719" anchor="ctr"/>
          <a:lstStyle/>
          <a:p>
            <a:pPr algn="ctr">
              <a:defRPr>
                <a:solidFill>
                  <a:srgbClr val="FFFFFF"/>
                </a:solidFill>
              </a:defRPr>
            </a:pPr>
          </a:p>
        </p:txBody>
      </p:sp>
      <p:pic>
        <p:nvPicPr>
          <p:cNvPr id="255" name="Image 3" descr="Image 3"/>
          <p:cNvPicPr>
            <a:picLocks noChangeAspect="1"/>
          </p:cNvPicPr>
          <p:nvPr/>
        </p:nvPicPr>
        <p:blipFill>
          <a:blip r:embed="rId3">
            <a:extLst/>
          </a:blip>
          <a:stretch>
            <a:fillRect/>
          </a:stretch>
        </p:blipFill>
        <p:spPr>
          <a:xfrm>
            <a:off x="3815400" y="4275635"/>
            <a:ext cx="1264075" cy="525443"/>
          </a:xfrm>
          <a:prstGeom prst="rect">
            <a:avLst/>
          </a:prstGeom>
          <a:ln w="12700">
            <a:miter lim="400000"/>
          </a:ln>
        </p:spPr>
      </p:pic>
      <p:pic>
        <p:nvPicPr>
          <p:cNvPr id="256" name="Image 5" descr="Image 5"/>
          <p:cNvPicPr>
            <a:picLocks noChangeAspect="1"/>
          </p:cNvPicPr>
          <p:nvPr/>
        </p:nvPicPr>
        <p:blipFill>
          <a:blip r:embed="rId4">
            <a:extLst/>
          </a:blip>
          <a:stretch>
            <a:fillRect/>
          </a:stretch>
        </p:blipFill>
        <p:spPr>
          <a:xfrm>
            <a:off x="2382986" y="4372142"/>
            <a:ext cx="941296" cy="313933"/>
          </a:xfrm>
          <a:prstGeom prst="rect">
            <a:avLst/>
          </a:prstGeom>
          <a:ln w="12700">
            <a:miter lim="400000"/>
          </a:ln>
        </p:spPr>
      </p:pic>
      <p:pic>
        <p:nvPicPr>
          <p:cNvPr id="257" name="Image 9" descr="Image 9"/>
          <p:cNvPicPr>
            <a:picLocks noChangeAspect="1"/>
          </p:cNvPicPr>
          <p:nvPr/>
        </p:nvPicPr>
        <p:blipFill>
          <a:blip r:embed="rId5">
            <a:extLst/>
          </a:blip>
          <a:stretch>
            <a:fillRect/>
          </a:stretch>
        </p:blipFill>
        <p:spPr>
          <a:xfrm>
            <a:off x="9160691" y="4093500"/>
            <a:ext cx="808457" cy="809878"/>
          </a:xfrm>
          <a:prstGeom prst="rect">
            <a:avLst/>
          </a:prstGeom>
          <a:ln w="12700">
            <a:miter lim="400000"/>
          </a:ln>
        </p:spPr>
      </p:pic>
      <p:pic>
        <p:nvPicPr>
          <p:cNvPr id="258" name="Image 11" descr="Image 11"/>
          <p:cNvPicPr>
            <a:picLocks noChangeAspect="1"/>
          </p:cNvPicPr>
          <p:nvPr/>
        </p:nvPicPr>
        <p:blipFill>
          <a:blip r:embed="rId6">
            <a:extLst/>
          </a:blip>
          <a:stretch>
            <a:fillRect/>
          </a:stretch>
        </p:blipFill>
        <p:spPr>
          <a:xfrm>
            <a:off x="5636400" y="4300304"/>
            <a:ext cx="1109362" cy="396269"/>
          </a:xfrm>
          <a:prstGeom prst="rect">
            <a:avLst/>
          </a:prstGeom>
          <a:ln w="12700">
            <a:miter lim="400000"/>
          </a:ln>
        </p:spPr>
      </p:pic>
      <p:pic>
        <p:nvPicPr>
          <p:cNvPr id="259" name="Image 15" descr="Image 15"/>
          <p:cNvPicPr>
            <a:picLocks noChangeAspect="1"/>
          </p:cNvPicPr>
          <p:nvPr/>
        </p:nvPicPr>
        <p:blipFill>
          <a:blip r:embed="rId7">
            <a:extLst/>
          </a:blip>
          <a:stretch>
            <a:fillRect/>
          </a:stretch>
        </p:blipFill>
        <p:spPr>
          <a:xfrm>
            <a:off x="7566528" y="4237237"/>
            <a:ext cx="1138807" cy="704381"/>
          </a:xfrm>
          <a:prstGeom prst="rect">
            <a:avLst/>
          </a:prstGeom>
          <a:ln w="12700">
            <a:miter lim="400000"/>
          </a:ln>
        </p:spPr>
      </p:pic>
      <p:sp>
        <p:nvSpPr>
          <p:cNvPr id="260" name="Rectangle 20"/>
          <p:cNvSpPr txBox="1"/>
          <p:nvPr/>
        </p:nvSpPr>
        <p:spPr>
          <a:xfrm>
            <a:off x="3766220" y="3833359"/>
            <a:ext cx="4684090"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spcBef>
                <a:spcPts val="1000"/>
              </a:spcBef>
              <a:defRPr spc="300"/>
            </a:lvl1pPr>
          </a:lstStyle>
          <a:p>
            <a:pPr/>
            <a:r>
              <a:t>ILS NOUS FONT CONFIANCE</a:t>
            </a:r>
          </a:p>
        </p:txBody>
      </p:sp>
      <p:sp>
        <p:nvSpPr>
          <p:cNvPr id="261" name="TextBox 21"/>
          <p:cNvSpPr txBox="1"/>
          <p:nvPr/>
        </p:nvSpPr>
        <p:spPr>
          <a:xfrm>
            <a:off x="4762138" y="6402744"/>
            <a:ext cx="2667724"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vl1pPr>
          </a:lstStyle>
          <a:p>
            <a:pPr/>
            <a:r>
              <a:t>http://advicecoaching.com</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