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0" r:id="rId2"/>
    <p:sldId id="311" r:id="rId3"/>
    <p:sldId id="349" r:id="rId4"/>
    <p:sldId id="312" r:id="rId5"/>
    <p:sldId id="321" r:id="rId6"/>
    <p:sldId id="348" r:id="rId7"/>
    <p:sldId id="315" r:id="rId8"/>
    <p:sldId id="350" r:id="rId9"/>
    <p:sldId id="351" r:id="rId10"/>
    <p:sldId id="352" r:id="rId11"/>
    <p:sldId id="353" r:id="rId12"/>
    <p:sldId id="354" r:id="rId13"/>
    <p:sldId id="326" r:id="rId14"/>
    <p:sldId id="320" r:id="rId15"/>
    <p:sldId id="346" r:id="rId16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046B25-1CD6-4BDF-92BA-5F34AA971286}">
          <p14:sldIdLst>
            <p14:sldId id="310"/>
            <p14:sldId id="311"/>
            <p14:sldId id="349"/>
            <p14:sldId id="312"/>
            <p14:sldId id="321"/>
            <p14:sldId id="348"/>
            <p14:sldId id="315"/>
            <p14:sldId id="350"/>
            <p14:sldId id="351"/>
            <p14:sldId id="352"/>
            <p14:sldId id="353"/>
            <p14:sldId id="354"/>
            <p14:sldId id="326"/>
            <p14:sldId id="320"/>
          </p14:sldIdLst>
        </p14:section>
        <p14:section name="infographic" id="{E056A892-9213-4DC4-B05C-EEA7800C2A1F}">
          <p14:sldIdLst>
            <p14:sldId id="346"/>
          </p14:sldIdLst>
        </p14:section>
        <p14:section name="Closing Section" id="{F9018635-FA30-4337-8773-261AA56F254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OMME Benedicte" initials="RB" lastIdx="15" clrIdx="0">
    <p:extLst>
      <p:ext uri="{19B8F6BF-5375-455C-9EA6-DF929625EA0E}">
        <p15:presenceInfo xmlns:p15="http://schemas.microsoft.com/office/powerpoint/2012/main" userId="S::brichomme@dirickx.com::9edbc654-04cd-4520-b5d1-cbf3ce0c23c2" providerId="AD"/>
      </p:ext>
    </p:extLst>
  </p:cmAuthor>
  <p:cmAuthor id="2" name="MOTAY Adeline" initials="MA" lastIdx="8" clrIdx="1">
    <p:extLst>
      <p:ext uri="{19B8F6BF-5375-455C-9EA6-DF929625EA0E}">
        <p15:presenceInfo xmlns:p15="http://schemas.microsoft.com/office/powerpoint/2012/main" userId="S::amotay@dirickx.com::658fed17-7cdb-4e3f-abad-fda37eefac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C70"/>
    <a:srgbClr val="3C4348"/>
    <a:srgbClr val="35A3AE"/>
    <a:srgbClr val="F7F7F7"/>
    <a:srgbClr val="1F46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5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2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10-18T05:52:09.440" idx="1">
    <p:pos x="10" y="10"/>
    <p:text>MODIFIER PHOTO
</p:text>
    <p:extLst>
      <p:ext uri="{C676402C-5697-4E1C-873F-D02D1690AC5C}">
        <p15:threadingInfo xmlns:p15="http://schemas.microsoft.com/office/powerpoint/2012/main" timeZoneBias="420"/>
      </p:ext>
    </p:extLst>
  </p:cm>
  <p:cm authorId="2" dt="2019-10-18T05:52:19.128" idx="2">
    <p:pos x="146" y="146"/>
    <p:text>CRÉER NOUVELLE TYPO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10-18T05:53:11.816" idx="3">
    <p:pos x="10" y="10"/>
    <p:text>CARTE DU ROLL UP
</p:text>
    <p:extLst>
      <p:ext uri="{C676402C-5697-4E1C-873F-D02D1690AC5C}">
        <p15:threadingInfo xmlns:p15="http://schemas.microsoft.com/office/powerpoint/2012/main" timeZoneBias="420"/>
      </p:ext>
    </p:extLst>
  </p:cm>
  <p:cm authorId="2" dt="2019-10-18T05:53:42.410" idx="4">
    <p:pos x="146" y="146"/>
    <p:text>PHOTO DU PRODUIT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10-18T05:54:06.425" idx="5">
    <p:pos x="10" y="10"/>
    <p:text>+ DE PHOTO SIMPLE TORSION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10-18T05:54:35.410" idx="6">
    <p:pos x="6249" y="2818"/>
    <p:text>MODIFIER IC ON FRANCE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10-18T05:56:04.957" idx="7">
    <p:pos x="6340" y="758"/>
    <p:text>PHOTO DE POSEUR
</p:text>
    <p:extLst>
      <p:ext uri="{C676402C-5697-4E1C-873F-D02D1690AC5C}">
        <p15:threadingInfo xmlns:p15="http://schemas.microsoft.com/office/powerpoint/2012/main" timeZoneBias="420"/>
      </p:ext>
    </p:extLst>
  </p:cm>
  <p:cm authorId="2" dt="2019-10-18T05:56:18.723" idx="8">
    <p:pos x="6476" y="894"/>
    <p:text>AUTRE PHOTO VILLE
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C2A53-E32C-4C5E-ADA7-D79FB0BA762E}" type="datetimeFigureOut">
              <a:rPr lang="id-ID" smtClean="0"/>
              <a:t>19/12/2019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80536-9986-4883-89D2-475E07E85C6D}" type="slidenum">
              <a:rPr lang="id-ID" smtClean="0"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812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70ACA-6663-46EC-B8D9-3B809DFCA7CE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4E5E3-5945-42E1-95B7-2F0223F6C28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7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3933C4-7ABC-44A7-8649-D87A89DB0F5C}" type="datetimeFigureOut">
              <a:rPr lang="id-ID" smtClean="0"/>
              <a:t>19/12/2019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A7C5E-6161-46A3-81EF-3D88EA024A6C}" type="slidenum">
              <a:rPr lang="id-ID" smtClean="0"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528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08868" cy="508715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362164" y="2318197"/>
            <a:ext cx="2925649" cy="453980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6955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83132" y="0"/>
            <a:ext cx="4408868" cy="508715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378818" y="2318197"/>
            <a:ext cx="2925649" cy="453980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56488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62A6B3-5D61-4682-9B1F-5729AF4D74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0900" y="800100"/>
            <a:ext cx="2933700" cy="5397500"/>
          </a:xfrm>
          <a:prstGeom prst="rect">
            <a:avLst/>
          </a:prstGeom>
        </p:spPr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0741F36-8D16-442E-9F9A-F64481DA8A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4300" y="800100"/>
            <a:ext cx="2933700" cy="2603500"/>
          </a:xfrm>
          <a:prstGeom prst="rect">
            <a:avLst/>
          </a:prstGeom>
        </p:spPr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AF373B1-89C8-4F28-A5FC-1980EBD7BE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24300" y="3556000"/>
            <a:ext cx="2933700" cy="26416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316874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9160B9-02CB-49A9-923F-DC50E68AFA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1150" y="1618569"/>
            <a:ext cx="4848451" cy="2206625"/>
          </a:xfrm>
          <a:prstGeom prst="rect">
            <a:avLst/>
          </a:prstGeom>
        </p:spPr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8C1EF2B-670F-4473-ACEC-4B586CC224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1150" y="3919085"/>
            <a:ext cx="2293937" cy="2206625"/>
          </a:xfrm>
          <a:prstGeom prst="rect">
            <a:avLst/>
          </a:prstGeom>
        </p:spPr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2EE1527-2C3F-44EA-9DE8-FFCD865261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12293" y="1618570"/>
            <a:ext cx="2635021" cy="4550682"/>
          </a:xfrm>
          <a:prstGeom prst="rect">
            <a:avLst/>
          </a:prstGeom>
        </p:spPr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82BD2A2F-FD0A-4736-A1A9-626449C221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55492" y="3962627"/>
            <a:ext cx="2809195" cy="220662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443722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950817" y="0"/>
            <a:ext cx="324118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F2B9FB83-5806-4FCC-8C36-51BFC93717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4514" y="1727200"/>
            <a:ext cx="3599543" cy="4499429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855457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139447" y="0"/>
            <a:ext cx="4052551" cy="4237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4BF79-753E-4AF1-8358-F0BFB74FA6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35764" y="1200150"/>
            <a:ext cx="4842462" cy="4038855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4D994CA-DA97-4BC2-B312-2DA155EC49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0475" y="1401763"/>
            <a:ext cx="4413250" cy="24638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056172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05255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43DC7-6B3A-4485-ADD2-8288FCB5D3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8" y="641886"/>
            <a:ext cx="4563407" cy="6216114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95439AC-9227-4374-B98B-476A4B40E9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4509" y="1168004"/>
            <a:ext cx="3568700" cy="47244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0326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11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0801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68214" cy="508715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945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139448" y="0"/>
            <a:ext cx="4052552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275009" y="1081827"/>
            <a:ext cx="1970468" cy="2073497"/>
          </a:xfrm>
          <a:prstGeom prst="ellipse">
            <a:avLst/>
          </a:pr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303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394498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8490" y="953037"/>
            <a:ext cx="4868214" cy="508715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721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378803" y="-1"/>
            <a:ext cx="394498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23786" y="885422"/>
            <a:ext cx="4868214" cy="508715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574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378803" y="-1"/>
            <a:ext cx="394498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42426" y="1078605"/>
            <a:ext cx="4408868" cy="508715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946266" y="2115356"/>
            <a:ext cx="1236371" cy="1181636"/>
          </a:xfrm>
          <a:prstGeom prst="ellipse">
            <a:avLst/>
          </a:pr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946266" y="3787463"/>
            <a:ext cx="1236371" cy="1181636"/>
          </a:xfrm>
          <a:prstGeom prst="ellipse">
            <a:avLst/>
          </a:pr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075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046720" y="0"/>
            <a:ext cx="414527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631113" y="987380"/>
            <a:ext cx="2908357" cy="3030828"/>
          </a:xfrm>
          <a:prstGeom prst="ellipse">
            <a:avLst/>
          </a:pr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72734" y="3003998"/>
            <a:ext cx="1236371" cy="1181636"/>
          </a:xfrm>
          <a:prstGeom prst="ellipse">
            <a:avLst/>
          </a:pr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2734" y="4676105"/>
            <a:ext cx="1236371" cy="1181636"/>
          </a:xfrm>
          <a:prstGeom prst="ellipse">
            <a:avLst/>
          </a:pr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182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7.png"/><Relationship Id="rId7" Type="http://schemas.openxmlformats.org/officeDocument/2006/relationships/image" Target="../media/image37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40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43.jpeg"/><Relationship Id="rId4" Type="http://schemas.openxmlformats.org/officeDocument/2006/relationships/image" Target="../media/image28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emf"/><Relationship Id="rId7" Type="http://schemas.openxmlformats.org/officeDocument/2006/relationships/image" Target="../media/image3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47.jpeg"/><Relationship Id="rId5" Type="http://schemas.openxmlformats.org/officeDocument/2006/relationships/image" Target="../media/image28.png"/><Relationship Id="rId10" Type="http://schemas.openxmlformats.org/officeDocument/2006/relationships/image" Target="../media/image46.jpeg"/><Relationship Id="rId4" Type="http://schemas.openxmlformats.org/officeDocument/2006/relationships/image" Target="../media/image27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comments" Target="../comments/comment5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emf"/><Relationship Id="rId11" Type="http://schemas.openxmlformats.org/officeDocument/2006/relationships/comments" Target="../comments/comment3.xml"/><Relationship Id="rId5" Type="http://schemas.openxmlformats.org/officeDocument/2006/relationships/image" Target="../media/image13.emf"/><Relationship Id="rId10" Type="http://schemas.openxmlformats.org/officeDocument/2006/relationships/image" Target="../media/image18.jp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7.png"/><Relationship Id="rId7" Type="http://schemas.openxmlformats.org/officeDocument/2006/relationships/image" Target="../media/image34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B09C48F0-5DB4-D543-A60B-1CBE5FA2EC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41" b="204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Image 19" descr="Une image contenant clôture, dessin&#10;&#10;Description générée automatiquement">
            <a:extLst>
              <a:ext uri="{FF2B5EF4-FFF2-40B4-BE49-F238E27FC236}">
                <a16:creationId xmlns:a16="http://schemas.microsoft.com/office/drawing/2014/main" id="{4F6DE6CF-1615-1F41-A92D-AE985EBF3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73" y="609600"/>
            <a:ext cx="4294494" cy="341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7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9929" y="213345"/>
            <a:ext cx="779540" cy="4023360"/>
          </a:xfrm>
          <a:prstGeom prst="rect">
            <a:avLst/>
          </a:prstGeom>
          <a:solidFill>
            <a:srgbClr val="35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 rot="5400000">
            <a:off x="-1123286" y="2125092"/>
            <a:ext cx="355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spc="600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PLACE CLÔTURES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DA4FFF95-00A7-5849-9EC8-FF8236B445A3}"/>
              </a:ext>
            </a:extLst>
          </p:cNvPr>
          <p:cNvSpPr txBox="1"/>
          <p:nvPr/>
        </p:nvSpPr>
        <p:spPr>
          <a:xfrm>
            <a:off x="9571050" y="1479532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panneaux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rigides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01356EF3-8777-0046-AB30-E12D24C2699C}"/>
              </a:ext>
            </a:extLst>
          </p:cNvPr>
          <p:cNvSpPr txBox="1"/>
          <p:nvPr/>
        </p:nvSpPr>
        <p:spPr>
          <a:xfrm>
            <a:off x="7709127" y="319211"/>
            <a:ext cx="2919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dranta" pitchFamily="2" charset="77"/>
                <a:ea typeface="Source Sans Pro" panose="020B0503030403020204" pitchFamily="34" charset="0"/>
              </a:rPr>
              <a:t>Nos</a:t>
            </a:r>
            <a:r>
              <a:rPr lang="id-ID" sz="3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 </a:t>
            </a:r>
            <a:r>
              <a:rPr lang="id-ID" sz="3200" spc="-150" dirty="0" err="1">
                <a:solidFill>
                  <a:srgbClr val="35A3AE"/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Produits</a:t>
            </a:r>
            <a:endParaRPr lang="en-ID" sz="3200" spc="-150" dirty="0">
              <a:solidFill>
                <a:srgbClr val="35A3AE"/>
              </a:solidFill>
              <a:latin typeface="Montserrat" panose="00000500000000000000" pitchFamily="50" charset="0"/>
              <a:ea typeface="Source Sans Pro" panose="020B0503030403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38623A4-1175-A247-B8DF-F3A23D31B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575" y="1479532"/>
            <a:ext cx="324671" cy="3077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4A8600-0034-C941-8948-E57A71869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50" y="1333411"/>
            <a:ext cx="925837" cy="705170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29961487-1175-8A42-9387-A0C1E0424C5C}"/>
              </a:ext>
            </a:extLst>
          </p:cNvPr>
          <p:cNvSpPr txBox="1"/>
          <p:nvPr/>
        </p:nvSpPr>
        <p:spPr>
          <a:xfrm>
            <a:off x="9571050" y="2448926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barreaudage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132BF49-C69B-FE46-A761-2862DB945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575" y="2448926"/>
            <a:ext cx="324671" cy="3077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DCFF04-BBC8-A147-A99D-12A81A5A7D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/>
          <a:stretch/>
        </p:blipFill>
        <p:spPr>
          <a:xfrm>
            <a:off x="7582560" y="2176215"/>
            <a:ext cx="1430636" cy="921549"/>
          </a:xfrm>
          <a:prstGeom prst="rect">
            <a:avLst/>
          </a:prstGeom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C9F0D96F-E131-5245-AA64-9079FE74082F}"/>
              </a:ext>
            </a:extLst>
          </p:cNvPr>
          <p:cNvSpPr txBox="1"/>
          <p:nvPr/>
        </p:nvSpPr>
        <p:spPr>
          <a:xfrm>
            <a:off x="9585580" y="3380952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grillages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</a:p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soudés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ou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tissés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F5DBF3F-B328-EC45-A27B-3C0F6281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712" y="3488673"/>
            <a:ext cx="324671" cy="307777"/>
          </a:xfrm>
          <a:prstGeom prst="rect">
            <a:avLst/>
          </a:prstGeom>
        </p:spPr>
      </p:pic>
      <p:pic>
        <p:nvPicPr>
          <p:cNvPr id="8" name="Image 7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BF207CD6-F76E-3140-AAEC-A3558F789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97" y="3209069"/>
            <a:ext cx="813454" cy="768677"/>
          </a:xfrm>
          <a:prstGeom prst="rect">
            <a:avLst/>
          </a:prstGeom>
        </p:spPr>
      </p:pic>
      <p:sp>
        <p:nvSpPr>
          <p:cNvPr id="19" name="TextBox 14">
            <a:extLst>
              <a:ext uri="{FF2B5EF4-FFF2-40B4-BE49-F238E27FC236}">
                <a16:creationId xmlns:a16="http://schemas.microsoft.com/office/drawing/2014/main" id="{8619BB43-7D4C-AF46-B330-7689BB841629}"/>
              </a:ext>
            </a:extLst>
          </p:cNvPr>
          <p:cNvSpPr txBox="1"/>
          <p:nvPr/>
        </p:nvSpPr>
        <p:spPr>
          <a:xfrm>
            <a:off x="9702762" y="4374531"/>
            <a:ext cx="1643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Portails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et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portillons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77681D6-4CD0-3B49-81D6-79C6BBCD3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712" y="4374531"/>
            <a:ext cx="324671" cy="307777"/>
          </a:xfrm>
          <a:prstGeom prst="rect">
            <a:avLst/>
          </a:prstGeom>
        </p:spPr>
      </p:pic>
      <p:pic>
        <p:nvPicPr>
          <p:cNvPr id="11" name="Image 10" descr="Une image contenant bâtiment, dessin, porte, fenêtre&#10;&#10;Description générée automatiquement">
            <a:extLst>
              <a:ext uri="{FF2B5EF4-FFF2-40B4-BE49-F238E27FC236}">
                <a16:creationId xmlns:a16="http://schemas.microsoft.com/office/drawing/2014/main" id="{F6BBE677-0CE9-1D43-96E2-EDF2CCE47A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/>
          <a:stretch/>
        </p:blipFill>
        <p:spPr>
          <a:xfrm>
            <a:off x="7549679" y="4210906"/>
            <a:ext cx="1430636" cy="536716"/>
          </a:xfrm>
          <a:prstGeom prst="rect">
            <a:avLst/>
          </a:prstGeom>
        </p:spPr>
      </p:pic>
      <p:pic>
        <p:nvPicPr>
          <p:cNvPr id="23" name="Image 22" descr="Une image contenant extérieur, table, pique-nique, alimentation&#10;&#10;Description générée automatiquement">
            <a:extLst>
              <a:ext uri="{FF2B5EF4-FFF2-40B4-BE49-F238E27FC236}">
                <a16:creationId xmlns:a16="http://schemas.microsoft.com/office/drawing/2014/main" id="{FF9D3E6C-8EE4-5A41-8BBD-4F7FA74871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80" y="4374461"/>
            <a:ext cx="3084663" cy="2055696"/>
          </a:xfrm>
          <a:prstGeom prst="rect">
            <a:avLst/>
          </a:prstGeom>
        </p:spPr>
      </p:pic>
      <p:pic>
        <p:nvPicPr>
          <p:cNvPr id="28" name="Image 27" descr="Une image contenant herbe, extérieur, homme, tenant&#10;&#10;Description générée automatiquement">
            <a:extLst>
              <a:ext uri="{FF2B5EF4-FFF2-40B4-BE49-F238E27FC236}">
                <a16:creationId xmlns:a16="http://schemas.microsoft.com/office/drawing/2014/main" id="{F4C8402C-C3A1-224F-8AFC-524ADF17CC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133" y="4374531"/>
            <a:ext cx="3084664" cy="2055626"/>
          </a:xfrm>
          <a:prstGeom prst="rect">
            <a:avLst/>
          </a:prstGeom>
        </p:spPr>
      </p:pic>
      <p:pic>
        <p:nvPicPr>
          <p:cNvPr id="7" name="Image 6" descr="Une image contenant écran, bâtiment, clôture, cage&#10;&#10;Description générée automatiquement">
            <a:extLst>
              <a:ext uri="{FF2B5EF4-FFF2-40B4-BE49-F238E27FC236}">
                <a16:creationId xmlns:a16="http://schemas.microsoft.com/office/drawing/2014/main" id="{E7F23768-17A8-BD4E-BDA7-531B5CFAA7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69" y="535108"/>
            <a:ext cx="6169328" cy="370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8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2886" y="1078605"/>
            <a:ext cx="779540" cy="4023360"/>
          </a:xfrm>
          <a:prstGeom prst="rect">
            <a:avLst/>
          </a:prstGeom>
          <a:solidFill>
            <a:srgbClr val="35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 rot="5400000">
            <a:off x="-1190329" y="2990352"/>
            <a:ext cx="355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spc="600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PLACE CLÔTURES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DA4FFF95-00A7-5849-9EC8-FF8236B445A3}"/>
              </a:ext>
            </a:extLst>
          </p:cNvPr>
          <p:cNvSpPr txBox="1"/>
          <p:nvPr/>
        </p:nvSpPr>
        <p:spPr>
          <a:xfrm>
            <a:off x="9571050" y="1479532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panneaux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rigides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01356EF3-8777-0046-AB30-E12D24C2699C}"/>
              </a:ext>
            </a:extLst>
          </p:cNvPr>
          <p:cNvSpPr txBox="1"/>
          <p:nvPr/>
        </p:nvSpPr>
        <p:spPr>
          <a:xfrm>
            <a:off x="7709127" y="319211"/>
            <a:ext cx="2919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dranta" pitchFamily="2" charset="77"/>
                <a:ea typeface="Source Sans Pro" panose="020B0503030403020204" pitchFamily="34" charset="0"/>
              </a:rPr>
              <a:t>Nos</a:t>
            </a:r>
            <a:r>
              <a:rPr lang="id-ID" sz="3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 </a:t>
            </a:r>
            <a:r>
              <a:rPr lang="id-ID" sz="3200" spc="-150" dirty="0" err="1">
                <a:solidFill>
                  <a:srgbClr val="35A3AE"/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Produits</a:t>
            </a:r>
            <a:endParaRPr lang="en-ID" sz="3200" spc="-150" dirty="0">
              <a:solidFill>
                <a:srgbClr val="35A3AE"/>
              </a:solidFill>
              <a:latin typeface="Montserrat" panose="00000500000000000000" pitchFamily="50" charset="0"/>
              <a:ea typeface="Source Sans Pro" panose="020B0503030403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38623A4-1175-A247-B8DF-F3A23D31B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575" y="1479532"/>
            <a:ext cx="324671" cy="3077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4A8600-0034-C941-8948-E57A71869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50" y="1333411"/>
            <a:ext cx="925837" cy="705170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29961487-1175-8A42-9387-A0C1E0424C5C}"/>
              </a:ext>
            </a:extLst>
          </p:cNvPr>
          <p:cNvSpPr txBox="1"/>
          <p:nvPr/>
        </p:nvSpPr>
        <p:spPr>
          <a:xfrm>
            <a:off x="9571050" y="2448926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barreaudage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132BF49-C69B-FE46-A761-2862DB945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575" y="2448926"/>
            <a:ext cx="324671" cy="3077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DCFF04-BBC8-A147-A99D-12A81A5A7D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/>
          <a:stretch/>
        </p:blipFill>
        <p:spPr>
          <a:xfrm>
            <a:off x="7582560" y="2176215"/>
            <a:ext cx="1430636" cy="921549"/>
          </a:xfrm>
          <a:prstGeom prst="rect">
            <a:avLst/>
          </a:prstGeom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C9F0D96F-E131-5245-AA64-9079FE74082F}"/>
              </a:ext>
            </a:extLst>
          </p:cNvPr>
          <p:cNvSpPr txBox="1"/>
          <p:nvPr/>
        </p:nvSpPr>
        <p:spPr>
          <a:xfrm>
            <a:off x="9585580" y="3380952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grillages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</a:p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soudés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ou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tissés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F5DBF3F-B328-EC45-A27B-3C0F6281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712" y="3488673"/>
            <a:ext cx="324671" cy="307777"/>
          </a:xfrm>
          <a:prstGeom prst="rect">
            <a:avLst/>
          </a:prstGeom>
        </p:spPr>
      </p:pic>
      <p:pic>
        <p:nvPicPr>
          <p:cNvPr id="8" name="Image 7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BF207CD6-F76E-3140-AAEC-A3558F789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97" y="3209069"/>
            <a:ext cx="813454" cy="768677"/>
          </a:xfrm>
          <a:prstGeom prst="rect">
            <a:avLst/>
          </a:prstGeom>
        </p:spPr>
      </p:pic>
      <p:sp>
        <p:nvSpPr>
          <p:cNvPr id="19" name="TextBox 14">
            <a:extLst>
              <a:ext uri="{FF2B5EF4-FFF2-40B4-BE49-F238E27FC236}">
                <a16:creationId xmlns:a16="http://schemas.microsoft.com/office/drawing/2014/main" id="{8619BB43-7D4C-AF46-B330-7689BB841629}"/>
              </a:ext>
            </a:extLst>
          </p:cNvPr>
          <p:cNvSpPr txBox="1"/>
          <p:nvPr/>
        </p:nvSpPr>
        <p:spPr>
          <a:xfrm>
            <a:off x="9702762" y="4374531"/>
            <a:ext cx="1643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Portails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et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portillons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77681D6-4CD0-3B49-81D6-79C6BBCD3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712" y="4374531"/>
            <a:ext cx="324671" cy="307777"/>
          </a:xfrm>
          <a:prstGeom prst="rect">
            <a:avLst/>
          </a:prstGeom>
        </p:spPr>
      </p:pic>
      <p:pic>
        <p:nvPicPr>
          <p:cNvPr id="11" name="Image 10" descr="Une image contenant bâtiment, dessin, porte, fenêtre&#10;&#10;Description générée automatiquement">
            <a:extLst>
              <a:ext uri="{FF2B5EF4-FFF2-40B4-BE49-F238E27FC236}">
                <a16:creationId xmlns:a16="http://schemas.microsoft.com/office/drawing/2014/main" id="{F6BBE677-0CE9-1D43-96E2-EDF2CCE47A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/>
          <a:stretch/>
        </p:blipFill>
        <p:spPr>
          <a:xfrm>
            <a:off x="7549679" y="4210906"/>
            <a:ext cx="1430636" cy="536716"/>
          </a:xfrm>
          <a:prstGeom prst="rect">
            <a:avLst/>
          </a:prstGeom>
        </p:spPr>
      </p:pic>
      <p:pic>
        <p:nvPicPr>
          <p:cNvPr id="22" name="Espace réservé pour une image  4" descr="Une image contenant herbe, clôture, vache, câble&#10;&#10;Description générée automatiquement">
            <a:extLst>
              <a:ext uri="{FF2B5EF4-FFF2-40B4-BE49-F238E27FC236}">
                <a16:creationId xmlns:a16="http://schemas.microsoft.com/office/drawing/2014/main" id="{B1389B23-4EF1-D34F-9D48-617820BF73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8" r="24738"/>
          <a:stretch>
            <a:fillRect/>
          </a:stretch>
        </p:blipFill>
        <p:spPr>
          <a:xfrm>
            <a:off x="1102666" y="2602814"/>
            <a:ext cx="2154316" cy="2485749"/>
          </a:xfrm>
        </p:spPr>
      </p:pic>
      <p:sp>
        <p:nvSpPr>
          <p:cNvPr id="23" name="TextBox 14">
            <a:extLst>
              <a:ext uri="{FF2B5EF4-FFF2-40B4-BE49-F238E27FC236}">
                <a16:creationId xmlns:a16="http://schemas.microsoft.com/office/drawing/2014/main" id="{0AB9D37D-1236-D14F-B115-355F44F37D43}"/>
              </a:ext>
            </a:extLst>
          </p:cNvPr>
          <p:cNvSpPr txBox="1"/>
          <p:nvPr/>
        </p:nvSpPr>
        <p:spPr>
          <a:xfrm>
            <a:off x="9702762" y="5214223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agricoles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BF8ED31-9AC7-6043-8A22-FF339666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712" y="5214223"/>
            <a:ext cx="324671" cy="3077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19FEA2-7835-9A45-B11D-B1E4C3647C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30" y="5101965"/>
            <a:ext cx="1229296" cy="616494"/>
          </a:xfrm>
          <a:prstGeom prst="rect">
            <a:avLst/>
          </a:prstGeom>
        </p:spPr>
      </p:pic>
      <p:pic>
        <p:nvPicPr>
          <p:cNvPr id="15" name="Image 14" descr="Une image contenant oiseau, extérieur, animal, rouge&#10;&#10;Description générée automatiquement">
            <a:extLst>
              <a:ext uri="{FF2B5EF4-FFF2-40B4-BE49-F238E27FC236}">
                <a16:creationId xmlns:a16="http://schemas.microsoft.com/office/drawing/2014/main" id="{69B037FB-AB9E-B942-BA7A-28DF949D90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05" y="1077280"/>
            <a:ext cx="2138821" cy="1425307"/>
          </a:xfrm>
          <a:prstGeom prst="rect">
            <a:avLst/>
          </a:prstGeom>
        </p:spPr>
      </p:pic>
      <p:pic>
        <p:nvPicPr>
          <p:cNvPr id="30" name="Image 29" descr="Une image contenant assis, noir&#10;&#10;Description générée automatiquement">
            <a:extLst>
              <a:ext uri="{FF2B5EF4-FFF2-40B4-BE49-F238E27FC236}">
                <a16:creationId xmlns:a16="http://schemas.microsoft.com/office/drawing/2014/main" id="{41C8DA8B-A937-4C4A-A33A-1D5B19373C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61" y="1065203"/>
            <a:ext cx="3284955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19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 descr="Une image contenant extérieur, bâtiment, table, vert&#10;&#10;Description générée automatiquement">
            <a:extLst>
              <a:ext uri="{FF2B5EF4-FFF2-40B4-BE49-F238E27FC236}">
                <a16:creationId xmlns:a16="http://schemas.microsoft.com/office/drawing/2014/main" id="{59BEEDAD-9A1E-3C4D-8B94-917DE6985E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7" b="6837"/>
          <a:stretch>
            <a:fillRect/>
          </a:stretch>
        </p:blipFill>
        <p:spPr>
          <a:xfrm>
            <a:off x="500873" y="1086084"/>
            <a:ext cx="3428421" cy="3955870"/>
          </a:xfrm>
        </p:spPr>
      </p:pic>
      <p:sp>
        <p:nvSpPr>
          <p:cNvPr id="13" name="Rectangle 12"/>
          <p:cNvSpPr/>
          <p:nvPr/>
        </p:nvSpPr>
        <p:spPr>
          <a:xfrm>
            <a:off x="162886" y="1078605"/>
            <a:ext cx="779540" cy="3955870"/>
          </a:xfrm>
          <a:prstGeom prst="rect">
            <a:avLst/>
          </a:prstGeom>
          <a:solidFill>
            <a:srgbClr val="35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 rot="5400000">
            <a:off x="-1190329" y="2990352"/>
            <a:ext cx="355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spc="600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PLACE CLÔTURES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DA4FFF95-00A7-5849-9EC8-FF8236B445A3}"/>
              </a:ext>
            </a:extLst>
          </p:cNvPr>
          <p:cNvSpPr txBox="1"/>
          <p:nvPr/>
        </p:nvSpPr>
        <p:spPr>
          <a:xfrm>
            <a:off x="9571050" y="1479532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panneaux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rigides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01356EF3-8777-0046-AB30-E12D24C2699C}"/>
              </a:ext>
            </a:extLst>
          </p:cNvPr>
          <p:cNvSpPr txBox="1"/>
          <p:nvPr/>
        </p:nvSpPr>
        <p:spPr>
          <a:xfrm>
            <a:off x="7709127" y="319211"/>
            <a:ext cx="2919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dranta" pitchFamily="2" charset="77"/>
                <a:ea typeface="Source Sans Pro" panose="020B0503030403020204" pitchFamily="34" charset="0"/>
              </a:rPr>
              <a:t>Nos</a:t>
            </a:r>
            <a:r>
              <a:rPr lang="id-ID" sz="3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 </a:t>
            </a:r>
            <a:r>
              <a:rPr lang="id-ID" sz="3200" spc="-150" dirty="0" err="1">
                <a:solidFill>
                  <a:srgbClr val="35A3AE"/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Produits</a:t>
            </a:r>
            <a:endParaRPr lang="en-ID" sz="3200" spc="-150" dirty="0">
              <a:solidFill>
                <a:srgbClr val="35A3AE"/>
              </a:solidFill>
              <a:latin typeface="Montserrat" panose="00000500000000000000" pitchFamily="50" charset="0"/>
              <a:ea typeface="Source Sans Pro" panose="020B0503030403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38623A4-1175-A247-B8DF-F3A23D31B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575" y="1479532"/>
            <a:ext cx="324671" cy="3077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4A8600-0034-C941-8948-E57A71869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50" y="1333411"/>
            <a:ext cx="925837" cy="705170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29961487-1175-8A42-9387-A0C1E0424C5C}"/>
              </a:ext>
            </a:extLst>
          </p:cNvPr>
          <p:cNvSpPr txBox="1"/>
          <p:nvPr/>
        </p:nvSpPr>
        <p:spPr>
          <a:xfrm>
            <a:off x="9571050" y="2448926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barreaudage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132BF49-C69B-FE46-A761-2862DB945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575" y="2448926"/>
            <a:ext cx="324671" cy="3077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DCFF04-BBC8-A147-A99D-12A81A5A7D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/>
          <a:stretch/>
        </p:blipFill>
        <p:spPr>
          <a:xfrm>
            <a:off x="7582560" y="2176215"/>
            <a:ext cx="1430636" cy="921549"/>
          </a:xfrm>
          <a:prstGeom prst="rect">
            <a:avLst/>
          </a:prstGeom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C9F0D96F-E131-5245-AA64-9079FE74082F}"/>
              </a:ext>
            </a:extLst>
          </p:cNvPr>
          <p:cNvSpPr txBox="1"/>
          <p:nvPr/>
        </p:nvSpPr>
        <p:spPr>
          <a:xfrm>
            <a:off x="9585580" y="3380952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grillages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</a:p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soudés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ou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tissés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F5DBF3F-B328-EC45-A27B-3C0F62811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712" y="3488673"/>
            <a:ext cx="324671" cy="307777"/>
          </a:xfrm>
          <a:prstGeom prst="rect">
            <a:avLst/>
          </a:prstGeom>
        </p:spPr>
      </p:pic>
      <p:pic>
        <p:nvPicPr>
          <p:cNvPr id="8" name="Image 7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BF207CD6-F76E-3140-AAEC-A3558F789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97" y="3209069"/>
            <a:ext cx="813454" cy="768677"/>
          </a:xfrm>
          <a:prstGeom prst="rect">
            <a:avLst/>
          </a:prstGeom>
        </p:spPr>
      </p:pic>
      <p:sp>
        <p:nvSpPr>
          <p:cNvPr id="19" name="TextBox 14">
            <a:extLst>
              <a:ext uri="{FF2B5EF4-FFF2-40B4-BE49-F238E27FC236}">
                <a16:creationId xmlns:a16="http://schemas.microsoft.com/office/drawing/2014/main" id="{8619BB43-7D4C-AF46-B330-7689BB841629}"/>
              </a:ext>
            </a:extLst>
          </p:cNvPr>
          <p:cNvSpPr txBox="1"/>
          <p:nvPr/>
        </p:nvSpPr>
        <p:spPr>
          <a:xfrm>
            <a:off x="9702762" y="4374531"/>
            <a:ext cx="1643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Portails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et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portillons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77681D6-4CD0-3B49-81D6-79C6BBCD3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712" y="4374531"/>
            <a:ext cx="324671" cy="307777"/>
          </a:xfrm>
          <a:prstGeom prst="rect">
            <a:avLst/>
          </a:prstGeom>
        </p:spPr>
      </p:pic>
      <p:pic>
        <p:nvPicPr>
          <p:cNvPr id="11" name="Image 10" descr="Une image contenant bâtiment, dessin, porte, fenêtre&#10;&#10;Description générée automatiquement">
            <a:extLst>
              <a:ext uri="{FF2B5EF4-FFF2-40B4-BE49-F238E27FC236}">
                <a16:creationId xmlns:a16="http://schemas.microsoft.com/office/drawing/2014/main" id="{F6BBE677-0CE9-1D43-96E2-EDF2CCE47A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/>
          <a:stretch/>
        </p:blipFill>
        <p:spPr>
          <a:xfrm>
            <a:off x="7549679" y="4210906"/>
            <a:ext cx="1430636" cy="536716"/>
          </a:xfrm>
          <a:prstGeom prst="rect">
            <a:avLst/>
          </a:prstGeom>
        </p:spPr>
      </p:pic>
      <p:sp>
        <p:nvSpPr>
          <p:cNvPr id="23" name="TextBox 14">
            <a:extLst>
              <a:ext uri="{FF2B5EF4-FFF2-40B4-BE49-F238E27FC236}">
                <a16:creationId xmlns:a16="http://schemas.microsoft.com/office/drawing/2014/main" id="{0AB9D37D-1236-D14F-B115-355F44F37D43}"/>
              </a:ext>
            </a:extLst>
          </p:cNvPr>
          <p:cNvSpPr txBox="1"/>
          <p:nvPr/>
        </p:nvSpPr>
        <p:spPr>
          <a:xfrm>
            <a:off x="9702762" y="5214223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agricoles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BF8ED31-9AC7-6043-8A22-FF3396660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712" y="5214223"/>
            <a:ext cx="324671" cy="3077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19FEA2-7835-9A45-B11D-B1E4C3647C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30" y="5101965"/>
            <a:ext cx="1229296" cy="616494"/>
          </a:xfrm>
          <a:prstGeom prst="rect">
            <a:avLst/>
          </a:prstGeom>
        </p:spPr>
      </p:pic>
      <p:pic>
        <p:nvPicPr>
          <p:cNvPr id="7" name="Image 6" descr="Une image contenant bâtiment, clôture&#10;&#10;Description générée automatiquement">
            <a:extLst>
              <a:ext uri="{FF2B5EF4-FFF2-40B4-BE49-F238E27FC236}">
                <a16:creationId xmlns:a16="http://schemas.microsoft.com/office/drawing/2014/main" id="{AB952951-FE5F-9C4A-AC4C-A1960B926B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66" y="5947576"/>
            <a:ext cx="952623" cy="705928"/>
          </a:xfrm>
          <a:prstGeom prst="rect">
            <a:avLst/>
          </a:prstGeom>
        </p:spPr>
      </p:pic>
      <p:sp>
        <p:nvSpPr>
          <p:cNvPr id="28" name="TextBox 14">
            <a:extLst>
              <a:ext uri="{FF2B5EF4-FFF2-40B4-BE49-F238E27FC236}">
                <a16:creationId xmlns:a16="http://schemas.microsoft.com/office/drawing/2014/main" id="{D66AB9CB-106D-AF45-9428-1030F21F9EF2}"/>
              </a:ext>
            </a:extLst>
          </p:cNvPr>
          <p:cNvSpPr txBox="1"/>
          <p:nvPr/>
        </p:nvSpPr>
        <p:spPr>
          <a:xfrm>
            <a:off x="9704815" y="6146247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Systèmes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d’occultation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83F3C85-6CAF-1940-BD08-37A0A96BE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765" y="6146247"/>
            <a:ext cx="324671" cy="307777"/>
          </a:xfrm>
          <a:prstGeom prst="rect">
            <a:avLst/>
          </a:prstGeom>
        </p:spPr>
      </p:pic>
      <p:pic>
        <p:nvPicPr>
          <p:cNvPr id="21" name="Image 20" descr="Une image contenant personne, assis, intérieur, femme&#10;&#10;Description générée automatiquement">
            <a:extLst>
              <a:ext uri="{FF2B5EF4-FFF2-40B4-BE49-F238E27FC236}">
                <a16:creationId xmlns:a16="http://schemas.microsoft.com/office/drawing/2014/main" id="{A8A3E857-6EDF-4546-9ADC-FBEFDD5C76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62" y="1092570"/>
            <a:ext cx="2880116" cy="1586640"/>
          </a:xfrm>
          <a:prstGeom prst="rect">
            <a:avLst/>
          </a:prstGeom>
        </p:spPr>
      </p:pic>
      <p:pic>
        <p:nvPicPr>
          <p:cNvPr id="34" name="Image 33" descr="Une image contenant table, fenêtre, vivant, chaise&#10;&#10;Description générée automatiquement">
            <a:extLst>
              <a:ext uri="{FF2B5EF4-FFF2-40B4-BE49-F238E27FC236}">
                <a16:creationId xmlns:a16="http://schemas.microsoft.com/office/drawing/2014/main" id="{8256D9E6-1CB9-DF4C-A642-A4FF8EDD17D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2628"/>
          <a:stretch/>
        </p:blipFill>
        <p:spPr>
          <a:xfrm>
            <a:off x="4029762" y="2727802"/>
            <a:ext cx="2924356" cy="2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6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>
            <a:extLst>
              <a:ext uri="{FF2B5EF4-FFF2-40B4-BE49-F238E27FC236}">
                <a16:creationId xmlns:a16="http://schemas.microsoft.com/office/drawing/2014/main" id="{5E5AFAD7-10D1-6141-8BD1-77EE5BC426F2}"/>
              </a:ext>
            </a:extLst>
          </p:cNvPr>
          <p:cNvSpPr txBox="1"/>
          <p:nvPr/>
        </p:nvSpPr>
        <p:spPr>
          <a:xfrm>
            <a:off x="1853358" y="336966"/>
            <a:ext cx="876193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spc="200" dirty="0">
                <a:solidFill>
                  <a:schemeClr val="bg1"/>
                </a:solidFill>
                <a:latin typeface="Magdelin Alt" pitchFamily="2" charset="77"/>
                <a:cs typeface="Poppins SemiBold" panose="00000700000000000000" pitchFamily="2" charset="0"/>
              </a:rPr>
              <a:t>NOS</a:t>
            </a:r>
            <a:r>
              <a:rPr 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Magdelin Alt" pitchFamily="2" charset="77"/>
                <a:cs typeface="Poppins SemiBold" panose="00000700000000000000" pitchFamily="2" charset="0"/>
              </a:rPr>
              <a:t> </a:t>
            </a:r>
            <a:r>
              <a:rPr lang="en-US" sz="2400" spc="200" dirty="0">
                <a:solidFill>
                  <a:srgbClr val="F7F7F7"/>
                </a:solidFill>
                <a:latin typeface="Magdelin Alt" pitchFamily="2" charset="77"/>
                <a:cs typeface="Poppins SemiBold" panose="00000700000000000000" pitchFamily="2" charset="0"/>
              </a:rPr>
              <a:t>CIRCUITS DE DISTRIBUTION</a:t>
            </a:r>
          </a:p>
        </p:txBody>
      </p: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8439619F-55DC-8F4E-A476-46C084C271DC}"/>
              </a:ext>
            </a:extLst>
          </p:cNvPr>
          <p:cNvCxnSpPr>
            <a:cxnSpLocks/>
          </p:cNvCxnSpPr>
          <p:nvPr/>
        </p:nvCxnSpPr>
        <p:spPr>
          <a:xfrm>
            <a:off x="5685177" y="798631"/>
            <a:ext cx="82164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B78830D-272A-5445-9B42-E8AC0EEA7B16}"/>
              </a:ext>
            </a:extLst>
          </p:cNvPr>
          <p:cNvGrpSpPr/>
          <p:nvPr/>
        </p:nvGrpSpPr>
        <p:grpSpPr>
          <a:xfrm>
            <a:off x="1907799" y="1205159"/>
            <a:ext cx="8158026" cy="5376665"/>
            <a:chOff x="1907799" y="1205159"/>
            <a:chExt cx="8158026" cy="53766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192730-8C1D-D847-A7DC-3C0A4D9E6A85}"/>
                </a:ext>
              </a:extLst>
            </p:cNvPr>
            <p:cNvSpPr/>
            <p:nvPr/>
          </p:nvSpPr>
          <p:spPr>
            <a:xfrm>
              <a:off x="1907799" y="3033720"/>
              <a:ext cx="2764454" cy="769966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100" u="sng" spc="100" dirty="0">
                  <a:latin typeface="Magdelin Alt" pitchFamily="2" charset="77"/>
                  <a:cs typeface="Poppins SemiBold" panose="00000700000000000000" pitchFamily="2" charset="0"/>
                </a:rPr>
                <a:t>DISTRIBUTEURS</a:t>
              </a:r>
            </a:p>
            <a:p>
              <a:pPr algn="ctr"/>
              <a:r>
                <a:rPr lang="en-US" sz="1100" spc="100" dirty="0">
                  <a:latin typeface="Magdelin Alt" pitchFamily="2" charset="77"/>
                  <a:cs typeface="Poppins SemiBold" panose="00000700000000000000" pitchFamily="2" charset="0"/>
                </a:rPr>
                <a:t> GSB / </a:t>
              </a:r>
              <a:r>
                <a:rPr lang="en-US" sz="1100" spc="100" dirty="0" err="1">
                  <a:latin typeface="Magdelin Alt" pitchFamily="2" charset="77"/>
                  <a:cs typeface="Poppins SemiBold" panose="00000700000000000000" pitchFamily="2" charset="0"/>
                </a:rPr>
                <a:t>Négoces</a:t>
              </a:r>
              <a:r>
                <a:rPr lang="en-US" sz="1100" spc="100" dirty="0">
                  <a:latin typeface="Magdelin Alt" pitchFamily="2" charset="77"/>
                  <a:cs typeface="Poppins SemiBold" panose="00000700000000000000" pitchFamily="2" charset="0"/>
                </a:rPr>
                <a:t> / Lisa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F9C5E1-2F1C-9341-B1EE-136866E09AAB}"/>
                </a:ext>
              </a:extLst>
            </p:cNvPr>
            <p:cNvSpPr/>
            <p:nvPr/>
          </p:nvSpPr>
          <p:spPr>
            <a:xfrm>
              <a:off x="5685177" y="3041103"/>
              <a:ext cx="2764454" cy="769967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100" u="sng" spc="100" dirty="0">
                  <a:latin typeface="Magdelin Alt" pitchFamily="2" charset="77"/>
                  <a:cs typeface="Poppins SemiBold" panose="00000700000000000000" pitchFamily="2" charset="0"/>
                </a:rPr>
                <a:t>INSTALLATEURS</a:t>
              </a:r>
              <a:r>
                <a:rPr lang="en-US" sz="1100" spc="100" dirty="0">
                  <a:latin typeface="Magdelin Alt" pitchFamily="2" charset="77"/>
                  <a:cs typeface="Poppins SemiBold" panose="00000700000000000000" pitchFamily="2" charset="0"/>
                </a:rPr>
                <a:t> </a:t>
              </a:r>
            </a:p>
            <a:p>
              <a:pPr algn="ctr"/>
              <a:r>
                <a:rPr lang="en-US" sz="1100" spc="100" dirty="0">
                  <a:latin typeface="Magdelin Alt" pitchFamily="2" charset="77"/>
                  <a:cs typeface="Poppins SemiBold" panose="00000700000000000000" pitchFamily="2" charset="0"/>
                </a:rPr>
                <a:t>Poseurs de cloture et de </a:t>
              </a:r>
              <a:r>
                <a:rPr lang="en-US" sz="1100" spc="100" dirty="0" err="1">
                  <a:latin typeface="Magdelin Alt" pitchFamily="2" charset="77"/>
                  <a:cs typeface="Poppins SemiBold" panose="00000700000000000000" pitchFamily="2" charset="0"/>
                </a:rPr>
                <a:t>portails</a:t>
              </a:r>
              <a:r>
                <a:rPr lang="en-US" sz="1100" spc="100" dirty="0">
                  <a:latin typeface="Magdelin Alt" pitchFamily="2" charset="77"/>
                  <a:cs typeface="Poppins SemiBold" panose="00000700000000000000" pitchFamily="2" charset="0"/>
                </a:rPr>
                <a:t> – </a:t>
              </a:r>
              <a:r>
                <a:rPr lang="en-US" sz="1100" spc="100" dirty="0" err="1">
                  <a:latin typeface="Magdelin Alt" pitchFamily="2" charset="77"/>
                  <a:cs typeface="Poppins SemiBold" panose="00000700000000000000" pitchFamily="2" charset="0"/>
                </a:rPr>
                <a:t>Paysagiste</a:t>
              </a:r>
              <a:r>
                <a:rPr lang="en-US" sz="1100" spc="100" dirty="0">
                  <a:latin typeface="Magdelin Alt" pitchFamily="2" charset="77"/>
                  <a:cs typeface="Poppins SemiBold" panose="00000700000000000000" pitchFamily="2" charset="0"/>
                </a:rPr>
                <a:t> et </a:t>
              </a:r>
              <a:r>
                <a:rPr lang="en-US" sz="1100" spc="100" dirty="0" err="1">
                  <a:latin typeface="Magdelin Alt" pitchFamily="2" charset="77"/>
                  <a:cs typeface="Poppins SemiBold" panose="00000700000000000000" pitchFamily="2" charset="0"/>
                </a:rPr>
                <a:t>Serrurrier</a:t>
              </a:r>
              <a:r>
                <a:rPr lang="en-US" sz="1100" spc="100" dirty="0">
                  <a:latin typeface="Magdelin Alt" pitchFamily="2" charset="77"/>
                  <a:cs typeface="Poppins SemiBold" panose="00000700000000000000" pitchFamily="2" charset="0"/>
                </a:rPr>
                <a:t>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265D04-F183-D841-8E68-9F8A55E18CCD}"/>
                </a:ext>
              </a:extLst>
            </p:cNvPr>
            <p:cNvSpPr/>
            <p:nvPr/>
          </p:nvSpPr>
          <p:spPr>
            <a:xfrm>
              <a:off x="7301371" y="5811858"/>
              <a:ext cx="2764454" cy="769966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100" u="sng" spc="100" dirty="0">
                  <a:latin typeface="Magdelin Alt" pitchFamily="2" charset="77"/>
                  <a:cs typeface="Poppins SemiBold" panose="00000700000000000000" pitchFamily="2" charset="0"/>
                </a:rPr>
                <a:t>PRESCRIPTEURS</a:t>
              </a:r>
              <a:r>
                <a:rPr lang="en-US" sz="1100" spc="100" dirty="0">
                  <a:latin typeface="Magdelin Alt" pitchFamily="2" charset="77"/>
                  <a:cs typeface="Poppins SemiBold" panose="00000700000000000000" pitchFamily="2" charset="0"/>
                </a:rPr>
                <a:t> </a:t>
              </a:r>
            </a:p>
            <a:p>
              <a:pPr algn="ctr"/>
              <a:r>
                <a:rPr lang="en-US" sz="1100" spc="100" dirty="0" err="1">
                  <a:latin typeface="Magdelin Alt" pitchFamily="2" charset="77"/>
                  <a:cs typeface="Poppins SemiBold" panose="00000700000000000000" pitchFamily="2" charset="0"/>
                </a:rPr>
                <a:t>Architectes</a:t>
              </a:r>
              <a:r>
                <a:rPr lang="en-US" sz="1100" spc="100" dirty="0">
                  <a:latin typeface="Magdelin Alt" pitchFamily="2" charset="77"/>
                  <a:cs typeface="Poppins SemiBold" panose="00000700000000000000" pitchFamily="2" charset="0"/>
                </a:rPr>
                <a:t> et Maîtres </a:t>
              </a:r>
              <a:r>
                <a:rPr lang="en-US" sz="1100" spc="100" dirty="0" err="1">
                  <a:latin typeface="Magdelin Alt" pitchFamily="2" charset="77"/>
                  <a:cs typeface="Poppins SemiBold" panose="00000700000000000000" pitchFamily="2" charset="0"/>
                </a:rPr>
                <a:t>d’œuvre</a:t>
              </a:r>
              <a:r>
                <a:rPr lang="en-US" sz="1100" spc="100" dirty="0">
                  <a:latin typeface="Magdelin Alt" pitchFamily="2" charset="77"/>
                  <a:cs typeface="Poppins SemiBold" panose="00000700000000000000" pitchFamily="2" charset="0"/>
                </a:rPr>
                <a:t> </a:t>
              </a:r>
              <a:r>
                <a:rPr lang="en-US" sz="1100" spc="100" dirty="0" err="1">
                  <a:latin typeface="Magdelin Alt" pitchFamily="2" charset="77"/>
                  <a:cs typeface="Poppins SemiBold" panose="00000700000000000000" pitchFamily="2" charset="0"/>
                </a:rPr>
                <a:t>Bureaux</a:t>
              </a:r>
              <a:r>
                <a:rPr lang="en-US" sz="1100" spc="100" dirty="0">
                  <a:latin typeface="Magdelin Alt" pitchFamily="2" charset="77"/>
                  <a:cs typeface="Poppins SemiBold" panose="00000700000000000000" pitchFamily="2" charset="0"/>
                </a:rPr>
                <a:t> </a:t>
              </a:r>
              <a:r>
                <a:rPr lang="en-US" sz="1100" spc="100" dirty="0" err="1">
                  <a:latin typeface="Magdelin Alt" pitchFamily="2" charset="77"/>
                  <a:cs typeface="Poppins SemiBold" panose="00000700000000000000" pitchFamily="2" charset="0"/>
                </a:rPr>
                <a:t>d’études</a:t>
              </a:r>
              <a:endParaRPr lang="en-US" sz="1100" spc="100" dirty="0">
                <a:latin typeface="Magdelin Alt" pitchFamily="2" charset="77"/>
                <a:cs typeface="Poppins SemiBold" panose="00000700000000000000" pitchFamily="2" charset="0"/>
              </a:endParaRPr>
            </a:p>
          </p:txBody>
        </p:sp>
        <p:pic>
          <p:nvPicPr>
            <p:cNvPr id="15" name="Image 14" descr="Une image contenant personne, bâtiment, homme, debout&#10;&#10;Description générée automatiquement">
              <a:extLst>
                <a:ext uri="{FF2B5EF4-FFF2-40B4-BE49-F238E27FC236}">
                  <a16:creationId xmlns:a16="http://schemas.microsoft.com/office/drawing/2014/main" id="{1B5F6A3A-79E9-CA4A-BBC7-D7D9A3E94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7799" y="1205159"/>
              <a:ext cx="2764454" cy="1844583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28EC364-62BF-6A4A-8A6C-8B98BDFC6757}"/>
              </a:ext>
            </a:extLst>
          </p:cNvPr>
          <p:cNvSpPr/>
          <p:nvPr/>
        </p:nvSpPr>
        <p:spPr>
          <a:xfrm>
            <a:off x="3099783" y="5887883"/>
            <a:ext cx="2764454" cy="76996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100" u="sng" spc="100" dirty="0">
                <a:latin typeface="Magdelin Alt" pitchFamily="2" charset="77"/>
                <a:cs typeface="Poppins SemiBold" panose="00000700000000000000" pitchFamily="2" charset="0"/>
              </a:rPr>
              <a:t>COLLECTIVITÉS</a:t>
            </a:r>
            <a:r>
              <a:rPr lang="en-US" sz="1100" spc="100" dirty="0">
                <a:latin typeface="Magdelin Alt" pitchFamily="2" charset="77"/>
                <a:cs typeface="Poppins SemiBold" panose="00000700000000000000" pitchFamily="2" charset="0"/>
              </a:rPr>
              <a:t> </a:t>
            </a:r>
          </a:p>
          <a:p>
            <a:pPr algn="ctr"/>
            <a:r>
              <a:rPr lang="en-US" sz="1100" spc="100" dirty="0" err="1">
                <a:latin typeface="Magdelin Alt" pitchFamily="2" charset="77"/>
                <a:cs typeface="Poppins SemiBold" panose="00000700000000000000" pitchFamily="2" charset="0"/>
              </a:rPr>
              <a:t>Mairies</a:t>
            </a:r>
            <a:r>
              <a:rPr lang="en-US" sz="1100" spc="100" dirty="0">
                <a:latin typeface="Magdelin Alt" pitchFamily="2" charset="77"/>
                <a:cs typeface="Poppins SemiBold" panose="00000700000000000000" pitchFamily="2" charset="0"/>
              </a:rPr>
              <a:t>, </a:t>
            </a:r>
            <a:r>
              <a:rPr lang="en-US" sz="1100" spc="100" dirty="0" err="1">
                <a:latin typeface="Magdelin Alt" pitchFamily="2" charset="77"/>
                <a:cs typeface="Poppins SemiBold" panose="00000700000000000000" pitchFamily="2" charset="0"/>
              </a:rPr>
              <a:t>Agglomérations</a:t>
            </a:r>
            <a:r>
              <a:rPr lang="en-US" sz="1100" spc="100" dirty="0">
                <a:latin typeface="Magdelin Alt" pitchFamily="2" charset="77"/>
                <a:cs typeface="Poppins SemiBold" panose="00000700000000000000" pitchFamily="2" charset="0"/>
              </a:rPr>
              <a:t>, </a:t>
            </a:r>
            <a:r>
              <a:rPr lang="en-US" sz="1100" spc="100" dirty="0" err="1">
                <a:latin typeface="Magdelin Alt" pitchFamily="2" charset="77"/>
                <a:cs typeface="Poppins SemiBold" panose="00000700000000000000" pitchFamily="2" charset="0"/>
              </a:rPr>
              <a:t>conseil</a:t>
            </a:r>
            <a:r>
              <a:rPr lang="en-US" sz="1100" spc="100" dirty="0">
                <a:latin typeface="Magdelin Alt" pitchFamily="2" charset="77"/>
                <a:cs typeface="Poppins SemiBold" panose="00000700000000000000" pitchFamily="2" charset="0"/>
              </a:rPr>
              <a:t> general </a:t>
            </a:r>
          </a:p>
        </p:txBody>
      </p:sp>
      <p:pic>
        <p:nvPicPr>
          <p:cNvPr id="5" name="Image 4" descr="Une image contenant personne, homme, intérieur, table&#10;&#10;Description générée automatiquement">
            <a:extLst>
              <a:ext uri="{FF2B5EF4-FFF2-40B4-BE49-F238E27FC236}">
                <a16:creationId xmlns:a16="http://schemas.microsoft.com/office/drawing/2014/main" id="{073F2ED8-63ED-0C4E-8FA9-99E48DE47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71" y="3959123"/>
            <a:ext cx="2764452" cy="1842968"/>
          </a:xfrm>
          <a:prstGeom prst="rect">
            <a:avLst/>
          </a:prstGeom>
        </p:spPr>
      </p:pic>
      <p:pic>
        <p:nvPicPr>
          <p:cNvPr id="25" name="Image 24" descr="Une image contenant bâtiment, extérieur, bateau, orange&#10;&#10;Description générée automatiquement">
            <a:extLst>
              <a:ext uri="{FF2B5EF4-FFF2-40B4-BE49-F238E27FC236}">
                <a16:creationId xmlns:a16="http://schemas.microsoft.com/office/drawing/2014/main" id="{999C98E3-43D8-7A48-84E4-F0FA32F16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83" y="3959123"/>
            <a:ext cx="2764452" cy="184351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DE0ABFB-2B1C-2943-AF70-E3B2C1B0AE77}"/>
              </a:ext>
            </a:extLst>
          </p:cNvPr>
          <p:cNvSpPr/>
          <p:nvPr/>
        </p:nvSpPr>
        <p:spPr>
          <a:xfrm>
            <a:off x="0" y="2834640"/>
            <a:ext cx="779540" cy="4023360"/>
          </a:xfrm>
          <a:prstGeom prst="rect">
            <a:avLst/>
          </a:prstGeom>
          <a:solidFill>
            <a:srgbClr val="3C4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5E280023-74CC-A64D-AFA7-70EBCB28BE4F}"/>
              </a:ext>
            </a:extLst>
          </p:cNvPr>
          <p:cNvSpPr txBox="1"/>
          <p:nvPr/>
        </p:nvSpPr>
        <p:spPr>
          <a:xfrm rot="5400000">
            <a:off x="-1334056" y="4530150"/>
            <a:ext cx="355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spc="600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PLACE CLÔTURES</a:t>
            </a:r>
          </a:p>
        </p:txBody>
      </p:sp>
      <p:pic>
        <p:nvPicPr>
          <p:cNvPr id="3" name="Image 2" descr="Une image contenant personne, homme, équitation, photo&#10;&#10;Description générée automatiquement">
            <a:extLst>
              <a:ext uri="{FF2B5EF4-FFF2-40B4-BE49-F238E27FC236}">
                <a16:creationId xmlns:a16="http://schemas.microsoft.com/office/drawing/2014/main" id="{8D58A3AC-A46D-7045-B460-D09CDA5C48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179" y="1200014"/>
            <a:ext cx="2764452" cy="1839976"/>
          </a:xfrm>
          <a:prstGeom prst="rect">
            <a:avLst/>
          </a:prstGeom>
        </p:spPr>
      </p:pic>
      <p:pic>
        <p:nvPicPr>
          <p:cNvPr id="6" name="Image 5" descr="Une image contenant herbe, extérieur, train, voie&#10;&#10;Description générée automatiquement">
            <a:extLst>
              <a:ext uri="{FF2B5EF4-FFF2-40B4-BE49-F238E27FC236}">
                <a16:creationId xmlns:a16="http://schemas.microsoft.com/office/drawing/2014/main" id="{5F34C346-AC97-B945-9281-2647F0C33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83" y="3865557"/>
            <a:ext cx="2764452" cy="20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9D4F1-018F-4FB7-9369-5E45DF470A6C}"/>
              </a:ext>
            </a:extLst>
          </p:cNvPr>
          <p:cNvSpPr/>
          <p:nvPr/>
        </p:nvSpPr>
        <p:spPr>
          <a:xfrm>
            <a:off x="3236686" y="3919085"/>
            <a:ext cx="2452915" cy="2206625"/>
          </a:xfrm>
          <a:prstGeom prst="rect">
            <a:avLst/>
          </a:prstGeom>
          <a:solidFill>
            <a:srgbClr val="35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Raleway" panose="020B05030301010600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C9FBFB-B860-42DE-9468-74888BDC4F8F}"/>
              </a:ext>
            </a:extLst>
          </p:cNvPr>
          <p:cNvSpPr/>
          <p:nvPr/>
        </p:nvSpPr>
        <p:spPr>
          <a:xfrm>
            <a:off x="8555492" y="1618569"/>
            <a:ext cx="2809195" cy="22066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Raleway" panose="020B05030301010600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5E2C68-C6A2-4FFE-BEB8-B65C2D7B3E8F}"/>
              </a:ext>
            </a:extLst>
          </p:cNvPr>
          <p:cNvSpPr txBox="1"/>
          <p:nvPr/>
        </p:nvSpPr>
        <p:spPr>
          <a:xfrm>
            <a:off x="3352485" y="409124"/>
            <a:ext cx="586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>
                <a:latin typeface="Magdelin Alt" pitchFamily="2" charset="77"/>
                <a:ea typeface="Lato Black" panose="020F0502020204030203" pitchFamily="34" charset="0"/>
                <a:cs typeface="Lato Black" panose="020F0502020204030203" pitchFamily="34" charset="0"/>
              </a:rPr>
              <a:t>NOS </a:t>
            </a:r>
            <a:r>
              <a:rPr lang="en-US" sz="3600" b="1" spc="300" dirty="0">
                <a:solidFill>
                  <a:srgbClr val="35A3AE"/>
                </a:solidFill>
                <a:latin typeface="Magdelin Alt" pitchFamily="2" charset="77"/>
                <a:ea typeface="Lato Black" panose="020F0502020204030203" pitchFamily="34" charset="0"/>
                <a:cs typeface="Lato Black" panose="020F0502020204030203" pitchFamily="34" charset="0"/>
              </a:rPr>
              <a:t>RÉALISATIONS</a:t>
            </a:r>
            <a:endParaRPr lang="id-ID" sz="3600" b="1" spc="300" dirty="0">
              <a:solidFill>
                <a:srgbClr val="35A3AE"/>
              </a:solidFill>
              <a:latin typeface="Magdelin Alt" pitchFamily="2" charset="77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5" name="Espace réservé pour une image  14" descr="Une image contenant extérieur, clôture, bâtiment, herbe&#10;&#10;Description générée automatiquement">
            <a:extLst>
              <a:ext uri="{FF2B5EF4-FFF2-40B4-BE49-F238E27FC236}">
                <a16:creationId xmlns:a16="http://schemas.microsoft.com/office/drawing/2014/main" id="{AEDEDB3B-0518-5843-A6B5-F7BEA4CAA4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7" r="30827"/>
          <a:stretch>
            <a:fillRect/>
          </a:stretch>
        </p:blipFill>
        <p:spPr/>
      </p:pic>
      <p:pic>
        <p:nvPicPr>
          <p:cNvPr id="13" name="Espace réservé pour une image  12" descr="Une image contenant clôture, extérieur, bâtiment, avant&#10;&#10;Description générée automatiquement">
            <a:extLst>
              <a:ext uri="{FF2B5EF4-FFF2-40B4-BE49-F238E27FC236}">
                <a16:creationId xmlns:a16="http://schemas.microsoft.com/office/drawing/2014/main" id="{81E7273C-5D9E-0649-A885-DD70E5111C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r="17015"/>
          <a:stretch>
            <a:fillRect/>
          </a:stretch>
        </p:blipFill>
        <p:spPr/>
      </p:pic>
      <p:pic>
        <p:nvPicPr>
          <p:cNvPr id="19" name="Espace réservé pour une image  18" descr="Une image contenant clôture, herbe, extérieur, mouton&#10;&#10;Description générée automatiquement">
            <a:extLst>
              <a:ext uri="{FF2B5EF4-FFF2-40B4-BE49-F238E27FC236}">
                <a16:creationId xmlns:a16="http://schemas.microsoft.com/office/drawing/2014/main" id="{67C40E71-5EF6-0149-8BCD-D63A974F72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r="5872"/>
          <a:stretch>
            <a:fillRect/>
          </a:stretch>
        </p:blipFill>
        <p:spPr/>
      </p:pic>
      <p:pic>
        <p:nvPicPr>
          <p:cNvPr id="5" name="Image 4" descr="Une image contenant clôture, extérieur, bâtiment, équitation&#10;&#10;Description générée automatiquement">
            <a:extLst>
              <a:ext uri="{FF2B5EF4-FFF2-40B4-BE49-F238E27FC236}">
                <a16:creationId xmlns:a16="http://schemas.microsoft.com/office/drawing/2014/main" id="{0BF2006A-B45A-FF43-91CB-CAFCC9366B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2"/>
          <a:stretch/>
        </p:blipFill>
        <p:spPr>
          <a:xfrm>
            <a:off x="855664" y="1618569"/>
            <a:ext cx="4848451" cy="2206625"/>
          </a:xfrm>
          <a:prstGeom prst="rect">
            <a:avLst/>
          </a:prstGeom>
        </p:spPr>
      </p:pic>
      <p:pic>
        <p:nvPicPr>
          <p:cNvPr id="12" name="Image 11" descr="Une image contenant clôture, extérieur, bâtiment, herbe&#10;&#10;Description générée automatiquement">
            <a:extLst>
              <a:ext uri="{FF2B5EF4-FFF2-40B4-BE49-F238E27FC236}">
                <a16:creationId xmlns:a16="http://schemas.microsoft.com/office/drawing/2014/main" id="{A22C9CD9-BA0E-8549-836E-C03C9C5D94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166" y="2070205"/>
            <a:ext cx="2408087" cy="1358795"/>
          </a:xfrm>
          <a:prstGeom prst="rect">
            <a:avLst/>
          </a:prstGeom>
        </p:spPr>
      </p:pic>
      <p:pic>
        <p:nvPicPr>
          <p:cNvPr id="16" name="Image 15" descr="Une image contenant extérieur, clôture, bâtiment, herbe&#10;&#10;Description générée automatiquement">
            <a:extLst>
              <a:ext uri="{FF2B5EF4-FFF2-40B4-BE49-F238E27FC236}">
                <a16:creationId xmlns:a16="http://schemas.microsoft.com/office/drawing/2014/main" id="{040B36D9-F7D9-3144-9181-5E6708AF4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3754" y="4411448"/>
            <a:ext cx="1712585" cy="128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7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>
            <a:off x="4166171" y="4022205"/>
            <a:ext cx="4049634" cy="707886"/>
          </a:xfrm>
          <a:prstGeom prst="rect">
            <a:avLst/>
          </a:prstGeom>
          <a:solidFill>
            <a:srgbClr val="3C4348"/>
          </a:solidFill>
        </p:spPr>
        <p:txBody>
          <a:bodyPr wrap="none" rtlCol="0">
            <a:spAutoFit/>
          </a:bodyPr>
          <a:lstStyle/>
          <a:p>
            <a:pPr algn="ctr"/>
            <a:r>
              <a:rPr lang="id-ID" sz="20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4348"/>
                </a:highlight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MERCI</a:t>
            </a:r>
            <a:r>
              <a:rPr lang="id-ID" sz="2000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4348"/>
                </a:highlight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id-ID" sz="2000" spc="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4348"/>
                </a:highlight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pour</a:t>
            </a:r>
            <a:r>
              <a:rPr lang="id-ID" sz="2000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4348"/>
                </a:highlight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000" spc="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4348"/>
                </a:highlight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votre</a:t>
            </a:r>
            <a:r>
              <a:rPr lang="id-ID" sz="2000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4348"/>
                </a:highlight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000" spc="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4348"/>
                </a:highlight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rPr>
              <a:t>attention</a:t>
            </a:r>
            <a:endParaRPr lang="id-ID" sz="20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3C4348"/>
              </a:highlight>
              <a:latin typeface="Raleway" panose="020B05030301010600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3403F22-0A9F-B04F-BEC9-6198D87CB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729"/>
          <a:stretch/>
        </p:blipFill>
        <p:spPr>
          <a:xfrm>
            <a:off x="6571403" y="5903921"/>
            <a:ext cx="2274782" cy="6542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11813B-F2B3-9640-AB99-AE81B2BAC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04"/>
          <a:stretch/>
        </p:blipFill>
        <p:spPr>
          <a:xfrm>
            <a:off x="4166171" y="5714118"/>
            <a:ext cx="1966810" cy="631596"/>
          </a:xfrm>
          <a:prstGeom prst="rect">
            <a:avLst/>
          </a:prstGeom>
        </p:spPr>
      </p:pic>
      <p:pic>
        <p:nvPicPr>
          <p:cNvPr id="8" name="Image 7" descr="Une image contenant clôture, dessin&#10;&#10;Description générée automatiquement">
            <a:extLst>
              <a:ext uri="{FF2B5EF4-FFF2-40B4-BE49-F238E27FC236}">
                <a16:creationId xmlns:a16="http://schemas.microsoft.com/office/drawing/2014/main" id="{6B2FD55C-D061-2A48-AF4C-CA93852C1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61" y="828084"/>
            <a:ext cx="36703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7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860699" y="4099668"/>
            <a:ext cx="7323787" cy="2758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663236" y="2865839"/>
            <a:ext cx="4303724" cy="61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Depuis</a:t>
            </a:r>
            <a:r>
              <a:rPr lang="id-ID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 1928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, PLACE CLOTURES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imagine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,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con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ç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oit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et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produit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des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syst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è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mes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de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 cl</a:t>
            </a:r>
            <a:r>
              <a:rPr lang="az-Cyrl-A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ô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tures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et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de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portails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Latha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5608998" y="1308849"/>
            <a:ext cx="5193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spc="300" dirty="0">
                <a:solidFill>
                  <a:srgbClr val="1F4655"/>
                </a:solidFill>
                <a:latin typeface="Quadranta" pitchFamily="2" charset="77"/>
                <a:ea typeface="Source Sans Pro" panose="020B0503030403020204" pitchFamily="34" charset="0"/>
              </a:rPr>
              <a:t>Plus</a:t>
            </a:r>
            <a:r>
              <a:rPr lang="id-ID" sz="2800" b="1" spc="300" dirty="0">
                <a:solidFill>
                  <a:srgbClr val="1F4655"/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id-ID" sz="2800" b="1" spc="300" dirty="0" err="1">
                <a:solidFill>
                  <a:srgbClr val="1F4655"/>
                </a:solidFill>
                <a:latin typeface="Montserrat" pitchFamily="2" charset="77"/>
                <a:ea typeface="Source Sans Pro" panose="020B0503030403020204" pitchFamily="34" charset="0"/>
              </a:rPr>
              <a:t>de</a:t>
            </a:r>
            <a:r>
              <a:rPr lang="id-ID" sz="2800" b="1" spc="300" dirty="0">
                <a:solidFill>
                  <a:srgbClr val="1F4655"/>
                </a:solidFill>
                <a:latin typeface="Montserrat" pitchFamily="2" charset="77"/>
                <a:ea typeface="Source Sans Pro" panose="020B0503030403020204" pitchFamily="34" charset="0"/>
              </a:rPr>
              <a:t> 90 </a:t>
            </a:r>
            <a:r>
              <a:rPr lang="id-ID" sz="2800" b="1" spc="300" dirty="0" err="1">
                <a:solidFill>
                  <a:srgbClr val="1F4655"/>
                </a:solidFill>
                <a:latin typeface="Montserrat" pitchFamily="2" charset="77"/>
                <a:ea typeface="Source Sans Pro" panose="020B0503030403020204" pitchFamily="34" charset="0"/>
              </a:rPr>
              <a:t>ans</a:t>
            </a:r>
            <a:endParaRPr lang="id-ID" sz="2800" b="1" spc="300" dirty="0">
              <a:solidFill>
                <a:srgbClr val="1F4655"/>
              </a:solidFill>
              <a:latin typeface="Montserrat" pitchFamily="2" charset="77"/>
              <a:ea typeface="Source Sans Pro" panose="020B0503030403020204" pitchFamily="34" charset="0"/>
            </a:endParaRPr>
          </a:p>
          <a:p>
            <a:r>
              <a:rPr lang="id-ID" sz="24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de</a:t>
            </a:r>
            <a:r>
              <a:rPr lang="id-ID" sz="36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 </a:t>
            </a:r>
            <a:r>
              <a:rPr lang="id-ID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Source Sans Pro" panose="020B0503030403020204" pitchFamily="34" charset="0"/>
              </a:rPr>
              <a:t>SAVOIR-FAIRE</a:t>
            </a:r>
            <a:endParaRPr lang="en-ID" sz="3600" spc="-15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9DEC9-C832-44FB-830A-DF3156C06E8D}"/>
              </a:ext>
            </a:extLst>
          </p:cNvPr>
          <p:cNvSpPr txBox="1"/>
          <p:nvPr/>
        </p:nvSpPr>
        <p:spPr>
          <a:xfrm>
            <a:off x="542478" y="5592478"/>
            <a:ext cx="3783262" cy="77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dirty="0">
                <a:solidFill>
                  <a:srgbClr val="1F4655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Nos</a:t>
            </a:r>
            <a:r>
              <a:rPr lang="fr-FR" sz="1100" dirty="0">
                <a:solidFill>
                  <a:srgbClr val="1F4655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 produits sont adaptés à</a:t>
            </a:r>
            <a:r>
              <a:rPr lang="az-Cyrl-AZ" sz="1100" dirty="0">
                <a:solidFill>
                  <a:srgbClr val="1F4655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100" dirty="0">
                <a:solidFill>
                  <a:srgbClr val="1F4655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la délimitation, </a:t>
            </a:r>
          </a:p>
          <a:p>
            <a:pPr algn="ctr">
              <a:lnSpc>
                <a:spcPct val="120000"/>
              </a:lnSpc>
            </a:pPr>
            <a:r>
              <a:rPr lang="fr-FR" sz="1100" dirty="0">
                <a:solidFill>
                  <a:srgbClr val="1F4655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la fermeture et</a:t>
            </a:r>
            <a:r>
              <a:rPr lang="az-Cyrl-AZ" sz="1100" dirty="0">
                <a:solidFill>
                  <a:srgbClr val="1F4655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100" dirty="0">
                <a:solidFill>
                  <a:srgbClr val="1F4655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la protection </a:t>
            </a:r>
            <a:br>
              <a:rPr lang="fr-FR" sz="1100" dirty="0">
                <a:solidFill>
                  <a:srgbClr val="1F4655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1100" dirty="0">
                <a:solidFill>
                  <a:srgbClr val="1F4655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des espaces privés, industriels et publiques.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1159" y="13448"/>
            <a:ext cx="779540" cy="4023360"/>
          </a:xfrm>
          <a:prstGeom prst="rect">
            <a:avLst/>
          </a:prstGeom>
          <a:solidFill>
            <a:srgbClr val="1E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 rot="5400000">
            <a:off x="2858511" y="1708958"/>
            <a:ext cx="3334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spc="600" dirty="0">
                <a:solidFill>
                  <a:schemeClr val="bg1"/>
                </a:solidFill>
                <a:latin typeface="abeatbyKai" pitchFamily="2" charset="0"/>
                <a:ea typeface="Lato" panose="020F0502020204030203" pitchFamily="34" charset="0"/>
                <a:cs typeface="Lato" panose="020F0502020204030203" pitchFamily="34" charset="0"/>
              </a:rPr>
              <a:t>PLACE CLÔTURES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47FE04-DDB3-D94C-890D-E1906BAEF0B9}"/>
              </a:ext>
            </a:extLst>
          </p:cNvPr>
          <p:cNvSpPr/>
          <p:nvPr/>
        </p:nvSpPr>
        <p:spPr>
          <a:xfrm>
            <a:off x="5474592" y="523322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Quadranta" pitchFamily="2" charset="77"/>
              </a:rPr>
              <a:t>Une</a:t>
            </a:r>
            <a:r>
              <a:rPr lang="fr-FR" dirty="0">
                <a:solidFill>
                  <a:schemeClr val="bg1"/>
                </a:solidFill>
                <a:latin typeface="Magdelin Alt ExtraLight" pitchFamily="2" charset="77"/>
              </a:rPr>
              <a:t> gamme complète développée depuis plusieurs décennies en direction </a:t>
            </a:r>
            <a:r>
              <a:rPr lang="fr-FR" b="1" dirty="0">
                <a:solidFill>
                  <a:schemeClr val="bg1"/>
                </a:solidFill>
                <a:latin typeface="Magdelin Alt SemiBold" pitchFamily="2" charset="77"/>
              </a:rPr>
              <a:t>des particuliers, professionnels, administrations, collectivités et prescripteurs.</a:t>
            </a:r>
          </a:p>
        </p:txBody>
      </p:sp>
      <p:pic>
        <p:nvPicPr>
          <p:cNvPr id="16" name="Espace réservé pour une image  15" descr="Une image contenant personne, intérieur, table, homme&#10;&#10;Description générée automatiquement">
            <a:extLst>
              <a:ext uri="{FF2B5EF4-FFF2-40B4-BE49-F238E27FC236}">
                <a16:creationId xmlns:a16="http://schemas.microsoft.com/office/drawing/2014/main" id="{7B68E230-D903-9548-91F3-8CD1A91784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152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270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5E2C68-C6A2-4FFE-BEB8-B65C2D7B3E8F}"/>
              </a:ext>
            </a:extLst>
          </p:cNvPr>
          <p:cNvSpPr txBox="1"/>
          <p:nvPr/>
        </p:nvSpPr>
        <p:spPr>
          <a:xfrm>
            <a:off x="4038600" y="205971"/>
            <a:ext cx="414092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d-ID" sz="3600" b="1" spc="300" dirty="0">
                <a:latin typeface="Quadranta" pitchFamily="2" charset="77"/>
                <a:ea typeface="Lato Black" panose="020F0502020204030203" pitchFamily="34" charset="0"/>
                <a:cs typeface="Lato Black" panose="020F0502020204030203" pitchFamily="34" charset="0"/>
              </a:rPr>
              <a:t>Les</a:t>
            </a:r>
            <a:r>
              <a:rPr lang="id-ID" sz="3600" b="1" spc="300" dirty="0">
                <a:latin typeface="Montserrat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id-ID" sz="3600" b="1" spc="300" dirty="0">
                <a:solidFill>
                  <a:srgbClr val="35A3AE"/>
                </a:solidFill>
                <a:latin typeface="Magdelin Alt" pitchFamily="2" charset="77"/>
                <a:ea typeface="Lato Black" panose="020F0502020204030203" pitchFamily="34" charset="0"/>
                <a:cs typeface="Lato Black" panose="020F0502020204030203" pitchFamily="34" charset="0"/>
              </a:rPr>
              <a:t>ATOUTS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633654-3FD1-44A6-8003-20C92B1580D1}"/>
              </a:ext>
            </a:extLst>
          </p:cNvPr>
          <p:cNvSpPr/>
          <p:nvPr/>
        </p:nvSpPr>
        <p:spPr>
          <a:xfrm>
            <a:off x="5224556" y="726977"/>
            <a:ext cx="25923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400" spc="300" dirty="0">
                <a:latin typeface="abeatbyKai" pitchFamily="2" charset="0"/>
                <a:ea typeface="Lato" panose="020F0502020204030203" pitchFamily="34" charset="0"/>
                <a:cs typeface="Lato" panose="020F0502020204030203" pitchFamily="34" charset="0"/>
              </a:rPr>
              <a:t>DE PLACE CLÔTURES</a:t>
            </a:r>
          </a:p>
          <a:p>
            <a:pPr algn="ctr"/>
            <a:endParaRPr lang="id-ID" sz="1100" spc="300" dirty="0">
              <a:latin typeface="Montserrat" panose="00000500000000000000" pitchFamily="50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690534" y="1386889"/>
            <a:ext cx="5718026" cy="4727686"/>
            <a:chOff x="625234" y="2280072"/>
            <a:chExt cx="5718026" cy="4727686"/>
          </a:xfrm>
        </p:grpSpPr>
        <p:grpSp>
          <p:nvGrpSpPr>
            <p:cNvPr id="26" name="Group 25"/>
            <p:cNvGrpSpPr/>
            <p:nvPr/>
          </p:nvGrpSpPr>
          <p:grpSpPr>
            <a:xfrm>
              <a:off x="1207544" y="2280072"/>
              <a:ext cx="5135716" cy="4727686"/>
              <a:chOff x="6293224" y="2330505"/>
              <a:chExt cx="5135716" cy="4727686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6293224" y="2425198"/>
                <a:ext cx="0" cy="580849"/>
              </a:xfrm>
              <a:prstGeom prst="line">
                <a:avLst/>
              </a:prstGeom>
              <a:ln w="57150">
                <a:solidFill>
                  <a:srgbClr val="1E6C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>
              <a:xfrm>
                <a:off x="6417015" y="2330505"/>
                <a:ext cx="4979075" cy="798652"/>
                <a:chOff x="6518159" y="2605522"/>
                <a:chExt cx="4979075" cy="798652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>
                  <a:off x="6518159" y="2859424"/>
                  <a:ext cx="4979075" cy="544750"/>
                </a:xfrm>
                <a:prstGeom prst="rect">
                  <a:avLst/>
                </a:prstGeom>
                <a:noFill/>
              </p:spPr>
              <p:txBody>
                <a:bodyPr wrap="square" lIns="82282" tIns="41141" rIns="82282" bIns="41141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Nous concevons notre métier en le basant sur l’échange et le partage d’experience entre nos partenaires clients, fournisseurs ou prescripteurs. Chez Place Clôtures, la proximité </a:t>
                  </a:r>
                  <a:r>
                    <a:rPr lang="en-US" sz="10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n’est</a:t>
                  </a:r>
                  <a:r>
                    <a:rPr lang="en-US" sz="10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pas que </a:t>
                  </a:r>
                  <a:r>
                    <a:rPr lang="en-US" sz="10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géographique</a:t>
                  </a:r>
                  <a:r>
                    <a:rPr lang="en-US" sz="10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..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6526371" y="2605522"/>
                  <a:ext cx="1534687" cy="238513"/>
                </a:xfrm>
                <a:prstGeom prst="rect">
                  <a:avLst/>
                </a:prstGeom>
                <a:noFill/>
              </p:spPr>
              <p:txBody>
                <a:bodyPr wrap="none" lIns="68566" tIns="34283" rIns="68566" bIns="34283" rtlCol="0">
                  <a:spAutoFit/>
                </a:bodyPr>
                <a:lstStyle/>
                <a:p>
                  <a:r>
                    <a:rPr lang="id-ID" sz="1100" b="1" spc="300" dirty="0">
                      <a:latin typeface="Quadranta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La</a:t>
                  </a:r>
                  <a:r>
                    <a:rPr lang="id-ID" sz="1100" b="1" spc="300" dirty="0">
                      <a:latin typeface="Raleway" panose="020B05030301010600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id-ID" sz="1100" b="1" spc="300" dirty="0">
                      <a:solidFill>
                        <a:srgbClr val="35A3AE"/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PROXIMITÉ</a:t>
                  </a: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6425228" y="3529207"/>
                <a:ext cx="4979075" cy="1014096"/>
                <a:chOff x="6518160" y="2947673"/>
                <a:chExt cx="4979075" cy="1014096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6518160" y="3201575"/>
                  <a:ext cx="4979075" cy="760194"/>
                </a:xfrm>
                <a:prstGeom prst="rect">
                  <a:avLst/>
                </a:prstGeom>
                <a:noFill/>
              </p:spPr>
              <p:txBody>
                <a:bodyPr wrap="square" lIns="82282" tIns="41141" rIns="82282" bIns="41141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Pour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chaque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projet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d’envergure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qui nous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est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confié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,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Clôtures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PLACE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constitue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,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en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collaboration avec son client, un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comité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de pilotage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visant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à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assurer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une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maîtrise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parfaite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des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chantiers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et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projets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qui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lui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sont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confiés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.  Notre definition de la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disponibilité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ne se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mesure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pas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qu’aux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seuls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stocks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produits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mais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aussi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à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celle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des hommes.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6526372" y="2947673"/>
                  <a:ext cx="1930628" cy="238513"/>
                </a:xfrm>
                <a:prstGeom prst="rect">
                  <a:avLst/>
                </a:prstGeom>
                <a:noFill/>
              </p:spPr>
              <p:txBody>
                <a:bodyPr wrap="none" lIns="68566" tIns="34283" rIns="68566" bIns="34283" rtlCol="0">
                  <a:spAutoFit/>
                </a:bodyPr>
                <a:lstStyle/>
                <a:p>
                  <a:r>
                    <a:rPr lang="id-ID" sz="1100" b="1" spc="300" dirty="0">
                      <a:latin typeface="Quadranta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La</a:t>
                  </a:r>
                  <a:r>
                    <a:rPr lang="id-ID" sz="1100" b="1" spc="300" dirty="0">
                      <a:latin typeface="Allura" panose="02000000000000000000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id-ID" sz="1100" b="1" spc="300" dirty="0">
                      <a:solidFill>
                        <a:srgbClr val="35A3AE"/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DISPONIBILITÉ</a:t>
                  </a:r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6449865" y="4864473"/>
                <a:ext cx="4979075" cy="844819"/>
                <a:chOff x="6534585" y="3349942"/>
                <a:chExt cx="4979075" cy="844819"/>
              </a:xfrm>
            </p:grpSpPr>
            <p:sp>
              <p:nvSpPr>
                <p:cNvPr id="41" name="TextBox 40"/>
                <p:cNvSpPr txBox="1"/>
                <p:nvPr/>
              </p:nvSpPr>
              <p:spPr>
                <a:xfrm>
                  <a:off x="6534585" y="3603844"/>
                  <a:ext cx="4979075" cy="590917"/>
                </a:xfrm>
                <a:prstGeom prst="rect">
                  <a:avLst/>
                </a:prstGeom>
                <a:noFill/>
              </p:spPr>
              <p:txBody>
                <a:bodyPr wrap="square" lIns="82282" tIns="41141" rIns="82282" bIns="41141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PLACE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Clôtures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 met tout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en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œuvre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pour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répondre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efficacement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à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vos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demandes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afin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de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trouver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, ensemble, la solution la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mieux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adaptée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à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votre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projet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,</a:t>
                  </a:r>
                </a:p>
                <a:p>
                  <a:endParaRPr lang="en-US" sz="1100" dirty="0">
                    <a:solidFill>
                      <a:schemeClr val="bg1">
                        <a:lumMod val="50000"/>
                      </a:schemeClr>
                    </a:solidFill>
                    <a:latin typeface="Magdelin Alt" pitchFamily="2" charset="77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6542797" y="3349942"/>
                  <a:ext cx="1666133" cy="238513"/>
                </a:xfrm>
                <a:prstGeom prst="rect">
                  <a:avLst/>
                </a:prstGeom>
                <a:noFill/>
              </p:spPr>
              <p:txBody>
                <a:bodyPr wrap="none" lIns="68566" tIns="34283" rIns="68566" bIns="34283" rtlCol="0">
                  <a:spAutoFit/>
                </a:bodyPr>
                <a:lstStyle/>
                <a:p>
                  <a:r>
                    <a:rPr lang="id-ID" sz="1100" b="1" spc="300" dirty="0">
                      <a:latin typeface="Quadranta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La</a:t>
                  </a:r>
                  <a:r>
                    <a:rPr lang="id-ID" sz="1100" b="1" spc="300" dirty="0">
                      <a:latin typeface="Raleway" panose="020B05030301010600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id-ID" sz="1100" b="1" spc="300" dirty="0">
                      <a:solidFill>
                        <a:srgbClr val="35A3AE"/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FLEXIBILITÉ</a:t>
                  </a: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6433440" y="5874818"/>
                <a:ext cx="4979075" cy="1183373"/>
                <a:chOff x="6534585" y="3349942"/>
                <a:chExt cx="4979075" cy="1183373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6534585" y="3603844"/>
                  <a:ext cx="4979075" cy="929471"/>
                </a:xfrm>
                <a:prstGeom prst="rect">
                  <a:avLst/>
                </a:prstGeom>
                <a:noFill/>
              </p:spPr>
              <p:txBody>
                <a:bodyPr wrap="square" lIns="82282" tIns="41141" rIns="82282" bIns="41141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De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sa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longue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expérience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, Place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Clôtures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a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conservé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une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parfaite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connaissance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du travail du fil, du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tissage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, du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soudage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et du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processus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de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plastification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.</a:t>
                  </a:r>
                </a:p>
                <a:p>
                  <a:endParaRPr lang="en-US" sz="1100" dirty="0">
                    <a:solidFill>
                      <a:schemeClr val="bg1">
                        <a:lumMod val="50000"/>
                      </a:schemeClr>
                    </a:solidFill>
                    <a:latin typeface="Magdelin Alt" pitchFamily="2" charset="77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  <a:p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Engagé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dans un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programme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d’amélioration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continue de la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qualité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de nos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produits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, Place Clôtures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est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100" dirty="0" err="1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certifiée</a:t>
                  </a:r>
                  <a:r>
                    <a:rPr lang="en-US" sz="1100" dirty="0">
                      <a:solidFill>
                        <a:schemeClr val="bg1">
                          <a:lumMod val="50000"/>
                        </a:schemeClr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ISO 9001 Version 2008. 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6542797" y="3349942"/>
                  <a:ext cx="2562212" cy="253902"/>
                </a:xfrm>
                <a:prstGeom prst="rect">
                  <a:avLst/>
                </a:prstGeom>
                <a:noFill/>
              </p:spPr>
              <p:txBody>
                <a:bodyPr wrap="none" lIns="68566" tIns="34283" rIns="68566" bIns="34283" rtlCol="0">
                  <a:spAutoFit/>
                </a:bodyPr>
                <a:lstStyle/>
                <a:p>
                  <a:r>
                    <a:rPr lang="id-ID" sz="1100" b="1" spc="300" dirty="0">
                      <a:solidFill>
                        <a:srgbClr val="35A3AE"/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QUALITÉ</a:t>
                  </a:r>
                  <a:r>
                    <a:rPr lang="id-ID" sz="1100" b="1" spc="300" dirty="0">
                      <a:solidFill>
                        <a:srgbClr val="35A3AE"/>
                      </a:solidFill>
                      <a:latin typeface="Quadranta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id-ID" sz="1200" spc="300" dirty="0" err="1">
                      <a:latin typeface="Quadranta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et</a:t>
                  </a:r>
                  <a:r>
                    <a:rPr lang="id-ID" sz="1100" b="1" spc="300" dirty="0">
                      <a:latin typeface="Quadranta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id-ID" sz="1100" b="1" spc="300" dirty="0">
                      <a:solidFill>
                        <a:srgbClr val="35A3AE"/>
                      </a:solidFill>
                      <a:latin typeface="Magdelin Alt" pitchFamily="2" charset="77"/>
                      <a:ea typeface="Lato" panose="020F0502020204030203" pitchFamily="34" charset="0"/>
                      <a:cs typeface="Lato" panose="020F0502020204030203" pitchFamily="34" charset="0"/>
                    </a:rPr>
                    <a:t>INNOVATION</a:t>
                  </a:r>
                </a:p>
              </p:txBody>
            </p:sp>
          </p:grpSp>
          <p:cxnSp>
            <p:nvCxnSpPr>
              <p:cNvPr id="36" name="Straight Connector 35"/>
              <p:cNvCxnSpPr/>
              <p:nvPr/>
            </p:nvCxnSpPr>
            <p:spPr>
              <a:xfrm>
                <a:off x="6293224" y="3565334"/>
                <a:ext cx="0" cy="580849"/>
              </a:xfrm>
              <a:prstGeom prst="line">
                <a:avLst/>
              </a:prstGeom>
              <a:ln w="57150">
                <a:solidFill>
                  <a:srgbClr val="35A3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309649" y="6195308"/>
                <a:ext cx="0" cy="58084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309649" y="4930080"/>
                <a:ext cx="0" cy="580849"/>
              </a:xfrm>
              <a:prstGeom prst="line">
                <a:avLst/>
              </a:prstGeom>
              <a:ln w="57150">
                <a:solidFill>
                  <a:srgbClr val="1F46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625234" y="2438396"/>
              <a:ext cx="439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d-ID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3347" y="3606474"/>
              <a:ext cx="460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d-ID" b="1" dirty="0">
                  <a:latin typeface="Magdelin Alt" pitchFamily="2" charset="77"/>
                  <a:ea typeface="Lato" panose="020F0502020204030203" pitchFamily="34" charset="0"/>
                  <a:cs typeface="Lato" panose="020F0502020204030203" pitchFamily="34" charset="0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2469" y="4929637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d-ID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03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7355" y="6172350"/>
              <a:ext cx="457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id-ID" b="1" dirty="0">
                  <a:latin typeface="Raleway" panose="020B05030301010600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04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0532CDD-E96C-3948-90D4-60DB3682A074}"/>
              </a:ext>
            </a:extLst>
          </p:cNvPr>
          <p:cNvSpPr/>
          <p:nvPr/>
        </p:nvSpPr>
        <p:spPr>
          <a:xfrm>
            <a:off x="-93024" y="0"/>
            <a:ext cx="3191256" cy="6858000"/>
          </a:xfrm>
          <a:prstGeom prst="rect">
            <a:avLst/>
          </a:prstGeom>
          <a:solidFill>
            <a:srgbClr val="1E6C70"/>
          </a:solidFill>
          <a:ln>
            <a:solidFill>
              <a:srgbClr val="1E6C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 descr="Une image contenant intérieur, personne, homme, table&#10;&#10;Description générée automatiquement">
            <a:extLst>
              <a:ext uri="{FF2B5EF4-FFF2-40B4-BE49-F238E27FC236}">
                <a16:creationId xmlns:a16="http://schemas.microsoft.com/office/drawing/2014/main" id="{46F5722A-2457-D740-943A-E382941BD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01" y="1074754"/>
            <a:ext cx="4677310" cy="2623763"/>
          </a:xfrm>
          <a:prstGeom prst="rect">
            <a:avLst/>
          </a:prstGeom>
        </p:spPr>
      </p:pic>
      <p:pic>
        <p:nvPicPr>
          <p:cNvPr id="49" name="Image 48" descr="Une image contenant plafond, intérieur, bâtiment, bus&#10;&#10;Description générée automatiquement">
            <a:extLst>
              <a:ext uri="{FF2B5EF4-FFF2-40B4-BE49-F238E27FC236}">
                <a16:creationId xmlns:a16="http://schemas.microsoft.com/office/drawing/2014/main" id="{E365B037-941F-4144-B388-FDFBAB140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3"/>
          <a:stretch/>
        </p:blipFill>
        <p:spPr>
          <a:xfrm>
            <a:off x="312457" y="3832642"/>
            <a:ext cx="4677310" cy="28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13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bâtiment, intérieur, plafond, aéroport&#10;&#10;Description générée automatiquement">
            <a:extLst>
              <a:ext uri="{FF2B5EF4-FFF2-40B4-BE49-F238E27FC236}">
                <a16:creationId xmlns:a16="http://schemas.microsoft.com/office/drawing/2014/main" id="{8B1CC88F-5D35-664B-A7CB-6456429D06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1" r="30301"/>
          <a:stretch>
            <a:fillRect/>
          </a:stretch>
        </p:blipFill>
        <p:spPr>
          <a:xfrm>
            <a:off x="7656576" y="-1766051"/>
            <a:ext cx="6278879" cy="10625540"/>
          </a:xfrm>
        </p:spPr>
      </p:pic>
      <p:sp>
        <p:nvSpPr>
          <p:cNvPr id="5" name="Rectangle 4"/>
          <p:cNvSpPr/>
          <p:nvPr/>
        </p:nvSpPr>
        <p:spPr>
          <a:xfrm>
            <a:off x="4128164" y="0"/>
            <a:ext cx="366189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F9DEC9-C832-44FB-830A-DF3156C06E8D}"/>
              </a:ext>
            </a:extLst>
          </p:cNvPr>
          <p:cNvSpPr txBox="1"/>
          <p:nvPr/>
        </p:nvSpPr>
        <p:spPr>
          <a:xfrm>
            <a:off x="4520813" y="1760986"/>
            <a:ext cx="2932244" cy="895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Site de production de notre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gamme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panneau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Soliplace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. Ce site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accueille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également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une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chaine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plastification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dernière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génération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ainsi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qu’un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atelier de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mécano-soudure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9DEC9-C832-44FB-830A-DF3156C06E8D}"/>
              </a:ext>
            </a:extLst>
          </p:cNvPr>
          <p:cNvSpPr txBox="1"/>
          <p:nvPr/>
        </p:nvSpPr>
        <p:spPr>
          <a:xfrm>
            <a:off x="4520813" y="4027442"/>
            <a:ext cx="2932244" cy="486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Site de production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spécialisé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dans le travail du fil : simple torsion, grillages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noués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ronces</a:t>
            </a:r>
            <a:r>
              <a:rPr lang="en-US" sz="110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4503444" y="1025342"/>
            <a:ext cx="2919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pc="300" dirty="0" err="1">
                <a:solidFill>
                  <a:schemeClr val="bg1"/>
                </a:solidFill>
                <a:latin typeface="abeatbyKai" pitchFamily="2" charset="0"/>
                <a:ea typeface="Source Sans Pro" panose="020B0503030403020204" pitchFamily="34" charset="0"/>
              </a:rPr>
              <a:t>Rouvignies</a:t>
            </a:r>
            <a:endParaRPr lang="en-ID" sz="3200" spc="300" dirty="0">
              <a:solidFill>
                <a:schemeClr val="bg1"/>
              </a:solidFill>
              <a:latin typeface="abeatbyKai" pitchFamily="2" charset="0"/>
              <a:ea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4520813" y="3198166"/>
            <a:ext cx="2919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pc="300" dirty="0" err="1">
                <a:solidFill>
                  <a:schemeClr val="bg1"/>
                </a:solidFill>
                <a:latin typeface="abeatbyKai" pitchFamily="2" charset="0"/>
                <a:ea typeface="Source Sans Pro" panose="020B0503030403020204" pitchFamily="34" charset="0"/>
              </a:rPr>
              <a:t>Berlaimont</a:t>
            </a:r>
            <a:endParaRPr lang="en-ID" sz="3200" spc="300" dirty="0">
              <a:solidFill>
                <a:schemeClr val="bg1"/>
              </a:solidFill>
              <a:latin typeface="abeatbyKai" pitchFamily="2" charset="0"/>
              <a:ea typeface="Source Sans Pro" panose="020B05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89015" y="4081"/>
            <a:ext cx="779540" cy="4023360"/>
          </a:xfrm>
          <a:prstGeom prst="rect">
            <a:avLst/>
          </a:prstGeom>
          <a:solidFill>
            <a:srgbClr val="1E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 rot="5400000">
            <a:off x="6501162" y="1815706"/>
            <a:ext cx="3334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spc="600" dirty="0">
                <a:solidFill>
                  <a:schemeClr val="bg1"/>
                </a:solidFill>
                <a:latin typeface="abeatbyKai" pitchFamily="2" charset="0"/>
                <a:ea typeface="Lato" panose="020F0502020204030203" pitchFamily="34" charset="0"/>
                <a:cs typeface="Lato" panose="020F0502020204030203" pitchFamily="34" charset="0"/>
              </a:rPr>
              <a:t>PLACE CLÔTURES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06621" y="1615422"/>
            <a:ext cx="3372519" cy="80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Nous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sommes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convaincus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qu’une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production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locale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nous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permet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d’offrir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à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nos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clients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un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niveau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qualité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service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optimum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qu’ils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sont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droit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d’attendre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75253" y="348477"/>
            <a:ext cx="3791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 SemiBold" pitchFamily="2" charset="77"/>
                <a:ea typeface="Source Sans Pro" panose="020B0503030403020204" pitchFamily="34" charset="0"/>
              </a:rPr>
              <a:t>UNE</a:t>
            </a:r>
            <a:r>
              <a:rPr lang="id-ID" sz="2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 SemiBold" pitchFamily="2" charset="77"/>
                <a:ea typeface="Source Sans Pro" panose="020B0503030403020204" pitchFamily="34" charset="0"/>
              </a:rPr>
              <a:t> </a:t>
            </a:r>
            <a:r>
              <a:rPr lang="id-ID" sz="24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 SemiBold" pitchFamily="2" charset="77"/>
                <a:ea typeface="Source Sans Pro" panose="020B0503030403020204" pitchFamily="34" charset="0"/>
              </a:rPr>
              <a:t>PRÉSENCE</a:t>
            </a:r>
          </a:p>
          <a:p>
            <a:pPr algn="ctr"/>
            <a:r>
              <a:rPr lang="id-ID" sz="2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 SemiBold" pitchFamily="2" charset="77"/>
                <a:ea typeface="Source Sans Pro" panose="020B0503030403020204" pitchFamily="34" charset="0"/>
              </a:rPr>
              <a:t> </a:t>
            </a:r>
            <a:r>
              <a:rPr lang="id-ID" sz="2800" b="1" spc="-150" dirty="0">
                <a:solidFill>
                  <a:srgbClr val="1E6C70"/>
                </a:solidFill>
                <a:latin typeface="Quadranta" pitchFamily="2" charset="77"/>
                <a:ea typeface="Source Sans Pro" panose="020B0503030403020204" pitchFamily="34" charset="0"/>
              </a:rPr>
              <a:t>LOCALE</a:t>
            </a:r>
            <a:endParaRPr lang="en-ID" sz="2800" b="1" spc="-150" dirty="0">
              <a:solidFill>
                <a:srgbClr val="1E6C70"/>
              </a:solidFill>
              <a:latin typeface="Quadranta" pitchFamily="2" charset="77"/>
              <a:ea typeface="Source Sans Pro" panose="020B050303040302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D246D41-35C3-E841-858A-72908C40F175}"/>
              </a:ext>
            </a:extLst>
          </p:cNvPr>
          <p:cNvGrpSpPr/>
          <p:nvPr/>
        </p:nvGrpSpPr>
        <p:grpSpPr>
          <a:xfrm>
            <a:off x="-587499" y="2656359"/>
            <a:ext cx="4584859" cy="4058816"/>
            <a:chOff x="-587499" y="2656359"/>
            <a:chExt cx="4584859" cy="4058816"/>
          </a:xfrm>
        </p:grpSpPr>
        <p:pic>
          <p:nvPicPr>
            <p:cNvPr id="3" name="Image 2" descr="Une image contenant carte, texte&#10;&#10;Description générée automatiquement">
              <a:extLst>
                <a:ext uri="{FF2B5EF4-FFF2-40B4-BE49-F238E27FC236}">
                  <a16:creationId xmlns:a16="http://schemas.microsoft.com/office/drawing/2014/main" id="{F3B84E5E-AA4E-964A-A1E3-E8380F454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" t="17260" r="4554" b="23556"/>
            <a:stretch/>
          </p:blipFill>
          <p:spPr>
            <a:xfrm>
              <a:off x="-587499" y="2656359"/>
              <a:ext cx="4584859" cy="405881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A7CDB2-D557-0A4E-8B85-F0F5BE4481A6}"/>
                </a:ext>
              </a:extLst>
            </p:cNvPr>
            <p:cNvSpPr/>
            <p:nvPr/>
          </p:nvSpPr>
          <p:spPr>
            <a:xfrm>
              <a:off x="611371" y="4449726"/>
              <a:ext cx="90377" cy="195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9492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F9CA1D02-CF57-364D-A208-F752150EB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6" y="-24765"/>
            <a:ext cx="9024713" cy="69075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7926C4-0D8F-4C02-967D-3883A40F8B65}"/>
              </a:ext>
            </a:extLst>
          </p:cNvPr>
          <p:cNvSpPr/>
          <p:nvPr/>
        </p:nvSpPr>
        <p:spPr>
          <a:xfrm>
            <a:off x="972299" y="2237068"/>
            <a:ext cx="2211553" cy="79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Médiathèque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bibliothèques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théatres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piscines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patinoires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terrains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de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sport,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stade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foot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parcs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et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jardins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8F40D2-B3A8-4148-AE35-481B84CC014E}"/>
              </a:ext>
            </a:extLst>
          </p:cNvPr>
          <p:cNvSpPr/>
          <p:nvPr/>
        </p:nvSpPr>
        <p:spPr>
          <a:xfrm>
            <a:off x="972299" y="1490841"/>
            <a:ext cx="1589043" cy="756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spc="300" dirty="0">
                <a:solidFill>
                  <a:schemeClr val="bg1"/>
                </a:solidFill>
                <a:latin typeface="Magdelin Alt" pitchFamily="2" charset="77"/>
                <a:ea typeface="Lato Black" panose="020F0502020204030203" pitchFamily="34" charset="0"/>
                <a:cs typeface="Lato Black" panose="020F0502020204030203" pitchFamily="34" charset="0"/>
              </a:rPr>
              <a:t>LIEUX</a:t>
            </a:r>
            <a:r>
              <a:rPr lang="en-US" sz="1400" b="1" spc="300" dirty="0">
                <a:solidFill>
                  <a:schemeClr val="bg1"/>
                </a:solidFill>
                <a:latin typeface="Magdelin Alt" pitchFamily="2" charset="77"/>
                <a:ea typeface="Lato Black" panose="020F0502020204030203" pitchFamily="34" charset="0"/>
                <a:cs typeface="Lato Black" panose="020F0502020204030203" pitchFamily="34" charset="0"/>
              </a:rPr>
              <a:t> PUBLICS</a:t>
            </a:r>
            <a:endParaRPr lang="id-ID" sz="1400" b="1" spc="300" dirty="0">
              <a:solidFill>
                <a:schemeClr val="bg1"/>
              </a:solidFill>
              <a:latin typeface="Magdelin Alt" pitchFamily="2" charset="77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6DE435-8E22-4B83-A754-6333A69D1891}"/>
              </a:ext>
            </a:extLst>
          </p:cNvPr>
          <p:cNvSpPr/>
          <p:nvPr/>
        </p:nvSpPr>
        <p:spPr>
          <a:xfrm>
            <a:off x="4285995" y="2163710"/>
            <a:ext cx="2211553" cy="555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Entreprises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centre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administratifs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services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produits</a:t>
            </a:r>
            <a:endParaRPr lang="id-ID" sz="1050" dirty="0">
              <a:solidFill>
                <a:schemeClr val="bg1"/>
              </a:solidFill>
              <a:latin typeface="Magdelin Al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7F13AA-912F-4175-AD0F-5CC1A2387648}"/>
              </a:ext>
            </a:extLst>
          </p:cNvPr>
          <p:cNvSpPr/>
          <p:nvPr/>
        </p:nvSpPr>
        <p:spPr>
          <a:xfrm>
            <a:off x="4319101" y="1490841"/>
            <a:ext cx="1589043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spc="300" dirty="0">
                <a:solidFill>
                  <a:schemeClr val="bg1"/>
                </a:solidFill>
                <a:latin typeface="Magdelin Alt" pitchFamily="2" charset="77"/>
                <a:ea typeface="Lato Black" panose="020F0502020204030203" pitchFamily="34" charset="0"/>
                <a:cs typeface="Lato Black" panose="020F0502020204030203" pitchFamily="34" charset="0"/>
              </a:rPr>
              <a:t>SITES TERTIAIRES</a:t>
            </a:r>
            <a:endParaRPr lang="id-ID" sz="1400" b="1" spc="300" dirty="0">
              <a:solidFill>
                <a:schemeClr val="bg1"/>
              </a:solidFill>
              <a:latin typeface="Magdelin Alt" pitchFamily="2" charset="77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50FB77-CBD4-421B-A569-2BC3950F2856}"/>
              </a:ext>
            </a:extLst>
          </p:cNvPr>
          <p:cNvSpPr/>
          <p:nvPr/>
        </p:nvSpPr>
        <p:spPr>
          <a:xfrm>
            <a:off x="991297" y="4190267"/>
            <a:ext cx="2211553" cy="313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Usines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de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production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sites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sensibles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BC537D-075D-46B6-B29A-7B2CB7A964EB}"/>
              </a:ext>
            </a:extLst>
          </p:cNvPr>
          <p:cNvSpPr/>
          <p:nvPr/>
        </p:nvSpPr>
        <p:spPr>
          <a:xfrm>
            <a:off x="972299" y="3905301"/>
            <a:ext cx="2454100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spc="300" dirty="0">
                <a:solidFill>
                  <a:schemeClr val="bg1"/>
                </a:solidFill>
                <a:latin typeface="Magdelin Alt" pitchFamily="2" charset="77"/>
                <a:ea typeface="Lato Black" panose="020F0502020204030203" pitchFamily="34" charset="0"/>
                <a:cs typeface="Lato Black" panose="020F0502020204030203" pitchFamily="34" charset="0"/>
              </a:rPr>
              <a:t>SITES INDUSTRIELS</a:t>
            </a:r>
            <a:endParaRPr lang="id-ID" sz="1400" b="1" spc="300" dirty="0">
              <a:solidFill>
                <a:schemeClr val="bg1"/>
              </a:solidFill>
              <a:latin typeface="Magdelin Alt" pitchFamily="2" charset="77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9876FB-CE20-4554-846E-E09D1541602E}"/>
              </a:ext>
            </a:extLst>
          </p:cNvPr>
          <p:cNvSpPr/>
          <p:nvPr/>
        </p:nvSpPr>
        <p:spPr>
          <a:xfrm>
            <a:off x="4285995" y="4452363"/>
            <a:ext cx="2211553" cy="313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Terrains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agricoles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exploitation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8307AE-FEE0-4E00-8D36-1C06A04D2480}"/>
              </a:ext>
            </a:extLst>
          </p:cNvPr>
          <p:cNvSpPr/>
          <p:nvPr/>
        </p:nvSpPr>
        <p:spPr>
          <a:xfrm>
            <a:off x="4300599" y="3841068"/>
            <a:ext cx="1589043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spc="300" dirty="0">
                <a:solidFill>
                  <a:schemeClr val="bg1"/>
                </a:solidFill>
                <a:latin typeface="Magdelin Alt" pitchFamily="2" charset="77"/>
                <a:ea typeface="Lato Black" panose="020F0502020204030203" pitchFamily="34" charset="0"/>
                <a:cs typeface="Lato Black" panose="020F0502020204030203" pitchFamily="34" charset="0"/>
              </a:rPr>
              <a:t>CLÔTURES AGRICOLES</a:t>
            </a:r>
            <a:endParaRPr lang="id-ID" sz="1400" b="1" spc="300" dirty="0">
              <a:solidFill>
                <a:schemeClr val="bg1"/>
              </a:solidFill>
              <a:latin typeface="Magdelin Alt" pitchFamily="2" charset="77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454517" y="1727200"/>
            <a:ext cx="779540" cy="40233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 rot="5400000">
            <a:off x="9181071" y="3436157"/>
            <a:ext cx="3421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spc="600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Moob Templates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8E1D31-C07C-4340-AAE6-692278EB9A85}"/>
              </a:ext>
            </a:extLst>
          </p:cNvPr>
          <p:cNvSpPr/>
          <p:nvPr/>
        </p:nvSpPr>
        <p:spPr>
          <a:xfrm>
            <a:off x="2546986" y="6072735"/>
            <a:ext cx="2211553" cy="555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i="0" dirty="0" err="1">
                <a:solidFill>
                  <a:schemeClr val="bg1"/>
                </a:solidFill>
                <a:effectLst/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Maisons</a:t>
            </a:r>
            <a:r>
              <a:rPr lang="id-ID" sz="1050" i="0" dirty="0">
                <a:solidFill>
                  <a:schemeClr val="bg1"/>
                </a:solidFill>
                <a:effectLst/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050" i="0" dirty="0" err="1">
                <a:solidFill>
                  <a:schemeClr val="bg1"/>
                </a:solidFill>
                <a:effectLst/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individuelles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collectifs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d’ahbitations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id-ID" sz="1050" dirty="0" err="1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résidences</a:t>
            </a:r>
            <a:r>
              <a:rPr lang="id-ID" sz="1050" dirty="0">
                <a:solidFill>
                  <a:schemeClr val="bg1"/>
                </a:solidFill>
                <a:latin typeface="Magdelin Alt" pitchFamily="2" charset="77"/>
                <a:ea typeface="Lato" panose="020F0502020204030203" pitchFamily="34" charset="0"/>
                <a:cs typeface="Lato" panose="020F0502020204030203" pitchFamily="34" charset="0"/>
              </a:rPr>
              <a:t> 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2E3600-4EAD-4240-AB0E-D3A597987A8D}"/>
              </a:ext>
            </a:extLst>
          </p:cNvPr>
          <p:cNvSpPr/>
          <p:nvPr/>
        </p:nvSpPr>
        <p:spPr>
          <a:xfrm>
            <a:off x="2556910" y="5388082"/>
            <a:ext cx="3297918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spc="300" dirty="0">
                <a:solidFill>
                  <a:schemeClr val="bg1"/>
                </a:solidFill>
                <a:latin typeface="Magdelin Alt" pitchFamily="2" charset="77"/>
                <a:ea typeface="Lato Black" panose="020F0502020204030203" pitchFamily="34" charset="0"/>
                <a:cs typeface="Lato Black" panose="020F0502020204030203" pitchFamily="34" charset="0"/>
              </a:rPr>
              <a:t>SITES </a:t>
            </a:r>
          </a:p>
          <a:p>
            <a:pPr>
              <a:lnSpc>
                <a:spcPct val="150000"/>
              </a:lnSpc>
            </a:pPr>
            <a:r>
              <a:rPr lang="en-US" sz="1400" b="1" spc="300" dirty="0">
                <a:solidFill>
                  <a:schemeClr val="bg1"/>
                </a:solidFill>
                <a:latin typeface="Magdelin Alt" pitchFamily="2" charset="77"/>
                <a:ea typeface="Lato Black" panose="020F0502020204030203" pitchFamily="34" charset="0"/>
                <a:cs typeface="Lato Black" panose="020F0502020204030203" pitchFamily="34" charset="0"/>
              </a:rPr>
              <a:t>RÉSIDENTIELS</a:t>
            </a:r>
            <a:endParaRPr lang="id-ID" sz="1400" b="1" spc="300" dirty="0">
              <a:solidFill>
                <a:schemeClr val="bg1"/>
              </a:solidFill>
              <a:latin typeface="Magdelin Alt" pitchFamily="2" charset="77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F65D016-6454-E041-98E2-FFF000DE1431}"/>
              </a:ext>
            </a:extLst>
          </p:cNvPr>
          <p:cNvSpPr>
            <a:spLocks/>
          </p:cNvSpPr>
          <p:nvPr/>
        </p:nvSpPr>
        <p:spPr bwMode="auto">
          <a:xfrm>
            <a:off x="7634514" y="5113699"/>
            <a:ext cx="8557037" cy="1119912"/>
          </a:xfrm>
          <a:custGeom>
            <a:avLst/>
            <a:gdLst>
              <a:gd name="T0" fmla="*/ 7511 w 7679"/>
              <a:gd name="T1" fmla="*/ 518 h 1150"/>
              <a:gd name="T2" fmla="*/ 7401 w 7679"/>
              <a:gd name="T3" fmla="*/ 464 h 1150"/>
              <a:gd name="T4" fmla="*/ 7307 w 7679"/>
              <a:gd name="T5" fmla="*/ 442 h 1150"/>
              <a:gd name="T6" fmla="*/ 7236 w 7679"/>
              <a:gd name="T7" fmla="*/ 362 h 1150"/>
              <a:gd name="T8" fmla="*/ 7164 w 7679"/>
              <a:gd name="T9" fmla="*/ 523 h 1150"/>
              <a:gd name="T10" fmla="*/ 7098 w 7679"/>
              <a:gd name="T11" fmla="*/ 518 h 1150"/>
              <a:gd name="T12" fmla="*/ 6905 w 7679"/>
              <a:gd name="T13" fmla="*/ 585 h 1150"/>
              <a:gd name="T14" fmla="*/ 6790 w 7679"/>
              <a:gd name="T15" fmla="*/ 585 h 1150"/>
              <a:gd name="T16" fmla="*/ 6680 w 7679"/>
              <a:gd name="T17" fmla="*/ 464 h 1150"/>
              <a:gd name="T18" fmla="*/ 6404 w 7679"/>
              <a:gd name="T19" fmla="*/ 385 h 1150"/>
              <a:gd name="T20" fmla="*/ 6351 w 7679"/>
              <a:gd name="T21" fmla="*/ 77 h 1150"/>
              <a:gd name="T22" fmla="*/ 6153 w 7679"/>
              <a:gd name="T23" fmla="*/ 371 h 1150"/>
              <a:gd name="T24" fmla="*/ 6099 w 7679"/>
              <a:gd name="T25" fmla="*/ 403 h 1150"/>
              <a:gd name="T26" fmla="*/ 5992 w 7679"/>
              <a:gd name="T27" fmla="*/ 341 h 1150"/>
              <a:gd name="T28" fmla="*/ 5744 w 7679"/>
              <a:gd name="T29" fmla="*/ 454 h 1150"/>
              <a:gd name="T30" fmla="*/ 5613 w 7679"/>
              <a:gd name="T31" fmla="*/ 397 h 1150"/>
              <a:gd name="T32" fmla="*/ 5437 w 7679"/>
              <a:gd name="T33" fmla="*/ 378 h 1150"/>
              <a:gd name="T34" fmla="*/ 5393 w 7679"/>
              <a:gd name="T35" fmla="*/ 408 h 1150"/>
              <a:gd name="T36" fmla="*/ 5328 w 7679"/>
              <a:gd name="T37" fmla="*/ 472 h 1150"/>
              <a:gd name="T38" fmla="*/ 5129 w 7679"/>
              <a:gd name="T39" fmla="*/ 571 h 1150"/>
              <a:gd name="T40" fmla="*/ 4998 w 7679"/>
              <a:gd name="T41" fmla="*/ 598 h 1150"/>
              <a:gd name="T42" fmla="*/ 4901 w 7679"/>
              <a:gd name="T43" fmla="*/ 485 h 1150"/>
              <a:gd name="T44" fmla="*/ 4838 w 7679"/>
              <a:gd name="T45" fmla="*/ 395 h 1150"/>
              <a:gd name="T46" fmla="*/ 4772 w 7679"/>
              <a:gd name="T47" fmla="*/ 445 h 1150"/>
              <a:gd name="T48" fmla="*/ 4672 w 7679"/>
              <a:gd name="T49" fmla="*/ 525 h 1150"/>
              <a:gd name="T50" fmla="*/ 4487 w 7679"/>
              <a:gd name="T51" fmla="*/ 462 h 1150"/>
              <a:gd name="T52" fmla="*/ 4346 w 7679"/>
              <a:gd name="T53" fmla="*/ 531 h 1150"/>
              <a:gd name="T54" fmla="*/ 4272 w 7679"/>
              <a:gd name="T55" fmla="*/ 559 h 1150"/>
              <a:gd name="T56" fmla="*/ 4155 w 7679"/>
              <a:gd name="T57" fmla="*/ 479 h 1150"/>
              <a:gd name="T58" fmla="*/ 4092 w 7679"/>
              <a:gd name="T59" fmla="*/ 397 h 1150"/>
              <a:gd name="T60" fmla="*/ 3982 w 7679"/>
              <a:gd name="T61" fmla="*/ 341 h 1150"/>
              <a:gd name="T62" fmla="*/ 3916 w 7679"/>
              <a:gd name="T63" fmla="*/ 360 h 1150"/>
              <a:gd name="T64" fmla="*/ 3840 w 7679"/>
              <a:gd name="T65" fmla="*/ 402 h 1150"/>
              <a:gd name="T66" fmla="*/ 3777 w 7679"/>
              <a:gd name="T67" fmla="*/ 221 h 1150"/>
              <a:gd name="T68" fmla="*/ 3723 w 7679"/>
              <a:gd name="T69" fmla="*/ 221 h 1150"/>
              <a:gd name="T70" fmla="*/ 3596 w 7679"/>
              <a:gd name="T71" fmla="*/ 134 h 1150"/>
              <a:gd name="T72" fmla="*/ 3482 w 7679"/>
              <a:gd name="T73" fmla="*/ 259 h 1150"/>
              <a:gd name="T74" fmla="*/ 3374 w 7679"/>
              <a:gd name="T75" fmla="*/ 554 h 1150"/>
              <a:gd name="T76" fmla="*/ 3219 w 7679"/>
              <a:gd name="T77" fmla="*/ 502 h 1150"/>
              <a:gd name="T78" fmla="*/ 3118 w 7679"/>
              <a:gd name="T79" fmla="*/ 304 h 1150"/>
              <a:gd name="T80" fmla="*/ 2922 w 7679"/>
              <a:gd name="T81" fmla="*/ 404 h 1150"/>
              <a:gd name="T82" fmla="*/ 2797 w 7679"/>
              <a:gd name="T83" fmla="*/ 521 h 1150"/>
              <a:gd name="T84" fmla="*/ 2641 w 7679"/>
              <a:gd name="T85" fmla="*/ 598 h 1150"/>
              <a:gd name="T86" fmla="*/ 2468 w 7679"/>
              <a:gd name="T87" fmla="*/ 479 h 1150"/>
              <a:gd name="T88" fmla="*/ 2363 w 7679"/>
              <a:gd name="T89" fmla="*/ 557 h 1150"/>
              <a:gd name="T90" fmla="*/ 2037 w 7679"/>
              <a:gd name="T91" fmla="*/ 399 h 1150"/>
              <a:gd name="T92" fmla="*/ 2009 w 7679"/>
              <a:gd name="T93" fmla="*/ 544 h 1150"/>
              <a:gd name="T94" fmla="*/ 1901 w 7679"/>
              <a:gd name="T95" fmla="*/ 542 h 1150"/>
              <a:gd name="T96" fmla="*/ 1788 w 7679"/>
              <a:gd name="T97" fmla="*/ 551 h 1150"/>
              <a:gd name="T98" fmla="*/ 1694 w 7679"/>
              <a:gd name="T99" fmla="*/ 589 h 1150"/>
              <a:gd name="T100" fmla="*/ 1522 w 7679"/>
              <a:gd name="T101" fmla="*/ 637 h 1150"/>
              <a:gd name="T102" fmla="*/ 1392 w 7679"/>
              <a:gd name="T103" fmla="*/ 572 h 1150"/>
              <a:gd name="T104" fmla="*/ 1201 w 7679"/>
              <a:gd name="T105" fmla="*/ 514 h 1150"/>
              <a:gd name="T106" fmla="*/ 1150 w 7679"/>
              <a:gd name="T107" fmla="*/ 551 h 1150"/>
              <a:gd name="T108" fmla="*/ 939 w 7679"/>
              <a:gd name="T109" fmla="*/ 616 h 1150"/>
              <a:gd name="T110" fmla="*/ 896 w 7679"/>
              <a:gd name="T111" fmla="*/ 501 h 1150"/>
              <a:gd name="T112" fmla="*/ 733 w 7679"/>
              <a:gd name="T113" fmla="*/ 576 h 1150"/>
              <a:gd name="T114" fmla="*/ 560 w 7679"/>
              <a:gd name="T115" fmla="*/ 605 h 1150"/>
              <a:gd name="T116" fmla="*/ 440 w 7679"/>
              <a:gd name="T117" fmla="*/ 511 h 1150"/>
              <a:gd name="T118" fmla="*/ 316 w 7679"/>
              <a:gd name="T119" fmla="*/ 527 h 1150"/>
              <a:gd name="T120" fmla="*/ 100 w 7679"/>
              <a:gd name="T121" fmla="*/ 614 h 1150"/>
              <a:gd name="T122" fmla="*/ 7679 w 7679"/>
              <a:gd name="T123" fmla="*/ 512 h 1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679" h="1150">
                <a:moveTo>
                  <a:pt x="7679" y="512"/>
                </a:moveTo>
                <a:lnTo>
                  <a:pt x="7608" y="512"/>
                </a:lnTo>
                <a:lnTo>
                  <a:pt x="7608" y="480"/>
                </a:lnTo>
                <a:lnTo>
                  <a:pt x="7511" y="480"/>
                </a:lnTo>
                <a:lnTo>
                  <a:pt x="7511" y="518"/>
                </a:lnTo>
                <a:lnTo>
                  <a:pt x="7489" y="518"/>
                </a:lnTo>
                <a:lnTo>
                  <a:pt x="7489" y="555"/>
                </a:lnTo>
                <a:lnTo>
                  <a:pt x="7465" y="555"/>
                </a:lnTo>
                <a:lnTo>
                  <a:pt x="7465" y="464"/>
                </a:lnTo>
                <a:lnTo>
                  <a:pt x="7401" y="464"/>
                </a:lnTo>
                <a:lnTo>
                  <a:pt x="7401" y="433"/>
                </a:lnTo>
                <a:lnTo>
                  <a:pt x="7379" y="433"/>
                </a:lnTo>
                <a:lnTo>
                  <a:pt x="7379" y="395"/>
                </a:lnTo>
                <a:lnTo>
                  <a:pt x="7307" y="395"/>
                </a:lnTo>
                <a:lnTo>
                  <a:pt x="7307" y="442"/>
                </a:lnTo>
                <a:lnTo>
                  <a:pt x="7285" y="442"/>
                </a:lnTo>
                <a:lnTo>
                  <a:pt x="7285" y="510"/>
                </a:lnTo>
                <a:lnTo>
                  <a:pt x="7253" y="510"/>
                </a:lnTo>
                <a:lnTo>
                  <a:pt x="7253" y="362"/>
                </a:lnTo>
                <a:lnTo>
                  <a:pt x="7236" y="362"/>
                </a:lnTo>
                <a:lnTo>
                  <a:pt x="7236" y="326"/>
                </a:lnTo>
                <a:lnTo>
                  <a:pt x="7175" y="326"/>
                </a:lnTo>
                <a:lnTo>
                  <a:pt x="7175" y="425"/>
                </a:lnTo>
                <a:lnTo>
                  <a:pt x="7164" y="425"/>
                </a:lnTo>
                <a:lnTo>
                  <a:pt x="7164" y="523"/>
                </a:lnTo>
                <a:lnTo>
                  <a:pt x="7140" y="548"/>
                </a:lnTo>
                <a:lnTo>
                  <a:pt x="7140" y="576"/>
                </a:lnTo>
                <a:lnTo>
                  <a:pt x="7114" y="576"/>
                </a:lnTo>
                <a:lnTo>
                  <a:pt x="7114" y="532"/>
                </a:lnTo>
                <a:lnTo>
                  <a:pt x="7098" y="518"/>
                </a:lnTo>
                <a:lnTo>
                  <a:pt x="7098" y="484"/>
                </a:lnTo>
                <a:lnTo>
                  <a:pt x="6977" y="484"/>
                </a:lnTo>
                <a:lnTo>
                  <a:pt x="6977" y="537"/>
                </a:lnTo>
                <a:lnTo>
                  <a:pt x="6932" y="537"/>
                </a:lnTo>
                <a:lnTo>
                  <a:pt x="6905" y="585"/>
                </a:lnTo>
                <a:lnTo>
                  <a:pt x="6862" y="585"/>
                </a:lnTo>
                <a:lnTo>
                  <a:pt x="6862" y="551"/>
                </a:lnTo>
                <a:lnTo>
                  <a:pt x="6832" y="551"/>
                </a:lnTo>
                <a:lnTo>
                  <a:pt x="6832" y="585"/>
                </a:lnTo>
                <a:lnTo>
                  <a:pt x="6790" y="585"/>
                </a:lnTo>
                <a:lnTo>
                  <a:pt x="6790" y="649"/>
                </a:lnTo>
                <a:lnTo>
                  <a:pt x="6767" y="649"/>
                </a:lnTo>
                <a:lnTo>
                  <a:pt x="6767" y="532"/>
                </a:lnTo>
                <a:lnTo>
                  <a:pt x="6680" y="532"/>
                </a:lnTo>
                <a:lnTo>
                  <a:pt x="6680" y="464"/>
                </a:lnTo>
                <a:lnTo>
                  <a:pt x="6652" y="464"/>
                </a:lnTo>
                <a:lnTo>
                  <a:pt x="6652" y="437"/>
                </a:lnTo>
                <a:lnTo>
                  <a:pt x="6576" y="437"/>
                </a:lnTo>
                <a:lnTo>
                  <a:pt x="6576" y="385"/>
                </a:lnTo>
                <a:lnTo>
                  <a:pt x="6404" y="385"/>
                </a:lnTo>
                <a:lnTo>
                  <a:pt x="6404" y="378"/>
                </a:lnTo>
                <a:lnTo>
                  <a:pt x="6374" y="378"/>
                </a:lnTo>
                <a:lnTo>
                  <a:pt x="6374" y="216"/>
                </a:lnTo>
                <a:lnTo>
                  <a:pt x="6351" y="216"/>
                </a:lnTo>
                <a:lnTo>
                  <a:pt x="6351" y="77"/>
                </a:lnTo>
                <a:lnTo>
                  <a:pt x="6273" y="0"/>
                </a:lnTo>
                <a:lnTo>
                  <a:pt x="6252" y="0"/>
                </a:lnTo>
                <a:lnTo>
                  <a:pt x="6172" y="81"/>
                </a:lnTo>
                <a:lnTo>
                  <a:pt x="6172" y="371"/>
                </a:lnTo>
                <a:lnTo>
                  <a:pt x="6153" y="371"/>
                </a:lnTo>
                <a:lnTo>
                  <a:pt x="6153" y="437"/>
                </a:lnTo>
                <a:lnTo>
                  <a:pt x="6118" y="437"/>
                </a:lnTo>
                <a:lnTo>
                  <a:pt x="6118" y="416"/>
                </a:lnTo>
                <a:lnTo>
                  <a:pt x="6099" y="416"/>
                </a:lnTo>
                <a:lnTo>
                  <a:pt x="6099" y="403"/>
                </a:lnTo>
                <a:lnTo>
                  <a:pt x="6066" y="403"/>
                </a:lnTo>
                <a:lnTo>
                  <a:pt x="6066" y="434"/>
                </a:lnTo>
                <a:lnTo>
                  <a:pt x="6009" y="434"/>
                </a:lnTo>
                <a:lnTo>
                  <a:pt x="6009" y="341"/>
                </a:lnTo>
                <a:lnTo>
                  <a:pt x="5992" y="341"/>
                </a:lnTo>
                <a:lnTo>
                  <a:pt x="5992" y="285"/>
                </a:lnTo>
                <a:lnTo>
                  <a:pt x="5852" y="285"/>
                </a:lnTo>
                <a:lnTo>
                  <a:pt x="5852" y="389"/>
                </a:lnTo>
                <a:lnTo>
                  <a:pt x="5744" y="389"/>
                </a:lnTo>
                <a:lnTo>
                  <a:pt x="5744" y="454"/>
                </a:lnTo>
                <a:lnTo>
                  <a:pt x="5697" y="454"/>
                </a:lnTo>
                <a:lnTo>
                  <a:pt x="5697" y="512"/>
                </a:lnTo>
                <a:lnTo>
                  <a:pt x="5640" y="512"/>
                </a:lnTo>
                <a:lnTo>
                  <a:pt x="5640" y="397"/>
                </a:lnTo>
                <a:lnTo>
                  <a:pt x="5613" y="397"/>
                </a:lnTo>
                <a:lnTo>
                  <a:pt x="5613" y="312"/>
                </a:lnTo>
                <a:lnTo>
                  <a:pt x="5539" y="312"/>
                </a:lnTo>
                <a:lnTo>
                  <a:pt x="5539" y="341"/>
                </a:lnTo>
                <a:lnTo>
                  <a:pt x="5452" y="341"/>
                </a:lnTo>
                <a:lnTo>
                  <a:pt x="5437" y="378"/>
                </a:lnTo>
                <a:lnTo>
                  <a:pt x="5437" y="506"/>
                </a:lnTo>
                <a:lnTo>
                  <a:pt x="5405" y="506"/>
                </a:lnTo>
                <a:lnTo>
                  <a:pt x="5405" y="438"/>
                </a:lnTo>
                <a:lnTo>
                  <a:pt x="5393" y="438"/>
                </a:lnTo>
                <a:lnTo>
                  <a:pt x="5393" y="408"/>
                </a:lnTo>
                <a:lnTo>
                  <a:pt x="5352" y="408"/>
                </a:lnTo>
                <a:lnTo>
                  <a:pt x="5352" y="442"/>
                </a:lnTo>
                <a:lnTo>
                  <a:pt x="5336" y="442"/>
                </a:lnTo>
                <a:lnTo>
                  <a:pt x="5336" y="472"/>
                </a:lnTo>
                <a:lnTo>
                  <a:pt x="5328" y="472"/>
                </a:lnTo>
                <a:lnTo>
                  <a:pt x="5328" y="535"/>
                </a:lnTo>
                <a:lnTo>
                  <a:pt x="5296" y="535"/>
                </a:lnTo>
                <a:lnTo>
                  <a:pt x="5296" y="515"/>
                </a:lnTo>
                <a:lnTo>
                  <a:pt x="5129" y="515"/>
                </a:lnTo>
                <a:lnTo>
                  <a:pt x="5129" y="571"/>
                </a:lnTo>
                <a:lnTo>
                  <a:pt x="5089" y="571"/>
                </a:lnTo>
                <a:lnTo>
                  <a:pt x="5089" y="515"/>
                </a:lnTo>
                <a:lnTo>
                  <a:pt x="5022" y="515"/>
                </a:lnTo>
                <a:lnTo>
                  <a:pt x="5022" y="598"/>
                </a:lnTo>
                <a:lnTo>
                  <a:pt x="4998" y="598"/>
                </a:lnTo>
                <a:lnTo>
                  <a:pt x="4998" y="559"/>
                </a:lnTo>
                <a:lnTo>
                  <a:pt x="4955" y="559"/>
                </a:lnTo>
                <a:lnTo>
                  <a:pt x="4955" y="544"/>
                </a:lnTo>
                <a:lnTo>
                  <a:pt x="4901" y="544"/>
                </a:lnTo>
                <a:lnTo>
                  <a:pt x="4901" y="485"/>
                </a:lnTo>
                <a:lnTo>
                  <a:pt x="4883" y="485"/>
                </a:lnTo>
                <a:lnTo>
                  <a:pt x="4883" y="440"/>
                </a:lnTo>
                <a:lnTo>
                  <a:pt x="4863" y="440"/>
                </a:lnTo>
                <a:lnTo>
                  <a:pt x="4863" y="395"/>
                </a:lnTo>
                <a:lnTo>
                  <a:pt x="4838" y="395"/>
                </a:lnTo>
                <a:lnTo>
                  <a:pt x="4838" y="581"/>
                </a:lnTo>
                <a:lnTo>
                  <a:pt x="4807" y="581"/>
                </a:lnTo>
                <a:lnTo>
                  <a:pt x="4807" y="557"/>
                </a:lnTo>
                <a:lnTo>
                  <a:pt x="4772" y="557"/>
                </a:lnTo>
                <a:lnTo>
                  <a:pt x="4772" y="445"/>
                </a:lnTo>
                <a:lnTo>
                  <a:pt x="4759" y="445"/>
                </a:lnTo>
                <a:lnTo>
                  <a:pt x="4759" y="488"/>
                </a:lnTo>
                <a:lnTo>
                  <a:pt x="4730" y="488"/>
                </a:lnTo>
                <a:lnTo>
                  <a:pt x="4730" y="525"/>
                </a:lnTo>
                <a:lnTo>
                  <a:pt x="4672" y="525"/>
                </a:lnTo>
                <a:lnTo>
                  <a:pt x="4672" y="463"/>
                </a:lnTo>
                <a:lnTo>
                  <a:pt x="4602" y="463"/>
                </a:lnTo>
                <a:lnTo>
                  <a:pt x="4602" y="319"/>
                </a:lnTo>
                <a:lnTo>
                  <a:pt x="4487" y="319"/>
                </a:lnTo>
                <a:lnTo>
                  <a:pt x="4487" y="462"/>
                </a:lnTo>
                <a:lnTo>
                  <a:pt x="4456" y="462"/>
                </a:lnTo>
                <a:lnTo>
                  <a:pt x="4456" y="498"/>
                </a:lnTo>
                <a:lnTo>
                  <a:pt x="4408" y="498"/>
                </a:lnTo>
                <a:lnTo>
                  <a:pt x="4408" y="531"/>
                </a:lnTo>
                <a:lnTo>
                  <a:pt x="4346" y="531"/>
                </a:lnTo>
                <a:lnTo>
                  <a:pt x="4346" y="480"/>
                </a:lnTo>
                <a:lnTo>
                  <a:pt x="4293" y="480"/>
                </a:lnTo>
                <a:lnTo>
                  <a:pt x="4293" y="511"/>
                </a:lnTo>
                <a:lnTo>
                  <a:pt x="4272" y="511"/>
                </a:lnTo>
                <a:lnTo>
                  <a:pt x="4272" y="559"/>
                </a:lnTo>
                <a:lnTo>
                  <a:pt x="4231" y="559"/>
                </a:lnTo>
                <a:lnTo>
                  <a:pt x="4231" y="455"/>
                </a:lnTo>
                <a:lnTo>
                  <a:pt x="4185" y="455"/>
                </a:lnTo>
                <a:lnTo>
                  <a:pt x="4185" y="479"/>
                </a:lnTo>
                <a:lnTo>
                  <a:pt x="4155" y="479"/>
                </a:lnTo>
                <a:lnTo>
                  <a:pt x="4155" y="503"/>
                </a:lnTo>
                <a:lnTo>
                  <a:pt x="4135" y="503"/>
                </a:lnTo>
                <a:lnTo>
                  <a:pt x="4135" y="523"/>
                </a:lnTo>
                <a:lnTo>
                  <a:pt x="4092" y="523"/>
                </a:lnTo>
                <a:lnTo>
                  <a:pt x="4092" y="397"/>
                </a:lnTo>
                <a:lnTo>
                  <a:pt x="4024" y="397"/>
                </a:lnTo>
                <a:lnTo>
                  <a:pt x="4024" y="378"/>
                </a:lnTo>
                <a:lnTo>
                  <a:pt x="3998" y="378"/>
                </a:lnTo>
                <a:lnTo>
                  <a:pt x="3998" y="341"/>
                </a:lnTo>
                <a:lnTo>
                  <a:pt x="3982" y="341"/>
                </a:lnTo>
                <a:lnTo>
                  <a:pt x="3982" y="312"/>
                </a:lnTo>
                <a:lnTo>
                  <a:pt x="3925" y="312"/>
                </a:lnTo>
                <a:lnTo>
                  <a:pt x="3925" y="334"/>
                </a:lnTo>
                <a:lnTo>
                  <a:pt x="3916" y="334"/>
                </a:lnTo>
                <a:lnTo>
                  <a:pt x="3916" y="360"/>
                </a:lnTo>
                <a:lnTo>
                  <a:pt x="3901" y="360"/>
                </a:lnTo>
                <a:lnTo>
                  <a:pt x="3901" y="527"/>
                </a:lnTo>
                <a:lnTo>
                  <a:pt x="3883" y="527"/>
                </a:lnTo>
                <a:lnTo>
                  <a:pt x="3883" y="402"/>
                </a:lnTo>
                <a:lnTo>
                  <a:pt x="3840" y="402"/>
                </a:lnTo>
                <a:lnTo>
                  <a:pt x="3840" y="384"/>
                </a:lnTo>
                <a:lnTo>
                  <a:pt x="3817" y="384"/>
                </a:lnTo>
                <a:lnTo>
                  <a:pt x="3817" y="406"/>
                </a:lnTo>
                <a:lnTo>
                  <a:pt x="3777" y="406"/>
                </a:lnTo>
                <a:lnTo>
                  <a:pt x="3777" y="221"/>
                </a:lnTo>
                <a:lnTo>
                  <a:pt x="3762" y="221"/>
                </a:lnTo>
                <a:lnTo>
                  <a:pt x="3762" y="191"/>
                </a:lnTo>
                <a:lnTo>
                  <a:pt x="3738" y="191"/>
                </a:lnTo>
                <a:lnTo>
                  <a:pt x="3738" y="221"/>
                </a:lnTo>
                <a:lnTo>
                  <a:pt x="3723" y="221"/>
                </a:lnTo>
                <a:lnTo>
                  <a:pt x="3723" y="521"/>
                </a:lnTo>
                <a:lnTo>
                  <a:pt x="3703" y="521"/>
                </a:lnTo>
                <a:lnTo>
                  <a:pt x="3703" y="485"/>
                </a:lnTo>
                <a:lnTo>
                  <a:pt x="3596" y="485"/>
                </a:lnTo>
                <a:lnTo>
                  <a:pt x="3596" y="134"/>
                </a:lnTo>
                <a:lnTo>
                  <a:pt x="3577" y="134"/>
                </a:lnTo>
                <a:lnTo>
                  <a:pt x="3577" y="120"/>
                </a:lnTo>
                <a:lnTo>
                  <a:pt x="3526" y="120"/>
                </a:lnTo>
                <a:lnTo>
                  <a:pt x="3526" y="215"/>
                </a:lnTo>
                <a:lnTo>
                  <a:pt x="3482" y="259"/>
                </a:lnTo>
                <a:lnTo>
                  <a:pt x="3482" y="285"/>
                </a:lnTo>
                <a:lnTo>
                  <a:pt x="3467" y="285"/>
                </a:lnTo>
                <a:lnTo>
                  <a:pt x="3467" y="355"/>
                </a:lnTo>
                <a:lnTo>
                  <a:pt x="3374" y="328"/>
                </a:lnTo>
                <a:lnTo>
                  <a:pt x="3374" y="554"/>
                </a:lnTo>
                <a:lnTo>
                  <a:pt x="3311" y="554"/>
                </a:lnTo>
                <a:lnTo>
                  <a:pt x="3311" y="532"/>
                </a:lnTo>
                <a:lnTo>
                  <a:pt x="3279" y="532"/>
                </a:lnTo>
                <a:lnTo>
                  <a:pt x="3279" y="502"/>
                </a:lnTo>
                <a:lnTo>
                  <a:pt x="3219" y="502"/>
                </a:lnTo>
                <a:lnTo>
                  <a:pt x="3219" y="283"/>
                </a:lnTo>
                <a:lnTo>
                  <a:pt x="3179" y="283"/>
                </a:lnTo>
                <a:lnTo>
                  <a:pt x="3179" y="263"/>
                </a:lnTo>
                <a:lnTo>
                  <a:pt x="3118" y="263"/>
                </a:lnTo>
                <a:lnTo>
                  <a:pt x="3118" y="304"/>
                </a:lnTo>
                <a:lnTo>
                  <a:pt x="3083" y="304"/>
                </a:lnTo>
                <a:lnTo>
                  <a:pt x="3083" y="354"/>
                </a:lnTo>
                <a:lnTo>
                  <a:pt x="2940" y="354"/>
                </a:lnTo>
                <a:lnTo>
                  <a:pt x="2940" y="404"/>
                </a:lnTo>
                <a:lnTo>
                  <a:pt x="2922" y="404"/>
                </a:lnTo>
                <a:lnTo>
                  <a:pt x="2922" y="589"/>
                </a:lnTo>
                <a:lnTo>
                  <a:pt x="2831" y="589"/>
                </a:lnTo>
                <a:lnTo>
                  <a:pt x="2831" y="571"/>
                </a:lnTo>
                <a:lnTo>
                  <a:pt x="2797" y="571"/>
                </a:lnTo>
                <a:lnTo>
                  <a:pt x="2797" y="521"/>
                </a:lnTo>
                <a:lnTo>
                  <a:pt x="2777" y="502"/>
                </a:lnTo>
                <a:lnTo>
                  <a:pt x="2673" y="502"/>
                </a:lnTo>
                <a:lnTo>
                  <a:pt x="2673" y="572"/>
                </a:lnTo>
                <a:lnTo>
                  <a:pt x="2641" y="572"/>
                </a:lnTo>
                <a:lnTo>
                  <a:pt x="2641" y="598"/>
                </a:lnTo>
                <a:lnTo>
                  <a:pt x="2525" y="598"/>
                </a:lnTo>
                <a:lnTo>
                  <a:pt x="2525" y="520"/>
                </a:lnTo>
                <a:lnTo>
                  <a:pt x="2489" y="520"/>
                </a:lnTo>
                <a:lnTo>
                  <a:pt x="2489" y="479"/>
                </a:lnTo>
                <a:lnTo>
                  <a:pt x="2468" y="479"/>
                </a:lnTo>
                <a:lnTo>
                  <a:pt x="2468" y="464"/>
                </a:lnTo>
                <a:lnTo>
                  <a:pt x="2384" y="464"/>
                </a:lnTo>
                <a:lnTo>
                  <a:pt x="2384" y="510"/>
                </a:lnTo>
                <a:lnTo>
                  <a:pt x="2363" y="510"/>
                </a:lnTo>
                <a:lnTo>
                  <a:pt x="2363" y="557"/>
                </a:lnTo>
                <a:lnTo>
                  <a:pt x="2328" y="557"/>
                </a:lnTo>
                <a:lnTo>
                  <a:pt x="2328" y="350"/>
                </a:lnTo>
                <a:lnTo>
                  <a:pt x="2146" y="350"/>
                </a:lnTo>
                <a:lnTo>
                  <a:pt x="2146" y="399"/>
                </a:lnTo>
                <a:lnTo>
                  <a:pt x="2037" y="399"/>
                </a:lnTo>
                <a:lnTo>
                  <a:pt x="2037" y="622"/>
                </a:lnTo>
                <a:lnTo>
                  <a:pt x="2021" y="622"/>
                </a:lnTo>
                <a:lnTo>
                  <a:pt x="2021" y="568"/>
                </a:lnTo>
                <a:lnTo>
                  <a:pt x="2009" y="568"/>
                </a:lnTo>
                <a:lnTo>
                  <a:pt x="2009" y="544"/>
                </a:lnTo>
                <a:lnTo>
                  <a:pt x="1953" y="544"/>
                </a:lnTo>
                <a:lnTo>
                  <a:pt x="1953" y="520"/>
                </a:lnTo>
                <a:lnTo>
                  <a:pt x="1940" y="520"/>
                </a:lnTo>
                <a:lnTo>
                  <a:pt x="1940" y="542"/>
                </a:lnTo>
                <a:lnTo>
                  <a:pt x="1901" y="542"/>
                </a:lnTo>
                <a:lnTo>
                  <a:pt x="1901" y="493"/>
                </a:lnTo>
                <a:lnTo>
                  <a:pt x="1883" y="433"/>
                </a:lnTo>
                <a:lnTo>
                  <a:pt x="1838" y="433"/>
                </a:lnTo>
                <a:lnTo>
                  <a:pt x="1838" y="551"/>
                </a:lnTo>
                <a:lnTo>
                  <a:pt x="1788" y="551"/>
                </a:lnTo>
                <a:lnTo>
                  <a:pt x="1788" y="587"/>
                </a:lnTo>
                <a:lnTo>
                  <a:pt x="1718" y="587"/>
                </a:lnTo>
                <a:lnTo>
                  <a:pt x="1718" y="557"/>
                </a:lnTo>
                <a:lnTo>
                  <a:pt x="1694" y="557"/>
                </a:lnTo>
                <a:lnTo>
                  <a:pt x="1694" y="589"/>
                </a:lnTo>
                <a:lnTo>
                  <a:pt x="1625" y="589"/>
                </a:lnTo>
                <a:lnTo>
                  <a:pt x="1625" y="615"/>
                </a:lnTo>
                <a:lnTo>
                  <a:pt x="1599" y="615"/>
                </a:lnTo>
                <a:lnTo>
                  <a:pt x="1599" y="637"/>
                </a:lnTo>
                <a:lnTo>
                  <a:pt x="1522" y="637"/>
                </a:lnTo>
                <a:lnTo>
                  <a:pt x="1522" y="613"/>
                </a:lnTo>
                <a:lnTo>
                  <a:pt x="1508" y="613"/>
                </a:lnTo>
                <a:lnTo>
                  <a:pt x="1508" y="479"/>
                </a:lnTo>
                <a:lnTo>
                  <a:pt x="1392" y="479"/>
                </a:lnTo>
                <a:lnTo>
                  <a:pt x="1392" y="572"/>
                </a:lnTo>
                <a:lnTo>
                  <a:pt x="1302" y="572"/>
                </a:lnTo>
                <a:lnTo>
                  <a:pt x="1302" y="538"/>
                </a:lnTo>
                <a:lnTo>
                  <a:pt x="1278" y="538"/>
                </a:lnTo>
                <a:lnTo>
                  <a:pt x="1278" y="514"/>
                </a:lnTo>
                <a:lnTo>
                  <a:pt x="1201" y="514"/>
                </a:lnTo>
                <a:lnTo>
                  <a:pt x="1201" y="610"/>
                </a:lnTo>
                <a:lnTo>
                  <a:pt x="1176" y="610"/>
                </a:lnTo>
                <a:lnTo>
                  <a:pt x="1176" y="594"/>
                </a:lnTo>
                <a:lnTo>
                  <a:pt x="1150" y="594"/>
                </a:lnTo>
                <a:lnTo>
                  <a:pt x="1150" y="551"/>
                </a:lnTo>
                <a:lnTo>
                  <a:pt x="1118" y="551"/>
                </a:lnTo>
                <a:lnTo>
                  <a:pt x="1118" y="645"/>
                </a:lnTo>
                <a:lnTo>
                  <a:pt x="1092" y="645"/>
                </a:lnTo>
                <a:lnTo>
                  <a:pt x="1092" y="616"/>
                </a:lnTo>
                <a:lnTo>
                  <a:pt x="939" y="616"/>
                </a:lnTo>
                <a:lnTo>
                  <a:pt x="939" y="566"/>
                </a:lnTo>
                <a:lnTo>
                  <a:pt x="923" y="566"/>
                </a:lnTo>
                <a:lnTo>
                  <a:pt x="923" y="544"/>
                </a:lnTo>
                <a:lnTo>
                  <a:pt x="896" y="544"/>
                </a:lnTo>
                <a:lnTo>
                  <a:pt x="896" y="501"/>
                </a:lnTo>
                <a:lnTo>
                  <a:pt x="845" y="501"/>
                </a:lnTo>
                <a:lnTo>
                  <a:pt x="845" y="553"/>
                </a:lnTo>
                <a:lnTo>
                  <a:pt x="750" y="553"/>
                </a:lnTo>
                <a:lnTo>
                  <a:pt x="750" y="576"/>
                </a:lnTo>
                <a:lnTo>
                  <a:pt x="733" y="576"/>
                </a:lnTo>
                <a:lnTo>
                  <a:pt x="733" y="613"/>
                </a:lnTo>
                <a:lnTo>
                  <a:pt x="680" y="613"/>
                </a:lnTo>
                <a:lnTo>
                  <a:pt x="680" y="574"/>
                </a:lnTo>
                <a:lnTo>
                  <a:pt x="560" y="574"/>
                </a:lnTo>
                <a:lnTo>
                  <a:pt x="560" y="605"/>
                </a:lnTo>
                <a:lnTo>
                  <a:pt x="502" y="605"/>
                </a:lnTo>
                <a:lnTo>
                  <a:pt x="502" y="557"/>
                </a:lnTo>
                <a:lnTo>
                  <a:pt x="475" y="557"/>
                </a:lnTo>
                <a:lnTo>
                  <a:pt x="475" y="511"/>
                </a:lnTo>
                <a:lnTo>
                  <a:pt x="440" y="511"/>
                </a:lnTo>
                <a:lnTo>
                  <a:pt x="440" y="485"/>
                </a:lnTo>
                <a:lnTo>
                  <a:pt x="373" y="485"/>
                </a:lnTo>
                <a:lnTo>
                  <a:pt x="373" y="510"/>
                </a:lnTo>
                <a:lnTo>
                  <a:pt x="316" y="510"/>
                </a:lnTo>
                <a:lnTo>
                  <a:pt x="316" y="527"/>
                </a:lnTo>
                <a:lnTo>
                  <a:pt x="293" y="527"/>
                </a:lnTo>
                <a:lnTo>
                  <a:pt x="293" y="562"/>
                </a:lnTo>
                <a:lnTo>
                  <a:pt x="280" y="562"/>
                </a:lnTo>
                <a:lnTo>
                  <a:pt x="280" y="614"/>
                </a:lnTo>
                <a:lnTo>
                  <a:pt x="100" y="614"/>
                </a:lnTo>
                <a:lnTo>
                  <a:pt x="100" y="663"/>
                </a:lnTo>
                <a:lnTo>
                  <a:pt x="0" y="663"/>
                </a:lnTo>
                <a:lnTo>
                  <a:pt x="0" y="1150"/>
                </a:lnTo>
                <a:lnTo>
                  <a:pt x="7679" y="1150"/>
                </a:lnTo>
                <a:lnTo>
                  <a:pt x="7679" y="512"/>
                </a:lnTo>
                <a:close/>
              </a:path>
            </a:pathLst>
          </a:custGeom>
          <a:solidFill>
            <a:srgbClr val="1E6C7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A132344-E585-954B-BE49-7371256C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7471"/>
            <a:ext cx="2082800" cy="2794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9F65200-6978-4248-8CC7-26DC09011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72" y="1580757"/>
            <a:ext cx="667973" cy="61091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BFA9E54-4470-874C-8A12-A86883DEA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74" y="1604313"/>
            <a:ext cx="919178" cy="89897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79E5B30-0947-4A43-8750-3D82E9BD5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09" y="3740779"/>
            <a:ext cx="683884" cy="898976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47C9E29F-0013-9F4B-AD6C-D807915DE0BD}"/>
              </a:ext>
            </a:extLst>
          </p:cNvPr>
          <p:cNvSpPr txBox="1"/>
          <p:nvPr/>
        </p:nvSpPr>
        <p:spPr>
          <a:xfrm>
            <a:off x="4370294" y="773205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1B5189B-CE04-AE4A-B4C2-BEDDFB7C2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876" y="3903549"/>
            <a:ext cx="773046" cy="82469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81F07DA-EC5B-B648-8599-74576CB34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7945" y="5410195"/>
            <a:ext cx="765611" cy="8194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8B10DD-8FEB-7E47-B198-52E56D0E2032}"/>
              </a:ext>
            </a:extLst>
          </p:cNvPr>
          <p:cNvSpPr/>
          <p:nvPr/>
        </p:nvSpPr>
        <p:spPr>
          <a:xfrm>
            <a:off x="9024713" y="-24765"/>
            <a:ext cx="3468977" cy="68827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4FF2F0-D3C4-6149-ACB4-6300BFDEBED6}"/>
              </a:ext>
            </a:extLst>
          </p:cNvPr>
          <p:cNvSpPr/>
          <p:nvPr/>
        </p:nvSpPr>
        <p:spPr>
          <a:xfrm>
            <a:off x="1733714" y="354910"/>
            <a:ext cx="2409520" cy="573274"/>
          </a:xfrm>
          <a:prstGeom prst="rect">
            <a:avLst/>
          </a:prstGeom>
          <a:solidFill>
            <a:srgbClr val="1E6C7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piano, clôture&#10;&#10;Description générée automatiquement">
            <a:extLst>
              <a:ext uri="{FF2B5EF4-FFF2-40B4-BE49-F238E27FC236}">
                <a16:creationId xmlns:a16="http://schemas.microsoft.com/office/drawing/2014/main" id="{C7D75066-227A-9C45-9495-09561201F0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-740859"/>
            <a:ext cx="3915646" cy="22004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446C0E-75FF-B941-9FD8-0E41D6818AB2}"/>
              </a:ext>
            </a:extLst>
          </p:cNvPr>
          <p:cNvSpPr/>
          <p:nvPr/>
        </p:nvSpPr>
        <p:spPr>
          <a:xfrm>
            <a:off x="1693531" y="384370"/>
            <a:ext cx="2457198" cy="427769"/>
          </a:xfrm>
          <a:prstGeom prst="rect">
            <a:avLst/>
          </a:prstGeom>
          <a:solidFill>
            <a:srgbClr val="1E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792746" y="393643"/>
            <a:ext cx="4389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spc="300" dirty="0">
                <a:solidFill>
                  <a:schemeClr val="bg1"/>
                </a:solidFill>
                <a:latin typeface="Magdelin Alt" pitchFamily="2" charset="77"/>
              </a:rPr>
              <a:t>NOS</a:t>
            </a:r>
            <a:r>
              <a:rPr lang="id-ID" sz="2400" b="1" spc="300" dirty="0">
                <a:solidFill>
                  <a:schemeClr val="bg1"/>
                </a:solidFill>
                <a:latin typeface="Magdelin Alt" pitchFamily="2" charset="77"/>
                <a:ea typeface="Source Sans Pro" panose="020B0503030403020204" pitchFamily="34" charset="0"/>
              </a:rPr>
              <a:t> APPLICATIONS</a:t>
            </a:r>
            <a:endParaRPr lang="en-ID" sz="2400" spc="300" dirty="0">
              <a:solidFill>
                <a:schemeClr val="bg1"/>
              </a:solidFill>
              <a:latin typeface="Magdelin Alt" pitchFamily="2" charset="77"/>
              <a:ea typeface="Source Sans Pro" panose="020B0503030403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B12C0A-E489-B64E-AADD-750A72686B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80" y="-318071"/>
            <a:ext cx="4959881" cy="744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69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6704" y="953037"/>
            <a:ext cx="779540" cy="4023360"/>
          </a:xfrm>
          <a:prstGeom prst="rect">
            <a:avLst/>
          </a:prstGeom>
          <a:solidFill>
            <a:srgbClr val="1E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 rot="5400000">
            <a:off x="4443755" y="2661994"/>
            <a:ext cx="3320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spc="600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PLACE CLÔTURE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741108" y="2381198"/>
            <a:ext cx="5193985" cy="155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>
              <a:lnSpc>
                <a:spcPct val="150000"/>
              </a:lnSpc>
            </a:pP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modernisation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ermanente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nos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moyens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productions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nous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permet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produire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95 %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des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produits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proposés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catalogue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au sein de nous deux usines,</a:t>
            </a:r>
            <a:endParaRPr lang="id-ID" sz="1100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450904">
              <a:lnSpc>
                <a:spcPct val="150000"/>
              </a:lnSpc>
            </a:pPr>
            <a:b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l’heure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des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délocalisations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successives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notre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industrie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française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nous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revendiquons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fièrement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notre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attachement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notre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appartenance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tissu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d-ID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économique</a:t>
            </a:r>
            <a:r>
              <a:rPr lang="id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de la région Haut de France et du savoir-faire « made in France »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6683310" y="380770"/>
            <a:ext cx="56626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Quadranta" pitchFamily="2" charset="77"/>
                <a:ea typeface="Source Sans Pro" panose="020B0503030403020204" pitchFamily="34" charset="0"/>
              </a:rPr>
              <a:t>Une</a:t>
            </a:r>
            <a:r>
              <a:rPr lang="id-ID" sz="3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 </a:t>
            </a:r>
          </a:p>
          <a:p>
            <a:r>
              <a:rPr lang="id-ID" sz="3600" b="1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Production</a:t>
            </a:r>
            <a:r>
              <a:rPr lang="id-ID" sz="3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 </a:t>
            </a:r>
            <a:r>
              <a:rPr lang="id-ID" sz="3600" b="1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locale</a:t>
            </a:r>
            <a:r>
              <a:rPr lang="id-ID" sz="3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 </a:t>
            </a:r>
          </a:p>
          <a:p>
            <a:r>
              <a:rPr lang="id-ID" sz="3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illusias" pitchFamily="2" charset="0"/>
                <a:ea typeface="Source Sans Pro" panose="020B0503030403020204" pitchFamily="34" charset="0"/>
              </a:rPr>
              <a:t>&amp;</a:t>
            </a:r>
            <a:r>
              <a:rPr lang="id-ID" sz="36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 </a:t>
            </a:r>
            <a:r>
              <a:rPr lang="id-ID" sz="36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Fabrication</a:t>
            </a:r>
            <a:r>
              <a:rPr lang="id-ID" sz="36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 </a:t>
            </a:r>
            <a:r>
              <a:rPr lang="id-ID" sz="36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française</a:t>
            </a:r>
            <a:endParaRPr lang="en-ID" sz="3600" spc="-15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50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32579-132F-41C0-A394-611E11876B9F}"/>
              </a:ext>
            </a:extLst>
          </p:cNvPr>
          <p:cNvSpPr txBox="1"/>
          <p:nvPr/>
        </p:nvSpPr>
        <p:spPr>
          <a:xfrm>
            <a:off x="9444237" y="5122128"/>
            <a:ext cx="21114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Nous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cultivons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depuis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toujours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</a:p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des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valeurs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fortes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comme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le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fabriqué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en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France, </a:t>
            </a:r>
          </a:p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le respect des hommes et le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goût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du travail bien fait.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6BA52-71EF-4E9A-9630-8D445B14E465}"/>
              </a:ext>
            </a:extLst>
          </p:cNvPr>
          <p:cNvSpPr txBox="1"/>
          <p:nvPr/>
        </p:nvSpPr>
        <p:spPr>
          <a:xfrm>
            <a:off x="9444237" y="4796465"/>
            <a:ext cx="2411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</a:rPr>
              <a:t>FABRICATION FRANÇAISE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032579-132F-41C0-A394-611E11876B9F}"/>
              </a:ext>
            </a:extLst>
          </p:cNvPr>
          <p:cNvSpPr txBox="1"/>
          <p:nvPr/>
        </p:nvSpPr>
        <p:spPr>
          <a:xfrm>
            <a:off x="6741107" y="5117413"/>
            <a:ext cx="20490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Nous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sommes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convaincus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qu’une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production locale </a:t>
            </a:r>
          </a:p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nous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permet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d’offrir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à nos clients un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niveau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de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qualité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</a:p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et de service optimum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qu’ils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sont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en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droit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d’attendre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.</a:t>
            </a:r>
          </a:p>
        </p:txBody>
      </p:sp>
      <p:pic>
        <p:nvPicPr>
          <p:cNvPr id="4" name="Espace réservé pour une image  3" descr="Une image contenant bâtiment, petit, bleu, assis&#10;&#10;Description générée automatiquement">
            <a:extLst>
              <a:ext uri="{FF2B5EF4-FFF2-40B4-BE49-F238E27FC236}">
                <a16:creationId xmlns:a16="http://schemas.microsoft.com/office/drawing/2014/main" id="{59E86239-2B1D-B64F-862E-37DADDE1E1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18027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D6BA52-71EF-4E9A-9630-8D445B14E465}"/>
              </a:ext>
            </a:extLst>
          </p:cNvPr>
          <p:cNvSpPr txBox="1"/>
          <p:nvPr/>
        </p:nvSpPr>
        <p:spPr>
          <a:xfrm>
            <a:off x="6741108" y="4766832"/>
            <a:ext cx="2111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</a:rPr>
              <a:t>PRODUCTION LOCALE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2D5D3B-7BA0-B049-9009-D3D4D231F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270" y="4230566"/>
            <a:ext cx="536266" cy="536266"/>
          </a:xfrm>
          <a:prstGeom prst="rect">
            <a:avLst/>
          </a:prstGeom>
        </p:spPr>
      </p:pic>
      <p:pic>
        <p:nvPicPr>
          <p:cNvPr id="3" name="Image 2" descr="Une image contenant pièce, signe&#10;&#10;Description générée automatiquement">
            <a:extLst>
              <a:ext uri="{FF2B5EF4-FFF2-40B4-BE49-F238E27FC236}">
                <a16:creationId xmlns:a16="http://schemas.microsoft.com/office/drawing/2014/main" id="{9B0B37B5-04E7-EB49-B3C2-94D867028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237" y="4141337"/>
            <a:ext cx="743313" cy="7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27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2886" y="1078605"/>
            <a:ext cx="779540" cy="4023360"/>
          </a:xfrm>
          <a:prstGeom prst="rect">
            <a:avLst/>
          </a:prstGeom>
          <a:solidFill>
            <a:srgbClr val="35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 rot="5400000">
            <a:off x="-1190329" y="2990352"/>
            <a:ext cx="355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spc="600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PLACE CLÔTURES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DA4FFF95-00A7-5849-9EC8-FF8236B445A3}"/>
              </a:ext>
            </a:extLst>
          </p:cNvPr>
          <p:cNvSpPr txBox="1"/>
          <p:nvPr/>
        </p:nvSpPr>
        <p:spPr>
          <a:xfrm>
            <a:off x="9218128" y="1411715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panneaux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rigides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01356EF3-8777-0046-AB30-E12D24C2699C}"/>
              </a:ext>
            </a:extLst>
          </p:cNvPr>
          <p:cNvSpPr txBox="1"/>
          <p:nvPr/>
        </p:nvSpPr>
        <p:spPr>
          <a:xfrm>
            <a:off x="7709127" y="319211"/>
            <a:ext cx="2919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dranta" pitchFamily="2" charset="77"/>
                <a:ea typeface="Source Sans Pro" panose="020B0503030403020204" pitchFamily="34" charset="0"/>
              </a:rPr>
              <a:t>Nos</a:t>
            </a:r>
            <a:r>
              <a:rPr lang="id-ID" sz="3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 </a:t>
            </a:r>
            <a:r>
              <a:rPr lang="id-ID" sz="3200" spc="-150" dirty="0" err="1">
                <a:solidFill>
                  <a:srgbClr val="35A3AE"/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Produits</a:t>
            </a:r>
            <a:endParaRPr lang="en-ID" sz="3200" spc="-150" dirty="0">
              <a:solidFill>
                <a:srgbClr val="35A3AE"/>
              </a:solidFill>
              <a:latin typeface="Montserrat" panose="00000500000000000000" pitchFamily="50" charset="0"/>
              <a:ea typeface="Source Sans Pro" panose="020B0503030403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38623A4-1175-A247-B8DF-F3A23D31B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653" y="1411715"/>
            <a:ext cx="324671" cy="3077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4A8600-0034-C941-8948-E57A71869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98" y="1314750"/>
            <a:ext cx="569374" cy="433668"/>
          </a:xfrm>
          <a:prstGeom prst="rect">
            <a:avLst/>
          </a:prstGeom>
        </p:spPr>
      </p:pic>
      <p:pic>
        <p:nvPicPr>
          <p:cNvPr id="15" name="Image 14" descr="Une image contenant train, gens, groupe, champ&#10;&#10;Description générée automatiquement">
            <a:extLst>
              <a:ext uri="{FF2B5EF4-FFF2-40B4-BE49-F238E27FC236}">
                <a16:creationId xmlns:a16="http://schemas.microsoft.com/office/drawing/2014/main" id="{D9951BD6-E916-D147-BF46-C76C48A938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56"/>
          <a:stretch/>
        </p:blipFill>
        <p:spPr>
          <a:xfrm>
            <a:off x="1013840" y="3329148"/>
            <a:ext cx="2964752" cy="3275253"/>
          </a:xfrm>
          <a:prstGeom prst="rect">
            <a:avLst/>
          </a:prstGeom>
        </p:spPr>
      </p:pic>
      <p:pic>
        <p:nvPicPr>
          <p:cNvPr id="19" name="Image 18" descr="Une image contenant extérieur, bâtiment, herbe, maison&#10;&#10;Description générée automatiquement">
            <a:extLst>
              <a:ext uri="{FF2B5EF4-FFF2-40B4-BE49-F238E27FC236}">
                <a16:creationId xmlns:a16="http://schemas.microsoft.com/office/drawing/2014/main" id="{F3440957-FAB3-CB43-91A9-536F3A3E5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0" y="1078605"/>
            <a:ext cx="6528077" cy="21728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568C20-C900-0946-B74D-B90B86B691F1}"/>
              </a:ext>
            </a:extLst>
          </p:cNvPr>
          <p:cNvSpPr/>
          <p:nvPr/>
        </p:nvSpPr>
        <p:spPr>
          <a:xfrm>
            <a:off x="4050006" y="3314142"/>
            <a:ext cx="3044282" cy="327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blanc, assis, noir, côté&#10;&#10;Description générée automatiquement">
            <a:extLst>
              <a:ext uri="{FF2B5EF4-FFF2-40B4-BE49-F238E27FC236}">
                <a16:creationId xmlns:a16="http://schemas.microsoft.com/office/drawing/2014/main" id="{9E4B863C-324A-054D-8CA6-225512662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78" y="3160395"/>
            <a:ext cx="245790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77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2886" y="1078605"/>
            <a:ext cx="779540" cy="4023360"/>
          </a:xfrm>
          <a:prstGeom prst="rect">
            <a:avLst/>
          </a:prstGeom>
          <a:solidFill>
            <a:srgbClr val="35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 rot="5400000">
            <a:off x="-1190329" y="2990352"/>
            <a:ext cx="355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spc="600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PLACE CLÔTURES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DA4FFF95-00A7-5849-9EC8-FF8236B445A3}"/>
              </a:ext>
            </a:extLst>
          </p:cNvPr>
          <p:cNvSpPr txBox="1"/>
          <p:nvPr/>
        </p:nvSpPr>
        <p:spPr>
          <a:xfrm>
            <a:off x="9218128" y="1411715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panneaux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rigides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01356EF3-8777-0046-AB30-E12D24C2699C}"/>
              </a:ext>
            </a:extLst>
          </p:cNvPr>
          <p:cNvSpPr txBox="1"/>
          <p:nvPr/>
        </p:nvSpPr>
        <p:spPr>
          <a:xfrm>
            <a:off x="7709127" y="319211"/>
            <a:ext cx="2919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dranta" pitchFamily="2" charset="77"/>
                <a:ea typeface="Source Sans Pro" panose="020B0503030403020204" pitchFamily="34" charset="0"/>
              </a:rPr>
              <a:t>Nos</a:t>
            </a:r>
            <a:r>
              <a:rPr lang="id-ID" sz="3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 </a:t>
            </a:r>
            <a:r>
              <a:rPr lang="id-ID" sz="3200" spc="-150" dirty="0" err="1">
                <a:solidFill>
                  <a:srgbClr val="35A3AE"/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Produits</a:t>
            </a:r>
            <a:endParaRPr lang="en-ID" sz="3200" spc="-150" dirty="0">
              <a:solidFill>
                <a:srgbClr val="35A3AE"/>
              </a:solidFill>
              <a:latin typeface="Montserrat" panose="00000500000000000000" pitchFamily="50" charset="0"/>
              <a:ea typeface="Source Sans Pro" panose="020B0503030403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38623A4-1175-A247-B8DF-F3A23D31B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653" y="1411715"/>
            <a:ext cx="324671" cy="3077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4A8600-0034-C941-8948-E57A71869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35" y="1314749"/>
            <a:ext cx="925837" cy="705170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29961487-1175-8A42-9387-A0C1E0424C5C}"/>
              </a:ext>
            </a:extLst>
          </p:cNvPr>
          <p:cNvSpPr txBox="1"/>
          <p:nvPr/>
        </p:nvSpPr>
        <p:spPr>
          <a:xfrm>
            <a:off x="9218128" y="2381109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barreaudage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132BF49-C69B-FE46-A761-2862DB945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653" y="2381109"/>
            <a:ext cx="324671" cy="3077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DCFF04-BBC8-A147-A99D-12A81A5A7D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/>
          <a:stretch/>
        </p:blipFill>
        <p:spPr>
          <a:xfrm>
            <a:off x="7389845" y="2157553"/>
            <a:ext cx="1430636" cy="921549"/>
          </a:xfrm>
          <a:prstGeom prst="rect">
            <a:avLst/>
          </a:prstGeom>
        </p:spPr>
      </p:pic>
      <p:pic>
        <p:nvPicPr>
          <p:cNvPr id="17" name="Image 16" descr="Une image contenant bâtiment, cage, casier&#10;&#10;Description générée automatiquement">
            <a:extLst>
              <a:ext uri="{FF2B5EF4-FFF2-40B4-BE49-F238E27FC236}">
                <a16:creationId xmlns:a16="http://schemas.microsoft.com/office/drawing/2014/main" id="{85919D2E-3888-014A-A22D-943767C5AE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t="9972" r="10948" b="12408"/>
          <a:stretch/>
        </p:blipFill>
        <p:spPr>
          <a:xfrm>
            <a:off x="4543599" y="4488023"/>
            <a:ext cx="2321919" cy="1758683"/>
          </a:xfrm>
          <a:prstGeom prst="rect">
            <a:avLst/>
          </a:prstGeom>
        </p:spPr>
      </p:pic>
      <p:pic>
        <p:nvPicPr>
          <p:cNvPr id="19" name="Image 18" descr="Une image contenant personne, extérieur, route, sport&#10;&#10;Description générée automatiquement">
            <a:extLst>
              <a:ext uri="{FF2B5EF4-FFF2-40B4-BE49-F238E27FC236}">
                <a16:creationId xmlns:a16="http://schemas.microsoft.com/office/drawing/2014/main" id="{8A87CB10-6A90-A949-BA2D-74E80FA412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2"/>
          <a:stretch/>
        </p:blipFill>
        <p:spPr>
          <a:xfrm>
            <a:off x="4543599" y="1089605"/>
            <a:ext cx="2321919" cy="3328874"/>
          </a:xfrm>
          <a:prstGeom prst="rect">
            <a:avLst/>
          </a:prstGeom>
        </p:spPr>
      </p:pic>
      <p:pic>
        <p:nvPicPr>
          <p:cNvPr id="21" name="Image 20" descr="Une image contenant extérieur, herbe, champ, petit&#10;&#10;Description générée automatiquement">
            <a:extLst>
              <a:ext uri="{FF2B5EF4-FFF2-40B4-BE49-F238E27FC236}">
                <a16:creationId xmlns:a16="http://schemas.microsoft.com/office/drawing/2014/main" id="{974B6410-0F8B-7245-AE81-742146CCD6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62" y="1078605"/>
            <a:ext cx="3452701" cy="51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2886" y="1078605"/>
            <a:ext cx="779540" cy="4023360"/>
          </a:xfrm>
          <a:prstGeom prst="rect">
            <a:avLst/>
          </a:prstGeom>
          <a:solidFill>
            <a:srgbClr val="35A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756D3C-21D2-4040-9810-01F1EB04FA08}"/>
              </a:ext>
            </a:extLst>
          </p:cNvPr>
          <p:cNvSpPr txBox="1"/>
          <p:nvPr/>
        </p:nvSpPr>
        <p:spPr>
          <a:xfrm rot="5400000">
            <a:off x="-1190329" y="2990352"/>
            <a:ext cx="355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spc="600" dirty="0">
                <a:solidFill>
                  <a:schemeClr val="bg1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PLACE CLÔTURES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DA4FFF95-00A7-5849-9EC8-FF8236B445A3}"/>
              </a:ext>
            </a:extLst>
          </p:cNvPr>
          <p:cNvSpPr txBox="1"/>
          <p:nvPr/>
        </p:nvSpPr>
        <p:spPr>
          <a:xfrm>
            <a:off x="9218128" y="1411715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panneaux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rigides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01356EF3-8777-0046-AB30-E12D24C2699C}"/>
              </a:ext>
            </a:extLst>
          </p:cNvPr>
          <p:cNvSpPr txBox="1"/>
          <p:nvPr/>
        </p:nvSpPr>
        <p:spPr>
          <a:xfrm>
            <a:off x="7709127" y="319211"/>
            <a:ext cx="2919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adranta" pitchFamily="2" charset="77"/>
                <a:ea typeface="Source Sans Pro" panose="020B0503030403020204" pitchFamily="34" charset="0"/>
              </a:rPr>
              <a:t>Nos</a:t>
            </a:r>
            <a:r>
              <a:rPr lang="id-ID" sz="32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 </a:t>
            </a:r>
            <a:r>
              <a:rPr lang="id-ID" sz="3200" spc="-150" dirty="0" err="1">
                <a:solidFill>
                  <a:srgbClr val="35A3AE"/>
                </a:solidFill>
                <a:latin typeface="Montserrat" panose="00000500000000000000" pitchFamily="50" charset="0"/>
                <a:ea typeface="Source Sans Pro" panose="020B0503030403020204" pitchFamily="34" charset="0"/>
              </a:rPr>
              <a:t>Produits</a:t>
            </a:r>
            <a:endParaRPr lang="en-ID" sz="3200" spc="-150" dirty="0">
              <a:solidFill>
                <a:srgbClr val="35A3AE"/>
              </a:solidFill>
              <a:latin typeface="Montserrat" panose="00000500000000000000" pitchFamily="50" charset="0"/>
              <a:ea typeface="Source Sans Pro" panose="020B0503030403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38623A4-1175-A247-B8DF-F3A23D31B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653" y="1411715"/>
            <a:ext cx="324671" cy="3077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4A8600-0034-C941-8948-E57A71869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35" y="1314749"/>
            <a:ext cx="925837" cy="705170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29961487-1175-8A42-9387-A0C1E0424C5C}"/>
              </a:ext>
            </a:extLst>
          </p:cNvPr>
          <p:cNvSpPr txBox="1"/>
          <p:nvPr/>
        </p:nvSpPr>
        <p:spPr>
          <a:xfrm>
            <a:off x="9218128" y="2381109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barreaudage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132BF49-C69B-FE46-A761-2862DB945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653" y="2381109"/>
            <a:ext cx="324671" cy="3077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DCFF04-BBC8-A147-A99D-12A81A5A7D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/>
          <a:stretch/>
        </p:blipFill>
        <p:spPr>
          <a:xfrm>
            <a:off x="7389845" y="2157553"/>
            <a:ext cx="1430636" cy="921549"/>
          </a:xfrm>
          <a:prstGeom prst="rect">
            <a:avLst/>
          </a:prstGeom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C9F0D96F-E131-5245-AA64-9079FE74082F}"/>
              </a:ext>
            </a:extLst>
          </p:cNvPr>
          <p:cNvSpPr txBox="1"/>
          <p:nvPr/>
        </p:nvSpPr>
        <p:spPr>
          <a:xfrm>
            <a:off x="9232658" y="3313135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Clôtures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grillages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</a:p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soudés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ou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gdelin Alt" pitchFamily="2" charset="77"/>
              </a:rPr>
              <a:t>tissés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agdelin Alt" pitchFamily="2" charset="77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F5DBF3F-B328-EC45-A27B-3C0F6281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790" y="3420856"/>
            <a:ext cx="324671" cy="307777"/>
          </a:xfrm>
          <a:prstGeom prst="rect">
            <a:avLst/>
          </a:prstGeom>
        </p:spPr>
      </p:pic>
      <p:pic>
        <p:nvPicPr>
          <p:cNvPr id="8" name="Image 7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BF207CD6-F76E-3140-AAEC-A3558F789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982" y="3190407"/>
            <a:ext cx="813454" cy="768677"/>
          </a:xfrm>
          <a:prstGeom prst="rect">
            <a:avLst/>
          </a:prstGeom>
        </p:spPr>
      </p:pic>
      <p:pic>
        <p:nvPicPr>
          <p:cNvPr id="12" name="Image 11" descr="Une image contenant herbe, extérieur, personne, jeune&#10;&#10;Description générée automatiquement">
            <a:extLst>
              <a:ext uri="{FF2B5EF4-FFF2-40B4-BE49-F238E27FC236}">
                <a16:creationId xmlns:a16="http://schemas.microsoft.com/office/drawing/2014/main" id="{9309395B-EEC0-214F-A470-C76DAE761C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85" y="3057555"/>
            <a:ext cx="5798475" cy="3259468"/>
          </a:xfrm>
          <a:prstGeom prst="rect">
            <a:avLst/>
          </a:prstGeom>
        </p:spPr>
      </p:pic>
      <p:pic>
        <p:nvPicPr>
          <p:cNvPr id="22" name="Image 21" descr="Une image contenant bâtiment, porte, clôture, jeu&#10;&#10;Description générée automatiquement">
            <a:extLst>
              <a:ext uri="{FF2B5EF4-FFF2-40B4-BE49-F238E27FC236}">
                <a16:creationId xmlns:a16="http://schemas.microsoft.com/office/drawing/2014/main" id="{86F5E9AB-CF15-CF48-A545-026CF77F24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41" y="1069859"/>
            <a:ext cx="2802380" cy="1866056"/>
          </a:xfrm>
          <a:prstGeom prst="rect">
            <a:avLst/>
          </a:prstGeom>
        </p:spPr>
      </p:pic>
      <p:pic>
        <p:nvPicPr>
          <p:cNvPr id="24" name="Image 23" descr="Une image contenant personne, extérieur, tenant, herbe&#10;&#10;Description générée automatiquement">
            <a:extLst>
              <a:ext uri="{FF2B5EF4-FFF2-40B4-BE49-F238E27FC236}">
                <a16:creationId xmlns:a16="http://schemas.microsoft.com/office/drawing/2014/main" id="{A4F7289E-8AEA-E94F-8CBC-840F57615F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34" y="1070400"/>
            <a:ext cx="2799745" cy="18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75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6645</TotalTime>
  <Words>608</Words>
  <Application>Microsoft Office PowerPoint</Application>
  <PresentationFormat>Grand écran</PresentationFormat>
  <Paragraphs>109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34" baseType="lpstr">
      <vt:lpstr>abeatbyKai</vt:lpstr>
      <vt:lpstr>Allura</vt:lpstr>
      <vt:lpstr>Arial</vt:lpstr>
      <vt:lpstr>Calibri</vt:lpstr>
      <vt:lpstr>Calibri Light</vt:lpstr>
      <vt:lpstr>illusias</vt:lpstr>
      <vt:lpstr>Latha</vt:lpstr>
      <vt:lpstr>Lato</vt:lpstr>
      <vt:lpstr>Lato Black</vt:lpstr>
      <vt:lpstr>Magdelin Alt</vt:lpstr>
      <vt:lpstr>Magdelin Alt ExtraLight</vt:lpstr>
      <vt:lpstr>Magdelin Alt SemiBold</vt:lpstr>
      <vt:lpstr>Montserrat</vt:lpstr>
      <vt:lpstr>Open Sans</vt:lpstr>
      <vt:lpstr>Poppins SemiBold</vt:lpstr>
      <vt:lpstr>Quadranta</vt:lpstr>
      <vt:lpstr>Raleway</vt:lpstr>
      <vt:lpstr>Source Sans Pro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Infinity Vector</dc:creator>
  <cp:lastModifiedBy>C.MICHAUT</cp:lastModifiedBy>
  <cp:revision>424</cp:revision>
  <cp:lastPrinted>2019-10-31T10:45:30Z</cp:lastPrinted>
  <dcterms:created xsi:type="dcterms:W3CDTF">2018-07-17T11:16:02Z</dcterms:created>
  <dcterms:modified xsi:type="dcterms:W3CDTF">2019-12-19T17:49:17Z</dcterms:modified>
</cp:coreProperties>
</file>