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8B28"/>
    <a:srgbClr val="FFA22A"/>
    <a:srgbClr val="212121"/>
    <a:srgbClr val="FF0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764"/>
    <p:restoredTop sz="53293"/>
  </p:normalViewPr>
  <p:slideViewPr>
    <p:cSldViewPr snapToGrid="0" snapToObjects="1">
      <p:cViewPr varScale="1">
        <p:scale>
          <a:sx n="58" d="100"/>
          <a:sy n="58" d="100"/>
        </p:scale>
        <p:origin x="9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0D398-565D-AE42-9E6A-3F23108FBDBD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DE882-D792-EE44-B47B-3B7DB1D770E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88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Remercier pour l’accueil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 = Groupe d’Action Local = association de communes (Marche – Rochefort –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Nassogne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et de partenaires qui coopèrent en faveur du développement rural.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9645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but du GAL est de soutenir des initiatives avec et pour des acteurs de terrain tels que :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Innovation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Numérique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Mobilité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Cohésion sociale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Tourisme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Financé par la Région Wallonne, LEADER et les 3 communes.</a:t>
            </a:r>
            <a:r>
              <a:rPr lang="fr-BE" dirty="0">
                <a:effectLst/>
              </a:rPr>
              <a:t> 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030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Soutien par l’innovation et la créativité numérique en milieu rural » :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 cible :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Agriculteur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Producteur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Jeune entrepreneur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projet s’inscrit dans une ère d’innovation.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Rôle :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Informer et former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Accompagner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Soutenir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Exemple :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Réalisation de capsule présentant votre exploitation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Formation « Écrire et créer pour le Net »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 de séance d’information sur des thématiques innovantes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Nouveau projet présenté ce soir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0617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 rencontrez plusieurs problèmes par rapport à :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travail administratif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gestion de vos prairies/cultures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gestion de votre troupeau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Votre communication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toute autre problématique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vous n’arrivez pas à résoudre par manque :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temps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D’encadrement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D’information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partage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 démission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 tout simplement vous ne savez plus où donner de la tête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pouvons, ensemble, trouver une solution.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 ?</a:t>
            </a:r>
            <a:r>
              <a:rPr lang="fr-BE" dirty="0">
                <a:effectLst/>
              </a:rPr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368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ROMANA SOLUTIONS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que c’est ?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Petit groupe itinérant qui se regroupe autour de problématiques communes ou plus spécifiques dans le but de trouver une solution.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Qu’est-ce qu’on entend par « itinérant » : possibilité de travail en direct chez un participant ou en tout autre lieu qui conviendra au groupe sur n’importe laquelle des trois communes.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L’idée de travailler en petit comité permettra plus de flexibilité horaire et de réalise un programme sur mesure pendant mes séances.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015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Comment va-t-on s’y prendre ?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solution peut se dégager dans le groupe de travail par le partage d’expériences de chacun.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le soutien de personnes ressources ciblées sur la problématique et capable d’apporter une expertise externe ou de développer un outil.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une action totalement GRATUITE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Toute problématique peut être traitée dans la mesure du possible. 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travaille avec vous et c’est vous qui validez la solution adéquate.</a:t>
            </a:r>
            <a:endParaRPr lang="fr-B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754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585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1DE882-D792-EE44-B47B-3B7DB1D770E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7350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1C5275-ED5E-B941-B0CD-1DE1E4BA3F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1F7E581-0FF6-484D-BF42-0BF0D56DC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73663E-9408-0442-A3BA-E2D9E8F5F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4094DE-E01D-4442-9384-3DA53FA78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9CF4CF-BBF2-9048-B9FD-1CAEA954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214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79D87C-2668-3249-9D5F-3226C7D0C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065A0A-36B6-544B-92FC-82974FE8A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07D60A-311C-B948-909F-7961370F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349C50-E0F2-9442-81BA-E1D99B69E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7C701E7-1625-4C49-82C6-7D596EE96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2744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DB0E4CB-1FD7-8943-8249-6F2F87058C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2DC720B-C702-2A4B-BA3A-48EE40541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09FF1A6-03DD-4B4C-9344-1A54DB9AD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162D86-5323-C540-B891-FE565AF0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42E009-FFEE-024F-A0F0-09A5FC8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0239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945F34-5C68-B64F-BB7C-0219F821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B125878-0417-5D40-A0C0-0210870F1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2D837-F8DB-194C-ADBF-BBA3D1DC9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1E7C054-883C-894A-9FFD-1C6F3C5D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52C466-938A-1D45-8134-0A32D7554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998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8CE6FCF-A8B8-D047-91F8-4BA223E45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A026923-2C9A-D146-A487-3C19384E0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671F2FF-6444-2F4A-B557-69C9593D7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40C112-79CF-1F48-BFEF-09C97A8D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3B27E32-028D-884E-970A-F318FD648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14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547D6F-125C-164E-9852-B846893EA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231BDA-F1DE-534E-B3BA-1553CCBCA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7E3322F-6432-A348-AD1F-315DF4744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98530C-455F-5F43-A73D-639C17FE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C1AEC7C-3839-A14C-8AB0-379C80C6F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B9894A-A341-9944-A0E9-F46DF5493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8074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61E95C-0DD6-CB40-81E2-F9BBE3D3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F1FCC83-FB07-134E-B952-031B0D540A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9EFD01C-56BB-8642-BB15-C6300A7405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DE15EFF-665B-9E40-ACFF-E8D6B890F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B0C9A85-F2E6-534E-80D7-7E6441AEA5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3641DDE-F316-134B-A406-A307C0ACD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2BB5E8C-A664-EE4D-8344-5E1581012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A124E6B-79CF-BA44-972E-8EE34AD1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078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CE2B6D-AC8D-964C-A6B8-5DAED976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E2867A6-0D5B-3F4F-A477-985E2E10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2CEF6B-443F-1441-9E7C-C71AC3AD2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EDF2E9E-CE40-4D47-A1A7-1236262DB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31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03BE29B-DCAB-DD4C-932C-4482E0BB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E79D57E-DED0-CA4C-9044-2D1761B7A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051FBD0-C86E-B348-AF7A-32DFEAD56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3941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596C34-F67B-954C-81D4-BEB31C89E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89790-3444-164C-8567-D902BD72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8FB9CCD-BE3F-C548-A532-73A2A72018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F04B26-41CA-EB44-9EC0-D2B578696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2225EE-E0E1-6A48-A82C-84CBC0B0C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4D4B837-C352-A94B-8361-E84C5A98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77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F46B9A-9C62-FF47-9878-AAEF1CBA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CE4FABC-6FA1-824A-8736-5F45B5D832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3F6ACE-C88C-134E-98D0-A5F6F39CD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C31C68C-99B4-844C-AED4-433D16025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7DE31D4-F468-2647-99FA-0340B496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AF3655-448E-034B-8A03-D2A0C9D5D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8994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D010C40-1220-DC42-A5DE-C57B72993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7D896B-9C6D-494A-8AB1-1F5F97D41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3D07C65-612C-9A48-9059-526947AD34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79989-E8DF-BC45-ACCC-442328D3DA17}" type="datetimeFigureOut">
              <a:rPr lang="fr-FR" smtClean="0"/>
              <a:t>27/11/2019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0D2123-6642-3F41-AD23-06200842C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975B4BF-FC30-8642-8FF3-90AED05939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686C0-12AB-024E-A107-60ED404AD1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197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tiff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>
            <a:extLst>
              <a:ext uri="{FF2B5EF4-FFF2-40B4-BE49-F238E27FC236}">
                <a16:creationId xmlns:a16="http://schemas.microsoft.com/office/drawing/2014/main" id="{6E752367-629A-7E44-9726-FC173BA8DE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65" y="0"/>
            <a:ext cx="12192000" cy="6858000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DC3F067-46BE-CC4F-A012-25C77EA88EEB}"/>
              </a:ext>
            </a:extLst>
          </p:cNvPr>
          <p:cNvSpPr txBox="1"/>
          <p:nvPr/>
        </p:nvSpPr>
        <p:spPr>
          <a:xfrm>
            <a:off x="1" y="3368040"/>
            <a:ext cx="1218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cap="all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Groupe d’Action Locale</a:t>
            </a:r>
          </a:p>
          <a:p>
            <a:pPr algn="ctr"/>
            <a:r>
              <a:rPr lang="fr-FR" sz="2000" cap="all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Rochefort, Marche-en-Famenne et </a:t>
            </a:r>
            <a:r>
              <a:rPr lang="fr-FR" sz="2000" cap="all" dirty="0" err="1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Nassogne</a:t>
            </a:r>
            <a:r>
              <a:rPr lang="fr-FR" sz="2000" cap="all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396044E-0C9C-4F44-A380-81E6720E1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2018" y="1057510"/>
            <a:ext cx="2159000" cy="2159000"/>
          </a:xfrm>
          <a:prstGeom prst="rect">
            <a:avLst/>
          </a:prstGeom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C2B657FE-9AF9-A447-9A36-E6C851A06233}"/>
              </a:ext>
            </a:extLst>
          </p:cNvPr>
          <p:cNvCxnSpPr>
            <a:cxnSpLocks/>
          </p:cNvCxnSpPr>
          <p:nvPr/>
        </p:nvCxnSpPr>
        <p:spPr>
          <a:xfrm>
            <a:off x="6089010" y="4274020"/>
            <a:ext cx="5016" cy="75518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E394204D-6051-CF41-BBDF-4F7E3EDFB85E}"/>
              </a:ext>
            </a:extLst>
          </p:cNvPr>
          <p:cNvSpPr txBox="1"/>
          <p:nvPr/>
        </p:nvSpPr>
        <p:spPr>
          <a:xfrm>
            <a:off x="1" y="5181600"/>
            <a:ext cx="12183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Association de communes et de partenaires</a:t>
            </a:r>
          </a:p>
          <a:p>
            <a:pPr algn="ctr"/>
            <a:r>
              <a:rPr lang="fr-FR" sz="20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qui collaborent en faveur du développement rural.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1558EA4-6E3A-624C-8D26-2975A93C84C4}"/>
              </a:ext>
            </a:extLst>
          </p:cNvPr>
          <p:cNvSpPr txBox="1"/>
          <p:nvPr/>
        </p:nvSpPr>
        <p:spPr>
          <a:xfrm>
            <a:off x="8681331" y="4429830"/>
            <a:ext cx="8839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r>
              <a:rPr lang="fr-FR" sz="10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28AD6A-0FD8-4744-B4F2-72F951E9F9A2}"/>
              </a:ext>
            </a:extLst>
          </p:cNvPr>
          <p:cNvSpPr txBox="1"/>
          <p:nvPr/>
        </p:nvSpPr>
        <p:spPr>
          <a:xfrm rot="10800000">
            <a:off x="2582823" y="3149670"/>
            <a:ext cx="883919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5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»</a:t>
            </a:r>
            <a:r>
              <a:rPr lang="fr-FR" sz="10000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 </a:t>
            </a:r>
          </a:p>
        </p:txBody>
      </p:sp>
      <p:cxnSp>
        <p:nvCxnSpPr>
          <p:cNvPr id="13" name="Straight Connector 14">
            <a:extLst>
              <a:ext uri="{FF2B5EF4-FFF2-40B4-BE49-F238E27FC236}">
                <a16:creationId xmlns:a16="http://schemas.microsoft.com/office/drawing/2014/main" id="{78614A7C-8D14-6B42-A4D2-4A1C2AD880A4}"/>
              </a:ext>
            </a:extLst>
          </p:cNvPr>
          <p:cNvCxnSpPr>
            <a:cxnSpLocks/>
          </p:cNvCxnSpPr>
          <p:nvPr/>
        </p:nvCxnSpPr>
        <p:spPr>
          <a:xfrm>
            <a:off x="6094026" y="6019800"/>
            <a:ext cx="0" cy="94488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7D8767BD-8DB6-6D43-A743-229BD7E0F1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538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9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BEEC5074-52CE-1B45-86E4-AFD9AA440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Connector 14">
            <a:extLst>
              <a:ext uri="{FF2B5EF4-FFF2-40B4-BE49-F238E27FC236}">
                <a16:creationId xmlns:a16="http://schemas.microsoft.com/office/drawing/2014/main" id="{BA218A7B-4788-6E4C-9609-3697F1C2CC22}"/>
              </a:ext>
            </a:extLst>
          </p:cNvPr>
          <p:cNvCxnSpPr>
            <a:cxnSpLocks/>
          </p:cNvCxnSpPr>
          <p:nvPr/>
        </p:nvCxnSpPr>
        <p:spPr>
          <a:xfrm>
            <a:off x="6069873" y="0"/>
            <a:ext cx="0" cy="1676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4">
            <a:extLst>
              <a:ext uri="{FF2B5EF4-FFF2-40B4-BE49-F238E27FC236}">
                <a16:creationId xmlns:a16="http://schemas.microsoft.com/office/drawing/2014/main" id="{D89069A5-4FDC-B64A-8F8F-03312A545482}"/>
              </a:ext>
            </a:extLst>
          </p:cNvPr>
          <p:cNvCxnSpPr>
            <a:cxnSpLocks/>
          </p:cNvCxnSpPr>
          <p:nvPr/>
        </p:nvCxnSpPr>
        <p:spPr>
          <a:xfrm flipH="1">
            <a:off x="4884057" y="1676400"/>
            <a:ext cx="118581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C38A7577-2114-4B4E-AA6E-241F4CF8AD57}"/>
              </a:ext>
            </a:extLst>
          </p:cNvPr>
          <p:cNvSpPr txBox="1"/>
          <p:nvPr/>
        </p:nvSpPr>
        <p:spPr>
          <a:xfrm>
            <a:off x="0" y="1399401"/>
            <a:ext cx="4599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3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POURQUOI ?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525A4501-3B19-A446-9073-BAA72CB5D75D}"/>
              </a:ext>
            </a:extLst>
          </p:cNvPr>
          <p:cNvSpPr txBox="1"/>
          <p:nvPr/>
        </p:nvSpPr>
        <p:spPr>
          <a:xfrm>
            <a:off x="429491" y="1822268"/>
            <a:ext cx="41702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Soutenir des initiatives, avec et pour </a:t>
            </a:r>
          </a:p>
          <a:p>
            <a:pPr algn="r"/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les acteurs de terrain, telles que :</a:t>
            </a:r>
          </a:p>
        </p:txBody>
      </p:sp>
      <p:cxnSp>
        <p:nvCxnSpPr>
          <p:cNvPr id="22" name="Straight Connector 14">
            <a:extLst>
              <a:ext uri="{FF2B5EF4-FFF2-40B4-BE49-F238E27FC236}">
                <a16:creationId xmlns:a16="http://schemas.microsoft.com/office/drawing/2014/main" id="{F69DBD06-EA76-FD43-9F41-8931D45EF8B4}"/>
              </a:ext>
            </a:extLst>
          </p:cNvPr>
          <p:cNvCxnSpPr>
            <a:cxnSpLocks/>
          </p:cNvCxnSpPr>
          <p:nvPr/>
        </p:nvCxnSpPr>
        <p:spPr>
          <a:xfrm>
            <a:off x="6069873" y="1676400"/>
            <a:ext cx="0" cy="167640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4">
            <a:extLst>
              <a:ext uri="{FF2B5EF4-FFF2-40B4-BE49-F238E27FC236}">
                <a16:creationId xmlns:a16="http://schemas.microsoft.com/office/drawing/2014/main" id="{58278B41-4523-E442-975C-B7207D6566A5}"/>
              </a:ext>
            </a:extLst>
          </p:cNvPr>
          <p:cNvCxnSpPr>
            <a:cxnSpLocks/>
          </p:cNvCxnSpPr>
          <p:nvPr/>
        </p:nvCxnSpPr>
        <p:spPr>
          <a:xfrm flipH="1">
            <a:off x="6069873" y="3352800"/>
            <a:ext cx="118581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>
            <a:extLst>
              <a:ext uri="{FF2B5EF4-FFF2-40B4-BE49-F238E27FC236}">
                <a16:creationId xmlns:a16="http://schemas.microsoft.com/office/drawing/2014/main" id="{70FC8D4D-B23A-A744-93B1-FBB3B6B7E566}"/>
              </a:ext>
            </a:extLst>
          </p:cNvPr>
          <p:cNvSpPr txBox="1"/>
          <p:nvPr/>
        </p:nvSpPr>
        <p:spPr>
          <a:xfrm>
            <a:off x="7419507" y="3075801"/>
            <a:ext cx="4599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Financement ?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88B7A0-57C7-FE4C-8BC0-3DAC1FFAAFFC}"/>
              </a:ext>
            </a:extLst>
          </p:cNvPr>
          <p:cNvSpPr txBox="1"/>
          <p:nvPr/>
        </p:nvSpPr>
        <p:spPr>
          <a:xfrm>
            <a:off x="7419507" y="3505643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Nos actions sont financées par :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294B6E67-335C-554E-989C-D31F4B5B7E93}"/>
              </a:ext>
            </a:extLst>
          </p:cNvPr>
          <p:cNvSpPr txBox="1"/>
          <p:nvPr/>
        </p:nvSpPr>
        <p:spPr>
          <a:xfrm>
            <a:off x="7419507" y="3869811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la Région wallonne,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7B2EEE4-C9DB-0045-A28E-5E96DAA6C801}"/>
              </a:ext>
            </a:extLst>
          </p:cNvPr>
          <p:cNvSpPr txBox="1"/>
          <p:nvPr/>
        </p:nvSpPr>
        <p:spPr>
          <a:xfrm>
            <a:off x="7419507" y="4203746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Leader,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A6823734-9414-854B-9D07-C1E38FFBC46E}"/>
              </a:ext>
            </a:extLst>
          </p:cNvPr>
          <p:cNvSpPr txBox="1"/>
          <p:nvPr/>
        </p:nvSpPr>
        <p:spPr>
          <a:xfrm>
            <a:off x="7419507" y="4537681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Rochefort,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F95C43E-AFDD-AB40-8A7F-2AB7D610E1F0}"/>
              </a:ext>
            </a:extLst>
          </p:cNvPr>
          <p:cNvSpPr txBox="1"/>
          <p:nvPr/>
        </p:nvSpPr>
        <p:spPr>
          <a:xfrm>
            <a:off x="7419507" y="4871616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Marche-en-Famenne,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356ADD94-FAB0-2446-B68A-F3668F700ECD}"/>
              </a:ext>
            </a:extLst>
          </p:cNvPr>
          <p:cNvSpPr txBox="1"/>
          <p:nvPr/>
        </p:nvSpPr>
        <p:spPr>
          <a:xfrm>
            <a:off x="7419507" y="5205550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et </a:t>
            </a:r>
            <a:r>
              <a:rPr lang="fr-FR" sz="2000" b="1" dirty="0" err="1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Nassogne</a:t>
            </a:r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29D4C34D-2A9F-4143-8D6C-7677B646360C}"/>
              </a:ext>
            </a:extLst>
          </p:cNvPr>
          <p:cNvSpPr txBox="1"/>
          <p:nvPr/>
        </p:nvSpPr>
        <p:spPr>
          <a:xfrm>
            <a:off x="429491" y="2496483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l’Innovation,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2F49B595-71C4-7F47-BF92-5F1C1244F99F}"/>
              </a:ext>
            </a:extLst>
          </p:cNvPr>
          <p:cNvSpPr txBox="1"/>
          <p:nvPr/>
        </p:nvSpPr>
        <p:spPr>
          <a:xfrm>
            <a:off x="429491" y="2820889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le Numérique,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7D57F74-1B62-F549-B509-B943E7BAB724}"/>
              </a:ext>
            </a:extLst>
          </p:cNvPr>
          <p:cNvSpPr txBox="1"/>
          <p:nvPr/>
        </p:nvSpPr>
        <p:spPr>
          <a:xfrm>
            <a:off x="447421" y="3145295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la Mobilité,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5FCE6D7B-2279-3641-9E70-034F6CB4F744}"/>
              </a:ext>
            </a:extLst>
          </p:cNvPr>
          <p:cNvSpPr txBox="1"/>
          <p:nvPr/>
        </p:nvSpPr>
        <p:spPr>
          <a:xfrm>
            <a:off x="465351" y="3469701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la Cohésion Sociale,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8D5BC1DD-033B-0347-B52C-6BE07435FABD}"/>
              </a:ext>
            </a:extLst>
          </p:cNvPr>
          <p:cNvSpPr txBox="1"/>
          <p:nvPr/>
        </p:nvSpPr>
        <p:spPr>
          <a:xfrm>
            <a:off x="447421" y="3794107"/>
            <a:ext cx="41702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- et le Tourisme,</a:t>
            </a:r>
          </a:p>
        </p:txBody>
      </p:sp>
      <p:cxnSp>
        <p:nvCxnSpPr>
          <p:cNvPr id="45" name="Straight Connector 14">
            <a:extLst>
              <a:ext uri="{FF2B5EF4-FFF2-40B4-BE49-F238E27FC236}">
                <a16:creationId xmlns:a16="http://schemas.microsoft.com/office/drawing/2014/main" id="{50FC8285-785A-0641-8F4B-C772D6400F97}"/>
              </a:ext>
            </a:extLst>
          </p:cNvPr>
          <p:cNvCxnSpPr>
            <a:cxnSpLocks/>
          </p:cNvCxnSpPr>
          <p:nvPr/>
        </p:nvCxnSpPr>
        <p:spPr>
          <a:xfrm>
            <a:off x="6063661" y="3352800"/>
            <a:ext cx="6212" cy="3740727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 32">
            <a:extLst>
              <a:ext uri="{FF2B5EF4-FFF2-40B4-BE49-F238E27FC236}">
                <a16:creationId xmlns:a16="http://schemas.microsoft.com/office/drawing/2014/main" id="{AF136096-DD2B-D144-8FC2-018813A5B2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1308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FA7F510B-4AE8-3547-80C2-EE5DCF9B2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C38A7577-2114-4B4E-AA6E-241F4CF8AD57}"/>
              </a:ext>
            </a:extLst>
          </p:cNvPr>
          <p:cNvSpPr txBox="1"/>
          <p:nvPr/>
        </p:nvSpPr>
        <p:spPr>
          <a:xfrm>
            <a:off x="2623121" y="1435078"/>
            <a:ext cx="6945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cap="all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L’Innovation </a:t>
            </a:r>
          </a:p>
          <a:p>
            <a:pPr algn="ctr"/>
            <a:r>
              <a:rPr lang="fr-FR" sz="4000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milieu rural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AFF87C5-3F8D-1B4D-90B5-A715444845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41" y="2623271"/>
            <a:ext cx="2778760" cy="277876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26A64C9-FBAA-5C43-A312-F581D36950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4281" y="2623271"/>
            <a:ext cx="2778760" cy="277876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8B68496-2F25-1E4C-803C-5C613709B8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821" y="2623271"/>
            <a:ext cx="2778760" cy="2778760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F01B4F9E-73AD-494F-A492-F0BA853F8717}"/>
              </a:ext>
            </a:extLst>
          </p:cNvPr>
          <p:cNvSpPr txBox="1"/>
          <p:nvPr/>
        </p:nvSpPr>
        <p:spPr>
          <a:xfrm>
            <a:off x="835881" y="5292950"/>
            <a:ext cx="3574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cap="all" dirty="0">
                <a:solidFill>
                  <a:schemeClr val="bg1"/>
                </a:solidFill>
                <a:cs typeface="Arial" panose="020B0604020202020204" pitchFamily="34" charset="0"/>
              </a:rPr>
              <a:t>Agriculteurs</a:t>
            </a:r>
            <a:endParaRPr lang="fr-FR" sz="30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3E8AC8FB-F87D-6840-B4E4-7E1C4F4A7E39}"/>
              </a:ext>
            </a:extLst>
          </p:cNvPr>
          <p:cNvSpPr txBox="1"/>
          <p:nvPr/>
        </p:nvSpPr>
        <p:spPr>
          <a:xfrm>
            <a:off x="4290281" y="5292950"/>
            <a:ext cx="35744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cap="all" dirty="0">
                <a:solidFill>
                  <a:schemeClr val="bg1"/>
                </a:solidFill>
                <a:cs typeface="Arial" panose="020B0604020202020204" pitchFamily="34" charset="0"/>
              </a:rPr>
              <a:t>producteurs</a:t>
            </a:r>
            <a:endParaRPr lang="fr-FR" sz="30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2BD7285D-E11E-4A4E-BA5D-DE0CDC2F2C5A}"/>
              </a:ext>
            </a:extLst>
          </p:cNvPr>
          <p:cNvSpPr txBox="1"/>
          <p:nvPr/>
        </p:nvSpPr>
        <p:spPr>
          <a:xfrm>
            <a:off x="7785321" y="5125032"/>
            <a:ext cx="3574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b="1" cap="all" dirty="0">
                <a:solidFill>
                  <a:schemeClr val="bg1"/>
                </a:solidFill>
                <a:cs typeface="Arial" panose="020B0604020202020204" pitchFamily="34" charset="0"/>
              </a:rPr>
              <a:t>Jeunes</a:t>
            </a:r>
          </a:p>
          <a:p>
            <a:pPr algn="ctr"/>
            <a:r>
              <a:rPr lang="fr-FR" sz="3000" b="1" cap="all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entrepreneurs</a:t>
            </a:r>
            <a:endParaRPr lang="fr-FR" sz="3000" cap="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7" name="Straight Connector 14">
            <a:extLst>
              <a:ext uri="{FF2B5EF4-FFF2-40B4-BE49-F238E27FC236}">
                <a16:creationId xmlns:a16="http://schemas.microsoft.com/office/drawing/2014/main" id="{2A2EC87E-199F-F645-99AB-EBE731B2D84C}"/>
              </a:ext>
            </a:extLst>
          </p:cNvPr>
          <p:cNvCxnSpPr>
            <a:cxnSpLocks/>
          </p:cNvCxnSpPr>
          <p:nvPr/>
        </p:nvCxnSpPr>
        <p:spPr>
          <a:xfrm>
            <a:off x="6069873" y="0"/>
            <a:ext cx="0" cy="125984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4">
            <a:extLst>
              <a:ext uri="{FF2B5EF4-FFF2-40B4-BE49-F238E27FC236}">
                <a16:creationId xmlns:a16="http://schemas.microsoft.com/office/drawing/2014/main" id="{8A253475-7547-464B-B65C-7174CC2EE4C6}"/>
              </a:ext>
            </a:extLst>
          </p:cNvPr>
          <p:cNvCxnSpPr>
            <a:cxnSpLocks/>
          </p:cNvCxnSpPr>
          <p:nvPr/>
        </p:nvCxnSpPr>
        <p:spPr>
          <a:xfrm>
            <a:off x="10893581" y="4037545"/>
            <a:ext cx="2057372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>
            <a:extLst>
              <a:ext uri="{FF2B5EF4-FFF2-40B4-BE49-F238E27FC236}">
                <a16:creationId xmlns:a16="http://schemas.microsoft.com/office/drawing/2014/main" id="{3F8C9099-FA02-1243-9742-4D05431FB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4" grpId="0"/>
      <p:bldP spid="35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2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 23">
            <a:extLst>
              <a:ext uri="{FF2B5EF4-FFF2-40B4-BE49-F238E27FC236}">
                <a16:creationId xmlns:a16="http://schemas.microsoft.com/office/drawing/2014/main" id="{74F70FD6-26D2-BA48-94CD-D06685C36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7" name="Straight Connector 14">
            <a:extLst>
              <a:ext uri="{FF2B5EF4-FFF2-40B4-BE49-F238E27FC236}">
                <a16:creationId xmlns:a16="http://schemas.microsoft.com/office/drawing/2014/main" id="{2A2EC87E-199F-F645-99AB-EBE731B2D84C}"/>
              </a:ext>
            </a:extLst>
          </p:cNvPr>
          <p:cNvCxnSpPr>
            <a:cxnSpLocks/>
          </p:cNvCxnSpPr>
          <p:nvPr/>
        </p:nvCxnSpPr>
        <p:spPr>
          <a:xfrm>
            <a:off x="0" y="4037545"/>
            <a:ext cx="1181086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062A5898-0E45-3E42-ABC8-19159AA71E2A}"/>
              </a:ext>
            </a:extLst>
          </p:cNvPr>
          <p:cNvSpPr txBox="1"/>
          <p:nvPr/>
        </p:nvSpPr>
        <p:spPr>
          <a:xfrm>
            <a:off x="1205187" y="2655762"/>
            <a:ext cx="6314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cap="all" dirty="0">
                <a:solidFill>
                  <a:schemeClr val="bg1"/>
                </a:solidFill>
                <a:cs typeface="Arial" panose="020B0604020202020204" pitchFamily="34" charset="0"/>
              </a:rPr>
              <a:t>Vous rencontrez </a:t>
            </a:r>
          </a:p>
          <a:p>
            <a:pPr algn="ctr"/>
            <a:r>
              <a:rPr lang="fr-FR" sz="4000" b="1" cap="all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Plusieurs problèmes ?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B26FA756-D608-F84D-A726-86D82B10C0E1}"/>
              </a:ext>
            </a:extLst>
          </p:cNvPr>
          <p:cNvSpPr txBox="1"/>
          <p:nvPr/>
        </p:nvSpPr>
        <p:spPr>
          <a:xfrm>
            <a:off x="1205187" y="4056994"/>
            <a:ext cx="6314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cap="all" dirty="0">
                <a:solidFill>
                  <a:schemeClr val="bg1"/>
                </a:solidFill>
                <a:cs typeface="Arial" panose="020B0604020202020204" pitchFamily="34" charset="0"/>
              </a:rPr>
              <a:t>vous ne trouvez</a:t>
            </a:r>
          </a:p>
          <a:p>
            <a:pPr algn="ctr"/>
            <a:r>
              <a:rPr lang="fr-FR" sz="4000" b="1" cap="all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Pas de solutions ?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02134FD-F6AD-0F4A-B162-FBCA432D1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06890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 24">
            <a:extLst>
              <a:ext uri="{FF2B5EF4-FFF2-40B4-BE49-F238E27FC236}">
                <a16:creationId xmlns:a16="http://schemas.microsoft.com/office/drawing/2014/main" id="{0440E0EE-5ED1-7B4F-9EE8-069294A6C7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2" y="0"/>
            <a:ext cx="12192000" cy="68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F5723F-DEEC-9946-8041-163F82A6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57" y="1072056"/>
            <a:ext cx="4213486" cy="14392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6516F1E-5E1B-A048-87C1-1A503F534EDF}"/>
              </a:ext>
            </a:extLst>
          </p:cNvPr>
          <p:cNvSpPr txBox="1"/>
          <p:nvPr/>
        </p:nvSpPr>
        <p:spPr>
          <a:xfrm>
            <a:off x="2938837" y="2707063"/>
            <a:ext cx="6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cap="all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Qu’est-ce que c’est ?</a:t>
            </a:r>
            <a:endParaRPr lang="fr-FR" sz="4000" b="1" cap="all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1EDDC11B-F61F-9D47-BE25-41162B2EB214}"/>
              </a:ext>
            </a:extLst>
          </p:cNvPr>
          <p:cNvGrpSpPr/>
          <p:nvPr/>
        </p:nvGrpSpPr>
        <p:grpSpPr>
          <a:xfrm>
            <a:off x="2134796" y="3944663"/>
            <a:ext cx="804041" cy="804041"/>
            <a:chOff x="993228" y="1371600"/>
            <a:chExt cx="804041" cy="80404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CA45E96-309A-6343-85D4-7C6B0FABE11C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F739A66-BA9C-0346-BD0B-22445A6DFD6C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0B0FC193-2DED-1D4F-9C77-BB02192632F9}"/>
              </a:ext>
            </a:extLst>
          </p:cNvPr>
          <p:cNvGrpSpPr/>
          <p:nvPr/>
        </p:nvGrpSpPr>
        <p:grpSpPr>
          <a:xfrm>
            <a:off x="5629836" y="3944663"/>
            <a:ext cx="804041" cy="804041"/>
            <a:chOff x="993228" y="1371600"/>
            <a:chExt cx="804041" cy="804041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6223396-AF30-AF49-99CC-5308029017CE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2768F6F8-B2F6-5244-BDB1-51A3D323A3EF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2AE94BA8-BEA5-5F46-8023-51A7362EF920}"/>
              </a:ext>
            </a:extLst>
          </p:cNvPr>
          <p:cNvGrpSpPr/>
          <p:nvPr/>
        </p:nvGrpSpPr>
        <p:grpSpPr>
          <a:xfrm>
            <a:off x="9368716" y="3944663"/>
            <a:ext cx="804041" cy="804041"/>
            <a:chOff x="993228" y="1371600"/>
            <a:chExt cx="804041" cy="804041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32F0CA78-C50A-8145-8586-7B48E86E72EA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C8A5CF6-D763-C040-9CF2-44AD7BC8A0FB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38" name="ZoneTexte 37">
            <a:extLst>
              <a:ext uri="{FF2B5EF4-FFF2-40B4-BE49-F238E27FC236}">
                <a16:creationId xmlns:a16="http://schemas.microsoft.com/office/drawing/2014/main" id="{12C87178-35DC-F24B-B527-8340F5539936}"/>
              </a:ext>
            </a:extLst>
          </p:cNvPr>
          <p:cNvSpPr txBox="1"/>
          <p:nvPr/>
        </p:nvSpPr>
        <p:spPr>
          <a:xfrm>
            <a:off x="1067398" y="4987744"/>
            <a:ext cx="29388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Petits groupes de personnes confrontées à la même problématique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F8AA6AD-64C4-534D-A63B-7A75B9F85388}"/>
              </a:ext>
            </a:extLst>
          </p:cNvPr>
          <p:cNvSpPr txBox="1"/>
          <p:nvPr/>
        </p:nvSpPr>
        <p:spPr>
          <a:xfrm>
            <a:off x="4582758" y="4987744"/>
            <a:ext cx="2938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Itinérant</a:t>
            </a:r>
          </a:p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et flexibilité horaire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52F93D5A-1A86-6A47-8471-0AF2DF7153D4}"/>
              </a:ext>
            </a:extLst>
          </p:cNvPr>
          <p:cNvSpPr txBox="1"/>
          <p:nvPr/>
        </p:nvSpPr>
        <p:spPr>
          <a:xfrm>
            <a:off x="8260678" y="4987744"/>
            <a:ext cx="2938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Sur-mesure</a:t>
            </a:r>
          </a:p>
        </p:txBody>
      </p:sp>
      <p:cxnSp>
        <p:nvCxnSpPr>
          <p:cNvPr id="41" name="Straight Connector 14">
            <a:extLst>
              <a:ext uri="{FF2B5EF4-FFF2-40B4-BE49-F238E27FC236}">
                <a16:creationId xmlns:a16="http://schemas.microsoft.com/office/drawing/2014/main" id="{11242A51-D2C0-1240-B11E-CA4A8448D5F3}"/>
              </a:ext>
            </a:extLst>
          </p:cNvPr>
          <p:cNvCxnSpPr>
            <a:cxnSpLocks/>
          </p:cNvCxnSpPr>
          <p:nvPr/>
        </p:nvCxnSpPr>
        <p:spPr>
          <a:xfrm>
            <a:off x="8778173" y="3062185"/>
            <a:ext cx="367798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age 18">
            <a:extLst>
              <a:ext uri="{FF2B5EF4-FFF2-40B4-BE49-F238E27FC236}">
                <a16:creationId xmlns:a16="http://schemas.microsoft.com/office/drawing/2014/main" id="{592AFF22-2F67-2541-8421-C42DB3F7CF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78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1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B97C69B-FF8D-B14F-A28A-CE41EAA145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CDF5723F-DEEC-9946-8041-163F82A6C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257" y="1072056"/>
            <a:ext cx="4213486" cy="143926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56516F1E-5E1B-A048-87C1-1A503F534EDF}"/>
              </a:ext>
            </a:extLst>
          </p:cNvPr>
          <p:cNvSpPr txBox="1"/>
          <p:nvPr/>
        </p:nvSpPr>
        <p:spPr>
          <a:xfrm>
            <a:off x="2938837" y="2707063"/>
            <a:ext cx="631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cap="all" dirty="0">
                <a:solidFill>
                  <a:schemeClr val="bg2">
                    <a:lumMod val="25000"/>
                  </a:schemeClr>
                </a:solidFill>
                <a:cs typeface="Arial" panose="020B0604020202020204" pitchFamily="34" charset="0"/>
              </a:rPr>
              <a:t>COMMENT ?</a:t>
            </a:r>
            <a:endParaRPr lang="fr-FR" sz="4000" b="1" cap="all" dirty="0">
              <a:solidFill>
                <a:schemeClr val="bg2">
                  <a:lumMod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1" name="Straight Connector 14">
            <a:extLst>
              <a:ext uri="{FF2B5EF4-FFF2-40B4-BE49-F238E27FC236}">
                <a16:creationId xmlns:a16="http://schemas.microsoft.com/office/drawing/2014/main" id="{57DB0EC9-E239-994D-A678-90B3278BF792}"/>
              </a:ext>
            </a:extLst>
          </p:cNvPr>
          <p:cNvCxnSpPr>
            <a:cxnSpLocks/>
          </p:cNvCxnSpPr>
          <p:nvPr/>
        </p:nvCxnSpPr>
        <p:spPr>
          <a:xfrm>
            <a:off x="0" y="3062185"/>
            <a:ext cx="3677987" cy="0"/>
          </a:xfrm>
          <a:prstGeom prst="line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olid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CA9E654D-F6F6-544C-8E4F-43BD1AD66ACB}"/>
              </a:ext>
            </a:extLst>
          </p:cNvPr>
          <p:cNvGrpSpPr/>
          <p:nvPr/>
        </p:nvGrpSpPr>
        <p:grpSpPr>
          <a:xfrm>
            <a:off x="2134796" y="3944663"/>
            <a:ext cx="804041" cy="804041"/>
            <a:chOff x="993228" y="1371600"/>
            <a:chExt cx="804041" cy="80404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585D515-743D-FA46-936C-18CA9CD0BE25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FA45133B-FEDE-2940-8356-176A4B03CA77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25F1D61F-62B8-F84A-A4A9-8B76E3453B47}"/>
              </a:ext>
            </a:extLst>
          </p:cNvPr>
          <p:cNvGrpSpPr/>
          <p:nvPr/>
        </p:nvGrpSpPr>
        <p:grpSpPr>
          <a:xfrm>
            <a:off x="5629836" y="3944663"/>
            <a:ext cx="804041" cy="804041"/>
            <a:chOff x="993228" y="1371600"/>
            <a:chExt cx="804041" cy="8040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1F47637C-81FB-E74E-B2CC-2FDB37010D9C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8AEAF1D7-1E28-4649-84CF-E6F04621E70D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BF2E3836-6734-5047-A1B5-53DA70BA5C30}"/>
              </a:ext>
            </a:extLst>
          </p:cNvPr>
          <p:cNvGrpSpPr/>
          <p:nvPr/>
        </p:nvGrpSpPr>
        <p:grpSpPr>
          <a:xfrm>
            <a:off x="9368716" y="3944663"/>
            <a:ext cx="804041" cy="804041"/>
            <a:chOff x="993228" y="1371600"/>
            <a:chExt cx="804041" cy="804041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918981E9-AA7A-A940-B811-F3D1F32BF727}"/>
                </a:ext>
              </a:extLst>
            </p:cNvPr>
            <p:cNvSpPr/>
            <p:nvPr/>
          </p:nvSpPr>
          <p:spPr>
            <a:xfrm>
              <a:off x="993228" y="1371600"/>
              <a:ext cx="804041" cy="804041"/>
            </a:xfrm>
            <a:prstGeom prst="rect">
              <a:avLst/>
            </a:prstGeom>
            <a:solidFill>
              <a:srgbClr val="DF8B28"/>
            </a:solidFill>
            <a:ln w="19050">
              <a:solidFill>
                <a:srgbClr val="FFA22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ZoneTexte 36">
              <a:extLst>
                <a:ext uri="{FF2B5EF4-FFF2-40B4-BE49-F238E27FC236}">
                  <a16:creationId xmlns:a16="http://schemas.microsoft.com/office/drawing/2014/main" id="{BCC5A458-18DE-5644-8328-F8C383E7AABD}"/>
                </a:ext>
              </a:extLst>
            </p:cNvPr>
            <p:cNvSpPr txBox="1"/>
            <p:nvPr/>
          </p:nvSpPr>
          <p:spPr>
            <a:xfrm>
              <a:off x="993228" y="1437743"/>
              <a:ext cx="804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4000" dirty="0">
                  <a:solidFill>
                    <a:schemeClr val="bg1"/>
                  </a:solidFill>
                </a:rPr>
                <a:t>3</a:t>
              </a:r>
            </a:p>
          </p:txBody>
        </p:sp>
      </p:grpSp>
      <p:sp>
        <p:nvSpPr>
          <p:cNvPr id="41" name="ZoneTexte 40">
            <a:extLst>
              <a:ext uri="{FF2B5EF4-FFF2-40B4-BE49-F238E27FC236}">
                <a16:creationId xmlns:a16="http://schemas.microsoft.com/office/drawing/2014/main" id="{FEA6458F-0515-4142-A2F3-A2D1C0B8C40B}"/>
              </a:ext>
            </a:extLst>
          </p:cNvPr>
          <p:cNvSpPr txBox="1"/>
          <p:nvPr/>
        </p:nvSpPr>
        <p:spPr>
          <a:xfrm>
            <a:off x="1067398" y="4987744"/>
            <a:ext cx="2938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Par le partage </a:t>
            </a:r>
          </a:p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d’expériences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A5641E1A-841E-E44B-96D8-0FCA78F0104C}"/>
              </a:ext>
            </a:extLst>
          </p:cNvPr>
          <p:cNvSpPr txBox="1"/>
          <p:nvPr/>
        </p:nvSpPr>
        <p:spPr>
          <a:xfrm>
            <a:off x="4582758" y="4987744"/>
            <a:ext cx="2938836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Avec le soutien</a:t>
            </a:r>
          </a:p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de personnes ressources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28A5D965-953D-9244-8233-F19473DDA21C}"/>
              </a:ext>
            </a:extLst>
          </p:cNvPr>
          <p:cNvSpPr txBox="1"/>
          <p:nvPr/>
        </p:nvSpPr>
        <p:spPr>
          <a:xfrm>
            <a:off x="8260678" y="4987744"/>
            <a:ext cx="293883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500" i="1" dirty="0">
                <a:solidFill>
                  <a:srgbClr val="212121"/>
                </a:solidFill>
                <a:latin typeface="+mj-lt"/>
                <a:cs typeface="Arial" panose="020B0604020202020204" pitchFamily="34" charset="0"/>
              </a:rPr>
              <a:t>Gratuit !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71DB6160-A96E-0E47-A9A3-4D0A975442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483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75000" y="7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1" grpId="0"/>
      <p:bldP spid="42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DA852FF-0C71-F94C-A767-3FFAEDB724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507CAB4-4EF8-4A43-A2E9-D2C4D43D8D49}"/>
              </a:ext>
            </a:extLst>
          </p:cNvPr>
          <p:cNvSpPr txBox="1"/>
          <p:nvPr/>
        </p:nvSpPr>
        <p:spPr>
          <a:xfrm>
            <a:off x="4094480" y="1536174"/>
            <a:ext cx="58318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i="1" dirty="0"/>
              <a:t>Vous avez reçu un </a:t>
            </a:r>
            <a:r>
              <a:rPr lang="fr-FR" sz="2400" b="1" i="1" dirty="0"/>
              <a:t>document à compléter.</a:t>
            </a:r>
          </a:p>
          <a:p>
            <a:endParaRPr lang="fr-FR" sz="2400" b="1" i="1" dirty="0"/>
          </a:p>
          <a:p>
            <a:r>
              <a:rPr lang="fr-FR" sz="2400" i="1" dirty="0"/>
              <a:t>Pourriez-vous le remplir avec des </a:t>
            </a:r>
            <a:r>
              <a:rPr lang="fr-FR" sz="2400" b="1" i="1" dirty="0"/>
              <a:t>problématiques </a:t>
            </a:r>
            <a:r>
              <a:rPr lang="fr-FR" sz="2400" i="1" dirty="0"/>
              <a:t>que vous rencontrez dans votre </a:t>
            </a:r>
            <a:r>
              <a:rPr lang="fr-FR" sz="2400" b="1" i="1" dirty="0"/>
              <a:t>quotidien</a:t>
            </a:r>
            <a:r>
              <a:rPr lang="fr-FR" sz="2400" i="1" dirty="0"/>
              <a:t>.</a:t>
            </a:r>
          </a:p>
          <a:p>
            <a:endParaRPr lang="fr-FR" sz="2400" i="1" dirty="0"/>
          </a:p>
          <a:p>
            <a:r>
              <a:rPr lang="fr-FR" sz="2400" i="1" dirty="0"/>
              <a:t>Veuillez les </a:t>
            </a:r>
            <a:r>
              <a:rPr lang="fr-FR" sz="2400" b="1" i="1" dirty="0"/>
              <a:t>classer par ordre d’importance</a:t>
            </a:r>
            <a:r>
              <a:rPr lang="fr-FR" sz="2400" i="1" dirty="0"/>
              <a:t>.</a:t>
            </a:r>
          </a:p>
          <a:p>
            <a:endParaRPr lang="fr-FR" sz="2400" i="1" dirty="0"/>
          </a:p>
          <a:p>
            <a:r>
              <a:rPr lang="fr-FR" sz="2400" b="1" i="1" dirty="0"/>
              <a:t>Laissez-nous vos coordonnées </a:t>
            </a:r>
            <a:r>
              <a:rPr lang="fr-FR" sz="2400" i="1" dirty="0"/>
              <a:t>de manière à ce que nous puissions vous recontacter. 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EC0DEB4-3D68-7A46-B0C3-472740A0AF76}"/>
              </a:ext>
            </a:extLst>
          </p:cNvPr>
          <p:cNvCxnSpPr/>
          <p:nvPr/>
        </p:nvCxnSpPr>
        <p:spPr>
          <a:xfrm>
            <a:off x="3149600" y="1536174"/>
            <a:ext cx="0" cy="378565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>
            <a:extLst>
              <a:ext uri="{FF2B5EF4-FFF2-40B4-BE49-F238E27FC236}">
                <a16:creationId xmlns:a16="http://schemas.microsoft.com/office/drawing/2014/main" id="{3BDC82BC-B76D-DE4C-99DC-34D812041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0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36AD3D9-DBDC-D841-8B42-21993D391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52C899B-1395-2841-898E-94519741748C}"/>
              </a:ext>
            </a:extLst>
          </p:cNvPr>
          <p:cNvSpPr txBox="1"/>
          <p:nvPr/>
        </p:nvSpPr>
        <p:spPr>
          <a:xfrm>
            <a:off x="0" y="2875002"/>
            <a:ext cx="12192000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FR" sz="6600" b="1" i="1" dirty="0"/>
              <a:t>Merci !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BA9C392-F29A-564F-AA71-2C478456FF97}"/>
              </a:ext>
            </a:extLst>
          </p:cNvPr>
          <p:cNvCxnSpPr/>
          <p:nvPr/>
        </p:nvCxnSpPr>
        <p:spPr>
          <a:xfrm>
            <a:off x="4439920" y="4226560"/>
            <a:ext cx="3312160" cy="0"/>
          </a:xfrm>
          <a:prstGeom prst="line">
            <a:avLst/>
          </a:prstGeom>
          <a:ln w="76200">
            <a:solidFill>
              <a:srgbClr val="DF8B2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C7A9682A-E41E-8043-96CB-DF7424CD0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9724" y="5739209"/>
            <a:ext cx="6712552" cy="82704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A25CE94E-36E9-B440-8FE4-E06168E591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2366" y="147868"/>
            <a:ext cx="2324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565</Words>
  <Application>Microsoft Macintosh PowerPoint</Application>
  <PresentationFormat>Grand écran</PresentationFormat>
  <Paragraphs>127</Paragraphs>
  <Slides>8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Florian Burnotte</dc:creator>
  <cp:lastModifiedBy>Valentine Dumont</cp:lastModifiedBy>
  <cp:revision>29</cp:revision>
  <dcterms:created xsi:type="dcterms:W3CDTF">2019-11-20T10:50:58Z</dcterms:created>
  <dcterms:modified xsi:type="dcterms:W3CDTF">2019-11-27T09:45:49Z</dcterms:modified>
</cp:coreProperties>
</file>