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7559675" cy="10691813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fr-F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fr-F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fr-F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fr-FR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1523880" y="1122480"/>
            <a:ext cx="9143640" cy="1106676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fr-F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fr-F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fr-F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fr-F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fr-F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fr-F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anchor="b">
            <a:noAutofit/>
          </a:bodyPr>
          <a:lstStyle/>
          <a:p>
            <a:pPr algn="ctr">
              <a:lnSpc>
                <a:spcPct val="90000"/>
              </a:lnSpc>
            </a:pPr>
            <a:r>
              <a:rPr lang="fr-FR" sz="6000" b="0" strike="noStrike" spc="-1">
                <a:solidFill>
                  <a:srgbClr val="000000"/>
                </a:solidFill>
                <a:latin typeface="Calibri Light"/>
              </a:rPr>
              <a:t>Modifiez le style du titre</a:t>
            </a:r>
            <a:endParaRPr lang="fr-FR" sz="60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fld id="{D99C9F62-45F8-48C8-9177-73967A559650}" type="datetime">
              <a:rPr lang="fr-FR" sz="1200" b="0" strike="noStrike" spc="-1">
                <a:solidFill>
                  <a:srgbClr val="8B8B8B"/>
                </a:solidFill>
                <a:latin typeface="Calibri"/>
              </a:rPr>
              <a:t>30/11/2019</a:t>
            </a:fld>
            <a:endParaRPr lang="fr-FR" sz="1200" b="0" strike="noStrike" spc="-1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endParaRPr lang="fr-FR" sz="2400" b="0" strike="noStrike" spc="-1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</a:pPr>
            <a:fld id="{3B810C37-768E-49B6-9D5E-4B505E307DC4}" type="slidenum">
              <a:rPr lang="fr-FR" sz="1200" b="0" strike="noStrike" spc="-1">
                <a:solidFill>
                  <a:srgbClr val="8B8B8B"/>
                </a:solidFill>
                <a:latin typeface="Calibri"/>
              </a:rPr>
              <a:t>‹N°›</a:t>
            </a:fld>
            <a:endParaRPr lang="fr-FR" sz="1200" b="0" strike="noStrike" spc="-1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800" b="0" strike="noStrike" spc="-1">
                <a:solidFill>
                  <a:srgbClr val="000000"/>
                </a:solidFill>
                <a:latin typeface="Calibri"/>
              </a:rPr>
              <a:t>Cliquez pour éditer le format du plan de texte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2000" b="0" strike="noStrike" spc="-1">
                <a:solidFill>
                  <a:srgbClr val="000000"/>
                </a:solidFill>
                <a:latin typeface="Calibri"/>
              </a:rPr>
              <a:t>Second niveau de plan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Troisième niveau de plan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Quatrième niveau de plan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solidFill>
                  <a:srgbClr val="000000"/>
                </a:solidFill>
                <a:latin typeface="Calibri"/>
              </a:rPr>
              <a:t>Cinquième niveau de plan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solidFill>
                  <a:srgbClr val="000000"/>
                </a:solidFill>
                <a:latin typeface="Calibri"/>
              </a:rPr>
              <a:t>Sixième niveau de plan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solidFill>
                  <a:srgbClr val="000000"/>
                </a:solidFill>
                <a:latin typeface="Calibri"/>
              </a:rPr>
              <a:t>Septième niveau de plan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CustomShape 1"/>
          <p:cNvSpPr/>
          <p:nvPr/>
        </p:nvSpPr>
        <p:spPr>
          <a:xfrm>
            <a:off x="1149120" y="2919240"/>
            <a:ext cx="8828280" cy="2521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fr-FR" sz="2000" b="1" strike="noStrike" spc="-1">
                <a:solidFill>
                  <a:srgbClr val="2F5597"/>
                </a:solidFill>
                <a:latin typeface="Calibri"/>
              </a:rPr>
              <a:t>Un rapport en trois parties :</a:t>
            </a:r>
            <a:endParaRPr lang="fr-FR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fr-FR" sz="2000" b="0" strike="noStrike" spc="-1">
              <a:latin typeface="Arial"/>
            </a:endParaRPr>
          </a:p>
          <a:p>
            <a:pPr marL="343080" indent="-342720">
              <a:lnSpc>
                <a:spcPct val="100000"/>
              </a:lnSpc>
              <a:spcAft>
                <a:spcPts val="1199"/>
              </a:spcAft>
              <a:buClr>
                <a:srgbClr val="000000"/>
              </a:buClr>
              <a:buFont typeface="StarSymbol"/>
              <a:buAutoNum type="arabicPeriod"/>
            </a:pPr>
            <a:r>
              <a:rPr lang="fr-FR" sz="2000" b="0" strike="noStrike" spc="-1">
                <a:solidFill>
                  <a:srgbClr val="000000"/>
                </a:solidFill>
                <a:latin typeface="Calibri"/>
              </a:rPr>
              <a:t>Avant-propos , rédigé par le président de la Commission d’enquête</a:t>
            </a:r>
            <a:endParaRPr lang="fr-FR" sz="2000" b="0" strike="noStrike" spc="-1">
              <a:latin typeface="Arial"/>
            </a:endParaRPr>
          </a:p>
          <a:p>
            <a:pPr marL="343080" indent="-342720">
              <a:lnSpc>
                <a:spcPct val="100000"/>
              </a:lnSpc>
              <a:spcAft>
                <a:spcPts val="1199"/>
              </a:spcAft>
              <a:buClr>
                <a:srgbClr val="000000"/>
              </a:buClr>
              <a:buFont typeface="StarSymbol"/>
              <a:buAutoNum type="arabicPeriod"/>
            </a:pPr>
            <a:r>
              <a:rPr lang="fr-FR" sz="2000" b="0" strike="noStrike" spc="-1">
                <a:solidFill>
                  <a:srgbClr val="000000"/>
                </a:solidFill>
                <a:latin typeface="Calibri"/>
              </a:rPr>
              <a:t>le rapport lui-même, rédigé par la rapporteure </a:t>
            </a:r>
            <a:r>
              <a:rPr lang="fr-FR" sz="2000" b="0" strike="noStrike" spc="-1">
                <a:solidFill>
                  <a:srgbClr val="000000"/>
                </a:solidFill>
                <a:latin typeface="Wingdings"/>
              </a:rPr>
              <a:t></a:t>
            </a:r>
            <a:r>
              <a:rPr lang="fr-FR" sz="2000" b="0" strike="noStrike" spc="-1">
                <a:solidFill>
                  <a:srgbClr val="000000"/>
                </a:solidFill>
                <a:latin typeface="Calibri"/>
              </a:rPr>
              <a:t> un panel de recommandations</a:t>
            </a:r>
            <a:endParaRPr lang="fr-FR" sz="2000" b="0" strike="noStrike" spc="-1">
              <a:latin typeface="Arial"/>
            </a:endParaRPr>
          </a:p>
          <a:p>
            <a:pPr marL="343080" indent="-342720">
              <a:lnSpc>
                <a:spcPct val="100000"/>
              </a:lnSpc>
              <a:spcAft>
                <a:spcPts val="601"/>
              </a:spcAft>
              <a:buClr>
                <a:srgbClr val="000000"/>
              </a:buClr>
              <a:buFont typeface="StarSymbol"/>
              <a:buAutoNum type="arabicPeriod"/>
            </a:pPr>
            <a:r>
              <a:rPr lang="fr-FR" sz="2000" b="0" strike="noStrike" spc="-1">
                <a:solidFill>
                  <a:srgbClr val="000000"/>
                </a:solidFill>
                <a:latin typeface="Calibri"/>
              </a:rPr>
              <a:t>Neuf contributions complémentaires (membres de la commission)</a:t>
            </a:r>
            <a:endParaRPr lang="fr-FR" sz="2000" b="0" strike="noStrike" spc="-1">
              <a:latin typeface="Arial"/>
            </a:endParaRPr>
          </a:p>
          <a:p>
            <a:pPr>
              <a:lnSpc>
                <a:spcPct val="100000"/>
              </a:lnSpc>
              <a:spcAft>
                <a:spcPts val="1199"/>
              </a:spcAft>
            </a:pPr>
            <a:endParaRPr lang="fr-FR" sz="20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Aft>
                <a:spcPts val="1199"/>
              </a:spcAft>
            </a:pPr>
            <a:r>
              <a:rPr lang="fr-FR" sz="2000" b="1" strike="noStrike" spc="-1">
                <a:solidFill>
                  <a:srgbClr val="2F5597"/>
                </a:solidFill>
                <a:latin typeface="Calibri"/>
              </a:rPr>
              <a:t>Il convient de considérer ce rapport comme un tout.</a:t>
            </a:r>
            <a:endParaRPr lang="fr-FR" sz="2000" b="0" strike="noStrike" spc="-1">
              <a:latin typeface="Arial"/>
            </a:endParaRPr>
          </a:p>
        </p:txBody>
      </p:sp>
      <p:sp>
        <p:nvSpPr>
          <p:cNvPr id="42" name="CustomShape 2"/>
          <p:cNvSpPr/>
          <p:nvPr/>
        </p:nvSpPr>
        <p:spPr>
          <a:xfrm>
            <a:off x="519480" y="495720"/>
            <a:ext cx="10386720" cy="1492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fr-FR" sz="2000" b="1" strike="noStrike" spc="-1" dirty="0">
                <a:solidFill>
                  <a:srgbClr val="000000"/>
                </a:solidFill>
                <a:latin typeface="Calibri"/>
              </a:rPr>
              <a:t>Commission d'enquête parlementaire</a:t>
            </a:r>
            <a:endParaRPr lang="fr-FR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1800" b="0" strike="noStrike" spc="-1" dirty="0">
                <a:solidFill>
                  <a:srgbClr val="000000"/>
                </a:solidFill>
                <a:latin typeface="Calibri"/>
              </a:rPr>
              <a:t>sur l'impact économique, industriel et environnemental des énergies renouvelables, sur la transparence des financements et sur l'acceptabilité sociale des politiques de transition énergétique</a:t>
            </a:r>
            <a:endParaRPr lang="fr-FR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fr-FR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1800" b="1" strike="noStrike" spc="-1" dirty="0">
                <a:solidFill>
                  <a:srgbClr val="000000"/>
                </a:solidFill>
                <a:latin typeface="Calibri"/>
              </a:rPr>
              <a:t>Rapport rendu le 26 novembre 2019</a:t>
            </a:r>
            <a:endParaRPr lang="fr-FR" sz="1800" b="0" strike="noStrike" spc="-1" dirty="0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CustomShape 1"/>
          <p:cNvSpPr/>
          <p:nvPr/>
        </p:nvSpPr>
        <p:spPr>
          <a:xfrm>
            <a:off x="2951640" y="312840"/>
            <a:ext cx="6885360" cy="516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fr-FR" sz="2400" b="1" strike="noStrike" spc="-1">
                <a:solidFill>
                  <a:srgbClr val="000000"/>
                </a:solidFill>
                <a:latin typeface="Calibri"/>
              </a:rPr>
              <a:t>Les points saillants du rapport en son </a:t>
            </a:r>
            <a:r>
              <a:rPr lang="fr-FR" sz="2800" b="1" strike="noStrike" spc="-1">
                <a:solidFill>
                  <a:srgbClr val="2F5597"/>
                </a:solidFill>
                <a:latin typeface="Calibri"/>
              </a:rPr>
              <a:t>avant-propos</a:t>
            </a:r>
            <a:endParaRPr lang="fr-FR" sz="2800" b="0" strike="noStrike" spc="-1">
              <a:latin typeface="Arial"/>
            </a:endParaRPr>
          </a:p>
        </p:txBody>
      </p:sp>
      <p:sp>
        <p:nvSpPr>
          <p:cNvPr id="44" name="CustomShape 2"/>
          <p:cNvSpPr/>
          <p:nvPr/>
        </p:nvSpPr>
        <p:spPr>
          <a:xfrm>
            <a:off x="925560" y="1020600"/>
            <a:ext cx="10675800" cy="530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marL="263520" indent="-263160">
              <a:lnSpc>
                <a:spcPct val="100000"/>
              </a:lnSpc>
              <a:spcAft>
                <a:spcPts val="1199"/>
              </a:spcAft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1. La transition du nucléaire vers les énergies électriques intermittentes (éolien, photovoltaïque) n’a aucun impact sur le CO² : elle ne permet pas de lutter contre le dérèglement climatique.</a:t>
            </a:r>
            <a:endParaRPr lang="fr-FR" sz="1800" b="0" strike="noStrike" spc="-1">
              <a:latin typeface="Arial"/>
            </a:endParaRPr>
          </a:p>
          <a:p>
            <a:pPr marL="263520" indent="-263160">
              <a:lnSpc>
                <a:spcPct val="100000"/>
              </a:lnSpc>
              <a:spcAft>
                <a:spcPts val="1199"/>
              </a:spcAft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2. La politique énergétique actuelle n’est pas écologique, même sur la question du CO² : il ne peut y avoir de politique énergétique sans prise en compte des préoccupations liées à l’environnement et à la biodiversité.</a:t>
            </a:r>
            <a:endParaRPr lang="fr-FR" sz="1800" b="0" strike="noStrike" spc="-1">
              <a:latin typeface="Arial"/>
            </a:endParaRPr>
          </a:p>
          <a:p>
            <a:pPr marL="263520" indent="-263160">
              <a:lnSpc>
                <a:spcPct val="100000"/>
              </a:lnSpc>
              <a:spcAft>
                <a:spcPts val="1199"/>
              </a:spcAft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3. Elle fragilise la qualité du courant fourni à nos concitoyens.</a:t>
            </a:r>
            <a:endParaRPr lang="fr-FR" sz="1800" b="0" strike="noStrike" spc="-1">
              <a:latin typeface="Arial"/>
            </a:endParaRPr>
          </a:p>
          <a:p>
            <a:pPr marL="263520" indent="-263160">
              <a:lnSpc>
                <a:spcPct val="100000"/>
              </a:lnSpc>
              <a:spcAft>
                <a:spcPts val="1199"/>
              </a:spcAft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4. Elle coûte cher aux finances du pays, mais aussi aux entreprises et aux ménages .</a:t>
            </a:r>
            <a:endParaRPr lang="fr-FR" sz="1800" b="0" strike="noStrike" spc="-1">
              <a:latin typeface="Arial"/>
            </a:endParaRPr>
          </a:p>
          <a:p>
            <a:pPr marL="263520" indent="-263160">
              <a:lnSpc>
                <a:spcPct val="100000"/>
              </a:lnSpc>
              <a:spcAft>
                <a:spcPts val="601"/>
              </a:spcAft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5. Elle n’est plus acceptée par la population des pays ruraux.</a:t>
            </a:r>
            <a:endParaRPr lang="fr-FR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fr-FR" sz="1800" b="0" strike="noStrike" spc="-1">
              <a:latin typeface="Arial"/>
            </a:endParaRPr>
          </a:p>
          <a:p>
            <a:pPr>
              <a:lnSpc>
                <a:spcPct val="100000"/>
              </a:lnSpc>
              <a:spcAft>
                <a:spcPts val="601"/>
              </a:spcAft>
            </a:pPr>
            <a:r>
              <a:rPr lang="fr-FR" sz="1800" b="0" u="sng" strike="noStrike" spc="-1">
                <a:solidFill>
                  <a:srgbClr val="000000"/>
                </a:solidFill>
                <a:uFillTx/>
                <a:latin typeface="Calibri"/>
              </a:rPr>
              <a:t>Dès lors</a:t>
            </a: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 : </a:t>
            </a:r>
            <a:endParaRPr lang="fr-FR" sz="1800" b="0" strike="noStrike" spc="-1">
              <a:latin typeface="Arial"/>
            </a:endParaRPr>
          </a:p>
          <a:p>
            <a:pPr marL="285840" indent="-285480">
              <a:lnSpc>
                <a:spcPct val="100000"/>
              </a:lnSpc>
              <a:spcAft>
                <a:spcPts val="601"/>
              </a:spcAft>
              <a:buClr>
                <a:srgbClr val="000000"/>
              </a:buClr>
              <a:buFont typeface="Arial"/>
              <a:buChar char="•"/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Les objectifs techniques de la transition écologique doivent changer, en se concentrant sur la réduction des énergies fossiles : les soutiens publics doivent être réorientés sur les actions d’efficacité énergétique à fort impact de réduction des émissions de CO2 : chauffage et transport.</a:t>
            </a:r>
            <a:endParaRPr lang="fr-FR" sz="1800" b="0" strike="noStrike" spc="-1">
              <a:latin typeface="Arial"/>
            </a:endParaRPr>
          </a:p>
          <a:p>
            <a:pPr marL="285840" indent="-285480">
              <a:lnSpc>
                <a:spcPct val="100000"/>
              </a:lnSpc>
              <a:spcAft>
                <a:spcPts val="601"/>
              </a:spcAft>
              <a:buClr>
                <a:srgbClr val="000000"/>
              </a:buClr>
              <a:buFont typeface="Arial"/>
              <a:buChar char="•"/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Les conditions de territorialisation de la politique énergétique doivent être révisées </a:t>
            </a:r>
            <a:r>
              <a:rPr lang="fr-FR" sz="1800" b="1" strike="noStrike" spc="-1">
                <a:solidFill>
                  <a:srgbClr val="000000"/>
                </a:solidFill>
                <a:latin typeface="Calibri"/>
              </a:rPr>
              <a:t>en faisant droit à la demande d’acceptabilité sociale et environnementale.</a:t>
            </a:r>
            <a:endParaRPr lang="fr-FR" sz="1800" b="0" strike="noStrike" spc="-1">
              <a:latin typeface="Arial"/>
            </a:endParaRPr>
          </a:p>
          <a:p>
            <a:pPr marL="285840" indent="-28548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La compréhension fiscale et la transparence peuvent être améliorées par la création d’une taxe unique liée à l’impact CO2 des différentes énergies.</a:t>
            </a:r>
            <a:endParaRPr lang="fr-FR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CustomShape 1"/>
          <p:cNvSpPr/>
          <p:nvPr/>
        </p:nvSpPr>
        <p:spPr>
          <a:xfrm>
            <a:off x="2937240" y="312840"/>
            <a:ext cx="5247000" cy="456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fr-FR" sz="2400" b="1" strike="noStrike" spc="-1">
                <a:solidFill>
                  <a:srgbClr val="2F5597"/>
                </a:solidFill>
                <a:latin typeface="Calibri"/>
              </a:rPr>
              <a:t>Les points saillants du rapport lui-même</a:t>
            </a:r>
            <a:endParaRPr lang="fr-FR" sz="2400" b="0" strike="noStrike" spc="-1">
              <a:latin typeface="Arial"/>
            </a:endParaRPr>
          </a:p>
        </p:txBody>
      </p:sp>
      <p:sp>
        <p:nvSpPr>
          <p:cNvPr id="46" name="CustomShape 2"/>
          <p:cNvSpPr/>
          <p:nvPr/>
        </p:nvSpPr>
        <p:spPr>
          <a:xfrm>
            <a:off x="925560" y="1020600"/>
            <a:ext cx="10675800" cy="52862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marL="343080" indent="-342720">
              <a:lnSpc>
                <a:spcPct val="100000"/>
              </a:lnSpc>
              <a:spcAft>
                <a:spcPts val="601"/>
              </a:spcAft>
              <a:buClr>
                <a:srgbClr val="000000"/>
              </a:buClr>
              <a:buFont typeface="StarSymbol"/>
              <a:buAutoNum type="arabicPeriod"/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l’intégration dans le mix électrique des EnR intermittentes est théoriquement viable mais :</a:t>
            </a:r>
            <a:endParaRPr lang="fr-FR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	* elle nécessite d’importantes adaptations du réseau.</a:t>
            </a:r>
            <a:endParaRPr lang="fr-FR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	* l’absence de prédictibilité, le foisonnement n’étant pas avéré, fragilise le système.</a:t>
            </a:r>
            <a:endParaRPr lang="fr-FR" sz="1800" b="0" strike="noStrike" spc="-1">
              <a:latin typeface="Arial"/>
            </a:endParaRPr>
          </a:p>
          <a:p>
            <a:pPr>
              <a:lnSpc>
                <a:spcPct val="100000"/>
              </a:lnSpc>
              <a:spcAft>
                <a:spcPts val="1199"/>
              </a:spcAft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	* les perspectives de stockage des surplus temporaires d’électricité sont durablement limitées.</a:t>
            </a:r>
            <a:endParaRPr lang="fr-FR" sz="1800" b="0" strike="noStrike" spc="-1">
              <a:latin typeface="Arial"/>
            </a:endParaRPr>
          </a:p>
          <a:p>
            <a:pPr marL="263520" indent="-263160">
              <a:lnSpc>
                <a:spcPct val="100000"/>
              </a:lnSpc>
              <a:spcAft>
                <a:spcPts val="1199"/>
              </a:spcAft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2. L’absence de transparence des coûts économiques globaux nuit à la cohérence budgétaire et au consentement citoyen.</a:t>
            </a:r>
            <a:endParaRPr lang="fr-FR" sz="1800" b="0" strike="noStrike" spc="-1">
              <a:latin typeface="Arial"/>
            </a:endParaRPr>
          </a:p>
          <a:p>
            <a:pPr marL="263520" indent="-263160">
              <a:lnSpc>
                <a:spcPct val="100000"/>
              </a:lnSpc>
              <a:spcAft>
                <a:spcPts val="1199"/>
              </a:spcAft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3. Les énergies thermiques renouvelables n’ont pas dans le mix énergétique la place prioritaire qu’elles devraient avoir : biomasse, géothermies, biogaz, solaire thermique, chaleur fatale, et réseaux de chaleur</a:t>
            </a:r>
            <a:endParaRPr lang="fr-FR" sz="1800" b="0" strike="noStrike" spc="-1">
              <a:latin typeface="Arial"/>
            </a:endParaRPr>
          </a:p>
          <a:p>
            <a:pPr marL="263520" indent="-263160">
              <a:lnSpc>
                <a:spcPct val="100000"/>
              </a:lnSpc>
              <a:spcAft>
                <a:spcPts val="1199"/>
              </a:spcAft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4. L’efficacité énergétique liée au chauffage n’a pas la place prioritaire qu’elle devrait avoir dans les soutiens publics.</a:t>
            </a:r>
            <a:endParaRPr lang="fr-FR" sz="1800" b="0" strike="noStrike" spc="-1">
              <a:latin typeface="Arial"/>
            </a:endParaRPr>
          </a:p>
          <a:p>
            <a:pPr marL="263520" indent="-263160">
              <a:lnSpc>
                <a:spcPct val="100000"/>
              </a:lnSpc>
              <a:spcAft>
                <a:spcPts val="1199"/>
              </a:spcAft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5. Les exemples étrangers, au sein de l’Union européenne, traduisent des choix différents.</a:t>
            </a:r>
            <a:endParaRPr lang="fr-FR" sz="1800" b="0" strike="noStrike" spc="-1">
              <a:latin typeface="Arial"/>
            </a:endParaRPr>
          </a:p>
          <a:p>
            <a:pPr marL="263520" indent="-263160">
              <a:lnSpc>
                <a:spcPct val="100000"/>
              </a:lnSpc>
              <a:spcAft>
                <a:spcPts val="1199"/>
              </a:spcAft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6. La transition énergétique manque de cohérence au plan territorial </a:t>
            </a:r>
            <a:endParaRPr lang="fr-FR" sz="1800" b="0" strike="noStrike" spc="-1">
              <a:latin typeface="Arial"/>
            </a:endParaRPr>
          </a:p>
          <a:p>
            <a:pPr marL="263520" indent="-263160">
              <a:lnSpc>
                <a:spcPct val="100000"/>
              </a:lnSpc>
              <a:spcAft>
                <a:spcPts val="1199"/>
              </a:spcAft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7. Les méthodes actuelles ne garantissent pas l’adhésion à une transition énergétique qui est mal comprise.</a:t>
            </a:r>
            <a:endParaRPr lang="fr-FR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fr-FR" sz="1800" b="0" strike="noStrike" spc="-1">
              <a:latin typeface="Arial"/>
            </a:endParaRPr>
          </a:p>
          <a:p>
            <a:pPr marL="1257480" indent="-263160">
              <a:lnSpc>
                <a:spcPct val="100000"/>
              </a:lnSpc>
              <a:spcAft>
                <a:spcPts val="601"/>
              </a:spcAft>
            </a:pPr>
            <a:r>
              <a:rPr lang="fr-FR" sz="1800" b="1" strike="noStrike" spc="-1">
                <a:solidFill>
                  <a:srgbClr val="000000"/>
                </a:solidFill>
                <a:latin typeface="Calibri"/>
              </a:rPr>
              <a:t>	</a:t>
            </a:r>
            <a:r>
              <a:rPr lang="fr-FR" sz="2000" b="1" strike="noStrike" spc="-1">
                <a:solidFill>
                  <a:srgbClr val="2F5597"/>
                </a:solidFill>
                <a:latin typeface="Calibri"/>
              </a:rPr>
              <a:t>=&gt; une série de recommandations, diapos suivantes</a:t>
            </a:r>
            <a:endParaRPr lang="fr-FR" sz="20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CustomShape 1"/>
          <p:cNvSpPr/>
          <p:nvPr/>
        </p:nvSpPr>
        <p:spPr>
          <a:xfrm>
            <a:off x="2931480" y="312840"/>
            <a:ext cx="4375080" cy="456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fr-FR" sz="2400" b="1" strike="noStrike" spc="-1">
                <a:solidFill>
                  <a:srgbClr val="2F5597"/>
                </a:solidFill>
                <a:latin typeface="Calibri"/>
              </a:rPr>
              <a:t>Les recommandations du rapport</a:t>
            </a:r>
            <a:endParaRPr lang="fr-FR" sz="2400" b="0" strike="noStrike" spc="-1">
              <a:latin typeface="Arial"/>
            </a:endParaRPr>
          </a:p>
        </p:txBody>
      </p:sp>
      <p:graphicFrame>
        <p:nvGraphicFramePr>
          <p:cNvPr id="48" name="Table 2"/>
          <p:cNvGraphicFramePr/>
          <p:nvPr/>
        </p:nvGraphicFramePr>
        <p:xfrm>
          <a:off x="356040" y="1482480"/>
          <a:ext cx="10873440" cy="4028400"/>
        </p:xfrm>
        <a:graphic>
          <a:graphicData uri="http://schemas.openxmlformats.org/drawingml/2006/table">
            <a:tbl>
              <a:tblPr/>
              <a:tblGrid>
                <a:gridCol w="2115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42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156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fr-FR" sz="1800" b="1" strike="noStrike" spc="-1">
                          <a:solidFill>
                            <a:srgbClr val="FFFFFF"/>
                          </a:solidFill>
                          <a:latin typeface="Calibri"/>
                        </a:rPr>
                        <a:t>chapitre</a:t>
                      </a:r>
                      <a:endParaRPr lang="fr-FR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fr-FR" sz="1800" b="1" strike="noStrike" spc="-1">
                          <a:solidFill>
                            <a:srgbClr val="FFFFFF"/>
                          </a:solidFill>
                          <a:latin typeface="Calibri"/>
                        </a:rPr>
                        <a:t>propositions</a:t>
                      </a:r>
                      <a:endParaRPr lang="fr-FR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fr-FR" sz="1800" b="1" strike="noStrike" spc="-1">
                          <a:solidFill>
                            <a:srgbClr val="FFFFFF"/>
                          </a:solidFill>
                          <a:latin typeface="Calibri"/>
                        </a:rPr>
                        <a:t>ce qu’il faut en penser</a:t>
                      </a:r>
                      <a:endParaRPr lang="fr-FR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1. Recommandations générales</a:t>
                      </a:r>
                      <a:endParaRPr lang="fr-FR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  <a:tc>
                  <a:txBody>
                    <a:bodyPr/>
                    <a:lstStyle/>
                    <a:p>
                      <a:pPr marL="176040" indent="-17568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Calibri Light"/>
                        <a:buAutoNum type="arabicPeriod"/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sortir du « produire +, mieux et - cher », privilégier les politiques visant à consommer moins</a:t>
                      </a:r>
                      <a:endParaRPr lang="fr-FR" sz="1600" b="0" strike="noStrike" spc="-1">
                        <a:latin typeface="Arial"/>
                      </a:endParaRPr>
                    </a:p>
                    <a:p>
                      <a:pPr marL="176040" indent="-17568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Calibri Light"/>
                        <a:buAutoNum type="arabicPeriod"/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sortir des logiques « tout électrique »</a:t>
                      </a:r>
                      <a:endParaRPr lang="fr-FR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fr-FR" sz="18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Avis conformes</a:t>
                      </a:r>
                      <a:endParaRPr lang="fr-FR" sz="14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2. EnR électriques</a:t>
                      </a:r>
                      <a:endParaRPr lang="fr-FR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BF4"/>
                    </a:solidFill>
                  </a:tcPr>
                </a:tc>
                <a:tc>
                  <a:txBody>
                    <a:bodyPr/>
                    <a:lstStyle/>
                    <a:p>
                      <a:pPr marL="176040" indent="-17568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Calibri Light"/>
                        <a:buAutoNum type="arabicPeriod"/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mieux répartir leur déploiement, sur la base d’aides fiscales (IFER, bonus aux régions sous-équipées)</a:t>
                      </a:r>
                      <a:endParaRPr lang="fr-FR" sz="1600" b="0" strike="noStrike" spc="-1">
                        <a:latin typeface="Arial"/>
                      </a:endParaRPr>
                    </a:p>
                    <a:p>
                      <a:pPr marL="176040" indent="-17568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Calibri Light"/>
                        <a:buAutoNum type="arabicPeriod"/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accélérer la fin des « subventions à leur compétitivité », en réduisant les risques des opérateurs et les freins en amont des projets</a:t>
                      </a:r>
                      <a:endParaRPr lang="fr-FR" sz="16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fr-FR" sz="16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3. n’électrifier le parc automobile qu’après avoir mesuré les coûts, en fonction notamment des possibilités de développement de gaz renouvelables dans les territoires</a:t>
                      </a:r>
                      <a:endParaRPr lang="fr-FR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B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1. </a:t>
                      </a: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recommandation non pertinente</a:t>
                      </a: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2. </a:t>
                      </a: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le moyen proposé « en … » traduit une écoute excessive des doléances des opérateurs. Si ces EnR ne sont pas compétitives, il faut arrêter tout de suite ces subventions.</a:t>
                      </a: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3. </a:t>
                      </a: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recommandation de bon sens, mais qui étonnamment demeure marquée par une logique « tout électrique » : elle  ne mentionne pas la 3</a:t>
                      </a:r>
                      <a:r>
                        <a:rPr lang="fr-FR" sz="1400" b="0" strike="noStrike" spc="-1" baseline="30000">
                          <a:solidFill>
                            <a:srgbClr val="000000"/>
                          </a:solidFill>
                          <a:latin typeface="Calibri"/>
                        </a:rPr>
                        <a:t>ème</a:t>
                      </a: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 solution possible, cependant la plus réaliste pour de nombreux ménages, à savoir les véhicules hybrides, éventuellement rechargeables.</a:t>
                      </a:r>
                      <a:endParaRPr lang="fr-FR" sz="14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B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CustomShape 1"/>
          <p:cNvSpPr/>
          <p:nvPr/>
        </p:nvSpPr>
        <p:spPr>
          <a:xfrm>
            <a:off x="2968920" y="145080"/>
            <a:ext cx="4350960" cy="395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fr-FR" sz="2000" b="1" strike="noStrike" spc="-1">
                <a:solidFill>
                  <a:srgbClr val="2F5597"/>
                </a:solidFill>
                <a:latin typeface="Calibri"/>
              </a:rPr>
              <a:t>Les recommandations du rapport </a:t>
            </a:r>
            <a:r>
              <a:rPr lang="fr-FR" sz="1800" b="1" strike="noStrike" spc="-1">
                <a:solidFill>
                  <a:srgbClr val="2F5597"/>
                </a:solidFill>
                <a:latin typeface="Calibri"/>
              </a:rPr>
              <a:t>(suite)</a:t>
            </a:r>
            <a:endParaRPr lang="fr-FR" sz="1800" b="0" strike="noStrike" spc="-1">
              <a:latin typeface="Arial"/>
            </a:endParaRPr>
          </a:p>
        </p:txBody>
      </p:sp>
      <p:graphicFrame>
        <p:nvGraphicFramePr>
          <p:cNvPr id="50" name="Table 2"/>
          <p:cNvGraphicFramePr/>
          <p:nvPr/>
        </p:nvGraphicFramePr>
        <p:xfrm>
          <a:off x="345240" y="711360"/>
          <a:ext cx="11222280" cy="6314400"/>
        </p:xfrm>
        <a:graphic>
          <a:graphicData uri="http://schemas.openxmlformats.org/drawingml/2006/table">
            <a:tbl>
              <a:tblPr/>
              <a:tblGrid>
                <a:gridCol w="1086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61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736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fr-FR" sz="1800" b="1" strike="noStrike" spc="-1">
                          <a:solidFill>
                            <a:srgbClr val="FFFFFF"/>
                          </a:solidFill>
                          <a:latin typeface="Calibri"/>
                        </a:rPr>
                        <a:t>chapitre</a:t>
                      </a:r>
                      <a:endParaRPr lang="fr-FR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fr-FR" sz="1800" b="1" strike="noStrike" spc="-1">
                          <a:solidFill>
                            <a:srgbClr val="FFFFFF"/>
                          </a:solidFill>
                          <a:latin typeface="Calibri"/>
                        </a:rPr>
                        <a:t>propositions</a:t>
                      </a:r>
                      <a:endParaRPr lang="fr-FR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fr-FR" sz="1800" b="1" strike="noStrike" spc="-1">
                          <a:solidFill>
                            <a:srgbClr val="FFFFFF"/>
                          </a:solidFill>
                          <a:latin typeface="Calibri"/>
                        </a:rPr>
                        <a:t>ce qu’il faut en penser</a:t>
                      </a:r>
                      <a:endParaRPr lang="fr-FR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3. Éolien</a:t>
                      </a:r>
                      <a:endParaRPr lang="fr-FR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1. mieux démanteler : </a:t>
                      </a:r>
                      <a:endParaRPr lang="fr-FR" sz="16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    - excavation complète des fondations (mais possibilité de dérogation)</a:t>
                      </a: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    - augmenter la garantie selon la taille du rotor, jusqu’à 75 k€ par éolienne</a:t>
                      </a: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2. mieux associer les territoires, </a:t>
                      </a: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par une charte contraignante de bonnes pratiques</a:t>
                      </a: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3. associer les communes limitrophes</a:t>
                      </a:r>
                      <a:endParaRPr lang="fr-FR" sz="16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Et améliorer les retombées fiscales pour celles qui sont les plus proches</a:t>
                      </a: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4. mettre en place une obligation de communication du changement d’exploitant aux communes et Com Com</a:t>
                      </a:r>
                      <a:endParaRPr lang="fr-FR" sz="16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fr-FR" sz="16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5. mieux consulter les citoyens, </a:t>
                      </a: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par un sondage réalisé par un organisme indépendant concluant la période de concertation</a:t>
                      </a: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6. Repowering :</a:t>
                      </a:r>
                      <a:endParaRPr lang="fr-FR" sz="16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 - encourager le repowering des parcs les plus anciens</a:t>
                      </a: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 - ne pas le considérer comme une nouvelle installation sauf avis contraire d’une autorité architecturale compétente.</a:t>
                      </a: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7. éolien en mer : </a:t>
                      </a:r>
                      <a:endParaRPr lang="fr-FR" sz="16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L’encourager tout en prenant mieux en considération les zones de pêche</a:t>
                      </a: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8. mieux répartir les financements de recherche</a:t>
                      </a:r>
                      <a:endParaRPr lang="fr-FR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1.</a:t>
                      </a:r>
                      <a:endParaRPr lang="fr-FR" sz="16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 - dérogation suggérée (détails p. 288) non pertinente </a:t>
                      </a: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 - niveau proposé (75 k€) insuffisant</a:t>
                      </a: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2. </a:t>
                      </a: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recommandation non pertinente, sauf à ce que la charte soit rendue opposable auprès des services de l’Etat (contrôles, suivis) et auprès des juridictions</a:t>
                      </a: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3. </a:t>
                      </a:r>
                      <a:endParaRPr lang="fr-FR" sz="16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La question des retombées fiscales est seconde.</a:t>
                      </a: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4. </a:t>
                      </a: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Ne pas la limiter aux communes et com com : les citoyens aussi doivent le savoir.</a:t>
                      </a: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5. </a:t>
                      </a: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Le sondage devrait se limiter aux riverains et aux associations de protection de l’environnement.</a:t>
                      </a: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6. </a:t>
                      </a:r>
                      <a:endParaRPr lang="fr-FR" sz="16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 - le repowering n’est acceptable que sans augmentation des hauteurs ni des émissions sonores.</a:t>
                      </a: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 - proposition inacceptable : pas de repowering sans une nouvelle étude d’impact, complète.</a:t>
                      </a: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7. </a:t>
                      </a: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Oubli de conditions : réel éloignement des côtes (40-50 km), faune migratoire, faune marine, parcs marins, etc.</a:t>
                      </a: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8. </a:t>
                      </a: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Pas de désaccord de principe</a:t>
                      </a:r>
                      <a:endParaRPr lang="fr-FR" sz="14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" name="Table 1"/>
          <p:cNvGraphicFramePr/>
          <p:nvPr/>
        </p:nvGraphicFramePr>
        <p:xfrm>
          <a:off x="297360" y="774720"/>
          <a:ext cx="11622600" cy="5217120"/>
        </p:xfrm>
        <a:graphic>
          <a:graphicData uri="http://schemas.openxmlformats.org/drawingml/2006/table">
            <a:tbl>
              <a:tblPr/>
              <a:tblGrid>
                <a:gridCol w="14979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158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087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fr-FR" sz="1800" b="1" strike="noStrike" spc="-1">
                          <a:solidFill>
                            <a:srgbClr val="FFFFFF"/>
                          </a:solidFill>
                          <a:latin typeface="Calibri"/>
                        </a:rPr>
                        <a:t>chapitre</a:t>
                      </a:r>
                      <a:endParaRPr lang="fr-FR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fr-FR" sz="1800" b="1" strike="noStrike" spc="-1">
                          <a:solidFill>
                            <a:srgbClr val="FFFFFF"/>
                          </a:solidFill>
                          <a:latin typeface="Calibri"/>
                        </a:rPr>
                        <a:t>propositions</a:t>
                      </a:r>
                      <a:endParaRPr lang="fr-FR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fr-FR" sz="1800" b="1" strike="noStrike" spc="-1">
                          <a:solidFill>
                            <a:srgbClr val="FFFFFF"/>
                          </a:solidFill>
                          <a:latin typeface="Calibri"/>
                        </a:rPr>
                        <a:t>ce qu’il faut en penser</a:t>
                      </a:r>
                      <a:endParaRPr lang="fr-FR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4. Transparence des financements</a:t>
                      </a:r>
                      <a:endParaRPr lang="fr-FR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1. rendre le coût réel de l’électricité plus transparent pour le citoyen</a:t>
                      </a:r>
                      <a:endParaRPr lang="fr-FR" sz="16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2. Rapprocher les tarifs règlementés de vente du coût réel du Mwh sur le marché. </a:t>
                      </a:r>
                      <a:endParaRPr lang="fr-FR" sz="16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Baisser les taxes à proportion pour éviter toute augmentation.</a:t>
                      </a: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3. Rendre l’affectation des taxes plus transparente</a:t>
                      </a:r>
                      <a:endParaRPr lang="fr-FR" sz="16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fr-FR" sz="16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4. Supprimer toutes les taxes énergétiques existantes et les fusionner dans une taxe énergétique unique affectée selon clé de répartition avec clé de répartition </a:t>
                      </a:r>
                      <a:endParaRPr lang="fr-FR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1. </a:t>
                      </a: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oui</a:t>
                      </a: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2. </a:t>
                      </a: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si cette industrie est vraiment mature, alors il vaut mieux directement stopper toutes subventions.</a:t>
                      </a: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3. </a:t>
                      </a: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oui</a:t>
                      </a: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4. </a:t>
                      </a: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La proposition du président de la Commission (création d’une taxe unique liée à l’impact CO2 des différentes énergies) est probablement plus pertinente au regard des objectifs de la transition énergétique </a:t>
                      </a:r>
                      <a:endParaRPr lang="fr-FR" sz="14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5. Mieux soutenir les EnR thermiques</a:t>
                      </a:r>
                      <a:endParaRPr lang="fr-FR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B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1. tripler le fonds chaleur et le doter de 1 Md € </a:t>
                      </a:r>
                      <a:endParaRPr lang="fr-FR" sz="16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(financé par recettes liées à fin des remboursements dette de l’Etat à EDF)</a:t>
                      </a: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2. améliorer la communication sur les EnR thermiques</a:t>
                      </a:r>
                      <a:endParaRPr lang="fr-FR" sz="16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3. favoriser les EnR thermiques dans les bâtiments neufs</a:t>
                      </a:r>
                      <a:endParaRPr lang="fr-FR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B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1. </a:t>
                      </a: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Objectif pertinent, mais la solution de financement proposée est discutable</a:t>
                      </a: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2. oui</a:t>
                      </a:r>
                      <a:endParaRPr lang="fr-FR" sz="16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3. oui</a:t>
                      </a:r>
                      <a:endParaRPr lang="fr-FR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B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6. Économies d’énergie</a:t>
                      </a:r>
                      <a:endParaRPr lang="fr-FR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  <a:tc>
                  <a:txBody>
                    <a:bodyPr/>
                    <a:lstStyle/>
                    <a:p>
                      <a:pPr marL="176040" indent="-17568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affecter les quotas carbone à l’amélioration de l’efficacité énergétique</a:t>
                      </a:r>
                      <a:endParaRPr lang="fr-FR" sz="1600" b="0" strike="noStrike" spc="-1">
                        <a:latin typeface="Arial"/>
                      </a:endParaRPr>
                    </a:p>
                    <a:p>
                      <a:pPr marL="176040" indent="-17568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Améliorer l’efficacité du dispositif des certificats d’économie d’énergie (CEE)</a:t>
                      </a:r>
                      <a:endParaRPr lang="fr-FR" sz="1600" b="0" strike="noStrike" spc="-1">
                        <a:latin typeface="Arial"/>
                      </a:endParaRPr>
                    </a:p>
                    <a:p>
                      <a:pPr marL="176040" indent="-17568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Autres mesures concernant notamment les syndicats d’énergie</a:t>
                      </a:r>
                      <a:endParaRPr lang="fr-FR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  <a:tc>
                  <a:txBody>
                    <a:bodyPr/>
                    <a:lstStyle/>
                    <a:p>
                      <a:pPr marL="176040" indent="-17568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oui</a:t>
                      </a:r>
                      <a:endParaRPr lang="fr-FR" sz="16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fr-FR" sz="16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2. oui</a:t>
                      </a:r>
                      <a:endParaRPr lang="fr-FR" sz="16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fr-FR" sz="16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3. à voir</a:t>
                      </a:r>
                      <a:endParaRPr lang="fr-FR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2" name="CustomShape 2"/>
          <p:cNvSpPr/>
          <p:nvPr/>
        </p:nvSpPr>
        <p:spPr>
          <a:xfrm>
            <a:off x="2968920" y="145080"/>
            <a:ext cx="4350960" cy="395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fr-FR" sz="2000" b="1" strike="noStrike" spc="-1">
                <a:solidFill>
                  <a:srgbClr val="2F5597"/>
                </a:solidFill>
                <a:latin typeface="Calibri"/>
              </a:rPr>
              <a:t>Les recommandations du rapport </a:t>
            </a:r>
            <a:r>
              <a:rPr lang="fr-FR" sz="1800" b="1" strike="noStrike" spc="-1">
                <a:solidFill>
                  <a:srgbClr val="2F5597"/>
                </a:solidFill>
                <a:latin typeface="Calibri"/>
              </a:rPr>
              <a:t>(suite)</a:t>
            </a:r>
            <a:endParaRPr lang="fr-FR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3" name="Table 1"/>
          <p:cNvGraphicFramePr/>
          <p:nvPr/>
        </p:nvGraphicFramePr>
        <p:xfrm>
          <a:off x="317520" y="819360"/>
          <a:ext cx="11468160" cy="6156960"/>
        </p:xfrm>
        <a:graphic>
          <a:graphicData uri="http://schemas.openxmlformats.org/drawingml/2006/table">
            <a:tbl>
              <a:tblPr/>
              <a:tblGrid>
                <a:gridCol w="225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75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346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1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fr-FR" sz="1800" b="1" strike="noStrike" spc="-1">
                          <a:solidFill>
                            <a:srgbClr val="FFFFFF"/>
                          </a:solidFill>
                          <a:latin typeface="Calibri"/>
                        </a:rPr>
                        <a:t>chapitre</a:t>
                      </a:r>
                      <a:endParaRPr lang="fr-FR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fr-FR" sz="1800" b="1" strike="noStrike" spc="-1">
                          <a:solidFill>
                            <a:srgbClr val="FFFFFF"/>
                          </a:solidFill>
                          <a:latin typeface="Calibri"/>
                        </a:rPr>
                        <a:t>propositions</a:t>
                      </a:r>
                      <a:endParaRPr lang="fr-FR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fr-FR" sz="1800" b="1" strike="noStrike" spc="-1">
                          <a:solidFill>
                            <a:srgbClr val="FFFFFF"/>
                          </a:solidFill>
                          <a:latin typeface="Calibri"/>
                        </a:rPr>
                        <a:t>ce qu’il faut en penser</a:t>
                      </a:r>
                      <a:endParaRPr lang="fr-FR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25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7. Rénovation énergétique</a:t>
                      </a:r>
                      <a:endParaRPr lang="fr-FR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  <a:tc>
                  <a:txBody>
                    <a:bodyPr/>
                    <a:lstStyle/>
                    <a:p>
                      <a:pPr marL="88920" indent="-8856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 couverture assurantielle des travaux d’efficacité énergétique</a:t>
                      </a:r>
                      <a:endParaRPr lang="fr-FR" sz="1600" b="0" strike="noStrike" spc="-1">
                        <a:latin typeface="Arial"/>
                      </a:endParaRPr>
                    </a:p>
                    <a:p>
                      <a:pPr marL="88920" indent="-8856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 sécuriser sur durée 5 ans le niveau des aides à la rénovation énergétique</a:t>
                      </a:r>
                      <a:endParaRPr lang="fr-FR" sz="1600" b="0" strike="noStrike" spc="-1">
                        <a:latin typeface="Arial"/>
                      </a:endParaRPr>
                    </a:p>
                    <a:p>
                      <a:pPr marL="88920" indent="-8856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 autres propositions techniques</a:t>
                      </a:r>
                      <a:endParaRPr lang="fr-FR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  <a:tc>
                  <a:txBody>
                    <a:bodyPr/>
                    <a:lstStyle/>
                    <a:p>
                      <a:pPr marL="176040" indent="-17568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oui</a:t>
                      </a: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2. </a:t>
                      </a: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oui</a:t>
                      </a: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3. </a:t>
                      </a: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à voir</a:t>
                      </a:r>
                      <a:endParaRPr lang="fr-FR" sz="14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052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8. Lutte contre la précarité énergétique</a:t>
                      </a:r>
                      <a:endParaRPr lang="fr-FR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BF4"/>
                    </a:solidFill>
                  </a:tcPr>
                </a:tc>
                <a:tc>
                  <a:txBody>
                    <a:bodyPr/>
                    <a:lstStyle/>
                    <a:p>
                      <a:pPr marL="88920" indent="-8856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 réunir en un seul dispositif l’ensemble de ces financements,  transformer nos politiques curatives en politiques préventives </a:t>
                      </a:r>
                      <a:endParaRPr lang="fr-FR" sz="1600" b="0" strike="noStrike" spc="-1">
                        <a:latin typeface="Arial"/>
                      </a:endParaRPr>
                    </a:p>
                    <a:p>
                      <a:pPr marL="88920" indent="-8856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 créer une mission d’information sur les politiques de lutte contre la précarité énergétique</a:t>
                      </a:r>
                      <a:endParaRPr lang="fr-FR" sz="1600" b="0" strike="noStrike" spc="-1">
                        <a:latin typeface="Arial"/>
                      </a:endParaRPr>
                    </a:p>
                    <a:p>
                      <a:pPr marL="88920" indent="-8856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 chèques énergie : diverses propositions </a:t>
                      </a:r>
                      <a:endParaRPr lang="fr-FR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BF4"/>
                    </a:solidFill>
                  </a:tcPr>
                </a:tc>
                <a:tc>
                  <a:txBody>
                    <a:bodyPr/>
                    <a:lstStyle/>
                    <a:p>
                      <a:pPr marL="176040" indent="-17568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oui</a:t>
                      </a: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2. </a:t>
                      </a: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une « mission » de plus ?</a:t>
                      </a: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3. </a:t>
                      </a: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propositions intéressantes</a:t>
                      </a:r>
                      <a:endParaRPr lang="fr-FR" sz="14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B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764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9. Mieux associer les territoires, </a:t>
                      </a:r>
                      <a:endParaRPr lang="fr-FR" sz="18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partager les contraintes et les bénéfices de la transition énergétique</a:t>
                      </a:r>
                      <a:endParaRPr lang="fr-FR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  <a:tc>
                  <a:txBody>
                    <a:bodyPr/>
                    <a:lstStyle/>
                    <a:p>
                      <a:pPr marL="88920" indent="-8856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 améliorer les retombées fiscales des projets EnR pour les territoires où ils sont implantés</a:t>
                      </a:r>
                      <a:endParaRPr lang="fr-FR" sz="1600" b="0" strike="noStrike" spc="-1">
                        <a:latin typeface="Arial"/>
                      </a:endParaRPr>
                    </a:p>
                    <a:p>
                      <a:pPr marL="88920" indent="-8856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 rendre plus contraignants les liens entre PPE, SRADDET et PCAET : opposabilité vs négociation</a:t>
                      </a:r>
                      <a:endParaRPr lang="fr-FR" sz="16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fr-FR" sz="1600" b="0" strike="noStrike" spc="-1">
                        <a:latin typeface="Arial"/>
                      </a:endParaRPr>
                    </a:p>
                    <a:p>
                      <a:pPr marL="88920" indent="-8856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 partenariats multi-directionnels incluant l’Ademe</a:t>
                      </a:r>
                      <a:endParaRPr lang="fr-FR" sz="16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fr-FR" sz="16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4. des médiations locales avec les opérateurs </a:t>
                      </a:r>
                      <a:endParaRPr lang="fr-FR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1. </a:t>
                      </a: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proposition sans objet si l’on s’en rapporte au §1 (Recommandations générales)</a:t>
                      </a: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2. dispositif compliqué, car l’opposabilité n’a pas de sens s’il n’est pas tenu compte des caractéristiques du territoire.</a:t>
                      </a: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3. il serait mieux venu de cesser de renforcer l’influence non toujours pertinente de l’Ademe</a:t>
                      </a: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4. dispositif « médiation » au sens légal ?</a:t>
                      </a:r>
                      <a:endParaRPr lang="fr-FR" sz="14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631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10. Mieux associer les citoyens</a:t>
                      </a:r>
                      <a:endParaRPr lang="fr-FR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BF4"/>
                    </a:solidFill>
                  </a:tcPr>
                </a:tc>
                <a:tc>
                  <a:txBody>
                    <a:bodyPr/>
                    <a:lstStyle/>
                    <a:p>
                      <a:pPr marL="88920" indent="-8856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 communication</a:t>
                      </a:r>
                      <a:endParaRPr lang="fr-FR" sz="1600" b="0" strike="noStrike" spc="-1">
                        <a:latin typeface="Arial"/>
                      </a:endParaRPr>
                    </a:p>
                    <a:p>
                      <a:pPr marL="88920" indent="-8856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 suivi des objectifs par des observatoires</a:t>
                      </a:r>
                      <a:endParaRPr lang="fr-FR" sz="16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fr-FR" sz="16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fr-FR" sz="16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3. financement participatif</a:t>
                      </a:r>
                      <a:endParaRPr lang="fr-FR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BF4"/>
                    </a:solidFill>
                  </a:tcPr>
                </a:tc>
                <a:tc>
                  <a:txBody>
                    <a:bodyPr/>
                    <a:lstStyle/>
                    <a:p>
                      <a:pPr marL="88920" indent="-8856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 et 2. mélange de laxisme et de coercition, sans prise en compte de la capacité des citoyens à proposer localement des solutions adaptées à leur territoire (région, Com Com, PNR …)</a:t>
                      </a:r>
                      <a:endParaRPr lang="fr-FR" sz="14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3. financement participatif : un dispositif pernicieux et source de défiance, donc à éviter.</a:t>
                      </a:r>
                      <a:endParaRPr lang="fr-FR" sz="14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B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4" name="CustomShape 2"/>
          <p:cNvSpPr/>
          <p:nvPr/>
        </p:nvSpPr>
        <p:spPr>
          <a:xfrm>
            <a:off x="2918160" y="169560"/>
            <a:ext cx="4894920" cy="395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fr-FR" sz="2000" b="1" strike="noStrike" spc="-1">
                <a:solidFill>
                  <a:srgbClr val="2F5597"/>
                </a:solidFill>
                <a:latin typeface="Calibri"/>
              </a:rPr>
              <a:t>Les recommandations du rapport </a:t>
            </a:r>
            <a:r>
              <a:rPr lang="fr-FR" sz="1800" b="1" strike="noStrike" spc="-1">
                <a:solidFill>
                  <a:srgbClr val="2F5597"/>
                </a:solidFill>
                <a:latin typeface="Calibri"/>
              </a:rPr>
              <a:t>(suite et fin)</a:t>
            </a:r>
            <a:endParaRPr lang="fr-FR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CustomShape 1"/>
          <p:cNvSpPr/>
          <p:nvPr/>
        </p:nvSpPr>
        <p:spPr>
          <a:xfrm>
            <a:off x="1687320" y="275760"/>
            <a:ext cx="7926120" cy="456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fr-FR" sz="2400" b="1" strike="noStrike" spc="-1">
                <a:solidFill>
                  <a:srgbClr val="000000"/>
                </a:solidFill>
                <a:latin typeface="Calibri"/>
              </a:rPr>
              <a:t>Les recommandations du rapport : ce que l’on peut en penser</a:t>
            </a:r>
            <a:endParaRPr lang="fr-FR" sz="2400" b="0" strike="noStrike" spc="-1">
              <a:latin typeface="Arial"/>
            </a:endParaRPr>
          </a:p>
        </p:txBody>
      </p:sp>
      <p:sp>
        <p:nvSpPr>
          <p:cNvPr id="56" name="CustomShape 2"/>
          <p:cNvSpPr/>
          <p:nvPr/>
        </p:nvSpPr>
        <p:spPr>
          <a:xfrm>
            <a:off x="674640" y="828000"/>
            <a:ext cx="10842840" cy="54835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fr-FR" sz="2000" b="1" strike="noStrike" spc="-1">
                <a:solidFill>
                  <a:srgbClr val="2F5597"/>
                </a:solidFill>
                <a:latin typeface="Calibri"/>
              </a:rPr>
              <a:t>A. Recommandations pouvant faire consensus :</a:t>
            </a:r>
            <a:endParaRPr lang="fr-FR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Reco 1 : sortir du « produire +, mieux et - cher », privilégier les politiques visant à consommer moins, et sortir des logiques « tout électrique »</a:t>
            </a:r>
            <a:endParaRPr lang="fr-FR" sz="1800" b="0" strike="noStrike" spc="-1">
              <a:latin typeface="Arial"/>
            </a:endParaRPr>
          </a:p>
          <a:p>
            <a:pPr marL="457200" indent="-799920">
              <a:lnSpc>
                <a:spcPct val="100000"/>
              </a:lnSpc>
            </a:pPr>
            <a:endParaRPr lang="fr-FR" sz="1800" b="0" strike="noStrike" spc="-1">
              <a:latin typeface="Arial"/>
            </a:endParaRPr>
          </a:p>
          <a:p>
            <a:pPr marL="457200" indent="-799920">
              <a:lnSpc>
                <a:spcPct val="100000"/>
              </a:lnSpc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Reco 5 : mieux soutenir les EnR thermiques</a:t>
            </a:r>
            <a:endParaRPr lang="fr-FR" sz="1800" b="0" strike="noStrike" spc="-1">
              <a:latin typeface="Arial"/>
            </a:endParaRPr>
          </a:p>
          <a:p>
            <a:pPr marL="457200" indent="-799920">
              <a:lnSpc>
                <a:spcPct val="100000"/>
              </a:lnSpc>
            </a:pPr>
            <a:endParaRPr lang="fr-FR" sz="1800" b="0" strike="noStrike" spc="-1">
              <a:latin typeface="Arial"/>
            </a:endParaRPr>
          </a:p>
          <a:p>
            <a:pPr marL="457200" indent="-799920">
              <a:lnSpc>
                <a:spcPct val="100000"/>
              </a:lnSpc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Reco 6 : économies d’énergie </a:t>
            </a:r>
            <a:endParaRPr lang="fr-FR" sz="1800" b="0" strike="noStrike" spc="-1">
              <a:latin typeface="Arial"/>
            </a:endParaRPr>
          </a:p>
          <a:p>
            <a:pPr marL="457200" indent="-799920">
              <a:lnSpc>
                <a:spcPct val="100000"/>
              </a:lnSpc>
            </a:pPr>
            <a:endParaRPr lang="fr-FR" sz="1800" b="0" strike="noStrike" spc="-1">
              <a:latin typeface="Arial"/>
            </a:endParaRPr>
          </a:p>
          <a:p>
            <a:pPr marL="457200" indent="-799920">
              <a:lnSpc>
                <a:spcPct val="100000"/>
              </a:lnSpc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Reco 7 : rénovation énergétique</a:t>
            </a:r>
            <a:endParaRPr lang="fr-FR" sz="1800" b="0" strike="noStrike" spc="-1">
              <a:latin typeface="Arial"/>
            </a:endParaRPr>
          </a:p>
          <a:p>
            <a:pPr marL="457200" indent="-799920">
              <a:lnSpc>
                <a:spcPct val="100000"/>
              </a:lnSpc>
            </a:pPr>
            <a:endParaRPr lang="fr-FR" sz="1800" b="0" strike="noStrike" spc="-1">
              <a:latin typeface="Arial"/>
            </a:endParaRPr>
          </a:p>
          <a:p>
            <a:pPr marL="457200" indent="-799920">
              <a:lnSpc>
                <a:spcPct val="100000"/>
              </a:lnSpc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Reco 8 : lutte contre la précarité énergétique</a:t>
            </a:r>
            <a:endParaRPr lang="fr-FR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fr-FR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2000" b="1" strike="noStrike" spc="-1">
                <a:solidFill>
                  <a:srgbClr val="2F5597"/>
                </a:solidFill>
                <a:latin typeface="Calibri"/>
              </a:rPr>
              <a:t>B. Idées générales acceptables </a:t>
            </a:r>
            <a:r>
              <a:rPr lang="fr-FR" sz="2000" b="1" strike="noStrike" spc="-1">
                <a:solidFill>
                  <a:srgbClr val="FF0000"/>
                </a:solidFill>
                <a:latin typeface="Calibri"/>
              </a:rPr>
              <a:t>mais recommandations concrètes non adaptées </a:t>
            </a:r>
            <a:r>
              <a:rPr lang="fr-FR" sz="2000" b="1" strike="noStrike" spc="-1">
                <a:solidFill>
                  <a:srgbClr val="000000"/>
                </a:solidFill>
                <a:latin typeface="Calibri"/>
              </a:rPr>
              <a:t>:</a:t>
            </a:r>
            <a:endParaRPr lang="fr-FR" sz="2000" b="0" strike="noStrike" spc="-1">
              <a:latin typeface="Arial"/>
            </a:endParaRPr>
          </a:p>
          <a:p>
            <a:pPr marL="372960" indent="-799920">
              <a:lnSpc>
                <a:spcPct val="100000"/>
              </a:lnSpc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* siffler la fin des subventions aux EnR intermittentes : oui, mais quand et comment (in-Reco 2 et Reco 4)</a:t>
            </a:r>
            <a:endParaRPr lang="fr-FR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       * comment améliorer la cohérence Etat - Région - EPCI en respectant les spécificités des territoires (Reco 9)</a:t>
            </a:r>
            <a:endParaRPr lang="fr-FR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       * comment mieux associer les citoyens (Reco 10)</a:t>
            </a:r>
            <a:endParaRPr lang="fr-FR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fr-FR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2000" b="1" strike="noStrike" spc="-1">
                <a:solidFill>
                  <a:srgbClr val="FF0000"/>
                </a:solidFill>
                <a:latin typeface="Calibri"/>
              </a:rPr>
              <a:t>C. Un grand absent des recommandations : l’environnement</a:t>
            </a:r>
            <a:endParaRPr lang="fr-FR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       * l’environnement s’y réduit à la baisse du CO²</a:t>
            </a:r>
            <a:endParaRPr lang="fr-FR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       * pas de méta-principes pour :</a:t>
            </a:r>
            <a:endParaRPr lang="fr-FR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	- réduire l’artificialisation des sols, protéger eau-flore-faune, paysages et patrimoines</a:t>
            </a:r>
            <a:endParaRPr lang="fr-FR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	- protéger le cadre de vie et l’attractivité des territoires, maîtriser le prix de l’énergie</a:t>
            </a:r>
            <a:endParaRPr lang="fr-FR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CustomShape 1"/>
          <p:cNvSpPr/>
          <p:nvPr/>
        </p:nvSpPr>
        <p:spPr>
          <a:xfrm>
            <a:off x="496440" y="249840"/>
            <a:ext cx="9965160" cy="364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Parmi les recommandations complémentaires émises par certains membres de la commission d’enquête :</a:t>
            </a:r>
            <a:endParaRPr lang="fr-FR" sz="1800" b="0" strike="noStrike" spc="-1">
              <a:latin typeface="Arial"/>
            </a:endParaRPr>
          </a:p>
        </p:txBody>
      </p:sp>
      <p:pic>
        <p:nvPicPr>
          <p:cNvPr id="58" name="Image 5"/>
          <p:cNvPicPr/>
          <p:nvPr/>
        </p:nvPicPr>
        <p:blipFill>
          <a:blip r:embed="rId2"/>
          <a:srcRect l="24127" t="20562" r="58260" b="20646"/>
          <a:stretch/>
        </p:blipFill>
        <p:spPr>
          <a:xfrm>
            <a:off x="1180800" y="817200"/>
            <a:ext cx="3873600" cy="5223240"/>
          </a:xfrm>
          <a:prstGeom prst="rect">
            <a:avLst/>
          </a:prstGeom>
          <a:ln>
            <a:noFill/>
          </a:ln>
        </p:spPr>
      </p:pic>
      <p:pic>
        <p:nvPicPr>
          <p:cNvPr id="59" name="Image 6"/>
          <p:cNvPicPr/>
          <p:nvPr/>
        </p:nvPicPr>
        <p:blipFill>
          <a:blip r:embed="rId3"/>
          <a:srcRect l="24127" t="23648" r="58257" b="10283"/>
          <a:stretch/>
        </p:blipFill>
        <p:spPr>
          <a:xfrm>
            <a:off x="6015240" y="1068480"/>
            <a:ext cx="3800520" cy="5354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CustomShape 1"/>
          <p:cNvSpPr/>
          <p:nvPr/>
        </p:nvSpPr>
        <p:spPr>
          <a:xfrm>
            <a:off x="3548160" y="297360"/>
            <a:ext cx="4178520" cy="395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fr-FR" sz="2000" b="1" strike="noStrike" spc="-1">
                <a:solidFill>
                  <a:srgbClr val="2F5597"/>
                </a:solidFill>
                <a:latin typeface="Calibri"/>
              </a:rPr>
              <a:t>Que va, que peut devenir ce rapport ?</a:t>
            </a:r>
            <a:endParaRPr lang="fr-FR" sz="2000" b="0" strike="noStrike" spc="-1">
              <a:latin typeface="Arial"/>
            </a:endParaRPr>
          </a:p>
        </p:txBody>
      </p:sp>
      <p:sp>
        <p:nvSpPr>
          <p:cNvPr id="61" name="CustomShape 2"/>
          <p:cNvSpPr/>
          <p:nvPr/>
        </p:nvSpPr>
        <p:spPr>
          <a:xfrm>
            <a:off x="748800" y="1172880"/>
            <a:ext cx="9577440" cy="5668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>
              <a:lnSpc>
                <a:spcPct val="100000"/>
              </a:lnSpc>
              <a:spcAft>
                <a:spcPts val="601"/>
              </a:spcAft>
            </a:pPr>
            <a:r>
              <a:rPr lang="fr-FR" sz="1800" b="1" strike="noStrike" spc="-1">
                <a:solidFill>
                  <a:srgbClr val="000000"/>
                </a:solidFill>
                <a:latin typeface="Calibri"/>
              </a:rPr>
              <a:t>A. au niveau national, parmi les possibilités :</a:t>
            </a:r>
            <a:endParaRPr lang="fr-FR" sz="1800" b="0" strike="noStrike" spc="-1">
              <a:latin typeface="Arial"/>
            </a:endParaRPr>
          </a:p>
          <a:p>
            <a:pPr marL="263520" indent="-159840">
              <a:lnSpc>
                <a:spcPct val="100000"/>
              </a:lnSpc>
              <a:spcAft>
                <a:spcPts val="601"/>
              </a:spcAft>
              <a:buClr>
                <a:srgbClr val="000000"/>
              </a:buClr>
              <a:buFont typeface="StarSymbol"/>
              <a:buAutoNum type="arabicPeriod"/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 rapport enterré</a:t>
            </a:r>
            <a:endParaRPr lang="fr-FR" sz="1800" b="0" strike="noStrike" spc="-1">
              <a:latin typeface="Arial"/>
            </a:endParaRPr>
          </a:p>
          <a:p>
            <a:pPr marL="263520" indent="-159840">
              <a:lnSpc>
                <a:spcPct val="100000"/>
              </a:lnSpc>
              <a:spcAft>
                <a:spcPts val="601"/>
              </a:spcAft>
              <a:buClr>
                <a:srgbClr val="000000"/>
              </a:buClr>
              <a:buFont typeface="StarSymbol"/>
              <a:buAutoNum type="arabicPeriod"/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 rapport communiqué à la Convention citoyenne du climat</a:t>
            </a:r>
            <a:endParaRPr lang="fr-FR" sz="1800" b="0" strike="noStrike" spc="-1">
              <a:latin typeface="Arial"/>
            </a:endParaRPr>
          </a:p>
          <a:p>
            <a:pPr marL="263520" indent="-159840">
              <a:lnSpc>
                <a:spcPct val="100000"/>
              </a:lnSpc>
              <a:buClr>
                <a:srgbClr val="000000"/>
              </a:buClr>
              <a:buFont typeface="StarSymbol"/>
              <a:buAutoNum type="arabicPeriod"/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 reprise par le gouvernement dans son décret PPE de …</a:t>
            </a:r>
            <a:endParaRPr lang="fr-FR" sz="1800" b="0" strike="noStrike" spc="-1">
              <a:latin typeface="Arial"/>
            </a:endParaRPr>
          </a:p>
          <a:p>
            <a:pPr marL="846000" lvl="1" indent="-285480">
              <a:lnSpc>
                <a:spcPct val="100000"/>
              </a:lnSpc>
              <a:buClr>
                <a:srgbClr val="000000"/>
              </a:buClr>
              <a:buFont typeface="Wingdings" charset="2"/>
              <a:buChar char=""/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tous ses contenus </a:t>
            </a:r>
            <a:endParaRPr lang="fr-FR" sz="1800" b="0" strike="noStrike" spc="-1">
              <a:latin typeface="Arial"/>
            </a:endParaRPr>
          </a:p>
          <a:p>
            <a:pPr marL="846000" lvl="1" indent="-285480">
              <a:lnSpc>
                <a:spcPct val="100000"/>
              </a:lnSpc>
              <a:spcAft>
                <a:spcPts val="601"/>
              </a:spcAft>
              <a:buClr>
                <a:srgbClr val="000000"/>
              </a:buClr>
              <a:buFont typeface="Wingdings" charset="2"/>
              <a:buChar char=""/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les seules recommandations qui lui permettent de verdir son projet</a:t>
            </a:r>
            <a:endParaRPr lang="fr-FR" sz="1800" b="0" strike="noStrike" spc="-1">
              <a:latin typeface="Arial"/>
            </a:endParaRPr>
          </a:p>
          <a:p>
            <a:pPr marL="263520" indent="-159840">
              <a:lnSpc>
                <a:spcPct val="100000"/>
              </a:lnSpc>
              <a:spcAft>
                <a:spcPts val="601"/>
              </a:spcAft>
              <a:buClr>
                <a:srgbClr val="000000"/>
              </a:buClr>
              <a:buFont typeface="StarSymbol"/>
              <a:buAutoNum type="arabicPeriod"/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 création d’un GT avec les opérateurs pour leur donner de nouveaux avantages </a:t>
            </a:r>
            <a:endParaRPr lang="fr-FR" sz="1800" b="0" strike="noStrike" spc="-1">
              <a:latin typeface="Arial"/>
            </a:endParaRPr>
          </a:p>
          <a:p>
            <a:pPr marL="263520" indent="-159840">
              <a:lnSpc>
                <a:spcPct val="100000"/>
              </a:lnSpc>
              <a:buClr>
                <a:srgbClr val="000000"/>
              </a:buClr>
              <a:buFont typeface="StarSymbol"/>
              <a:buAutoNum type="arabicPeriod"/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 lancement effectif du GT « acceptabilité de l’éolien » piloté par la ministre </a:t>
            </a:r>
            <a:endParaRPr lang="fr-FR" sz="1800" b="0" strike="noStrike" spc="-1">
              <a:latin typeface="Arial"/>
            </a:endParaRPr>
          </a:p>
          <a:p>
            <a:pPr marL="103320">
              <a:lnSpc>
                <a:spcPct val="100000"/>
              </a:lnSpc>
              <a:spcAft>
                <a:spcPts val="601"/>
              </a:spcAft>
            </a:pPr>
            <a:r>
              <a:rPr lang="fr-FR" sz="1600" b="0" strike="noStrike" spc="-1">
                <a:solidFill>
                  <a:srgbClr val="000000"/>
                </a:solidFill>
                <a:latin typeface="Calibri"/>
              </a:rPr>
              <a:t>    (réf. interview FR3 d’Emm. Wargon le 27 août 2019 à Rullac - Aveyron)</a:t>
            </a:r>
            <a:endParaRPr lang="fr-FR" sz="1600" b="0" strike="noStrike" spc="-1">
              <a:latin typeface="Arial"/>
            </a:endParaRPr>
          </a:p>
          <a:p>
            <a:pPr marL="103320">
              <a:lnSpc>
                <a:spcPct val="100000"/>
              </a:lnSpc>
            </a:pPr>
            <a:endParaRPr lang="fr-FR" sz="1600" b="0" strike="noStrike" spc="-1">
              <a:latin typeface="Arial"/>
            </a:endParaRPr>
          </a:p>
          <a:p>
            <a:pPr marL="103320">
              <a:lnSpc>
                <a:spcPct val="100000"/>
              </a:lnSpc>
            </a:pPr>
            <a:r>
              <a:rPr lang="fr-FR" sz="1800" b="1" strike="noStrike" spc="-1">
                <a:solidFill>
                  <a:srgbClr val="000000"/>
                </a:solidFill>
                <a:latin typeface="Calibri"/>
              </a:rPr>
              <a:t>B. Au niveau territorial, se mettre en action :</a:t>
            </a:r>
            <a:endParaRPr lang="fr-FR" sz="1800" b="0" strike="noStrike" spc="-1">
              <a:latin typeface="Arial"/>
            </a:endParaRPr>
          </a:p>
          <a:p>
            <a:pPr marL="446040" indent="-342720">
              <a:lnSpc>
                <a:spcPct val="100000"/>
              </a:lnSpc>
              <a:spcAft>
                <a:spcPts val="601"/>
              </a:spcAft>
              <a:buClr>
                <a:srgbClr val="000000"/>
              </a:buClr>
              <a:buFont typeface="StarSymbol"/>
              <a:buAutoNum type="arabicPeriod"/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organiser des réunions d’information publiques, afin de valoriser les meilleures pages du rapport</a:t>
            </a:r>
            <a:endParaRPr lang="fr-FR" sz="1800" b="0" strike="noStrike" spc="-1">
              <a:latin typeface="Arial"/>
            </a:endParaRPr>
          </a:p>
          <a:p>
            <a:pPr marL="446040" indent="-342720">
              <a:lnSpc>
                <a:spcPct val="100000"/>
              </a:lnSpc>
              <a:spcAft>
                <a:spcPts val="601"/>
              </a:spcAft>
              <a:buClr>
                <a:srgbClr val="000000"/>
              </a:buClr>
              <a:buFont typeface="StarSymbol"/>
              <a:buAutoNum type="arabicPeriod"/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saisir par courrier les services de l’Etat : préfet de Région, préfets, DREAL, DRAC …</a:t>
            </a:r>
            <a:endParaRPr lang="fr-FR" sz="1800" b="0" strike="noStrike" spc="-1">
              <a:latin typeface="Arial"/>
            </a:endParaRPr>
          </a:p>
          <a:p>
            <a:pPr marL="446040" indent="-342720">
              <a:lnSpc>
                <a:spcPct val="100000"/>
              </a:lnSpc>
              <a:buClr>
                <a:srgbClr val="000000"/>
              </a:buClr>
              <a:buFont typeface="StarSymbol"/>
              <a:buAutoNum type="arabicPeriod"/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organiser des réunions avec :</a:t>
            </a:r>
            <a:endParaRPr lang="fr-FR" sz="1800" b="0" strike="noStrike" spc="-1">
              <a:latin typeface="Arial"/>
            </a:endParaRPr>
          </a:p>
          <a:p>
            <a:pPr marL="903240" lvl="1" indent="-342720">
              <a:lnSpc>
                <a:spcPct val="100000"/>
              </a:lnSpc>
              <a:buClr>
                <a:srgbClr val="000000"/>
              </a:buClr>
              <a:buFont typeface="Wingdings" charset="2"/>
              <a:buAutoNum type="arabicPeriod"/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vos parlementaires </a:t>
            </a:r>
            <a:endParaRPr lang="fr-FR" sz="1800" b="0" strike="noStrike" spc="-1">
              <a:latin typeface="Arial"/>
            </a:endParaRPr>
          </a:p>
          <a:p>
            <a:pPr marL="903240" lvl="1" indent="-342720">
              <a:lnSpc>
                <a:spcPct val="100000"/>
              </a:lnSpc>
              <a:spcAft>
                <a:spcPts val="601"/>
              </a:spcAft>
              <a:buClr>
                <a:srgbClr val="000000"/>
              </a:buClr>
              <a:buFont typeface="Wingdings" charset="2"/>
              <a:buAutoNum type="arabicPeriod"/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vos présidents des SCoT</a:t>
            </a:r>
            <a:endParaRPr lang="fr-FR" sz="1800" b="0" strike="noStrike" spc="-1">
              <a:latin typeface="Arial"/>
            </a:endParaRPr>
          </a:p>
          <a:p>
            <a:pPr marL="649440" lvl="1" indent="-285480">
              <a:lnSpc>
                <a:spcPct val="100000"/>
              </a:lnSpc>
              <a:spcAft>
                <a:spcPts val="601"/>
              </a:spcAft>
              <a:buClr>
                <a:srgbClr val="000000"/>
              </a:buClr>
              <a:buFont typeface="Wingdings" charset="2"/>
              <a:buChar char=""/>
            </a:pPr>
            <a:r>
              <a:rPr lang="fr-FR" sz="1800" b="1" i="1" strike="noStrike" spc="-1">
                <a:solidFill>
                  <a:srgbClr val="000000"/>
                </a:solidFill>
                <a:latin typeface="Calibri"/>
              </a:rPr>
              <a:t>exigez la prise en compte des meilleures propositions </a:t>
            </a: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cf. diapo suivante </a:t>
            </a:r>
            <a:endParaRPr lang="fr-FR" sz="1800" b="0" strike="noStrike" spc="-1">
              <a:latin typeface="Arial"/>
            </a:endParaRPr>
          </a:p>
          <a:p>
            <a:pPr marL="88920">
              <a:lnSpc>
                <a:spcPct val="100000"/>
              </a:lnSpc>
              <a:spcAft>
                <a:spcPts val="601"/>
              </a:spcAft>
            </a:pPr>
            <a:r>
              <a:rPr lang="fr-FR" sz="1800" b="0" strike="noStrike" spc="-1">
                <a:solidFill>
                  <a:srgbClr val="000000"/>
                </a:solidFill>
                <a:latin typeface="Calibri"/>
              </a:rPr>
              <a:t>4.   organiser une conférence de presse</a:t>
            </a:r>
            <a:endParaRPr lang="fr-FR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CustomShape 1"/>
          <p:cNvSpPr/>
          <p:nvPr/>
        </p:nvSpPr>
        <p:spPr>
          <a:xfrm>
            <a:off x="2863440" y="258840"/>
            <a:ext cx="4841640" cy="4255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fr-FR" sz="2200" b="1" strike="noStrike" spc="-1">
                <a:solidFill>
                  <a:srgbClr val="2F5597"/>
                </a:solidFill>
                <a:latin typeface="Calibri"/>
              </a:rPr>
              <a:t>Les meilleures propositions, en synthèse</a:t>
            </a:r>
            <a:endParaRPr lang="fr-FR" sz="2200" b="0" strike="noStrike" spc="-1">
              <a:latin typeface="Arial"/>
            </a:endParaRPr>
          </a:p>
        </p:txBody>
      </p:sp>
      <p:sp>
        <p:nvSpPr>
          <p:cNvPr id="63" name="CustomShape 2"/>
          <p:cNvSpPr/>
          <p:nvPr/>
        </p:nvSpPr>
        <p:spPr>
          <a:xfrm>
            <a:off x="610200" y="856440"/>
            <a:ext cx="10552680" cy="5751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fr-FR" sz="1600" b="0" strike="noStrike" spc="-1">
                <a:solidFill>
                  <a:srgbClr val="000000"/>
                </a:solidFill>
                <a:latin typeface="Calibri"/>
              </a:rPr>
              <a:t>Dès lors qu’il est acquis par le travail de la commission Aubert que :</a:t>
            </a:r>
            <a:endParaRPr lang="fr-FR" sz="1600" b="0" strike="noStrike" spc="-1">
              <a:latin typeface="Arial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StarSymbol"/>
              <a:buAutoNum type="arabicParenR"/>
            </a:pPr>
            <a:r>
              <a:rPr lang="fr-FR" sz="1600" b="0" strike="noStrike" spc="-1">
                <a:solidFill>
                  <a:srgbClr val="000000"/>
                </a:solidFill>
                <a:latin typeface="Calibri"/>
              </a:rPr>
              <a:t>les électricités intermittentes ne concourent pas à la réduction des émissions de CO² </a:t>
            </a:r>
            <a:endParaRPr lang="fr-FR" sz="1600" b="0" strike="noStrike" spc="-1">
              <a:latin typeface="Arial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StarSymbol"/>
              <a:buAutoNum type="arabicParenR"/>
            </a:pPr>
            <a:r>
              <a:rPr lang="fr-FR" sz="1600" b="0" strike="noStrike" spc="-1">
                <a:solidFill>
                  <a:srgbClr val="000000"/>
                </a:solidFill>
                <a:latin typeface="Calibri"/>
              </a:rPr>
              <a:t>il faut sortir d’une logique « tout électrique » …</a:t>
            </a:r>
            <a:endParaRPr lang="fr-FR" sz="1600" b="0" strike="noStrike" spc="-1">
              <a:latin typeface="Arial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StarSymbol"/>
              <a:buAutoNum type="arabicParenR"/>
            </a:pPr>
            <a:r>
              <a:rPr lang="fr-FR" sz="1600" b="0" strike="noStrike" spc="-1">
                <a:solidFill>
                  <a:srgbClr val="000000"/>
                </a:solidFill>
                <a:latin typeface="Calibri"/>
              </a:rPr>
              <a:t>il faut faire droit à la demande légitime d’acceptabilité sociale et dans les territoires …</a:t>
            </a:r>
            <a:endParaRPr lang="fr-FR" sz="1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fr-FR" sz="1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1800" b="1" strike="noStrike" spc="-1">
                <a:solidFill>
                  <a:srgbClr val="000000"/>
                </a:solidFill>
                <a:latin typeface="Calibri"/>
              </a:rPr>
              <a:t>1. Traduire d’emblée cette orientation par un moratoire sur l’éolien :</a:t>
            </a:r>
            <a:endParaRPr lang="fr-FR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1600" b="0" strike="noStrike" spc="-1">
                <a:solidFill>
                  <a:srgbClr val="000000"/>
                </a:solidFill>
                <a:latin typeface="Calibri"/>
              </a:rPr>
              <a:t>Moratoire sur l’éolien terrestre et sur l’éolien maritime « posé au sol ». Eolien flottant sous réserve d’un éloignement significatif + accord des pêcheurs et des structures de protection de la faune marine et de l’avifaune.</a:t>
            </a:r>
            <a:endParaRPr lang="fr-FR" sz="1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fr-FR" sz="1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1800" b="1" strike="noStrike" spc="-1">
                <a:solidFill>
                  <a:srgbClr val="000000"/>
                </a:solidFill>
                <a:latin typeface="Calibri"/>
              </a:rPr>
              <a:t>2. Réviser la politique de soutiens budgétaires publics directs et indirects :</a:t>
            </a:r>
            <a:endParaRPr lang="fr-FR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1600" b="0" strike="noStrike" spc="-1">
                <a:solidFill>
                  <a:srgbClr val="000000"/>
                </a:solidFill>
                <a:latin typeface="Calibri"/>
              </a:rPr>
              <a:t> * cesser toute politique de soutien budgétaire aux électricités renouvelables dites matures (éolien, PV), et réserver le dispositif de l’ARENH aux opérateurs disposant de leurs propres capacités de production.</a:t>
            </a:r>
            <a:endParaRPr lang="fr-FR" sz="1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1600" b="0" strike="noStrike" spc="-1">
                <a:solidFill>
                  <a:srgbClr val="000000"/>
                </a:solidFill>
                <a:latin typeface="Calibri"/>
              </a:rPr>
              <a:t> * donner la priorité à la rénovation énergétique des bâtiments et aux solutions de mobilité réduisant l’empreinte carbone. </a:t>
            </a:r>
            <a:endParaRPr lang="fr-FR" sz="1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1600" b="0" strike="noStrike" spc="-1">
                <a:solidFill>
                  <a:srgbClr val="000000"/>
                </a:solidFill>
                <a:latin typeface="Calibri"/>
              </a:rPr>
              <a:t> * soutenir les EnR renouvelables thermiques.</a:t>
            </a:r>
            <a:endParaRPr lang="fr-FR" sz="1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fr-FR" sz="1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1800" b="1" strike="noStrike" spc="-1">
                <a:solidFill>
                  <a:srgbClr val="000000"/>
                </a:solidFill>
                <a:latin typeface="Calibri"/>
              </a:rPr>
              <a:t>3. Rénover les règles de l’éolien terrestre :</a:t>
            </a:r>
            <a:endParaRPr lang="fr-FR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1600" b="0" strike="noStrike" spc="-1">
                <a:solidFill>
                  <a:srgbClr val="000000"/>
                </a:solidFill>
                <a:latin typeface="Calibri"/>
              </a:rPr>
              <a:t> * distance envers les habitations et les élevages : 10 fois la hauteur pale comprise</a:t>
            </a:r>
            <a:endParaRPr lang="fr-FR" sz="1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1600" b="0" strike="noStrike" spc="-1">
                <a:solidFill>
                  <a:srgbClr val="000000"/>
                </a:solidFill>
                <a:latin typeface="Calibri"/>
              </a:rPr>
              <a:t> * renforcer les garanties des riverains : procédures de programmation régionale et locale, enquête publique etc.</a:t>
            </a:r>
            <a:endParaRPr lang="fr-FR" sz="1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1600" b="0" strike="noStrike" spc="-1">
                <a:solidFill>
                  <a:srgbClr val="000000"/>
                </a:solidFill>
                <a:latin typeface="Calibri"/>
              </a:rPr>
              <a:t> * repowering : ne l’accepter que sous réserves …</a:t>
            </a:r>
            <a:endParaRPr lang="fr-FR" sz="1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1600" b="0" strike="noStrike" spc="-1">
                <a:solidFill>
                  <a:srgbClr val="000000"/>
                </a:solidFill>
                <a:latin typeface="Calibri"/>
              </a:rPr>
              <a:t>       (1) techniques : pas de rehausse des hauteurs ni des émissions sonores sur toute la bande des fréquences</a:t>
            </a:r>
            <a:endParaRPr lang="fr-FR" sz="1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1600" b="0" strike="noStrike" spc="-1">
                <a:solidFill>
                  <a:srgbClr val="000000"/>
                </a:solidFill>
                <a:latin typeface="Calibri"/>
              </a:rPr>
              <a:t>       (2) procédurales : nouvelle étude d’impact et nouvelle enquête publique</a:t>
            </a:r>
            <a:endParaRPr lang="fr-FR" sz="1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1600" b="0" strike="noStrike" spc="-1">
                <a:solidFill>
                  <a:srgbClr val="000000"/>
                </a:solidFill>
                <a:latin typeface="Calibri"/>
              </a:rPr>
              <a:t> * démantèlement : (1) porter le dépôt de garantie à 75 k€/ MW installé ; (2) retrait complet des fondations en béton</a:t>
            </a:r>
            <a:endParaRPr lang="fr-FR" sz="1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fr-FR" sz="1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1800" b="1" strike="noStrike" spc="-1">
                <a:solidFill>
                  <a:srgbClr val="000000"/>
                </a:solidFill>
                <a:latin typeface="Calibri"/>
              </a:rPr>
              <a:t>4. Remplacer l’ADEME </a:t>
            </a:r>
            <a:r>
              <a:rPr lang="fr-FR" sz="1600" b="0" strike="noStrike" spc="-1">
                <a:solidFill>
                  <a:srgbClr val="000000"/>
                </a:solidFill>
                <a:latin typeface="Calibri"/>
              </a:rPr>
              <a:t>par une structure indépendante des opérateurs privés de l’énergie.</a:t>
            </a:r>
            <a:endParaRPr lang="fr-FR" sz="16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697</TotalTime>
  <Words>1425</Words>
  <Application>Microsoft Office PowerPoint</Application>
  <PresentationFormat>Grand écran</PresentationFormat>
  <Paragraphs>239</Paragraphs>
  <Slides>11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20" baseType="lpstr">
      <vt:lpstr>Arial</vt:lpstr>
      <vt:lpstr>Calibri</vt:lpstr>
      <vt:lpstr>Calibri Light</vt:lpstr>
      <vt:lpstr>DejaVu Sans</vt:lpstr>
      <vt:lpstr>StarSymbol</vt:lpstr>
      <vt:lpstr>Symbol</vt:lpstr>
      <vt:lpstr>Times New Roman</vt:lpstr>
      <vt:lpstr>Wingdings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subject/>
  <dc:creator>Utilisateur</dc:creator>
  <dc:description/>
  <cp:lastModifiedBy>GAUTIER</cp:lastModifiedBy>
  <cp:revision>59</cp:revision>
  <dcterms:created xsi:type="dcterms:W3CDTF">2019-11-28T12:15:20Z</dcterms:created>
  <dcterms:modified xsi:type="dcterms:W3CDTF">2019-11-30T12:50:20Z</dcterms:modified>
  <dc:language>fr-FR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Grand écran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11</vt:i4>
  </property>
</Properties>
</file>