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7" r:id="rId2"/>
    <p:sldId id="376" r:id="rId3"/>
    <p:sldId id="378" r:id="rId4"/>
    <p:sldId id="375" r:id="rId5"/>
    <p:sldId id="369" r:id="rId6"/>
    <p:sldId id="370" r:id="rId7"/>
    <p:sldId id="371" r:id="rId8"/>
    <p:sldId id="372" r:id="rId9"/>
    <p:sldId id="373" r:id="rId10"/>
    <p:sldId id="374" r:id="rId11"/>
    <p:sldId id="257" r:id="rId12"/>
    <p:sldId id="258" r:id="rId13"/>
    <p:sldId id="361" r:id="rId14"/>
    <p:sldId id="362" r:id="rId15"/>
    <p:sldId id="363" r:id="rId16"/>
    <p:sldId id="364" r:id="rId17"/>
    <p:sldId id="365" r:id="rId18"/>
    <p:sldId id="366" r:id="rId19"/>
    <p:sldId id="259" r:id="rId20"/>
    <p:sldId id="260" r:id="rId21"/>
    <p:sldId id="332" r:id="rId22"/>
    <p:sldId id="335" r:id="rId23"/>
    <p:sldId id="359" r:id="rId24"/>
    <p:sldId id="336" r:id="rId25"/>
    <p:sldId id="333" r:id="rId26"/>
    <p:sldId id="337" r:id="rId27"/>
    <p:sldId id="334" r:id="rId28"/>
    <p:sldId id="268" r:id="rId29"/>
    <p:sldId id="272" r:id="rId30"/>
    <p:sldId id="330" r:id="rId31"/>
    <p:sldId id="331" r:id="rId32"/>
    <p:sldId id="354" r:id="rId33"/>
    <p:sldId id="353" r:id="rId34"/>
    <p:sldId id="360" r:id="rId35"/>
    <p:sldId id="270" r:id="rId36"/>
    <p:sldId id="325" r:id="rId37"/>
    <p:sldId id="329" r:id="rId38"/>
    <p:sldId id="276" r:id="rId39"/>
    <p:sldId id="317" r:id="rId40"/>
    <p:sldId id="355" r:id="rId41"/>
    <p:sldId id="357" r:id="rId42"/>
    <p:sldId id="279" r:id="rId43"/>
    <p:sldId id="318" r:id="rId44"/>
    <p:sldId id="281" r:id="rId45"/>
    <p:sldId id="319" r:id="rId46"/>
    <p:sldId id="320" r:id="rId47"/>
    <p:sldId id="341" r:id="rId48"/>
    <p:sldId id="321" r:id="rId49"/>
    <p:sldId id="285" r:id="rId50"/>
    <p:sldId id="324" r:id="rId51"/>
    <p:sldId id="287" r:id="rId52"/>
    <p:sldId id="322" r:id="rId53"/>
    <p:sldId id="356" r:id="rId54"/>
    <p:sldId id="290" r:id="rId55"/>
    <p:sldId id="298" r:id="rId56"/>
    <p:sldId id="326" r:id="rId57"/>
    <p:sldId id="302" r:id="rId58"/>
    <p:sldId id="327" r:id="rId59"/>
    <p:sldId id="328" r:id="rId60"/>
    <p:sldId id="307" r:id="rId61"/>
    <p:sldId id="342" r:id="rId62"/>
    <p:sldId id="346" r:id="rId63"/>
    <p:sldId id="347" r:id="rId64"/>
    <p:sldId id="352" r:id="rId65"/>
    <p:sldId id="351" r:id="rId66"/>
    <p:sldId id="349" r:id="rId67"/>
    <p:sldId id="344" r:id="rId68"/>
    <p:sldId id="358" r:id="rId69"/>
    <p:sldId id="345" r:id="rId70"/>
    <p:sldId id="314" r:id="rId71"/>
    <p:sldId id="309" r:id="rId72"/>
    <p:sldId id="311" r:id="rId73"/>
    <p:sldId id="312" r:id="rId74"/>
    <p:sldId id="308" r:id="rId7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C73"/>
    <a:srgbClr val="233E5F"/>
    <a:srgbClr val="1D34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580" autoAdjust="0"/>
  </p:normalViewPr>
  <p:slideViewPr>
    <p:cSldViewPr>
      <p:cViewPr>
        <p:scale>
          <a:sx n="57" d="100"/>
          <a:sy n="57" d="100"/>
        </p:scale>
        <p:origin x="972" y="4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F07869D5-1767-46ED-B4E0-56D7878DD74D}" type="datetimeFigureOut">
              <a:rPr lang="fr-FR" smtClean="0"/>
              <a:t>28/06/2019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4076833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7869D5-1767-46ED-B4E0-56D7878DD74D}" type="datetimeFigureOut">
              <a:rPr lang="fr-FR" smtClean="0"/>
              <a:t>28/06/2019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428296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7869D5-1767-46ED-B4E0-56D7878DD74D}" type="datetimeFigureOut">
              <a:rPr lang="fr-FR" smtClean="0"/>
              <a:t>28/06/2019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350609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07869D5-1767-46ED-B4E0-56D7878DD74D}" type="datetimeFigureOut">
              <a:rPr lang="fr-FR" smtClean="0"/>
              <a:t>28/06/2019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1960589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07869D5-1767-46ED-B4E0-56D7878DD74D}" type="datetimeFigureOut">
              <a:rPr lang="fr-FR" smtClean="0"/>
              <a:t>28/06/2019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373064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07869D5-1767-46ED-B4E0-56D7878DD74D}" type="datetimeFigureOut">
              <a:rPr lang="fr-FR" smtClean="0"/>
              <a:t>28/06/2019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3477837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07869D5-1767-46ED-B4E0-56D7878DD74D}" type="datetimeFigureOut">
              <a:rPr lang="fr-FR" smtClean="0"/>
              <a:t>28/06/2019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372411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07869D5-1767-46ED-B4E0-56D7878DD74D}" type="datetimeFigureOut">
              <a:rPr lang="fr-FR" smtClean="0"/>
              <a:t>28/06/2019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226044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07869D5-1767-46ED-B4E0-56D7878DD74D}" type="datetimeFigureOut">
              <a:rPr lang="fr-FR" smtClean="0"/>
              <a:t>28/06/2019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4183768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07869D5-1767-46ED-B4E0-56D7878DD74D}" type="datetimeFigureOut">
              <a:rPr lang="fr-FR" smtClean="0"/>
              <a:t>28/06/2019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684396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07869D5-1767-46ED-B4E0-56D7878DD74D}" type="datetimeFigureOut">
              <a:rPr lang="fr-FR" smtClean="0"/>
              <a:t>28/06/2019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57F5E62-2D94-4D03-AAB1-A164B628AFEA}" type="slidenum">
              <a:rPr lang="fr-FR" smtClean="0"/>
              <a:t>‹N°›</a:t>
            </a:fld>
            <a:endParaRPr lang="fr-FR"/>
          </a:p>
        </p:txBody>
      </p:sp>
    </p:spTree>
    <p:extLst>
      <p:ext uri="{BB962C8B-B14F-4D97-AF65-F5344CB8AC3E}">
        <p14:creationId xmlns:p14="http://schemas.microsoft.com/office/powerpoint/2010/main" val="426110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869D5-1767-46ED-B4E0-56D7878DD74D}" type="datetimeFigureOut">
              <a:rPr lang="fr-FR" smtClean="0"/>
              <a:t>28/06/2019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F5E62-2D94-4D03-AAB1-A164B628AFEA}" type="slidenum">
              <a:rPr lang="fr-FR" smtClean="0"/>
              <a:t>‹N°›</a:t>
            </a:fld>
            <a:endParaRPr lang="fr-FR"/>
          </a:p>
        </p:txBody>
      </p:sp>
    </p:spTree>
    <p:extLst>
      <p:ext uri="{BB962C8B-B14F-4D97-AF65-F5344CB8AC3E}">
        <p14:creationId xmlns:p14="http://schemas.microsoft.com/office/powerpoint/2010/main" val="612186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8.jp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10.jp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5.jpe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5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78.png"/><Relationship Id="rId2"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131.jpe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2.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37.jp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jpg"/></Relationships>
</file>

<file path=ppt/slides/_rels/slide6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g"/><Relationship Id="rId4" Type="http://schemas.openxmlformats.org/officeDocument/2006/relationships/image" Target="../media/image144.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pn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5.png"/><Relationship Id="rId7" Type="http://schemas.openxmlformats.org/officeDocument/2006/relationships/image" Target="../media/image25.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76A151-8584-4E71-A6B3-1B1B7769E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332"/>
            <a:ext cx="9133858" cy="6902686"/>
          </a:xfrm>
          <a:prstGeom prst="rect">
            <a:avLst/>
          </a:prstGeom>
        </p:spPr>
      </p:pic>
    </p:spTree>
    <p:extLst>
      <p:ext uri="{BB962C8B-B14F-4D97-AF65-F5344CB8AC3E}">
        <p14:creationId xmlns:p14="http://schemas.microsoft.com/office/powerpoint/2010/main" val="102824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C:\Users\yassine.STOURS\Desktop\hero9.jpg"/>
          <p:cNvPicPr>
            <a:picLocks noChangeAspect="1" noChangeArrowheads="1"/>
          </p:cNvPicPr>
          <p:nvPr/>
        </p:nvPicPr>
        <p:blipFill rotWithShape="1">
          <a:blip r:embed="rId2">
            <a:extLst>
              <a:ext uri="{28A0092B-C50C-407E-A947-70E740481C1C}">
                <a14:useLocalDpi xmlns:a14="http://schemas.microsoft.com/office/drawing/2010/main" val="0"/>
              </a:ext>
            </a:extLst>
          </a:blip>
          <a:srcRect b="3183"/>
          <a:stretch/>
        </p:blipFill>
        <p:spPr bwMode="auto">
          <a:xfrm>
            <a:off x="-1" y="1"/>
            <a:ext cx="9144001" cy="68595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Yassine\Desktop\Slid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 y="1"/>
            <a:ext cx="9144002" cy="6859587"/>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p:cNvSpPr txBox="1"/>
          <p:nvPr/>
        </p:nvSpPr>
        <p:spPr>
          <a:xfrm>
            <a:off x="2036526" y="2099446"/>
            <a:ext cx="4923833" cy="1569660"/>
          </a:xfrm>
          <a:prstGeom prst="rect">
            <a:avLst/>
          </a:prstGeom>
          <a:noFill/>
        </p:spPr>
        <p:txBody>
          <a:bodyPr wrap="square" rtlCol="0">
            <a:spAutoFit/>
          </a:bodyPr>
          <a:lstStyle/>
          <a:p>
            <a:pPr algn="just"/>
            <a:r>
              <a:rPr lang="en-US" sz="1200" b="1" dirty="0">
                <a:solidFill>
                  <a:schemeClr val="bg1"/>
                </a:solidFill>
                <a:latin typeface="Century Gothic" panose="020B0502020202020204" pitchFamily="34" charset="0"/>
                <a:cs typeface="Arial" panose="020B0604020202020204" pitchFamily="34" charset="0"/>
              </a:rPr>
              <a:t>IN 2005, S’TOURS BECAME THE OFFICIAL AMERICAN EXPRESS GLOBAL BUSINESS TRAVEL REPRESENTATIVE FOR MOROCCO.</a:t>
            </a:r>
          </a:p>
          <a:p>
            <a:pPr algn="just"/>
            <a:endParaRPr lang="en-US" sz="1200" b="1" dirty="0">
              <a:solidFill>
                <a:schemeClr val="bg1"/>
              </a:solidFill>
              <a:latin typeface="Century Gothic" panose="020B0502020202020204" pitchFamily="34" charset="0"/>
              <a:cs typeface="Arial" panose="020B0604020202020204" pitchFamily="34" charset="0"/>
            </a:endParaRPr>
          </a:p>
          <a:p>
            <a:pPr algn="just"/>
            <a:r>
              <a:rPr lang="en-US" sz="1200" dirty="0">
                <a:solidFill>
                  <a:schemeClr val="bg1"/>
                </a:solidFill>
                <a:latin typeface="Century Gothic" panose="020B0502020202020204" pitchFamily="34" charset="0"/>
                <a:cs typeface="Arial" panose="020B0604020202020204" pitchFamily="34" charset="0"/>
              </a:rPr>
              <a:t>This prestigious title was awarded thanks to 10 years of consistently excellent services.</a:t>
            </a:r>
          </a:p>
          <a:p>
            <a:pPr algn="just"/>
            <a:endParaRPr lang="en-US" sz="1200" dirty="0">
              <a:solidFill>
                <a:schemeClr val="bg1"/>
              </a:solidFill>
              <a:latin typeface="Century Gothic" panose="020B0502020202020204" pitchFamily="34" charset="0"/>
              <a:cs typeface="Arial" panose="020B0604020202020204" pitchFamily="34" charset="0"/>
            </a:endParaRPr>
          </a:p>
          <a:p>
            <a:pPr algn="just"/>
            <a:r>
              <a:rPr lang="en-US" sz="1200" dirty="0">
                <a:solidFill>
                  <a:schemeClr val="bg1"/>
                </a:solidFill>
                <a:latin typeface="Century Gothic" panose="020B0502020202020204" pitchFamily="34" charset="0"/>
                <a:cs typeface="Arial" panose="020B0604020202020204" pitchFamily="34" charset="0"/>
              </a:rPr>
              <a:t>Every year, </a:t>
            </a:r>
            <a:r>
              <a:rPr lang="en-US" sz="1200" b="1" dirty="0">
                <a:solidFill>
                  <a:schemeClr val="bg1"/>
                </a:solidFill>
                <a:latin typeface="Century Gothic" panose="020B0502020202020204" pitchFamily="34" charset="0"/>
                <a:cs typeface="Arial" panose="020B0604020202020204" pitchFamily="34" charset="0"/>
              </a:rPr>
              <a:t>S’TOURS</a:t>
            </a:r>
            <a:r>
              <a:rPr lang="en-US" sz="1200" dirty="0">
                <a:solidFill>
                  <a:schemeClr val="bg1"/>
                </a:solidFill>
                <a:latin typeface="Century Gothic" panose="020B0502020202020204" pitchFamily="34" charset="0"/>
                <a:cs typeface="Arial" panose="020B0604020202020204" pitchFamily="34" charset="0"/>
              </a:rPr>
              <a:t> caters for international companies with one thing in common: they all have extremely high standards.</a:t>
            </a:r>
            <a:endParaRPr lang="fr-FR" sz="1200" b="1" dirty="0">
              <a:solidFill>
                <a:schemeClr val="bg1"/>
              </a:solidFill>
              <a:latin typeface="Century Gothic" panose="020B0502020202020204" pitchFamily="34" charset="0"/>
              <a:cs typeface="Arial" panose="020B0604020202020204" pitchFamily="34" charset="0"/>
            </a:endParaRPr>
          </a:p>
        </p:txBody>
      </p:sp>
      <p:pic>
        <p:nvPicPr>
          <p:cNvPr id="7172" name="Picture 4" descr="C:\Users\yassine.STOURS\Desktop\Amex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992" y="3808248"/>
            <a:ext cx="1039877" cy="13865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390132" y="4248593"/>
            <a:ext cx="3275095" cy="769441"/>
          </a:xfrm>
          <a:prstGeom prst="rect">
            <a:avLst/>
          </a:prstGeom>
        </p:spPr>
        <p:txBody>
          <a:bodyPr wrap="square">
            <a:spAutoFit/>
          </a:bodyPr>
          <a:lstStyle/>
          <a:p>
            <a:r>
              <a:rPr lang="en-US" sz="2200" dirty="0">
                <a:solidFill>
                  <a:schemeClr val="bg1"/>
                </a:solidFill>
                <a:latin typeface="Century Gothic" panose="020B0502020202020204" pitchFamily="34" charset="0"/>
              </a:rPr>
              <a:t>GLOBAL BUSINESS TRAVEL</a:t>
            </a:r>
          </a:p>
        </p:txBody>
      </p:sp>
      <p:pic>
        <p:nvPicPr>
          <p:cNvPr id="9" name="Picture 20">
            <a:extLst>
              <a:ext uri="{FF2B5EF4-FFF2-40B4-BE49-F238E27FC236}">
                <a16:creationId xmlns:a16="http://schemas.microsoft.com/office/drawing/2014/main" id="{65BADC93-F41E-4DAD-8EFA-3F47564BC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138"/>
            <a:ext cx="9144000" cy="895350"/>
          </a:xfrm>
          <a:prstGeom prst="rect">
            <a:avLst/>
          </a:prstGeom>
        </p:spPr>
      </p:pic>
      <p:sp>
        <p:nvSpPr>
          <p:cNvPr id="13" name="Rectangle 12">
            <a:extLst>
              <a:ext uri="{FF2B5EF4-FFF2-40B4-BE49-F238E27FC236}">
                <a16:creationId xmlns:a16="http://schemas.microsoft.com/office/drawing/2014/main" id="{7F3DF7AC-F66D-4D3A-A40B-3CD766AEF510}"/>
              </a:ext>
            </a:extLst>
          </p:cNvPr>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300" b="1" dirty="0">
                <a:solidFill>
                  <a:schemeClr val="bg1"/>
                </a:solidFill>
                <a:latin typeface="Century Gothic" panose="020B0502020202020204" pitchFamily="34" charset="0"/>
              </a:rPr>
              <a:t>S’TOURS VOYAGES</a:t>
            </a:r>
            <a:endParaRPr lang="en-US" sz="2300" b="1" dirty="0">
              <a:solidFill>
                <a:schemeClr val="bg1"/>
              </a:solidFill>
              <a:latin typeface="Century Gothic" panose="020B0502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9F56F91-8626-4685-96D8-E2F97F488ADB}"/>
              </a:ext>
            </a:extLst>
          </p:cNvPr>
          <p:cNvSpPr/>
          <p:nvPr/>
        </p:nvSpPr>
        <p:spPr>
          <a:xfrm>
            <a:off x="5364088" y="265753"/>
            <a:ext cx="3910917" cy="369332"/>
          </a:xfrm>
          <a:prstGeom prst="rect">
            <a:avLst/>
          </a:prstGeom>
        </p:spPr>
        <p:txBody>
          <a:bodyPr wrap="square">
            <a:spAutoFit/>
          </a:bodyPr>
          <a:lstStyle/>
          <a:p>
            <a:r>
              <a:rPr lang="en-US" b="1" dirty="0">
                <a:solidFill>
                  <a:srgbClr val="2B4C73"/>
                </a:solidFill>
                <a:latin typeface="Century Gothic" panose="020B0502020202020204" pitchFamily="34" charset="0"/>
              </a:rPr>
              <a:t>INTERNATIONAL RECOGNITION</a:t>
            </a:r>
          </a:p>
        </p:txBody>
      </p:sp>
    </p:spTree>
    <p:extLst>
      <p:ext uri="{BB962C8B-B14F-4D97-AF65-F5344CB8AC3E}">
        <p14:creationId xmlns:p14="http://schemas.microsoft.com/office/powerpoint/2010/main" val="24929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585783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 y="-6187"/>
            <a:ext cx="9139282" cy="1048181"/>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0" y="5589240"/>
            <a:ext cx="9144000" cy="1268760"/>
          </a:xfrm>
          <a:prstGeom prst="rect">
            <a:avLst/>
          </a:prstGeom>
        </p:spPr>
      </p:pic>
      <p:pic>
        <p:nvPicPr>
          <p:cNvPr id="22" name="Image 2" descr="LOG"/>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480031" y="160902"/>
            <a:ext cx="3011849" cy="67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3"/>
          <p:cNvSpPr>
            <a:spLocks noChangeArrowheads="1"/>
          </p:cNvSpPr>
          <p:nvPr/>
        </p:nvSpPr>
        <p:spPr bwMode="auto">
          <a:xfrm>
            <a:off x="755576" y="6259378"/>
            <a:ext cx="23765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3000" b="1" dirty="0">
                <a:solidFill>
                  <a:schemeClr val="bg1"/>
                </a:solidFill>
                <a:latin typeface="Century Gothic" pitchFamily="34" charset="0"/>
              </a:rPr>
              <a:t>MOROCCO</a:t>
            </a:r>
            <a:endParaRPr lang="fr-FR" altLang="fr-FR" sz="3000" dirty="0">
              <a:solidFill>
                <a:schemeClr val="bg1"/>
              </a:solidFill>
            </a:endParaRPr>
          </a:p>
        </p:txBody>
      </p:sp>
      <p:sp>
        <p:nvSpPr>
          <p:cNvPr id="24" name="Rectangle 2"/>
          <p:cNvSpPr>
            <a:spLocks noChangeArrowheads="1"/>
          </p:cNvSpPr>
          <p:nvPr/>
        </p:nvSpPr>
        <p:spPr bwMode="auto">
          <a:xfrm>
            <a:off x="179512" y="5962470"/>
            <a:ext cx="36936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0"/>
              </a:spcBef>
              <a:buFontTx/>
              <a:buNone/>
            </a:pPr>
            <a:r>
              <a:rPr lang="fr-FR" altLang="fr-FR" sz="2000" b="1" dirty="0" err="1">
                <a:solidFill>
                  <a:schemeClr val="bg1"/>
                </a:solidFill>
                <a:latin typeface="Century Gothic" pitchFamily="34" charset="0"/>
              </a:rPr>
              <a:t>Welcome</a:t>
            </a:r>
            <a:r>
              <a:rPr lang="fr-FR" altLang="fr-FR" sz="2000" b="1" dirty="0">
                <a:solidFill>
                  <a:schemeClr val="bg1"/>
                </a:solidFill>
                <a:latin typeface="Century Gothic" pitchFamily="34" charset="0"/>
              </a:rPr>
              <a:t> to Our </a:t>
            </a:r>
            <a:r>
              <a:rPr lang="fr-FR" altLang="fr-FR" sz="2000" b="1" dirty="0" err="1">
                <a:solidFill>
                  <a:schemeClr val="bg1"/>
                </a:solidFill>
                <a:latin typeface="Century Gothic" pitchFamily="34" charset="0"/>
              </a:rPr>
              <a:t>Fascinating</a:t>
            </a:r>
            <a:endParaRPr lang="fr-FR" altLang="fr-FR" sz="2000" b="1" dirty="0">
              <a:solidFill>
                <a:schemeClr val="bg1"/>
              </a:solidFill>
              <a:latin typeface="Century Gothic" pitchFamily="34" charset="0"/>
            </a:endParaRPr>
          </a:p>
        </p:txBody>
      </p:sp>
    </p:spTree>
    <p:extLst>
      <p:ext uri="{BB962C8B-B14F-4D97-AF65-F5344CB8AC3E}">
        <p14:creationId xmlns:p14="http://schemas.microsoft.com/office/powerpoint/2010/main" val="381054592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11737"/>
            <a:ext cx="9143999" cy="63163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5589240"/>
            <a:ext cx="9144000" cy="1268760"/>
          </a:xfrm>
          <a:prstGeom prst="rect">
            <a:avLst/>
          </a:prstGeom>
        </p:spPr>
      </p:pic>
      <p:sp>
        <p:nvSpPr>
          <p:cNvPr id="7" name="Rectangle 2"/>
          <p:cNvSpPr>
            <a:spLocks noChangeArrowheads="1"/>
          </p:cNvSpPr>
          <p:nvPr/>
        </p:nvSpPr>
        <p:spPr bwMode="auto">
          <a:xfrm>
            <a:off x="704954" y="6025814"/>
            <a:ext cx="337464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WELCOMING MINT TEA</a:t>
            </a:r>
            <a:endParaRPr lang="fr-FR" altLang="fr-FR" sz="2300" dirty="0">
              <a:solidFill>
                <a:schemeClr val="bg1"/>
              </a:solidFill>
            </a:endParaRPr>
          </a:p>
        </p:txBody>
      </p:sp>
      <p:sp>
        <p:nvSpPr>
          <p:cNvPr id="9" name="Triangle isocèle 7"/>
          <p:cNvSpPr/>
          <p:nvPr/>
        </p:nvSpPr>
        <p:spPr>
          <a:xfrm rot="5400000">
            <a:off x="479405" y="6207424"/>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9805355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21" y="896283"/>
            <a:ext cx="9144000" cy="5961717"/>
          </a:xfrm>
          <a:prstGeom prst="rect">
            <a:avLst/>
          </a:prstGeom>
        </p:spPr>
      </p:pic>
      <p:sp>
        <p:nvSpPr>
          <p:cNvPr id="11"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8"/>
          <p:cNvSpPr>
            <a:spLocks noChangeArrowheads="1"/>
          </p:cNvSpPr>
          <p:nvPr/>
        </p:nvSpPr>
        <p:spPr bwMode="auto">
          <a:xfrm>
            <a:off x="6012160" y="1459412"/>
            <a:ext cx="2808312" cy="5016758"/>
          </a:xfrm>
          <a:prstGeom prst="rect">
            <a:avLst/>
          </a:prstGeom>
          <a:solidFill>
            <a:srgbClr val="1D344F">
              <a:alpha val="88000"/>
            </a:srgbClr>
          </a:solidFill>
          <a:ln>
            <a:noFill/>
          </a:ln>
          <a:effec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fr-FR" sz="1600" dirty="0">
                <a:solidFill>
                  <a:schemeClr val="bg1"/>
                </a:solidFill>
                <a:latin typeface="Calibri" panose="020F0502020204030204" pitchFamily="34" charset="0"/>
                <a:ea typeface="Calibri" panose="020F0502020204030204" pitchFamily="34" charset="0"/>
                <a:cs typeface="Calibri" panose="020F0502020204030204" pitchFamily="34" charset="0"/>
              </a:rPr>
              <a:t>Morocco is located at the northwest of Africa. It is bordered in the north by the Strait of Gibraltar and the Mediterranean Sea; to the south by Mauritania; to the east by Algeria and to the west by the Atlantic Ocean. The Moroccan coast extends over 3,500 km.</a:t>
            </a:r>
            <a:endParaRPr lang="fr-FR" altLang="fr-FR" sz="1600" dirty="0">
              <a:solidFill>
                <a:schemeClr val="bg1"/>
              </a:solidFill>
            </a:endParaRPr>
          </a:p>
          <a:p>
            <a:pPr lvl="0" defTabSz="914400" eaLnBrk="0" fontAlgn="base" hangingPunct="0">
              <a:spcBef>
                <a:spcPct val="0"/>
              </a:spcBef>
              <a:spcAft>
                <a:spcPct val="0"/>
              </a:spcAft>
            </a:pPr>
            <a:r>
              <a:rPr lang="en-US" altLang="fr-FR" sz="1600" dirty="0">
                <a:solidFill>
                  <a:schemeClr val="bg1"/>
                </a:solidFill>
                <a:latin typeface="Calibri" panose="020F0502020204030204" pitchFamily="34" charset="0"/>
                <a:ea typeface="Calibri" panose="020F0502020204030204" pitchFamily="34" charset="0"/>
                <a:cs typeface="Calibri" panose="020F0502020204030204" pitchFamily="34" charset="0"/>
              </a:rPr>
              <a:t>Land Area: 710,850 Km².</a:t>
            </a:r>
            <a:endParaRPr lang="fr-FR" altLang="fr-FR" sz="1600" dirty="0">
              <a:solidFill>
                <a:schemeClr val="bg1"/>
              </a:solidFill>
            </a:endParaRPr>
          </a:p>
          <a:p>
            <a:pPr lvl="0" defTabSz="914400" eaLnBrk="0" fontAlgn="base" hangingPunct="0">
              <a:spcBef>
                <a:spcPct val="0"/>
              </a:spcBef>
              <a:spcAft>
                <a:spcPct val="0"/>
              </a:spcAft>
            </a:pPr>
            <a:r>
              <a:rPr lang="en-US" altLang="fr-FR" sz="1600" dirty="0">
                <a:solidFill>
                  <a:schemeClr val="bg1"/>
                </a:solidFill>
                <a:latin typeface="Calibri" panose="020F0502020204030204" pitchFamily="34" charset="0"/>
                <a:ea typeface="Calibri" panose="020F0502020204030204" pitchFamily="34" charset="0"/>
                <a:cs typeface="Calibri" panose="020F0502020204030204" pitchFamily="34" charset="0"/>
              </a:rPr>
              <a:t>Two coastlines: the Atlantic: 2,934Km and the Mediterranean: 512Km.</a:t>
            </a:r>
          </a:p>
          <a:p>
            <a:pPr eaLnBrk="0" fontAlgn="base" hangingPunct="0">
              <a:spcBef>
                <a:spcPct val="0"/>
              </a:spcBef>
              <a:spcAft>
                <a:spcPct val="0"/>
              </a:spcAft>
            </a:pPr>
            <a:r>
              <a:rPr lang="en-US" altLang="fr-FR" sz="1600" dirty="0">
                <a:solidFill>
                  <a:schemeClr val="bg1"/>
                </a:solidFill>
                <a:latin typeface="Century Gothic" pitchFamily="34" charset="0"/>
              </a:rPr>
              <a:t>Physically, the country predominantly is open to the sea, with 2500 km of Atlantic shores and 500 km of Mediterranean shores .</a:t>
            </a:r>
            <a:endParaRPr kumimoji="0" lang="en-US" altLang="fr-FR" sz="1600" b="0" i="0" u="none" strike="noStrike" cap="none" normalizeH="0" baseline="0" dirty="0">
              <a:ln>
                <a:noFill/>
              </a:ln>
              <a:solidFill>
                <a:schemeClr val="bg1"/>
              </a:solidFill>
              <a:effectLst/>
              <a:latin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13"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4" name="Rectangle 13"/>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200" b="1" dirty="0">
                <a:solidFill>
                  <a:schemeClr val="bg1"/>
                </a:solidFill>
                <a:latin typeface="Century Gothic" pitchFamily="34" charset="0"/>
              </a:rPr>
              <a:t>GEOGRAPHY</a:t>
            </a:r>
          </a:p>
        </p:txBody>
      </p:sp>
    </p:spTree>
    <p:extLst>
      <p:ext uri="{BB962C8B-B14F-4D97-AF65-F5344CB8AC3E}">
        <p14:creationId xmlns:p14="http://schemas.microsoft.com/office/powerpoint/2010/main" val="316859927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975" y="767622"/>
            <a:ext cx="9197976" cy="5973745"/>
          </a:xfrm>
          <a:prstGeom prst="rect">
            <a:avLst/>
          </a:prstGeom>
        </p:spPr>
      </p:pic>
      <p:sp>
        <p:nvSpPr>
          <p:cNvPr id="3" name="Rectangle 2"/>
          <p:cNvSpPr/>
          <p:nvPr/>
        </p:nvSpPr>
        <p:spPr>
          <a:xfrm>
            <a:off x="0" y="399366"/>
            <a:ext cx="9144000" cy="6458634"/>
          </a:xfrm>
          <a:prstGeom prst="rect">
            <a:avLst/>
          </a:prstGeom>
          <a:gradFill flip="none" rotWithShape="1">
            <a:gsLst>
              <a:gs pos="0">
                <a:schemeClr val="accent1">
                  <a:lumMod val="89000"/>
                </a:schemeClr>
              </a:gs>
              <a:gs pos="70000">
                <a:srgbClr val="1D344F">
                  <a:alpha val="94000"/>
                </a:srgb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336" name="Picture 24" descr="C:\Users\yassine.STOURS\Desktop\map moroc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48633"/>
            <a:ext cx="4172297" cy="4727946"/>
          </a:xfrm>
          <a:prstGeom prst="rect">
            <a:avLst/>
          </a:prstGeom>
          <a:noFill/>
          <a:extLst>
            <a:ext uri="{909E8E84-426E-40DD-AFC4-6F175D3DCCD1}">
              <a14:hiddenFill xmlns:a14="http://schemas.microsoft.com/office/drawing/2010/main">
                <a:solidFill>
                  <a:srgbClr val="FFFFFF"/>
                </a:solidFill>
              </a14:hiddenFill>
            </a:ext>
          </a:extLst>
        </p:spPr>
      </p:pic>
      <p:sp>
        <p:nvSpPr>
          <p:cNvPr id="13319" name="Rectangle 1"/>
          <p:cNvSpPr>
            <a:spLocks noChangeArrowheads="1"/>
          </p:cNvSpPr>
          <p:nvPr/>
        </p:nvSpPr>
        <p:spPr bwMode="auto">
          <a:xfrm>
            <a:off x="1472308" y="2291904"/>
            <a:ext cx="16478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300" b="1" dirty="0">
                <a:solidFill>
                  <a:schemeClr val="accent6">
                    <a:lumMod val="75000"/>
                  </a:schemeClr>
                </a:solidFill>
                <a:latin typeface="Century Gothic" pitchFamily="34" charset="0"/>
              </a:rPr>
              <a:t>RABAT</a:t>
            </a:r>
            <a:endParaRPr lang="fr-FR" altLang="fr-FR" sz="1300" dirty="0">
              <a:solidFill>
                <a:schemeClr val="accent6">
                  <a:lumMod val="75000"/>
                </a:schemeClr>
              </a:solidFill>
              <a:latin typeface="Century Gothic" pitchFamily="34" charset="0"/>
            </a:endParaRPr>
          </a:p>
        </p:txBody>
      </p:sp>
      <p:sp>
        <p:nvSpPr>
          <p:cNvPr id="13320" name="Rectangle 2"/>
          <p:cNvSpPr>
            <a:spLocks noChangeArrowheads="1"/>
          </p:cNvSpPr>
          <p:nvPr/>
        </p:nvSpPr>
        <p:spPr bwMode="auto">
          <a:xfrm>
            <a:off x="1472308" y="2615754"/>
            <a:ext cx="16478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000" dirty="0">
                <a:solidFill>
                  <a:schemeClr val="bg1"/>
                </a:solidFill>
                <a:latin typeface="Century Gothic" pitchFamily="34" charset="0"/>
              </a:rPr>
              <a:t>Capital of the Kingdom of Morocco. One of the imperial cities.</a:t>
            </a:r>
            <a:endParaRPr lang="fr-FR" altLang="fr-FR" sz="1000" dirty="0">
              <a:solidFill>
                <a:schemeClr val="bg1"/>
              </a:solidFill>
              <a:latin typeface="Century Gothic" pitchFamily="34" charset="0"/>
            </a:endParaRPr>
          </a:p>
        </p:txBody>
      </p:sp>
      <p:sp>
        <p:nvSpPr>
          <p:cNvPr id="13321" name="Rectangle 20"/>
          <p:cNvSpPr>
            <a:spLocks noChangeArrowheads="1"/>
          </p:cNvSpPr>
          <p:nvPr/>
        </p:nvSpPr>
        <p:spPr bwMode="auto">
          <a:xfrm>
            <a:off x="1572320" y="3361879"/>
            <a:ext cx="14208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300" b="1" dirty="0">
                <a:solidFill>
                  <a:schemeClr val="accent6">
                    <a:lumMod val="75000"/>
                  </a:schemeClr>
                </a:solidFill>
                <a:latin typeface="Century Gothic" pitchFamily="34" charset="0"/>
              </a:rPr>
              <a:t>CASABLANCA</a:t>
            </a:r>
            <a:endParaRPr lang="fr-FR" altLang="fr-FR" sz="1300" dirty="0">
              <a:solidFill>
                <a:schemeClr val="accent6">
                  <a:lumMod val="75000"/>
                </a:schemeClr>
              </a:solidFill>
              <a:latin typeface="Century Gothic" pitchFamily="34" charset="0"/>
            </a:endParaRPr>
          </a:p>
        </p:txBody>
      </p:sp>
      <p:sp>
        <p:nvSpPr>
          <p:cNvPr id="13322" name="Rectangle 22"/>
          <p:cNvSpPr>
            <a:spLocks noChangeArrowheads="1"/>
          </p:cNvSpPr>
          <p:nvPr/>
        </p:nvSpPr>
        <p:spPr bwMode="auto">
          <a:xfrm>
            <a:off x="1572320" y="3685729"/>
            <a:ext cx="142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000" dirty="0">
                <a:solidFill>
                  <a:schemeClr val="bg1"/>
                </a:solidFill>
                <a:latin typeface="Century Gothic" pitchFamily="34" charset="0"/>
              </a:rPr>
              <a:t>Big trade and industry center, economic capital.</a:t>
            </a:r>
            <a:br>
              <a:rPr lang="en-US" altLang="fr-FR" sz="1000" dirty="0">
                <a:solidFill>
                  <a:schemeClr val="bg1"/>
                </a:solidFill>
                <a:latin typeface="Century Gothic" pitchFamily="34" charset="0"/>
              </a:rPr>
            </a:br>
            <a:endParaRPr lang="fr-FR" altLang="fr-FR" sz="1000" dirty="0">
              <a:solidFill>
                <a:schemeClr val="bg1"/>
              </a:solidFill>
              <a:latin typeface="Century Gothic" pitchFamily="34" charset="0"/>
            </a:endParaRPr>
          </a:p>
        </p:txBody>
      </p:sp>
      <p:sp>
        <p:nvSpPr>
          <p:cNvPr id="13323" name="Rectangle 25"/>
          <p:cNvSpPr>
            <a:spLocks noChangeArrowheads="1"/>
          </p:cNvSpPr>
          <p:nvPr/>
        </p:nvSpPr>
        <p:spPr bwMode="auto">
          <a:xfrm>
            <a:off x="4375845" y="5555804"/>
            <a:ext cx="142081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300" b="1" dirty="0">
                <a:solidFill>
                  <a:schemeClr val="accent6">
                    <a:lumMod val="75000"/>
                  </a:schemeClr>
                </a:solidFill>
                <a:latin typeface="Century Gothic" pitchFamily="34" charset="0"/>
              </a:rPr>
              <a:t>AGADIR</a:t>
            </a:r>
            <a:endParaRPr lang="fr-FR" altLang="fr-FR" sz="1300" dirty="0">
              <a:solidFill>
                <a:schemeClr val="accent6">
                  <a:lumMod val="75000"/>
                </a:schemeClr>
              </a:solidFill>
              <a:latin typeface="Century Gothic" pitchFamily="34" charset="0"/>
            </a:endParaRPr>
          </a:p>
        </p:txBody>
      </p:sp>
      <p:sp>
        <p:nvSpPr>
          <p:cNvPr id="13324" name="Rectangle 26"/>
          <p:cNvSpPr>
            <a:spLocks noChangeArrowheads="1"/>
          </p:cNvSpPr>
          <p:nvPr/>
        </p:nvSpPr>
        <p:spPr bwMode="auto">
          <a:xfrm>
            <a:off x="4375845" y="5879654"/>
            <a:ext cx="14208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000">
                <a:solidFill>
                  <a:schemeClr val="bg1"/>
                </a:solidFill>
                <a:latin typeface="Century Gothic" pitchFamily="34" charset="0"/>
              </a:rPr>
              <a:t>Famous and renowned spa resort.</a:t>
            </a:r>
            <a:endParaRPr lang="fr-FR" altLang="fr-FR" sz="1000">
              <a:solidFill>
                <a:schemeClr val="bg1"/>
              </a:solidFill>
              <a:latin typeface="Century Gothic" pitchFamily="34" charset="0"/>
            </a:endParaRPr>
          </a:p>
        </p:txBody>
      </p:sp>
      <p:sp>
        <p:nvSpPr>
          <p:cNvPr id="13325" name="Rectangle 27"/>
          <p:cNvSpPr>
            <a:spLocks noChangeArrowheads="1"/>
          </p:cNvSpPr>
          <p:nvPr/>
        </p:nvSpPr>
        <p:spPr bwMode="auto">
          <a:xfrm>
            <a:off x="3434458" y="1218754"/>
            <a:ext cx="15843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300" b="1" dirty="0">
                <a:solidFill>
                  <a:schemeClr val="accent6">
                    <a:lumMod val="75000"/>
                  </a:schemeClr>
                </a:solidFill>
                <a:latin typeface="Century Gothic" pitchFamily="34" charset="0"/>
              </a:rPr>
              <a:t>TANGIER</a:t>
            </a:r>
            <a:endParaRPr lang="fr-FR" altLang="fr-FR" sz="1300" dirty="0">
              <a:solidFill>
                <a:schemeClr val="accent6">
                  <a:lumMod val="75000"/>
                </a:schemeClr>
              </a:solidFill>
              <a:latin typeface="Century Gothic" pitchFamily="34" charset="0"/>
            </a:endParaRPr>
          </a:p>
        </p:txBody>
      </p:sp>
      <p:sp>
        <p:nvSpPr>
          <p:cNvPr id="13326" name="Rectangle 28"/>
          <p:cNvSpPr>
            <a:spLocks noChangeArrowheads="1"/>
          </p:cNvSpPr>
          <p:nvPr/>
        </p:nvSpPr>
        <p:spPr bwMode="auto">
          <a:xfrm>
            <a:off x="3596383" y="1542604"/>
            <a:ext cx="12604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000" dirty="0">
                <a:solidFill>
                  <a:schemeClr val="bg1"/>
                </a:solidFill>
                <a:latin typeface="Century Gothic" pitchFamily="34" charset="0"/>
              </a:rPr>
              <a:t>Famous and renowned spa resort.</a:t>
            </a:r>
            <a:endParaRPr lang="fr-FR" altLang="fr-FR" sz="1000" dirty="0">
              <a:solidFill>
                <a:schemeClr val="bg1"/>
              </a:solidFill>
              <a:latin typeface="Century Gothic" pitchFamily="34" charset="0"/>
            </a:endParaRPr>
          </a:p>
        </p:txBody>
      </p:sp>
      <p:sp>
        <p:nvSpPr>
          <p:cNvPr id="13327" name="Rectangle 29"/>
          <p:cNvSpPr>
            <a:spLocks noChangeArrowheads="1"/>
          </p:cNvSpPr>
          <p:nvPr/>
        </p:nvSpPr>
        <p:spPr bwMode="auto">
          <a:xfrm>
            <a:off x="5271195" y="1218754"/>
            <a:ext cx="1601788"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300" b="1" dirty="0">
                <a:solidFill>
                  <a:schemeClr val="accent6">
                    <a:lumMod val="75000"/>
                  </a:schemeClr>
                </a:solidFill>
                <a:latin typeface="Century Gothic" pitchFamily="34" charset="0"/>
              </a:rPr>
              <a:t>FEZ</a:t>
            </a:r>
            <a:endParaRPr lang="fr-FR" altLang="fr-FR" sz="1300" dirty="0">
              <a:solidFill>
                <a:schemeClr val="accent6">
                  <a:lumMod val="75000"/>
                </a:schemeClr>
              </a:solidFill>
              <a:latin typeface="Century Gothic" pitchFamily="34" charset="0"/>
            </a:endParaRPr>
          </a:p>
        </p:txBody>
      </p:sp>
      <p:sp>
        <p:nvSpPr>
          <p:cNvPr id="13328" name="Rectangle 30"/>
          <p:cNvSpPr>
            <a:spLocks noChangeArrowheads="1"/>
          </p:cNvSpPr>
          <p:nvPr/>
        </p:nvSpPr>
        <p:spPr bwMode="auto">
          <a:xfrm>
            <a:off x="5271195" y="1541017"/>
            <a:ext cx="16017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000">
                <a:solidFill>
                  <a:schemeClr val="bg1"/>
                </a:solidFill>
                <a:latin typeface="Century Gothic" pitchFamily="34" charset="0"/>
              </a:rPr>
              <a:t>Spiritual and cultural capital, the oldest imperial city.</a:t>
            </a:r>
            <a:endParaRPr lang="fr-FR" altLang="fr-FR" sz="1000">
              <a:solidFill>
                <a:schemeClr val="bg1"/>
              </a:solidFill>
              <a:latin typeface="Century Gothic" pitchFamily="34" charset="0"/>
            </a:endParaRPr>
          </a:p>
        </p:txBody>
      </p:sp>
      <p:sp>
        <p:nvSpPr>
          <p:cNvPr id="13329" name="Rectangle 31"/>
          <p:cNvSpPr>
            <a:spLocks noChangeArrowheads="1"/>
          </p:cNvSpPr>
          <p:nvPr/>
        </p:nvSpPr>
        <p:spPr bwMode="auto">
          <a:xfrm>
            <a:off x="6649145" y="3361879"/>
            <a:ext cx="13398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300" b="1" dirty="0">
                <a:solidFill>
                  <a:schemeClr val="accent6">
                    <a:lumMod val="75000"/>
                  </a:schemeClr>
                </a:solidFill>
                <a:latin typeface="Century Gothic" pitchFamily="34" charset="0"/>
              </a:rPr>
              <a:t>MARRAKECH</a:t>
            </a:r>
            <a:endParaRPr lang="fr-FR" altLang="fr-FR" sz="1300" dirty="0">
              <a:solidFill>
                <a:schemeClr val="accent6">
                  <a:lumMod val="75000"/>
                </a:schemeClr>
              </a:solidFill>
              <a:latin typeface="Century Gothic" pitchFamily="34" charset="0"/>
            </a:endParaRPr>
          </a:p>
        </p:txBody>
      </p:sp>
      <p:sp>
        <p:nvSpPr>
          <p:cNvPr id="13330" name="Rectangle 32"/>
          <p:cNvSpPr>
            <a:spLocks noChangeArrowheads="1"/>
          </p:cNvSpPr>
          <p:nvPr/>
        </p:nvSpPr>
        <p:spPr bwMode="auto">
          <a:xfrm>
            <a:off x="6649145" y="3685729"/>
            <a:ext cx="13398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000" dirty="0">
                <a:solidFill>
                  <a:schemeClr val="bg1"/>
                </a:solidFill>
                <a:latin typeface="Century Gothic" pitchFamily="34" charset="0"/>
              </a:rPr>
              <a:t>Southern capital, with a big tourism potential.</a:t>
            </a:r>
            <a:endParaRPr lang="fr-FR" altLang="fr-FR" sz="1000" dirty="0">
              <a:solidFill>
                <a:schemeClr val="bg1"/>
              </a:solidFill>
              <a:latin typeface="Century Gothic" pitchFamily="34" charset="0"/>
            </a:endParaRPr>
          </a:p>
        </p:txBody>
      </p:sp>
      <p:sp>
        <p:nvSpPr>
          <p:cNvPr id="13331" name="Rectangle 33"/>
          <p:cNvSpPr>
            <a:spLocks noChangeArrowheads="1"/>
          </p:cNvSpPr>
          <p:nvPr/>
        </p:nvSpPr>
        <p:spPr bwMode="auto">
          <a:xfrm>
            <a:off x="5720458" y="4668392"/>
            <a:ext cx="2016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300" b="1" dirty="0">
                <a:solidFill>
                  <a:schemeClr val="accent6">
                    <a:lumMod val="75000"/>
                  </a:schemeClr>
                </a:solidFill>
                <a:latin typeface="Century Gothic" pitchFamily="34" charset="0"/>
              </a:rPr>
              <a:t>OUARZAZATE</a:t>
            </a:r>
            <a:endParaRPr lang="fr-FR" altLang="fr-FR" sz="1300" dirty="0">
              <a:solidFill>
                <a:schemeClr val="accent6">
                  <a:lumMod val="75000"/>
                </a:schemeClr>
              </a:solidFill>
              <a:latin typeface="Century Gothic" pitchFamily="34" charset="0"/>
            </a:endParaRPr>
          </a:p>
        </p:txBody>
      </p:sp>
      <p:sp>
        <p:nvSpPr>
          <p:cNvPr id="13332" name="Rectangle 34"/>
          <p:cNvSpPr>
            <a:spLocks noChangeArrowheads="1"/>
          </p:cNvSpPr>
          <p:nvPr/>
        </p:nvSpPr>
        <p:spPr bwMode="auto">
          <a:xfrm>
            <a:off x="5720458" y="4992242"/>
            <a:ext cx="20161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000">
                <a:solidFill>
                  <a:schemeClr val="bg1"/>
                </a:solidFill>
                <a:latin typeface="Century Gothic" pitchFamily="34" charset="0"/>
              </a:rPr>
              <a:t>A beautiful southern city, with a local charm famous for its amazing countryside .</a:t>
            </a:r>
            <a:endParaRPr lang="fr-FR" altLang="fr-FR" sz="1000">
              <a:solidFill>
                <a:schemeClr val="bg1"/>
              </a:solidFill>
              <a:latin typeface="Century Gothic" pitchFamily="34" charset="0"/>
            </a:endParaRPr>
          </a:p>
        </p:txBody>
      </p:sp>
      <p:sp>
        <p:nvSpPr>
          <p:cNvPr id="13333" name="Rectangle 35"/>
          <p:cNvSpPr>
            <a:spLocks noChangeArrowheads="1"/>
          </p:cNvSpPr>
          <p:nvPr/>
        </p:nvSpPr>
        <p:spPr bwMode="auto">
          <a:xfrm>
            <a:off x="6584058" y="2282379"/>
            <a:ext cx="14049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300" b="1" dirty="0">
                <a:solidFill>
                  <a:schemeClr val="accent6">
                    <a:lumMod val="75000"/>
                  </a:schemeClr>
                </a:solidFill>
                <a:latin typeface="Century Gothic" pitchFamily="34" charset="0"/>
              </a:rPr>
              <a:t>MEKNES</a:t>
            </a:r>
            <a:endParaRPr lang="fr-FR" altLang="fr-FR" sz="1300" dirty="0">
              <a:solidFill>
                <a:schemeClr val="accent6">
                  <a:lumMod val="75000"/>
                </a:schemeClr>
              </a:solidFill>
              <a:latin typeface="Century Gothic" pitchFamily="34" charset="0"/>
            </a:endParaRPr>
          </a:p>
        </p:txBody>
      </p:sp>
      <p:sp>
        <p:nvSpPr>
          <p:cNvPr id="13334" name="Rectangle 36"/>
          <p:cNvSpPr>
            <a:spLocks noChangeArrowheads="1"/>
          </p:cNvSpPr>
          <p:nvPr/>
        </p:nvSpPr>
        <p:spPr bwMode="auto">
          <a:xfrm>
            <a:off x="6584058" y="2604642"/>
            <a:ext cx="14049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1000">
                <a:solidFill>
                  <a:schemeClr val="bg1"/>
                </a:solidFill>
                <a:latin typeface="Century Gothic" pitchFamily="34" charset="0"/>
              </a:rPr>
              <a:t>Imperial city, with an attractive countryside.</a:t>
            </a:r>
            <a:endParaRPr lang="fr-FR" altLang="fr-FR" sz="1000">
              <a:solidFill>
                <a:schemeClr val="bg1"/>
              </a:solidFill>
              <a:latin typeface="Century Gothic" pitchFamily="34"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262"/>
            <a:ext cx="9144000" cy="895350"/>
          </a:xfrm>
          <a:prstGeom prst="rect">
            <a:avLst/>
          </a:prstGeom>
        </p:spPr>
      </p:pic>
      <p:sp>
        <p:nvSpPr>
          <p:cNvPr id="22"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23" name="Rectangle 22"/>
          <p:cNvSpPr/>
          <p:nvPr/>
        </p:nvSpPr>
        <p:spPr>
          <a:xfrm>
            <a:off x="693912" y="227281"/>
            <a:ext cx="62646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200" b="1" dirty="0">
                <a:solidFill>
                  <a:schemeClr val="bg1"/>
                </a:solidFill>
                <a:latin typeface="Century Gothic" pitchFamily="34" charset="0"/>
              </a:rPr>
              <a:t>MAIN CITIES</a:t>
            </a:r>
          </a:p>
        </p:txBody>
      </p:sp>
    </p:spTree>
    <p:extLst>
      <p:ext uri="{BB962C8B-B14F-4D97-AF65-F5344CB8AC3E}">
        <p14:creationId xmlns:p14="http://schemas.microsoft.com/office/powerpoint/2010/main" val="108376441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336"/>
                                        </p:tgtEl>
                                        <p:attrNameLst>
                                          <p:attrName>style.visibility</p:attrName>
                                        </p:attrNameLst>
                                      </p:cBhvr>
                                      <p:to>
                                        <p:strVal val="visible"/>
                                      </p:to>
                                    </p:set>
                                    <p:animEffect transition="in" filter="wipe(up)">
                                      <p:cBhvr>
                                        <p:cTn id="7" dur="500"/>
                                        <p:tgtEl>
                                          <p:spTgt spid="133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319"/>
                                        </p:tgtEl>
                                        <p:attrNameLst>
                                          <p:attrName>style.visibility</p:attrName>
                                        </p:attrNameLst>
                                      </p:cBhvr>
                                      <p:to>
                                        <p:strVal val="visible"/>
                                      </p:to>
                                    </p:set>
                                    <p:animEffect transition="in" filter="wipe(left)">
                                      <p:cBhvr>
                                        <p:cTn id="11" dur="500"/>
                                        <p:tgtEl>
                                          <p:spTgt spid="1331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320"/>
                                        </p:tgtEl>
                                        <p:attrNameLst>
                                          <p:attrName>style.visibility</p:attrName>
                                        </p:attrNameLst>
                                      </p:cBhvr>
                                      <p:to>
                                        <p:strVal val="visible"/>
                                      </p:to>
                                    </p:set>
                                    <p:animEffect transition="in" filter="wipe(left)">
                                      <p:cBhvr>
                                        <p:cTn id="14" dur="500"/>
                                        <p:tgtEl>
                                          <p:spTgt spid="133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321"/>
                                        </p:tgtEl>
                                        <p:attrNameLst>
                                          <p:attrName>style.visibility</p:attrName>
                                        </p:attrNameLst>
                                      </p:cBhvr>
                                      <p:to>
                                        <p:strVal val="visible"/>
                                      </p:to>
                                    </p:set>
                                    <p:animEffect transition="in" filter="wipe(left)">
                                      <p:cBhvr>
                                        <p:cTn id="18" dur="500"/>
                                        <p:tgtEl>
                                          <p:spTgt spid="1332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322"/>
                                        </p:tgtEl>
                                        <p:attrNameLst>
                                          <p:attrName>style.visibility</p:attrName>
                                        </p:attrNameLst>
                                      </p:cBhvr>
                                      <p:to>
                                        <p:strVal val="visible"/>
                                      </p:to>
                                    </p:set>
                                    <p:animEffect transition="in" filter="wipe(left)">
                                      <p:cBhvr>
                                        <p:cTn id="21" dur="500"/>
                                        <p:tgtEl>
                                          <p:spTgt spid="13322"/>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3325"/>
                                        </p:tgtEl>
                                        <p:attrNameLst>
                                          <p:attrName>style.visibility</p:attrName>
                                        </p:attrNameLst>
                                      </p:cBhvr>
                                      <p:to>
                                        <p:strVal val="visible"/>
                                      </p:to>
                                    </p:set>
                                    <p:animEffect transition="in" filter="wipe(left)">
                                      <p:cBhvr>
                                        <p:cTn id="25" dur="500"/>
                                        <p:tgtEl>
                                          <p:spTgt spid="133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326"/>
                                        </p:tgtEl>
                                        <p:attrNameLst>
                                          <p:attrName>style.visibility</p:attrName>
                                        </p:attrNameLst>
                                      </p:cBhvr>
                                      <p:to>
                                        <p:strVal val="visible"/>
                                      </p:to>
                                    </p:set>
                                    <p:animEffect transition="in" filter="wipe(left)">
                                      <p:cBhvr>
                                        <p:cTn id="28" dur="500"/>
                                        <p:tgtEl>
                                          <p:spTgt spid="13326"/>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3327"/>
                                        </p:tgtEl>
                                        <p:attrNameLst>
                                          <p:attrName>style.visibility</p:attrName>
                                        </p:attrNameLst>
                                      </p:cBhvr>
                                      <p:to>
                                        <p:strVal val="visible"/>
                                      </p:to>
                                    </p:set>
                                    <p:animEffect transition="in" filter="wipe(left)">
                                      <p:cBhvr>
                                        <p:cTn id="32" dur="500"/>
                                        <p:tgtEl>
                                          <p:spTgt spid="133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328"/>
                                        </p:tgtEl>
                                        <p:attrNameLst>
                                          <p:attrName>style.visibility</p:attrName>
                                        </p:attrNameLst>
                                      </p:cBhvr>
                                      <p:to>
                                        <p:strVal val="visible"/>
                                      </p:to>
                                    </p:set>
                                    <p:animEffect transition="in" filter="wipe(left)">
                                      <p:cBhvr>
                                        <p:cTn id="35" dur="500"/>
                                        <p:tgtEl>
                                          <p:spTgt spid="13328"/>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3333"/>
                                        </p:tgtEl>
                                        <p:attrNameLst>
                                          <p:attrName>style.visibility</p:attrName>
                                        </p:attrNameLst>
                                      </p:cBhvr>
                                      <p:to>
                                        <p:strVal val="visible"/>
                                      </p:to>
                                    </p:set>
                                    <p:animEffect transition="in" filter="wipe(up)">
                                      <p:cBhvr>
                                        <p:cTn id="39" dur="500"/>
                                        <p:tgtEl>
                                          <p:spTgt spid="13333"/>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3334"/>
                                        </p:tgtEl>
                                        <p:attrNameLst>
                                          <p:attrName>style.visibility</p:attrName>
                                        </p:attrNameLst>
                                      </p:cBhvr>
                                      <p:to>
                                        <p:strVal val="visible"/>
                                      </p:to>
                                    </p:set>
                                    <p:animEffect transition="in" filter="wipe(up)">
                                      <p:cBhvr>
                                        <p:cTn id="42" dur="500"/>
                                        <p:tgtEl>
                                          <p:spTgt spid="13334"/>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13329"/>
                                        </p:tgtEl>
                                        <p:attrNameLst>
                                          <p:attrName>style.visibility</p:attrName>
                                        </p:attrNameLst>
                                      </p:cBhvr>
                                      <p:to>
                                        <p:strVal val="visible"/>
                                      </p:to>
                                    </p:set>
                                    <p:animEffect transition="in" filter="wipe(up)">
                                      <p:cBhvr>
                                        <p:cTn id="46" dur="500"/>
                                        <p:tgtEl>
                                          <p:spTgt spid="1332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3330"/>
                                        </p:tgtEl>
                                        <p:attrNameLst>
                                          <p:attrName>style.visibility</p:attrName>
                                        </p:attrNameLst>
                                      </p:cBhvr>
                                      <p:to>
                                        <p:strVal val="visible"/>
                                      </p:to>
                                    </p:set>
                                    <p:animEffect transition="in" filter="wipe(up)">
                                      <p:cBhvr>
                                        <p:cTn id="49" dur="500"/>
                                        <p:tgtEl>
                                          <p:spTgt spid="13330"/>
                                        </p:tgtEl>
                                      </p:cBhvr>
                                    </p:animEffect>
                                  </p:childTnLst>
                                </p:cTn>
                              </p:par>
                            </p:childTnLst>
                          </p:cTn>
                        </p:par>
                        <p:par>
                          <p:cTn id="50" fill="hold">
                            <p:stCondLst>
                              <p:cond delay="3500"/>
                            </p:stCondLst>
                            <p:childTnLst>
                              <p:par>
                                <p:cTn id="51" presetID="22" presetClass="entr" presetSubtype="1" fill="hold" grpId="0" nodeType="afterEffect">
                                  <p:stCondLst>
                                    <p:cond delay="0"/>
                                  </p:stCondLst>
                                  <p:childTnLst>
                                    <p:set>
                                      <p:cBhvr>
                                        <p:cTn id="52" dur="1" fill="hold">
                                          <p:stCondLst>
                                            <p:cond delay="0"/>
                                          </p:stCondLst>
                                        </p:cTn>
                                        <p:tgtEl>
                                          <p:spTgt spid="13331"/>
                                        </p:tgtEl>
                                        <p:attrNameLst>
                                          <p:attrName>style.visibility</p:attrName>
                                        </p:attrNameLst>
                                      </p:cBhvr>
                                      <p:to>
                                        <p:strVal val="visible"/>
                                      </p:to>
                                    </p:set>
                                    <p:animEffect transition="in" filter="wipe(up)">
                                      <p:cBhvr>
                                        <p:cTn id="53" dur="500"/>
                                        <p:tgtEl>
                                          <p:spTgt spid="1333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3332"/>
                                        </p:tgtEl>
                                        <p:attrNameLst>
                                          <p:attrName>style.visibility</p:attrName>
                                        </p:attrNameLst>
                                      </p:cBhvr>
                                      <p:to>
                                        <p:strVal val="visible"/>
                                      </p:to>
                                    </p:set>
                                    <p:animEffect transition="in" filter="wipe(up)">
                                      <p:cBhvr>
                                        <p:cTn id="56" dur="500"/>
                                        <p:tgtEl>
                                          <p:spTgt spid="13332"/>
                                        </p:tgtEl>
                                      </p:cBhvr>
                                    </p:animEffect>
                                  </p:childTnLst>
                                </p:cTn>
                              </p:par>
                            </p:childTnLst>
                          </p:cTn>
                        </p:par>
                        <p:par>
                          <p:cTn id="57" fill="hold">
                            <p:stCondLst>
                              <p:cond delay="4000"/>
                            </p:stCondLst>
                            <p:childTnLst>
                              <p:par>
                                <p:cTn id="58" presetID="22" presetClass="entr" presetSubtype="1" fill="hold" grpId="0" nodeType="afterEffect">
                                  <p:stCondLst>
                                    <p:cond delay="0"/>
                                  </p:stCondLst>
                                  <p:childTnLst>
                                    <p:set>
                                      <p:cBhvr>
                                        <p:cTn id="59" dur="1" fill="hold">
                                          <p:stCondLst>
                                            <p:cond delay="0"/>
                                          </p:stCondLst>
                                        </p:cTn>
                                        <p:tgtEl>
                                          <p:spTgt spid="13323"/>
                                        </p:tgtEl>
                                        <p:attrNameLst>
                                          <p:attrName>style.visibility</p:attrName>
                                        </p:attrNameLst>
                                      </p:cBhvr>
                                      <p:to>
                                        <p:strVal val="visible"/>
                                      </p:to>
                                    </p:set>
                                    <p:animEffect transition="in" filter="wipe(up)">
                                      <p:cBhvr>
                                        <p:cTn id="60" dur="500"/>
                                        <p:tgtEl>
                                          <p:spTgt spid="13323"/>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3324"/>
                                        </p:tgtEl>
                                        <p:attrNameLst>
                                          <p:attrName>style.visibility</p:attrName>
                                        </p:attrNameLst>
                                      </p:cBhvr>
                                      <p:to>
                                        <p:strVal val="visible"/>
                                      </p:to>
                                    </p:set>
                                    <p:animEffect transition="in" filter="wipe(up)">
                                      <p:cBhvr>
                                        <p:cTn id="63" dur="500"/>
                                        <p:tgtEl>
                                          <p:spTgt spid="13324"/>
                                        </p:tgtEl>
                                      </p:cBhvr>
                                    </p:animEffect>
                                  </p:childTnLst>
                                </p:cTn>
                              </p:par>
                            </p:childTnLst>
                          </p:cTn>
                        </p:par>
                        <p:par>
                          <p:cTn id="64" fill="hold">
                            <p:stCondLst>
                              <p:cond delay="4500"/>
                            </p:stCondLst>
                            <p:childTnLst>
                              <p:par>
                                <p:cTn id="65" presetID="22" presetClass="entr" presetSubtype="8"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3320" grpId="0"/>
      <p:bldP spid="13321" grpId="0"/>
      <p:bldP spid="13322" grpId="0"/>
      <p:bldP spid="13323" grpId="0"/>
      <p:bldP spid="13324" grpId="0"/>
      <p:bldP spid="13325" grpId="0"/>
      <p:bldP spid="13326" grpId="0"/>
      <p:bldP spid="13327" grpId="0"/>
      <p:bldP spid="13328" grpId="0"/>
      <p:bldP spid="13329" grpId="0"/>
      <p:bldP spid="13330" grpId="0"/>
      <p:bldP spid="13331" grpId="0"/>
      <p:bldP spid="13332" grpId="0"/>
      <p:bldP spid="13333" grpId="0"/>
      <p:bldP spid="13334"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47" y="3861048"/>
            <a:ext cx="5292080" cy="299695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5" y="227281"/>
            <a:ext cx="5285962" cy="3590878"/>
          </a:xfrm>
          <a:prstGeom prst="rect">
            <a:avLst/>
          </a:prstGeom>
        </p:spPr>
      </p:pic>
      <p:sp>
        <p:nvSpPr>
          <p:cNvPr id="14" name="Rectangle 13"/>
          <p:cNvSpPr>
            <a:spLocks noChangeArrowheads="1"/>
          </p:cNvSpPr>
          <p:nvPr/>
        </p:nvSpPr>
        <p:spPr bwMode="auto">
          <a:xfrm>
            <a:off x="5436096" y="1207649"/>
            <a:ext cx="3312368" cy="2800767"/>
          </a:xfrm>
          <a:prstGeom prst="rect">
            <a:avLst/>
          </a:prstGeom>
          <a:solidFill>
            <a:schemeClr val="accent6">
              <a:lumMod val="75000"/>
              <a:alpha val="91000"/>
            </a:schemeClr>
          </a:solidFill>
          <a:ln>
            <a:noFill/>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1600" dirty="0">
                <a:solidFill>
                  <a:schemeClr val="bg1"/>
                </a:solidFill>
              </a:rPr>
              <a:t>Morocco enjoys an infinite variety of landscapes and territories. Mountains, coastline, desert, each site has its own charm and a unique natural wealth.</a:t>
            </a:r>
            <a:endParaRPr lang="fr-FR" sz="1600" dirty="0">
              <a:solidFill>
                <a:schemeClr val="bg1"/>
              </a:solidFill>
            </a:endParaRPr>
          </a:p>
          <a:p>
            <a:pPr lvl="0" algn="just" eaLnBrk="0" fontAlgn="base" hangingPunct="0">
              <a:spcBef>
                <a:spcPct val="0"/>
              </a:spcBef>
              <a:spcAft>
                <a:spcPct val="0"/>
              </a:spcAft>
            </a:pPr>
            <a:r>
              <a:rPr lang="en-US" sz="1600" dirty="0">
                <a:solidFill>
                  <a:schemeClr val="bg1"/>
                </a:solidFill>
              </a:rPr>
              <a:t>As seen from the air, Morocco is set between the Mediterranean Sea and the Atlantic Ocean, and a long mountain strip expands from east to west to disappear in the sand at the south border with Mauritania.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12"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3" name="Rectangle 12"/>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200" b="1" dirty="0">
                <a:solidFill>
                  <a:schemeClr val="bg1"/>
                </a:solidFill>
                <a:latin typeface="Century Gothic" pitchFamily="34" charset="0"/>
              </a:rPr>
              <a:t>GEOGRAPHY</a:t>
            </a:r>
          </a:p>
        </p:txBody>
      </p:sp>
      <p:sp>
        <p:nvSpPr>
          <p:cNvPr id="9" name="Rectangle 8"/>
          <p:cNvSpPr>
            <a:spLocks noChangeArrowheads="1"/>
          </p:cNvSpPr>
          <p:nvPr/>
        </p:nvSpPr>
        <p:spPr bwMode="auto">
          <a:xfrm>
            <a:off x="5436096" y="4063714"/>
            <a:ext cx="3312368" cy="2554545"/>
          </a:xfrm>
          <a:prstGeom prst="rect">
            <a:avLst/>
          </a:prstGeom>
          <a:solidFill>
            <a:srgbClr val="1D344F">
              <a:alpha val="91000"/>
            </a:srgbClr>
          </a:solidFill>
          <a:ln>
            <a:noFill/>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1600" dirty="0">
                <a:solidFill>
                  <a:schemeClr val="bg1"/>
                </a:solidFill>
              </a:rPr>
              <a:t>The landscapes are varied and stunning: the breathtaking snow-capped peaks of the High Atlas Mountains and Rif Mountains, dense forests of oaks and cedars of the central plateau, fertile plains of the </a:t>
            </a:r>
            <a:r>
              <a:rPr lang="en-US" sz="1600" dirty="0" err="1">
                <a:solidFill>
                  <a:schemeClr val="bg1"/>
                </a:solidFill>
              </a:rPr>
              <a:t>Meseta</a:t>
            </a:r>
            <a:r>
              <a:rPr lang="en-US" sz="1600" dirty="0">
                <a:solidFill>
                  <a:schemeClr val="bg1"/>
                </a:solidFill>
              </a:rPr>
              <a:t>, arid lands of the high plateau, semi-desert steppes and luxurious oases of the </a:t>
            </a:r>
            <a:r>
              <a:rPr lang="en-US" sz="1600" dirty="0" err="1">
                <a:solidFill>
                  <a:schemeClr val="bg1"/>
                </a:solidFill>
              </a:rPr>
              <a:t>Souss</a:t>
            </a:r>
            <a:r>
              <a:rPr lang="en-US" sz="1600" dirty="0">
                <a:solidFill>
                  <a:schemeClr val="bg1"/>
                </a:solidFill>
              </a:rPr>
              <a:t> basin, and the Sahara’s sand dunes</a:t>
            </a:r>
            <a:endParaRPr lang="en-US" altLang="fr-FR" sz="1600" dirty="0">
              <a:solidFill>
                <a:schemeClr val="bg1"/>
              </a:solidFill>
              <a:latin typeface="Arial" panose="020B0604020202020204" pitchFamily="34" charset="0"/>
            </a:endParaRPr>
          </a:p>
        </p:txBody>
      </p:sp>
    </p:spTree>
    <p:extLst>
      <p:ext uri="{BB962C8B-B14F-4D97-AF65-F5344CB8AC3E}">
        <p14:creationId xmlns:p14="http://schemas.microsoft.com/office/powerpoint/2010/main" val="67340200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82200" y="682210"/>
            <a:ext cx="9326197" cy="624405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9" y="0"/>
            <a:ext cx="9324527" cy="6858000"/>
          </a:xfrm>
          <a:prstGeom prst="rect">
            <a:avLst/>
          </a:prstGeom>
        </p:spPr>
      </p:pic>
      <p:sp>
        <p:nvSpPr>
          <p:cNvPr id="5" name="Rectangle 4"/>
          <p:cNvSpPr>
            <a:spLocks noChangeArrowheads="1"/>
          </p:cNvSpPr>
          <p:nvPr/>
        </p:nvSpPr>
        <p:spPr bwMode="auto">
          <a:xfrm>
            <a:off x="1043608" y="1130723"/>
            <a:ext cx="6254352" cy="1323439"/>
          </a:xfrm>
          <a:prstGeom prst="rect">
            <a:avLst/>
          </a:prstGeom>
          <a:solidFill>
            <a:schemeClr val="tx2">
              <a:lumMod val="75000"/>
            </a:schemeClr>
          </a:solidFill>
          <a:ln>
            <a:noFill/>
          </a:ln>
          <a:effectLst/>
        </p:spPr>
        <p:txBody>
          <a:bodyPr vert="horz" wrap="square" lIns="91440" tIns="45720" rIns="91440" bIns="45720" numCol="1" anchor="ctr" anchorCtr="0" compatLnSpc="1">
            <a:prstTxWarp prst="textNoShape">
              <a:avLst/>
            </a:prstTxWarp>
            <a:spAutoFit/>
          </a:bodyPr>
          <a:lstStyle/>
          <a:p>
            <a:pPr algn="just"/>
            <a:r>
              <a:rPr lang="en-US" sz="1600" dirty="0">
                <a:solidFill>
                  <a:schemeClr val="bg1"/>
                </a:solidFill>
              </a:rPr>
              <a:t>The flora and fauna vary according to the diversity of regions and areas. Morocco provides such geographical diversity, that in the morning, you can go to the beautiful beaches of Agadir, and then in the afternoon be at ski resort of </a:t>
            </a:r>
            <a:r>
              <a:rPr lang="en-US" sz="1600" dirty="0" err="1">
                <a:solidFill>
                  <a:schemeClr val="bg1"/>
                </a:solidFill>
              </a:rPr>
              <a:t>Oukaimden</a:t>
            </a:r>
            <a:r>
              <a:rPr lang="en-US" sz="1600" dirty="0">
                <a:solidFill>
                  <a:schemeClr val="bg1"/>
                </a:solidFill>
              </a:rPr>
              <a:t>, before returning to enjoy a quiet evening at the palm gardens in Marrakech.</a:t>
            </a:r>
            <a:endParaRPr lang="fr-FR" sz="1600" dirty="0">
              <a:solidFill>
                <a:schemeClr val="bg1"/>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50" y="-68262"/>
            <a:ext cx="9290649" cy="895350"/>
          </a:xfrm>
          <a:prstGeom prst="rect">
            <a:avLst/>
          </a:prstGeom>
        </p:spPr>
      </p:pic>
      <p:sp>
        <p:nvSpPr>
          <p:cNvPr id="12"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3" name="Rectangle 12"/>
          <p:cNvSpPr/>
          <p:nvPr/>
        </p:nvSpPr>
        <p:spPr>
          <a:xfrm>
            <a:off x="693912" y="227281"/>
            <a:ext cx="62646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200" b="1" dirty="0">
                <a:solidFill>
                  <a:schemeClr val="bg1"/>
                </a:solidFill>
                <a:latin typeface="Century Gothic" pitchFamily="34" charset="0"/>
              </a:rPr>
              <a:t>FLORA &amp; FAUNA</a:t>
            </a:r>
          </a:p>
        </p:txBody>
      </p:sp>
    </p:spTree>
    <p:extLst>
      <p:ext uri="{BB962C8B-B14F-4D97-AF65-F5344CB8AC3E}">
        <p14:creationId xmlns:p14="http://schemas.microsoft.com/office/powerpoint/2010/main" val="309287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1" cy="6344092"/>
          </a:xfrm>
          <a:prstGeom prst="rect">
            <a:avLst/>
          </a:prstGeom>
        </p:spPr>
      </p:pic>
      <p:sp>
        <p:nvSpPr>
          <p:cNvPr id="3" name="Rectangle 2"/>
          <p:cNvSpPr/>
          <p:nvPr/>
        </p:nvSpPr>
        <p:spPr>
          <a:xfrm rot="10800000">
            <a:off x="0" y="0"/>
            <a:ext cx="9139282" cy="2712988"/>
          </a:xfrm>
          <a:prstGeom prst="rect">
            <a:avLst/>
          </a:prstGeom>
          <a:gradFill>
            <a:gsLst>
              <a:gs pos="49000">
                <a:schemeClr val="bg1">
                  <a:lumMod val="85000"/>
                </a:schemeClr>
              </a:gs>
              <a:gs pos="0">
                <a:schemeClr val="bg1">
                  <a:alpha val="0"/>
                </a:schemeClr>
              </a:gs>
              <a:gs pos="7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a:spLocks noChangeArrowheads="1"/>
          </p:cNvSpPr>
          <p:nvPr/>
        </p:nvSpPr>
        <p:spPr bwMode="auto">
          <a:xfrm>
            <a:off x="683183" y="404664"/>
            <a:ext cx="7722234" cy="230832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lgn="just"/>
            <a:r>
              <a:rPr lang="en-US" sz="1600" i="1" dirty="0">
                <a:solidFill>
                  <a:srgbClr val="2B4C73"/>
                </a:solidFill>
              </a:rPr>
              <a:t>Morocco is a subtropical country at the western edge of Africa. In summer, it undergoes hot arid zone conditions, while in winter the climate is cool and humid.</a:t>
            </a:r>
            <a:endParaRPr lang="fr-FR" sz="1600" i="1" dirty="0">
              <a:solidFill>
                <a:srgbClr val="2B4C73"/>
              </a:solidFill>
            </a:endParaRPr>
          </a:p>
          <a:p>
            <a:pPr algn="just"/>
            <a:r>
              <a:rPr lang="en-US" sz="1600" i="1" dirty="0">
                <a:solidFill>
                  <a:srgbClr val="2B4C73"/>
                </a:solidFill>
              </a:rPr>
              <a:t>Precipitations:</a:t>
            </a:r>
            <a:endParaRPr lang="fr-FR" sz="1600" i="1" dirty="0">
              <a:solidFill>
                <a:srgbClr val="2B4C73"/>
              </a:solidFill>
            </a:endParaRPr>
          </a:p>
          <a:p>
            <a:pPr algn="just"/>
            <a:r>
              <a:rPr lang="en-US" sz="1600" i="1" dirty="0">
                <a:solidFill>
                  <a:srgbClr val="2B4C73"/>
                </a:solidFill>
              </a:rPr>
              <a:t>Average annual precipitation varies between:</a:t>
            </a:r>
            <a:endParaRPr lang="fr-FR" sz="1600" i="1" dirty="0">
              <a:solidFill>
                <a:srgbClr val="2B4C73"/>
              </a:solidFill>
            </a:endParaRPr>
          </a:p>
          <a:p>
            <a:pPr algn="just"/>
            <a:r>
              <a:rPr lang="en-US" sz="1600" i="1" dirty="0">
                <a:solidFill>
                  <a:srgbClr val="2B4C73"/>
                </a:solidFill>
              </a:rPr>
              <a:t>* 500 to 2,000 mm, in the wettest area in the Northwest under the influence of the Atlantic Ocean;</a:t>
            </a:r>
            <a:endParaRPr lang="fr-FR" sz="1600" i="1" dirty="0">
              <a:solidFill>
                <a:srgbClr val="2B4C73"/>
              </a:solidFill>
            </a:endParaRPr>
          </a:p>
          <a:p>
            <a:pPr algn="just"/>
            <a:r>
              <a:rPr lang="en-US" sz="1600" i="1" dirty="0">
                <a:solidFill>
                  <a:srgbClr val="2B4C73"/>
                </a:solidFill>
              </a:rPr>
              <a:t>* 200 to 1,000 mm, in the West and the Center under the influence of the Atlantic Ocean;</a:t>
            </a:r>
            <a:endParaRPr lang="fr-FR" sz="1600" i="1" dirty="0">
              <a:solidFill>
                <a:srgbClr val="2B4C73"/>
              </a:solidFill>
            </a:endParaRPr>
          </a:p>
          <a:p>
            <a:pPr algn="just"/>
            <a:r>
              <a:rPr lang="en-US" sz="1600" i="1" dirty="0">
                <a:solidFill>
                  <a:srgbClr val="2B4C73"/>
                </a:solidFill>
              </a:rPr>
              <a:t>* 100 to 200 mm, in the East of the country;</a:t>
            </a:r>
            <a:endParaRPr lang="fr-FR" sz="1600" i="1" dirty="0">
              <a:solidFill>
                <a:srgbClr val="2B4C73"/>
              </a:solidFill>
            </a:endParaRPr>
          </a:p>
          <a:p>
            <a:pPr algn="just"/>
            <a:r>
              <a:rPr lang="en-US" sz="1600" i="1" dirty="0">
                <a:solidFill>
                  <a:srgbClr val="2B4C73"/>
                </a:solidFill>
              </a:rPr>
              <a:t>* Less than 100 mm, in the South of the country.</a:t>
            </a:r>
            <a:endParaRPr lang="fr-FR" sz="1600" i="1" dirty="0">
              <a:solidFill>
                <a:srgbClr val="2B4C73"/>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4718" y="6021288"/>
            <a:ext cx="9139282" cy="837609"/>
          </a:xfrm>
          <a:prstGeom prst="rect">
            <a:avLst/>
          </a:prstGeom>
        </p:spPr>
      </p:pic>
      <p:sp>
        <p:nvSpPr>
          <p:cNvPr id="10" name="Triangle isocèle 7"/>
          <p:cNvSpPr/>
          <p:nvPr/>
        </p:nvSpPr>
        <p:spPr>
          <a:xfrm rot="5400000">
            <a:off x="468363" y="6353617"/>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1" name="Rectangle 10"/>
          <p:cNvSpPr/>
          <p:nvPr/>
        </p:nvSpPr>
        <p:spPr>
          <a:xfrm>
            <a:off x="693912" y="6172007"/>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200" b="1" dirty="0">
                <a:solidFill>
                  <a:schemeClr val="bg1"/>
                </a:solidFill>
                <a:latin typeface="Century Gothic" pitchFamily="34" charset="0"/>
              </a:rPr>
              <a:t>CLIMATE</a:t>
            </a:r>
          </a:p>
        </p:txBody>
      </p:sp>
    </p:spTree>
    <p:extLst>
      <p:ext uri="{BB962C8B-B14F-4D97-AF65-F5344CB8AC3E}">
        <p14:creationId xmlns:p14="http://schemas.microsoft.com/office/powerpoint/2010/main" val="969580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120"/>
            <a:ext cx="9144000" cy="6858000"/>
          </a:xfrm>
          <a:prstGeom prst="rect">
            <a:avLst/>
          </a:prstGeom>
          <a:solidFill>
            <a:srgbClr val="1D344F"/>
          </a:solidFill>
        </p:spPr>
      </p:pic>
      <p:sp>
        <p:nvSpPr>
          <p:cNvPr id="5" name="Rectangle 4"/>
          <p:cNvSpPr/>
          <p:nvPr/>
        </p:nvSpPr>
        <p:spPr>
          <a:xfrm>
            <a:off x="223399" y="1056402"/>
            <a:ext cx="4171997" cy="1792797"/>
          </a:xfrm>
          <a:prstGeom prst="rect">
            <a:avLst/>
          </a:prstGeom>
          <a:solidFill>
            <a:srgbClr val="1D344F">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9" name="Rectangle 8"/>
          <p:cNvSpPr>
            <a:spLocks noChangeArrowheads="1"/>
          </p:cNvSpPr>
          <p:nvPr/>
        </p:nvSpPr>
        <p:spPr bwMode="auto">
          <a:xfrm flipV="1">
            <a:off x="1828801" y="735896"/>
            <a:ext cx="49596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342900">
              <a:defRPr/>
            </a:pPr>
            <a:endParaRPr lang="fr-FR" sz="1350">
              <a:solidFill>
                <a:prstClr val="black"/>
              </a:solidFill>
              <a:latin typeface="Trebuchet MS" panose="020B0603020202020204"/>
            </a:endParaRPr>
          </a:p>
        </p:txBody>
      </p:sp>
      <p:sp>
        <p:nvSpPr>
          <p:cNvPr id="10" name="Rectangle 9"/>
          <p:cNvSpPr>
            <a:spLocks noChangeArrowheads="1"/>
          </p:cNvSpPr>
          <p:nvPr/>
        </p:nvSpPr>
        <p:spPr bwMode="auto">
          <a:xfrm>
            <a:off x="342637" y="1302622"/>
            <a:ext cx="3744669" cy="130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r>
              <a:rPr lang="en-US" sz="1600" dirty="0">
                <a:solidFill>
                  <a:srgbClr val="FFC000"/>
                </a:solidFill>
              </a:rPr>
              <a:t>Language: </a:t>
            </a:r>
            <a:r>
              <a:rPr lang="en-US" sz="1600" dirty="0">
                <a:solidFill>
                  <a:schemeClr val="bg1"/>
                </a:solidFill>
              </a:rPr>
              <a:t>The official languages are Arabic and Amazigh. French is the dominant foreign language in the country. Spanish is often spoken in the northern and southern provinces. </a:t>
            </a:r>
            <a:r>
              <a:rPr lang="fr-FR" sz="1600" dirty="0">
                <a:solidFill>
                  <a:schemeClr val="bg1"/>
                </a:solidFill>
              </a:rPr>
              <a:t>English </a:t>
            </a:r>
            <a:r>
              <a:rPr lang="fr-FR" sz="1600" dirty="0" err="1">
                <a:solidFill>
                  <a:schemeClr val="bg1"/>
                </a:solidFill>
              </a:rPr>
              <a:t>is</a:t>
            </a:r>
            <a:r>
              <a:rPr lang="fr-FR" sz="1600" dirty="0">
                <a:solidFill>
                  <a:schemeClr val="bg1"/>
                </a:solidFill>
              </a:rPr>
              <a:t> </a:t>
            </a:r>
            <a:r>
              <a:rPr lang="fr-FR" sz="1600" dirty="0" err="1">
                <a:solidFill>
                  <a:schemeClr val="bg1"/>
                </a:solidFill>
              </a:rPr>
              <a:t>fairly</a:t>
            </a:r>
            <a:r>
              <a:rPr lang="fr-FR" sz="1600" dirty="0">
                <a:solidFill>
                  <a:schemeClr val="bg1"/>
                </a:solidFill>
              </a:rPr>
              <a:t> </a:t>
            </a:r>
            <a:r>
              <a:rPr lang="fr-FR" sz="1600" dirty="0" err="1">
                <a:solidFill>
                  <a:schemeClr val="bg1"/>
                </a:solidFill>
              </a:rPr>
              <a:t>widely</a:t>
            </a:r>
            <a:r>
              <a:rPr lang="fr-FR" sz="1600" dirty="0">
                <a:solidFill>
                  <a:schemeClr val="bg1"/>
                </a:solidFill>
              </a:rPr>
              <a:t> </a:t>
            </a:r>
            <a:r>
              <a:rPr lang="fr-FR" sz="1600" dirty="0" err="1">
                <a:solidFill>
                  <a:schemeClr val="bg1"/>
                </a:solidFill>
              </a:rPr>
              <a:t>spoken</a:t>
            </a:r>
            <a:r>
              <a:rPr lang="fr-FR" sz="1600" dirty="0">
                <a:solidFill>
                  <a:schemeClr val="bg1"/>
                </a:solidFill>
              </a:rPr>
              <a:t>. </a:t>
            </a:r>
            <a:endParaRPr lang="fr-FR" sz="16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12" name="Triangle isocèle 7"/>
          <p:cNvSpPr/>
          <p:nvPr/>
        </p:nvSpPr>
        <p:spPr>
          <a:xfrm rot="5400000">
            <a:off x="468363" y="250393"/>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3" name="Rectangle 12"/>
          <p:cNvSpPr/>
          <p:nvPr/>
        </p:nvSpPr>
        <p:spPr>
          <a:xfrm>
            <a:off x="693912" y="68783"/>
            <a:ext cx="62646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b="1" dirty="0">
                <a:solidFill>
                  <a:schemeClr val="bg1"/>
                </a:solidFill>
              </a:rPr>
              <a:t>LANGUAGE AND RELIGION</a:t>
            </a:r>
            <a:endParaRPr lang="fr-FR" sz="2200" b="1" dirty="0">
              <a:solidFill>
                <a:schemeClr val="bg1"/>
              </a:solidFill>
              <a:latin typeface="Century Gothic" pitchFamily="34" charset="0"/>
            </a:endParaRPr>
          </a:p>
        </p:txBody>
      </p:sp>
      <p:sp>
        <p:nvSpPr>
          <p:cNvPr id="14" name="Rectangle 13"/>
          <p:cNvSpPr/>
          <p:nvPr/>
        </p:nvSpPr>
        <p:spPr>
          <a:xfrm>
            <a:off x="4618796" y="1030708"/>
            <a:ext cx="4201676" cy="1818491"/>
          </a:xfrm>
          <a:prstGeom prst="rect">
            <a:avLst/>
          </a:prstGeom>
          <a:solidFill>
            <a:srgbClr val="1D344F">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5" name="Rectangle 14"/>
          <p:cNvSpPr>
            <a:spLocks noChangeArrowheads="1"/>
          </p:cNvSpPr>
          <p:nvPr/>
        </p:nvSpPr>
        <p:spPr bwMode="auto">
          <a:xfrm>
            <a:off x="4788024" y="1056402"/>
            <a:ext cx="3824486" cy="179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r>
              <a:rPr lang="en-US" sz="1600" dirty="0">
                <a:solidFill>
                  <a:srgbClr val="FFC000"/>
                </a:solidFill>
              </a:rPr>
              <a:t>Religion:</a:t>
            </a:r>
            <a:r>
              <a:rPr lang="en-US" sz="1600" dirty="0"/>
              <a:t> </a:t>
            </a:r>
            <a:r>
              <a:rPr lang="en-US" sz="1600" dirty="0">
                <a:solidFill>
                  <a:schemeClr val="bg1"/>
                </a:solidFill>
              </a:rPr>
              <a:t>Islam is the established state religion of Morocco. Almost the entire population is Sunni Muslim. The Monarch is the supreme Muslim authority in the country. He is also the Commander of the believers. The Moroccan constitution </a:t>
            </a:r>
            <a:r>
              <a:rPr lang="en-US" sz="1600" dirty="0" err="1">
                <a:solidFill>
                  <a:schemeClr val="bg1"/>
                </a:solidFill>
              </a:rPr>
              <a:t>garantees</a:t>
            </a:r>
            <a:r>
              <a:rPr lang="en-US" sz="1600" dirty="0">
                <a:solidFill>
                  <a:schemeClr val="bg1"/>
                </a:solidFill>
              </a:rPr>
              <a:t> the freedom of worship.</a:t>
            </a:r>
            <a:endParaRPr lang="fr-FR" sz="1600" dirty="0">
              <a:solidFill>
                <a:schemeClr val="bg1"/>
              </a:solidFill>
            </a:endParaRPr>
          </a:p>
        </p:txBody>
      </p:sp>
    </p:spTree>
    <p:extLst>
      <p:ext uri="{BB962C8B-B14F-4D97-AF65-F5344CB8AC3E}">
        <p14:creationId xmlns:p14="http://schemas.microsoft.com/office/powerpoint/2010/main" val="63492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3" y="0"/>
            <a:ext cx="9144000" cy="6891949"/>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6588224" y="342681"/>
            <a:ext cx="2409315" cy="639868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ounded Rectangle 13"/>
          <p:cNvSpPr/>
          <p:nvPr/>
        </p:nvSpPr>
        <p:spPr>
          <a:xfrm rot="10800000">
            <a:off x="-7723" y="3848126"/>
            <a:ext cx="6235907" cy="750370"/>
          </a:xfrm>
          <a:prstGeom prst="roundRect">
            <a:avLst>
              <a:gd name="adj" fmla="val 0"/>
            </a:avLst>
          </a:prstGeom>
          <a:gradFill flip="none" rotWithShape="1">
            <a:gsLst>
              <a:gs pos="47000">
                <a:srgbClr val="1D344F"/>
              </a:gs>
              <a:gs pos="0">
                <a:srgbClr val="1D344F">
                  <a:alpha val="0"/>
                </a:srgbClr>
              </a:gs>
              <a:gs pos="77000">
                <a:srgbClr val="1D344F"/>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3074" name="Rectangle 1"/>
          <p:cNvSpPr>
            <a:spLocks noChangeArrowheads="1"/>
          </p:cNvSpPr>
          <p:nvPr/>
        </p:nvSpPr>
        <p:spPr bwMode="auto">
          <a:xfrm>
            <a:off x="899591" y="1113672"/>
            <a:ext cx="5127075" cy="36933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b="1" dirty="0">
                <a:solidFill>
                  <a:schemeClr val="accent1">
                    <a:lumMod val="75000"/>
                  </a:schemeClr>
                </a:solidFill>
                <a:latin typeface="Century Gothic" pitchFamily="34" charset="0"/>
              </a:rPr>
              <a:t>more than a destination, a fascinating world, </a:t>
            </a:r>
          </a:p>
        </p:txBody>
      </p:sp>
      <p:sp>
        <p:nvSpPr>
          <p:cNvPr id="3075" name="Rectangle 2"/>
          <p:cNvSpPr>
            <a:spLocks noChangeArrowheads="1"/>
          </p:cNvSpPr>
          <p:nvPr/>
        </p:nvSpPr>
        <p:spPr bwMode="auto">
          <a:xfrm>
            <a:off x="1829625" y="342681"/>
            <a:ext cx="4197041"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5500" b="1" dirty="0">
                <a:solidFill>
                  <a:srgbClr val="C00000"/>
                </a:solidFill>
                <a:latin typeface="Bahnschrift SemiBold SemiConden" panose="020B0502040204020203" pitchFamily="34" charset="0"/>
              </a:rPr>
              <a:t>MOROCCO</a:t>
            </a:r>
          </a:p>
        </p:txBody>
      </p:sp>
      <p:sp>
        <p:nvSpPr>
          <p:cNvPr id="3076" name="Rectangle 3"/>
          <p:cNvSpPr>
            <a:spLocks noChangeArrowheads="1"/>
          </p:cNvSpPr>
          <p:nvPr/>
        </p:nvSpPr>
        <p:spPr bwMode="auto">
          <a:xfrm>
            <a:off x="209146" y="3977089"/>
            <a:ext cx="45235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fr-FR" sz="2600" b="1" dirty="0">
                <a:solidFill>
                  <a:schemeClr val="bg1"/>
                </a:solidFill>
              </a:rPr>
              <a:t>Your Second Homeland…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3284" y="5301208"/>
            <a:ext cx="2250250" cy="129790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3284" y="3686032"/>
            <a:ext cx="2262247" cy="150213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3284" y="2157263"/>
            <a:ext cx="2250250" cy="143059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3284" y="476672"/>
            <a:ext cx="2250250" cy="1549581"/>
          </a:xfrm>
          <a:prstGeom prst="rect">
            <a:avLst/>
          </a:prstGeom>
        </p:spPr>
      </p:pic>
    </p:spTree>
    <p:extLst>
      <p:ext uri="{BB962C8B-B14F-4D97-AF65-F5344CB8AC3E}">
        <p14:creationId xmlns:p14="http://schemas.microsoft.com/office/powerpoint/2010/main" val="120801240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fade">
                                      <p:cBhvr>
                                        <p:cTn id="1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p:bldP spid="30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F71A31C-5DC4-4BFA-8D93-1BA6F8520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15418" cy="6878397"/>
          </a:xfrm>
          <a:prstGeom prst="rect">
            <a:avLst/>
          </a:prstGeom>
        </p:spPr>
      </p:pic>
      <p:sp>
        <p:nvSpPr>
          <p:cNvPr id="8" name="Rectangle 7">
            <a:extLst>
              <a:ext uri="{FF2B5EF4-FFF2-40B4-BE49-F238E27FC236}">
                <a16:creationId xmlns:a16="http://schemas.microsoft.com/office/drawing/2014/main" id="{A7A95798-91C2-4211-8A2F-312B2805E5C0}"/>
              </a:ext>
            </a:extLst>
          </p:cNvPr>
          <p:cNvSpPr/>
          <p:nvPr/>
        </p:nvSpPr>
        <p:spPr>
          <a:xfrm>
            <a:off x="-17331" y="0"/>
            <a:ext cx="9144000" cy="2276872"/>
          </a:xfrm>
          <a:prstGeom prst="rect">
            <a:avLst/>
          </a:prstGeom>
          <a:gradFill>
            <a:gsLst>
              <a:gs pos="66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459BC673-6328-4D3F-9B23-45B9B666A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620688"/>
            <a:ext cx="5328592" cy="898815"/>
          </a:xfrm>
          <a:prstGeom prst="rect">
            <a:avLst/>
          </a:prstGeom>
        </p:spPr>
      </p:pic>
    </p:spTree>
    <p:extLst>
      <p:ext uri="{BB962C8B-B14F-4D97-AF65-F5344CB8AC3E}">
        <p14:creationId xmlns:p14="http://schemas.microsoft.com/office/powerpoint/2010/main" val="1915963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 y="371043"/>
            <a:ext cx="9112564" cy="6538210"/>
          </a:xfrm>
          <a:prstGeom prst="rect">
            <a:avLst/>
          </a:prstGeom>
        </p:spPr>
      </p:pic>
      <p:sp>
        <p:nvSpPr>
          <p:cNvPr id="25" name="Rectangle 24"/>
          <p:cNvSpPr/>
          <p:nvPr/>
        </p:nvSpPr>
        <p:spPr>
          <a:xfrm>
            <a:off x="256026" y="1522376"/>
            <a:ext cx="2952328" cy="504056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8748464" y="2564904"/>
            <a:ext cx="0" cy="23050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34" y="4880568"/>
            <a:ext cx="2809204" cy="16103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926" y="3610608"/>
            <a:ext cx="2808312" cy="117547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034" y="1594384"/>
            <a:ext cx="2787961" cy="1941040"/>
          </a:xfrm>
          <a:prstGeom prst="rect">
            <a:avLst/>
          </a:prstGeom>
        </p:spPr>
      </p:pic>
      <p:sp>
        <p:nvSpPr>
          <p:cNvPr id="9" name="Rectangle 8"/>
          <p:cNvSpPr/>
          <p:nvPr/>
        </p:nvSpPr>
        <p:spPr>
          <a:xfrm>
            <a:off x="6184932" y="2503473"/>
            <a:ext cx="2559050" cy="2448272"/>
          </a:xfrm>
          <a:prstGeom prst="rect">
            <a:avLst/>
          </a:prstGeom>
          <a:solidFill>
            <a:srgbClr val="1D344F">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00" name="Rectangle 1"/>
          <p:cNvSpPr>
            <a:spLocks noChangeArrowheads="1"/>
          </p:cNvSpPr>
          <p:nvPr/>
        </p:nvSpPr>
        <p:spPr bwMode="auto">
          <a:xfrm>
            <a:off x="6296057" y="2717055"/>
            <a:ext cx="244792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fr-FR" sz="1500" b="1" dirty="0">
                <a:solidFill>
                  <a:schemeClr val="bg1"/>
                </a:solidFill>
                <a:latin typeface="+mj-lt"/>
              </a:rPr>
              <a:t>A country that makes everyone of you feel special and unique, the land that shares with you its beauty  and tradition, but as well proud to show you how modernity and progress have fitted with our traditions.</a:t>
            </a: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18" name="Triangle isocèle 7"/>
          <p:cNvSpPr/>
          <p:nvPr/>
        </p:nvSpPr>
        <p:spPr>
          <a:xfrm rot="5400000">
            <a:off x="468363" y="250393"/>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9" name="Rectangle 18"/>
          <p:cNvSpPr/>
          <p:nvPr/>
        </p:nvSpPr>
        <p:spPr>
          <a:xfrm>
            <a:off x="693912" y="68783"/>
            <a:ext cx="62646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400" b="1" dirty="0">
                <a:solidFill>
                  <a:schemeClr val="bg1"/>
                </a:solidFill>
                <a:latin typeface="Century Gothic" pitchFamily="34" charset="0"/>
              </a:rPr>
              <a:t>OUR MOROCCO</a:t>
            </a:r>
            <a:endParaRPr lang="fr-FR" altLang="fr-FR" sz="2400" dirty="0"/>
          </a:p>
        </p:txBody>
      </p:sp>
      <p:cxnSp>
        <p:nvCxnSpPr>
          <p:cNvPr id="22" name="Connecteur droit 6"/>
          <p:cNvCxnSpPr/>
          <p:nvPr/>
        </p:nvCxnSpPr>
        <p:spPr>
          <a:xfrm>
            <a:off x="6116638" y="5136066"/>
            <a:ext cx="0" cy="13177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184932" y="5157192"/>
            <a:ext cx="2559050" cy="1296580"/>
          </a:xfrm>
          <a:prstGeom prst="rect">
            <a:avLst/>
          </a:prstGeom>
          <a:solidFill>
            <a:srgbClr val="1D344F">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24" name="Rectangle 1"/>
          <p:cNvSpPr>
            <a:spLocks noChangeArrowheads="1"/>
          </p:cNvSpPr>
          <p:nvPr/>
        </p:nvSpPr>
        <p:spPr bwMode="auto">
          <a:xfrm>
            <a:off x="6321943" y="5224110"/>
            <a:ext cx="24220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1600" dirty="0">
                <a:solidFill>
                  <a:schemeClr val="bg1"/>
                </a:solidFill>
                <a:latin typeface="+mj-lt"/>
              </a:rPr>
              <a:t>You will experience a truly professional and friendly attention anywhere your steps will take you.</a:t>
            </a:r>
          </a:p>
        </p:txBody>
      </p:sp>
    </p:spTree>
    <p:extLst>
      <p:ext uri="{BB962C8B-B14F-4D97-AF65-F5344CB8AC3E}">
        <p14:creationId xmlns:p14="http://schemas.microsoft.com/office/powerpoint/2010/main" val="363418958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ipe(up)">
                                      <p:cBhvr>
                                        <p:cTn id="11" dur="500"/>
                                        <p:tgtEl>
                                          <p:spTgt spid="410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250"/>
                                        <p:tgtEl>
                                          <p:spTgt spid="19"/>
                                        </p:tgtEl>
                                      </p:cBhvr>
                                    </p:animEffect>
                                  </p:childTnLst>
                                </p:cTn>
                              </p:par>
                            </p:childTnLst>
                          </p:cTn>
                        </p:par>
                        <p:par>
                          <p:cTn id="16" fill="hold">
                            <p:stCondLst>
                              <p:cond delay="125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175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19"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Yassine\Desktop\6d2d356fe4b31207bc5177cf10d7e00a.JPG"/>
          <p:cNvPicPr>
            <a:picLocks noChangeAspect="1" noChangeArrowheads="1"/>
          </p:cNvPicPr>
          <p:nvPr/>
        </p:nvPicPr>
        <p:blipFill>
          <a:blip r:embed="rId2">
            <a:extLst>
              <a:ext uri="{28A0092B-C50C-407E-A947-70E740481C1C}">
                <a14:useLocalDpi xmlns:a14="http://schemas.microsoft.com/office/drawing/2010/main" val="0"/>
              </a:ext>
            </a:extLst>
          </a:blip>
          <a:srcRect l="11855" t="275" r="14745" b="542"/>
          <a:stretch>
            <a:fillRect/>
          </a:stretch>
        </p:blipFill>
        <p:spPr bwMode="auto">
          <a:xfrm flipH="1">
            <a:off x="1" y="0"/>
            <a:ext cx="91439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9221">
            <a:off x="343206" y="3515373"/>
            <a:ext cx="3790825" cy="17341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99418" y="5128714"/>
            <a:ext cx="9243417" cy="1729286"/>
          </a:xfrm>
          <a:prstGeom prst="rect">
            <a:avLst/>
          </a:prstGeom>
        </p:spPr>
      </p:pic>
      <p:sp>
        <p:nvSpPr>
          <p:cNvPr id="13" name="Rectangle 2"/>
          <p:cNvSpPr>
            <a:spLocks noChangeArrowheads="1"/>
          </p:cNvSpPr>
          <p:nvPr/>
        </p:nvSpPr>
        <p:spPr bwMode="auto">
          <a:xfrm>
            <a:off x="595403" y="6093296"/>
            <a:ext cx="2696572"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fr-FR" sz="2400" b="1" dirty="0">
                <a:solidFill>
                  <a:schemeClr val="bg1"/>
                </a:solidFill>
                <a:latin typeface="Century Gothic" pitchFamily="34" charset="0"/>
              </a:rPr>
              <a:t>INFRASTRUCTURE</a:t>
            </a:r>
            <a:endParaRPr lang="fr-FR" altLang="fr-FR" sz="2400" dirty="0">
              <a:solidFill>
                <a:schemeClr val="bg1"/>
              </a:solidFill>
            </a:endParaRPr>
          </a:p>
        </p:txBody>
      </p:sp>
      <p:sp>
        <p:nvSpPr>
          <p:cNvPr id="14" name="Triangle isocèle 7"/>
          <p:cNvSpPr/>
          <p:nvPr/>
        </p:nvSpPr>
        <p:spPr>
          <a:xfrm rot="5400000">
            <a:off x="458019" y="627490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73014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6" y="-1"/>
            <a:ext cx="9244726" cy="626538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99418" y="5128714"/>
            <a:ext cx="9243417" cy="1729286"/>
          </a:xfrm>
          <a:prstGeom prst="rect">
            <a:avLst/>
          </a:prstGeom>
        </p:spPr>
      </p:pic>
      <p:sp>
        <p:nvSpPr>
          <p:cNvPr id="13" name="Rectangle 2"/>
          <p:cNvSpPr>
            <a:spLocks noChangeArrowheads="1"/>
          </p:cNvSpPr>
          <p:nvPr/>
        </p:nvSpPr>
        <p:spPr bwMode="auto">
          <a:xfrm>
            <a:off x="595403" y="6093296"/>
            <a:ext cx="2696572"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fr-FR" sz="2400" b="1" dirty="0">
                <a:solidFill>
                  <a:schemeClr val="bg1"/>
                </a:solidFill>
                <a:latin typeface="Century Gothic" pitchFamily="34" charset="0"/>
              </a:rPr>
              <a:t>INFRASTRUCTURE</a:t>
            </a:r>
            <a:endParaRPr lang="fr-FR" altLang="fr-FR" sz="2400" dirty="0">
              <a:solidFill>
                <a:schemeClr val="bg1"/>
              </a:solidFill>
            </a:endParaRPr>
          </a:p>
        </p:txBody>
      </p:sp>
      <p:sp>
        <p:nvSpPr>
          <p:cNvPr id="14" name="Triangle isocèle 7"/>
          <p:cNvSpPr/>
          <p:nvPr/>
        </p:nvSpPr>
        <p:spPr>
          <a:xfrm rot="5400000">
            <a:off x="458019" y="627490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 name="Rectangle 6"/>
          <p:cNvSpPr/>
          <p:nvPr/>
        </p:nvSpPr>
        <p:spPr>
          <a:xfrm>
            <a:off x="3962095" y="6117637"/>
            <a:ext cx="3274201" cy="600164"/>
          </a:xfrm>
          <a:prstGeom prst="rect">
            <a:avLst/>
          </a:prstGeom>
        </p:spPr>
        <p:txBody>
          <a:bodyPr wrap="square">
            <a:spAutoFit/>
          </a:bodyPr>
          <a:lstStyle/>
          <a:p>
            <a:pPr algn="just"/>
            <a:r>
              <a:rPr lang="en-US" sz="1600" dirty="0">
                <a:solidFill>
                  <a:schemeClr val="bg1"/>
                </a:solidFill>
                <a:latin typeface="+mj-lt"/>
              </a:rPr>
              <a:t>There are around 56,986 km of roads In addition to 1,808 km of highways</a:t>
            </a:r>
            <a:endParaRPr lang="fr-FR" sz="1600" dirty="0">
              <a:solidFill>
                <a:schemeClr val="bg1"/>
              </a:solidFill>
              <a:latin typeface="+mj-lt"/>
            </a:endParaRPr>
          </a:p>
        </p:txBody>
      </p:sp>
    </p:spTree>
    <p:extLst>
      <p:ext uri="{BB962C8B-B14F-4D97-AF65-F5344CB8AC3E}">
        <p14:creationId xmlns:p14="http://schemas.microsoft.com/office/powerpoint/2010/main" val="38174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09" y="692696"/>
            <a:ext cx="9144000" cy="681624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25773" y="-26385"/>
            <a:ext cx="9195546" cy="1888908"/>
          </a:xfrm>
          <a:prstGeom prst="rect">
            <a:avLst/>
          </a:prstGeom>
        </p:spPr>
      </p:pic>
      <p:sp>
        <p:nvSpPr>
          <p:cNvPr id="12" name="Rectangle 2"/>
          <p:cNvSpPr>
            <a:spLocks noChangeArrowheads="1"/>
          </p:cNvSpPr>
          <p:nvPr/>
        </p:nvSpPr>
        <p:spPr bwMode="auto">
          <a:xfrm>
            <a:off x="251520" y="332656"/>
            <a:ext cx="2696572"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fr-FR" sz="2400" b="1" dirty="0">
                <a:solidFill>
                  <a:schemeClr val="bg1"/>
                </a:solidFill>
                <a:latin typeface="Century Gothic" pitchFamily="34" charset="0"/>
              </a:rPr>
              <a:t>INFRASTRUCTURE</a:t>
            </a:r>
            <a:endParaRPr lang="fr-FR" altLang="fr-FR" sz="2400" dirty="0">
              <a:solidFill>
                <a:schemeClr val="bg1"/>
              </a:solidFill>
            </a:endParaRPr>
          </a:p>
        </p:txBody>
      </p:sp>
      <p:sp>
        <p:nvSpPr>
          <p:cNvPr id="2" name="Rectangle 1"/>
          <p:cNvSpPr/>
          <p:nvPr/>
        </p:nvSpPr>
        <p:spPr>
          <a:xfrm>
            <a:off x="7308304" y="323364"/>
            <a:ext cx="1342034" cy="369332"/>
          </a:xfrm>
          <a:prstGeom prst="rect">
            <a:avLst/>
          </a:prstGeom>
        </p:spPr>
        <p:txBody>
          <a:bodyPr wrap="none">
            <a:spAutoFit/>
          </a:bodyPr>
          <a:lstStyle/>
          <a:p>
            <a:r>
              <a:rPr lang="en-US" b="1" dirty="0">
                <a:solidFill>
                  <a:schemeClr val="bg1"/>
                </a:solidFill>
                <a:latin typeface="Roboto" panose="02000000000000000000" pitchFamily="2" charset="0"/>
              </a:rPr>
              <a:t>TRAMWAY</a:t>
            </a:r>
            <a:endParaRPr lang="fr-FR" b="1" dirty="0">
              <a:solidFill>
                <a:schemeClr val="bg1"/>
              </a:solidFill>
            </a:endParaRPr>
          </a:p>
        </p:txBody>
      </p:sp>
    </p:spTree>
    <p:extLst>
      <p:ext uri="{BB962C8B-B14F-4D97-AF65-F5344CB8AC3E}">
        <p14:creationId xmlns:p14="http://schemas.microsoft.com/office/powerpoint/2010/main" val="381789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985122"/>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5128714"/>
            <a:ext cx="9143999" cy="1729286"/>
          </a:xfrm>
          <a:prstGeom prst="rect">
            <a:avLst/>
          </a:prstGeom>
        </p:spPr>
      </p:pic>
      <p:sp>
        <p:nvSpPr>
          <p:cNvPr id="12" name="Rectangle 2"/>
          <p:cNvSpPr>
            <a:spLocks noChangeArrowheads="1"/>
          </p:cNvSpPr>
          <p:nvPr/>
        </p:nvSpPr>
        <p:spPr bwMode="auto">
          <a:xfrm>
            <a:off x="595403" y="6093296"/>
            <a:ext cx="2696572"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fr-FR" sz="2400" b="1" dirty="0">
                <a:solidFill>
                  <a:schemeClr val="bg1"/>
                </a:solidFill>
                <a:latin typeface="Century Gothic" pitchFamily="34" charset="0"/>
              </a:rPr>
              <a:t>INFRASTRUCTURE</a:t>
            </a:r>
            <a:endParaRPr lang="fr-FR" altLang="fr-FR" sz="2400" dirty="0">
              <a:solidFill>
                <a:schemeClr val="bg1"/>
              </a:solidFill>
            </a:endParaRPr>
          </a:p>
        </p:txBody>
      </p:sp>
      <p:sp>
        <p:nvSpPr>
          <p:cNvPr id="2" name="Rectangle 1"/>
          <p:cNvSpPr/>
          <p:nvPr/>
        </p:nvSpPr>
        <p:spPr>
          <a:xfrm>
            <a:off x="7236296" y="6329899"/>
            <a:ext cx="1489510" cy="369332"/>
          </a:xfrm>
          <a:prstGeom prst="rect">
            <a:avLst/>
          </a:prstGeom>
        </p:spPr>
        <p:txBody>
          <a:bodyPr wrap="none">
            <a:spAutoFit/>
          </a:bodyPr>
          <a:lstStyle/>
          <a:p>
            <a:r>
              <a:rPr lang="en-US" b="1" dirty="0">
                <a:solidFill>
                  <a:schemeClr val="bg1"/>
                </a:solidFill>
                <a:latin typeface="Roboto" panose="02000000000000000000" pitchFamily="2" charset="0"/>
              </a:rPr>
              <a:t>Rail network</a:t>
            </a:r>
            <a:endParaRPr lang="fr-FR" b="1" dirty="0">
              <a:solidFill>
                <a:schemeClr val="bg1"/>
              </a:solidFill>
            </a:endParaRPr>
          </a:p>
        </p:txBody>
      </p:sp>
    </p:spTree>
    <p:extLst>
      <p:ext uri="{BB962C8B-B14F-4D97-AF65-F5344CB8AC3E}">
        <p14:creationId xmlns:p14="http://schemas.microsoft.com/office/powerpoint/2010/main" val="38485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30447"/>
            <a:ext cx="9144000" cy="4657231"/>
          </a:xfrm>
          <a:prstGeom prst="roundRect">
            <a:avLst>
              <a:gd name="adj" fmla="val 431"/>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891506" y="5187678"/>
            <a:ext cx="2672382" cy="415949"/>
          </a:xfrm>
          <a:prstGeom prst="rect">
            <a:avLst/>
          </a:prstGeom>
          <a:solidFill>
            <a:srgbClr val="1D34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p:cNvSpPr/>
          <p:nvPr/>
        </p:nvSpPr>
        <p:spPr>
          <a:xfrm>
            <a:off x="4932040" y="5193826"/>
            <a:ext cx="2672382" cy="415949"/>
          </a:xfrm>
          <a:prstGeom prst="rect">
            <a:avLst/>
          </a:prstGeom>
          <a:solidFill>
            <a:srgbClr val="1D34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24" name="Triangle isocèle 7"/>
          <p:cNvSpPr/>
          <p:nvPr/>
        </p:nvSpPr>
        <p:spPr>
          <a:xfrm rot="5400000">
            <a:off x="468363" y="37025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25" name="Rectangle 24"/>
          <p:cNvSpPr/>
          <p:nvPr/>
        </p:nvSpPr>
        <p:spPr>
          <a:xfrm>
            <a:off x="693912" y="188640"/>
            <a:ext cx="28699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400" b="1" dirty="0">
                <a:solidFill>
                  <a:schemeClr val="bg1"/>
                </a:solidFill>
                <a:latin typeface="Century Gothic" pitchFamily="34" charset="0"/>
              </a:rPr>
              <a:t>INFRASTRUCTURE</a:t>
            </a:r>
            <a:endParaRPr lang="fr-FR" altLang="fr-FR" sz="2400" b="1" dirty="0">
              <a:solidFill>
                <a:schemeClr val="bg1"/>
              </a:solidFill>
            </a:endParaRPr>
          </a:p>
        </p:txBody>
      </p:sp>
      <p:sp>
        <p:nvSpPr>
          <p:cNvPr id="9" name="Rectangle 8"/>
          <p:cNvSpPr/>
          <p:nvPr/>
        </p:nvSpPr>
        <p:spPr>
          <a:xfrm>
            <a:off x="891506" y="5642726"/>
            <a:ext cx="2819550" cy="1815882"/>
          </a:xfrm>
          <a:prstGeom prst="rect">
            <a:avLst/>
          </a:prstGeom>
        </p:spPr>
        <p:txBody>
          <a:bodyPr wrap="square">
            <a:spAutoFit/>
          </a:bodyPr>
          <a:lstStyle/>
          <a:p>
            <a:r>
              <a:rPr lang="en-US" sz="1600" b="1" dirty="0">
                <a:solidFill>
                  <a:srgbClr val="CC3300"/>
                </a:solidFill>
              </a:rPr>
              <a:t>3815 km </a:t>
            </a:r>
            <a:r>
              <a:rPr lang="en-US" sz="1600" b="1" dirty="0"/>
              <a:t>of railroad tracks</a:t>
            </a:r>
          </a:p>
          <a:p>
            <a:r>
              <a:rPr lang="fr-FR" sz="1600" b="1" dirty="0">
                <a:solidFill>
                  <a:srgbClr val="CC3300"/>
                </a:solidFill>
              </a:rPr>
              <a:t>585 </a:t>
            </a:r>
            <a:r>
              <a:rPr lang="fr-FR" sz="1600" b="1" dirty="0" err="1">
                <a:solidFill>
                  <a:srgbClr val="CC3300"/>
                </a:solidFill>
              </a:rPr>
              <a:t>passenger</a:t>
            </a:r>
            <a:r>
              <a:rPr lang="fr-FR" sz="1600" b="1" dirty="0"/>
              <a:t> wagons</a:t>
            </a:r>
          </a:p>
          <a:p>
            <a:r>
              <a:rPr lang="fr-FR" sz="1600" b="1" dirty="0">
                <a:solidFill>
                  <a:srgbClr val="CC3300"/>
                </a:solidFill>
              </a:rPr>
              <a:t>64 % of </a:t>
            </a:r>
            <a:r>
              <a:rPr lang="fr-FR" sz="1600" b="1" dirty="0" err="1">
                <a:solidFill>
                  <a:srgbClr val="CC3300"/>
                </a:solidFill>
              </a:rPr>
              <a:t>lines</a:t>
            </a:r>
            <a:r>
              <a:rPr lang="fr-FR" sz="1600" b="1" dirty="0"/>
              <a:t> </a:t>
            </a:r>
            <a:r>
              <a:rPr lang="fr-FR" sz="1600" b="1" dirty="0" err="1"/>
              <a:t>electrified</a:t>
            </a:r>
            <a:endParaRPr lang="fr-FR" sz="1600" b="1" dirty="0"/>
          </a:p>
          <a:p>
            <a:r>
              <a:rPr lang="fr-FR" sz="1600" b="1" dirty="0">
                <a:solidFill>
                  <a:srgbClr val="CC3300"/>
                </a:solidFill>
              </a:rPr>
              <a:t>5 498</a:t>
            </a:r>
            <a:r>
              <a:rPr lang="fr-FR" sz="1600" b="1" dirty="0">
                <a:solidFill>
                  <a:schemeClr val="tx1">
                    <a:lumMod val="95000"/>
                    <a:lumOff val="5000"/>
                  </a:schemeClr>
                </a:solidFill>
              </a:rPr>
              <a:t> </a:t>
            </a:r>
            <a:r>
              <a:rPr lang="fr-FR" sz="1600" b="1" dirty="0" err="1">
                <a:solidFill>
                  <a:schemeClr val="tx1">
                    <a:lumMod val="95000"/>
                    <a:lumOff val="5000"/>
                  </a:schemeClr>
                </a:solidFill>
              </a:rPr>
              <a:t>merchandise</a:t>
            </a:r>
            <a:r>
              <a:rPr lang="fr-FR" sz="1600" b="1" dirty="0">
                <a:solidFill>
                  <a:schemeClr val="tx1">
                    <a:lumMod val="95000"/>
                    <a:lumOff val="5000"/>
                  </a:schemeClr>
                </a:solidFill>
              </a:rPr>
              <a:t> </a:t>
            </a:r>
            <a:r>
              <a:rPr lang="fr-FR" sz="1600" b="1" dirty="0" err="1"/>
              <a:t>carriages</a:t>
            </a:r>
            <a:endParaRPr lang="fr-FR" sz="1600" b="1" dirty="0"/>
          </a:p>
          <a:p>
            <a:endParaRPr lang="fr-FR" sz="1600" b="1" dirty="0"/>
          </a:p>
          <a:p>
            <a:endParaRPr lang="fr-FR" sz="1600" b="1" dirty="0"/>
          </a:p>
          <a:p>
            <a:endParaRPr lang="en-US" sz="1600" b="1" dirty="0"/>
          </a:p>
        </p:txBody>
      </p:sp>
      <p:sp>
        <p:nvSpPr>
          <p:cNvPr id="10" name="Rectangle 9"/>
          <p:cNvSpPr/>
          <p:nvPr/>
        </p:nvSpPr>
        <p:spPr>
          <a:xfrm>
            <a:off x="971600" y="5242991"/>
            <a:ext cx="2592288" cy="346249"/>
          </a:xfrm>
          <a:prstGeom prst="rect">
            <a:avLst/>
          </a:prstGeom>
        </p:spPr>
        <p:txBody>
          <a:bodyPr wrap="square">
            <a:spAutoFit/>
          </a:bodyPr>
          <a:lstStyle/>
          <a:p>
            <a:pPr algn="ctr"/>
            <a:r>
              <a:rPr lang="en-US" sz="1650" dirty="0">
                <a:solidFill>
                  <a:schemeClr val="bg1"/>
                </a:solidFill>
                <a:latin typeface="Roboto" panose="02000000000000000000" pitchFamily="2" charset="0"/>
              </a:rPr>
              <a:t>Rail network</a:t>
            </a:r>
            <a:endParaRPr lang="fr-FR" sz="1650" dirty="0">
              <a:solidFill>
                <a:schemeClr val="bg1"/>
              </a:solidFill>
            </a:endParaRPr>
          </a:p>
        </p:txBody>
      </p:sp>
      <p:sp>
        <p:nvSpPr>
          <p:cNvPr id="15" name="Rectangle 14"/>
          <p:cNvSpPr/>
          <p:nvPr/>
        </p:nvSpPr>
        <p:spPr>
          <a:xfrm>
            <a:off x="5076056" y="5642726"/>
            <a:ext cx="3101648" cy="1569660"/>
          </a:xfrm>
          <a:prstGeom prst="rect">
            <a:avLst/>
          </a:prstGeom>
        </p:spPr>
        <p:txBody>
          <a:bodyPr wrap="square">
            <a:spAutoFit/>
          </a:bodyPr>
          <a:lstStyle/>
          <a:p>
            <a:pPr fontAlgn="t"/>
            <a:r>
              <a:rPr lang="fr-FR" sz="1600" b="1" dirty="0">
                <a:solidFill>
                  <a:srgbClr val="CC3300"/>
                </a:solidFill>
              </a:rPr>
              <a:t>35 million </a:t>
            </a:r>
            <a:r>
              <a:rPr lang="fr-FR" sz="1600" b="1" dirty="0">
                <a:solidFill>
                  <a:srgbClr val="353333"/>
                </a:solidFill>
              </a:rPr>
              <a:t> </a:t>
            </a:r>
            <a:r>
              <a:rPr lang="fr-FR" sz="1600" b="1" dirty="0" err="1">
                <a:solidFill>
                  <a:srgbClr val="353333"/>
                </a:solidFill>
              </a:rPr>
              <a:t>passengers</a:t>
            </a:r>
            <a:endParaRPr lang="fr-FR" sz="1600" b="1" dirty="0">
              <a:solidFill>
                <a:srgbClr val="353333"/>
              </a:solidFill>
            </a:endParaRPr>
          </a:p>
          <a:p>
            <a:pPr fontAlgn="t"/>
            <a:r>
              <a:rPr lang="fr-FR" sz="1600" b="1" dirty="0">
                <a:solidFill>
                  <a:srgbClr val="CC3300"/>
                </a:solidFill>
              </a:rPr>
              <a:t>204 trains </a:t>
            </a:r>
            <a:r>
              <a:rPr lang="fr-FR" sz="1600" b="1" dirty="0">
                <a:solidFill>
                  <a:srgbClr val="353333"/>
                </a:solidFill>
              </a:rPr>
              <a:t>a </a:t>
            </a:r>
            <a:r>
              <a:rPr lang="fr-FR" sz="1600" b="1" dirty="0" err="1">
                <a:solidFill>
                  <a:srgbClr val="353333"/>
                </a:solidFill>
              </a:rPr>
              <a:t>day</a:t>
            </a:r>
            <a:endParaRPr lang="fr-FR" sz="1600" b="1" dirty="0">
              <a:solidFill>
                <a:srgbClr val="353333"/>
              </a:solidFill>
            </a:endParaRPr>
          </a:p>
          <a:p>
            <a:pPr fontAlgn="t"/>
            <a:r>
              <a:rPr lang="fr-FR" sz="1600" b="1" dirty="0">
                <a:solidFill>
                  <a:srgbClr val="CC3300"/>
                </a:solidFill>
              </a:rPr>
              <a:t>137 </a:t>
            </a:r>
            <a:r>
              <a:rPr lang="fr-FR" sz="1600" b="1" dirty="0" err="1">
                <a:solidFill>
                  <a:srgbClr val="CC3300"/>
                </a:solidFill>
              </a:rPr>
              <a:t>railroad</a:t>
            </a:r>
            <a:r>
              <a:rPr lang="fr-FR" sz="1600" b="1" dirty="0">
                <a:solidFill>
                  <a:srgbClr val="FF6600"/>
                </a:solidFill>
              </a:rPr>
              <a:t> </a:t>
            </a:r>
            <a:r>
              <a:rPr lang="fr-FR" sz="1600" b="1" dirty="0">
                <a:solidFill>
                  <a:srgbClr val="353333"/>
                </a:solidFill>
              </a:rPr>
              <a:t>stations</a:t>
            </a:r>
          </a:p>
          <a:p>
            <a:pPr fontAlgn="t"/>
            <a:r>
              <a:rPr lang="fr-FR" sz="1600" b="1" dirty="0">
                <a:solidFill>
                  <a:srgbClr val="CC3300"/>
                </a:solidFill>
              </a:rPr>
              <a:t>105 609 </a:t>
            </a:r>
            <a:r>
              <a:rPr lang="fr-FR" sz="1600" b="1" dirty="0" err="1">
                <a:solidFill>
                  <a:srgbClr val="CC3300"/>
                </a:solidFill>
              </a:rPr>
              <a:t>seats</a:t>
            </a:r>
            <a:r>
              <a:rPr lang="fr-FR" sz="1600" b="1" dirty="0">
                <a:solidFill>
                  <a:srgbClr val="CC3300"/>
                </a:solidFill>
              </a:rPr>
              <a:t> </a:t>
            </a:r>
            <a:r>
              <a:rPr lang="fr-FR" sz="1600" b="1" dirty="0" err="1">
                <a:solidFill>
                  <a:srgbClr val="353333"/>
                </a:solidFill>
              </a:rPr>
              <a:t>available</a:t>
            </a:r>
            <a:r>
              <a:rPr lang="fr-FR" sz="1600" b="1" dirty="0">
                <a:solidFill>
                  <a:srgbClr val="353333"/>
                </a:solidFill>
              </a:rPr>
              <a:t>/</a:t>
            </a:r>
            <a:r>
              <a:rPr lang="fr-FR" sz="1600" b="1" dirty="0" err="1">
                <a:solidFill>
                  <a:srgbClr val="353333"/>
                </a:solidFill>
              </a:rPr>
              <a:t>day</a:t>
            </a:r>
            <a:endParaRPr lang="fr-FR" sz="1600" b="1" dirty="0"/>
          </a:p>
          <a:p>
            <a:endParaRPr lang="fr-FR" sz="1600" b="1" dirty="0"/>
          </a:p>
          <a:p>
            <a:endParaRPr lang="en-US" sz="1600" b="1" dirty="0"/>
          </a:p>
        </p:txBody>
      </p:sp>
      <p:sp>
        <p:nvSpPr>
          <p:cNvPr id="16" name="Rectangle 15"/>
          <p:cNvSpPr/>
          <p:nvPr/>
        </p:nvSpPr>
        <p:spPr>
          <a:xfrm>
            <a:off x="4932040" y="5203892"/>
            <a:ext cx="2672382" cy="346249"/>
          </a:xfrm>
          <a:prstGeom prst="rect">
            <a:avLst/>
          </a:prstGeom>
        </p:spPr>
        <p:txBody>
          <a:bodyPr wrap="square">
            <a:spAutoFit/>
          </a:bodyPr>
          <a:lstStyle/>
          <a:p>
            <a:pPr algn="ctr"/>
            <a:r>
              <a:rPr lang="fr-FR" sz="1650" dirty="0" err="1">
                <a:solidFill>
                  <a:schemeClr val="bg1"/>
                </a:solidFill>
                <a:latin typeface="Roboto" panose="02000000000000000000" pitchFamily="2" charset="0"/>
                <a:ea typeface="Roboto" panose="02000000000000000000" pitchFamily="2" charset="0"/>
                <a:cs typeface="Roboto" panose="02000000000000000000" pitchFamily="2" charset="0"/>
              </a:rPr>
              <a:t>Passenger</a:t>
            </a:r>
            <a:r>
              <a:rPr lang="fr-FR" sz="1650" dirty="0">
                <a:solidFill>
                  <a:schemeClr val="bg1"/>
                </a:solidFill>
                <a:latin typeface="Roboto" panose="02000000000000000000" pitchFamily="2" charset="0"/>
                <a:ea typeface="Roboto" panose="02000000000000000000" pitchFamily="2" charset="0"/>
                <a:cs typeface="Roboto" panose="02000000000000000000" pitchFamily="2" charset="0"/>
              </a:rPr>
              <a:t> transport</a:t>
            </a:r>
          </a:p>
        </p:txBody>
      </p:sp>
    </p:spTree>
    <p:extLst>
      <p:ext uri="{BB962C8B-B14F-4D97-AF65-F5344CB8AC3E}">
        <p14:creationId xmlns:p14="http://schemas.microsoft.com/office/powerpoint/2010/main" val="37858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664"/>
            <a:ext cx="9156506" cy="645333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12504" y="0"/>
            <a:ext cx="9169010" cy="1517926"/>
          </a:xfrm>
          <a:prstGeom prst="rect">
            <a:avLst/>
          </a:prstGeom>
        </p:spPr>
      </p:pic>
      <p:sp>
        <p:nvSpPr>
          <p:cNvPr id="12" name="Rectangle 2"/>
          <p:cNvSpPr>
            <a:spLocks noChangeArrowheads="1"/>
          </p:cNvSpPr>
          <p:nvPr/>
        </p:nvSpPr>
        <p:spPr bwMode="auto">
          <a:xfrm flipH="1">
            <a:off x="251520" y="404664"/>
            <a:ext cx="267486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fr-FR" sz="2400" b="1" dirty="0">
                <a:solidFill>
                  <a:schemeClr val="bg1"/>
                </a:solidFill>
                <a:latin typeface="Century Gothic" pitchFamily="34" charset="0"/>
              </a:rPr>
              <a:t>INFRASTRUCTURE</a:t>
            </a:r>
            <a:endParaRPr lang="fr-FR" altLang="fr-FR" sz="2400" dirty="0">
              <a:solidFill>
                <a:schemeClr val="bg1"/>
              </a:solidFill>
            </a:endParaRPr>
          </a:p>
        </p:txBody>
      </p:sp>
    </p:spTree>
    <p:extLst>
      <p:ext uri="{BB962C8B-B14F-4D97-AF65-F5344CB8AC3E}">
        <p14:creationId xmlns:p14="http://schemas.microsoft.com/office/powerpoint/2010/main" val="337691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 y="570243"/>
            <a:ext cx="9186464" cy="235047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12504" y="0"/>
            <a:ext cx="9169010" cy="1517926"/>
          </a:xfrm>
          <a:prstGeom prst="rect">
            <a:avLst/>
          </a:prstGeom>
        </p:spPr>
      </p:pic>
      <p:sp>
        <p:nvSpPr>
          <p:cNvPr id="12" name="Rectangle 2"/>
          <p:cNvSpPr>
            <a:spLocks noChangeArrowheads="1"/>
          </p:cNvSpPr>
          <p:nvPr/>
        </p:nvSpPr>
        <p:spPr bwMode="auto">
          <a:xfrm flipH="1">
            <a:off x="251520" y="404664"/>
            <a:ext cx="2674864"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fr-FR" sz="2400" b="1" dirty="0">
                <a:solidFill>
                  <a:schemeClr val="bg1"/>
                </a:solidFill>
                <a:latin typeface="Century Gothic" pitchFamily="34" charset="0"/>
              </a:rPr>
              <a:t>INFRASTRUCTURE</a:t>
            </a:r>
            <a:endParaRPr lang="fr-FR" altLang="fr-FR" sz="2400" dirty="0">
              <a:solidFill>
                <a:schemeClr val="bg1"/>
              </a:solidFill>
            </a:endParaRPr>
          </a:p>
        </p:txBody>
      </p:sp>
      <p:sp>
        <p:nvSpPr>
          <p:cNvPr id="11" name="Rectangle 10"/>
          <p:cNvSpPr/>
          <p:nvPr/>
        </p:nvSpPr>
        <p:spPr>
          <a:xfrm>
            <a:off x="6774567" y="114229"/>
            <a:ext cx="2645963" cy="430887"/>
          </a:xfrm>
          <a:prstGeom prst="rect">
            <a:avLst/>
          </a:prstGeom>
        </p:spPr>
        <p:txBody>
          <a:bodyPr wrap="square">
            <a:spAutoFit/>
          </a:bodyPr>
          <a:lstStyle/>
          <a:p>
            <a:r>
              <a:rPr lang="en-US" sz="2200" b="1" dirty="0">
                <a:solidFill>
                  <a:schemeClr val="bg1"/>
                </a:solidFill>
              </a:rPr>
              <a:t>18 AEROPORTS </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425" y="5034131"/>
            <a:ext cx="3288039" cy="1823869"/>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 y="3259915"/>
            <a:ext cx="5896121" cy="360376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385" y="3259914"/>
            <a:ext cx="3228119" cy="1862861"/>
          </a:xfrm>
          <a:prstGeom prst="rect">
            <a:avLst/>
          </a:prstGeom>
        </p:spPr>
      </p:pic>
      <p:cxnSp>
        <p:nvCxnSpPr>
          <p:cNvPr id="20" name="Straight Connector 19"/>
          <p:cNvCxnSpPr/>
          <p:nvPr/>
        </p:nvCxnSpPr>
        <p:spPr>
          <a:xfrm flipH="1">
            <a:off x="-12504" y="3259914"/>
            <a:ext cx="9188283"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7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3" y="294874"/>
            <a:ext cx="9144000" cy="656312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26225">
            <a:off x="253157" y="1356978"/>
            <a:ext cx="2997520" cy="199035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7"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8" name="Rectangle 7"/>
          <p:cNvSpPr/>
          <p:nvPr/>
        </p:nvSpPr>
        <p:spPr>
          <a:xfrm>
            <a:off x="693912" y="227281"/>
            <a:ext cx="150182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200" b="1" dirty="0">
                <a:solidFill>
                  <a:schemeClr val="bg1"/>
                </a:solidFill>
                <a:latin typeface="Century Gothic" pitchFamily="34" charset="0"/>
              </a:rPr>
              <a:t>TOURISM</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76677">
            <a:off x="2821627" y="1981750"/>
            <a:ext cx="3253472" cy="1961843"/>
          </a:xfrm>
          <a:prstGeom prst="rect">
            <a:avLst/>
          </a:prstGeom>
        </p:spPr>
      </p:pic>
      <p:grpSp>
        <p:nvGrpSpPr>
          <p:cNvPr id="13" name="Group 12"/>
          <p:cNvGrpSpPr/>
          <p:nvPr/>
        </p:nvGrpSpPr>
        <p:grpSpPr>
          <a:xfrm>
            <a:off x="400707" y="3268364"/>
            <a:ext cx="2193873" cy="3270953"/>
            <a:chOff x="400707" y="3268364"/>
            <a:chExt cx="2193873" cy="3270953"/>
          </a:xfrm>
        </p:grpSpPr>
        <p:sp>
          <p:nvSpPr>
            <p:cNvPr id="3" name="Rectangle 2"/>
            <p:cNvSpPr/>
            <p:nvPr/>
          </p:nvSpPr>
          <p:spPr>
            <a:xfrm>
              <a:off x="400707" y="3268364"/>
              <a:ext cx="2193873" cy="3270953"/>
            </a:xfrm>
            <a:prstGeom prst="rect">
              <a:avLst/>
            </a:prstGeom>
            <a:solidFill>
              <a:srgbClr val="1D34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sp>
          <p:nvSpPr>
            <p:cNvPr id="12292" name="Rectangle 1"/>
            <p:cNvSpPr>
              <a:spLocks noChangeArrowheads="1"/>
            </p:cNvSpPr>
            <p:nvPr/>
          </p:nvSpPr>
          <p:spPr bwMode="auto">
            <a:xfrm>
              <a:off x="477888" y="3268364"/>
              <a:ext cx="2116692" cy="3108543"/>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1400" dirty="0">
                  <a:solidFill>
                    <a:schemeClr val="bg1"/>
                  </a:solidFill>
                  <a:latin typeface="Century Gothic" pitchFamily="34" charset="0"/>
                </a:rPr>
                <a:t>The accommodation capacity in Morocco is quite good and respects the standard norms of quality.</a:t>
              </a:r>
            </a:p>
            <a:p>
              <a:pPr eaLnBrk="1" hangingPunct="1"/>
              <a:endParaRPr lang="en-US" altLang="fr-FR" sz="1400" dirty="0">
                <a:solidFill>
                  <a:schemeClr val="bg1"/>
                </a:solidFill>
                <a:latin typeface="Century Gothic" pitchFamily="34" charset="0"/>
              </a:endParaRPr>
            </a:p>
            <a:p>
              <a:pPr eaLnBrk="1" hangingPunct="1"/>
              <a:r>
                <a:rPr lang="en-US" altLang="fr-FR" sz="1400" dirty="0">
                  <a:solidFill>
                    <a:schemeClr val="bg1"/>
                  </a:solidFill>
                  <a:latin typeface="Century Gothic" pitchFamily="34" charset="0"/>
                </a:rPr>
                <a:t>Total capacity is about 100.000 Beds. </a:t>
              </a:r>
            </a:p>
            <a:p>
              <a:pPr eaLnBrk="1" hangingPunct="1"/>
              <a:endParaRPr lang="en-US" altLang="fr-FR" sz="1400" dirty="0">
                <a:solidFill>
                  <a:schemeClr val="bg1"/>
                </a:solidFill>
                <a:latin typeface="Century Gothic" pitchFamily="34" charset="0"/>
              </a:endParaRPr>
            </a:p>
            <a:p>
              <a:pPr eaLnBrk="1" hangingPunct="1"/>
              <a:r>
                <a:rPr lang="en-US" altLang="fr-FR" sz="1400" dirty="0">
                  <a:solidFill>
                    <a:schemeClr val="bg1"/>
                  </a:solidFill>
                  <a:latin typeface="Century Gothic" pitchFamily="34" charset="0"/>
                </a:rPr>
                <a:t>Hotels offer convenient and basic services respecting norms of safety and hygiene.</a:t>
              </a:r>
              <a:endParaRPr lang="fr-FR" altLang="fr-FR" sz="1400" dirty="0">
                <a:solidFill>
                  <a:schemeClr val="bg1"/>
                </a:solidFill>
                <a:latin typeface="Century Gothic" pitchFamily="34" charset="0"/>
              </a:endParaRPr>
            </a:p>
          </p:txBody>
        </p:sp>
      </p:gr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1907">
            <a:off x="5676599" y="1435304"/>
            <a:ext cx="3019859" cy="1958365"/>
          </a:xfrm>
          <a:prstGeom prst="rect">
            <a:avLst/>
          </a:prstGeom>
        </p:spPr>
      </p:pic>
    </p:spTree>
    <p:extLst>
      <p:ext uri="{BB962C8B-B14F-4D97-AF65-F5344CB8AC3E}">
        <p14:creationId xmlns:p14="http://schemas.microsoft.com/office/powerpoint/2010/main" val="402977286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042"/>
            <a:ext cx="9119681" cy="656932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11" name="Triangle isocèle 7"/>
          <p:cNvSpPr/>
          <p:nvPr/>
        </p:nvSpPr>
        <p:spPr>
          <a:xfrm rot="5400000">
            <a:off x="468363" y="250393"/>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2" name="Rectangle 11"/>
          <p:cNvSpPr/>
          <p:nvPr/>
        </p:nvSpPr>
        <p:spPr>
          <a:xfrm>
            <a:off x="693912" y="68783"/>
            <a:ext cx="3662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300" b="1" dirty="0">
                <a:solidFill>
                  <a:schemeClr val="bg1"/>
                </a:solidFill>
                <a:latin typeface="Century Gothic" pitchFamily="34" charset="0"/>
              </a:rPr>
              <a:t>WELCOME TO RABAT</a:t>
            </a:r>
            <a:endParaRPr lang="fr-FR" altLang="fr-FR" sz="2300" dirty="0">
              <a:solidFill>
                <a:schemeClr val="bg1"/>
              </a:solidFill>
            </a:endParaRPr>
          </a:p>
        </p:txBody>
      </p:sp>
    </p:spTree>
    <p:extLst>
      <p:ext uri="{BB962C8B-B14F-4D97-AF65-F5344CB8AC3E}">
        <p14:creationId xmlns:p14="http://schemas.microsoft.com/office/powerpoint/2010/main" val="75296970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A63FD89-9DC6-46BA-8082-12E8D8D6AAF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flipH="1">
            <a:off x="1125669" y="-1143000"/>
            <a:ext cx="6858000" cy="9144000"/>
          </a:xfrm>
          <a:prstGeom prst="rect">
            <a:avLst/>
          </a:prstGeom>
        </p:spPr>
      </p:pic>
      <p:sp>
        <p:nvSpPr>
          <p:cNvPr id="8" name="Rectangle 7">
            <a:extLst>
              <a:ext uri="{FF2B5EF4-FFF2-40B4-BE49-F238E27FC236}">
                <a16:creationId xmlns:a16="http://schemas.microsoft.com/office/drawing/2014/main" id="{A7A95798-91C2-4211-8A2F-312B2805E5C0}"/>
              </a:ext>
            </a:extLst>
          </p:cNvPr>
          <p:cNvSpPr/>
          <p:nvPr/>
        </p:nvSpPr>
        <p:spPr>
          <a:xfrm>
            <a:off x="-17331" y="0"/>
            <a:ext cx="9144000" cy="2780928"/>
          </a:xfrm>
          <a:prstGeom prst="rect">
            <a:avLst/>
          </a:prstGeom>
          <a:gradFill>
            <a:gsLst>
              <a:gs pos="66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459BC673-6328-4D3F-9B23-45B9B666A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268760"/>
            <a:ext cx="5993748" cy="1011012"/>
          </a:xfrm>
          <a:prstGeom prst="rect">
            <a:avLst/>
          </a:prstGeom>
        </p:spPr>
      </p:pic>
    </p:spTree>
    <p:extLst>
      <p:ext uri="{BB962C8B-B14F-4D97-AF65-F5344CB8AC3E}">
        <p14:creationId xmlns:p14="http://schemas.microsoft.com/office/powerpoint/2010/main" val="620664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4" y="462199"/>
            <a:ext cx="9136366" cy="64417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043"/>
            <a:ext cx="9144000" cy="65504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13" name="Triangle isocèle 7"/>
          <p:cNvSpPr/>
          <p:nvPr/>
        </p:nvSpPr>
        <p:spPr>
          <a:xfrm rot="5400000">
            <a:off x="468363" y="250393"/>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4" name="Rectangle 13"/>
          <p:cNvSpPr/>
          <p:nvPr/>
        </p:nvSpPr>
        <p:spPr>
          <a:xfrm>
            <a:off x="693912" y="68783"/>
            <a:ext cx="3662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300" b="1" dirty="0">
                <a:solidFill>
                  <a:schemeClr val="bg1"/>
                </a:solidFill>
                <a:latin typeface="Century Gothic" pitchFamily="34" charset="0"/>
              </a:rPr>
              <a:t>WELCOME TO RABAT</a:t>
            </a:r>
            <a:endParaRPr lang="fr-FR" altLang="fr-FR" sz="2300" dirty="0">
              <a:solidFill>
                <a:schemeClr val="bg1"/>
              </a:solidFill>
            </a:endParaRPr>
          </a:p>
        </p:txBody>
      </p:sp>
    </p:spTree>
    <p:extLst>
      <p:ext uri="{BB962C8B-B14F-4D97-AF65-F5344CB8AC3E}">
        <p14:creationId xmlns:p14="http://schemas.microsoft.com/office/powerpoint/2010/main" val="419843682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41" y="371044"/>
            <a:ext cx="9138586" cy="648695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10" name="Triangle isocèle 7"/>
          <p:cNvSpPr/>
          <p:nvPr/>
        </p:nvSpPr>
        <p:spPr>
          <a:xfrm rot="5400000">
            <a:off x="468363" y="250393"/>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1" name="Rectangle 10"/>
          <p:cNvSpPr/>
          <p:nvPr/>
        </p:nvSpPr>
        <p:spPr>
          <a:xfrm>
            <a:off x="693912" y="68783"/>
            <a:ext cx="3662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300" b="1" dirty="0">
                <a:solidFill>
                  <a:schemeClr val="bg1"/>
                </a:solidFill>
                <a:latin typeface="Century Gothic" pitchFamily="34" charset="0"/>
              </a:rPr>
              <a:t>WELCOME TO RABAT</a:t>
            </a:r>
            <a:endParaRPr lang="fr-FR" altLang="fr-FR" sz="2300" dirty="0">
              <a:solidFill>
                <a:schemeClr val="bg1"/>
              </a:solidFill>
            </a:endParaRPr>
          </a:p>
        </p:txBody>
      </p:sp>
    </p:spTree>
    <p:extLst>
      <p:ext uri="{BB962C8B-B14F-4D97-AF65-F5344CB8AC3E}">
        <p14:creationId xmlns:p14="http://schemas.microsoft.com/office/powerpoint/2010/main" val="395909685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043"/>
            <a:ext cx="9141214" cy="63646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10" name="Triangle isocèle 7"/>
          <p:cNvSpPr/>
          <p:nvPr/>
        </p:nvSpPr>
        <p:spPr>
          <a:xfrm rot="5400000">
            <a:off x="468363" y="250393"/>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2" name="Rectangle 11"/>
          <p:cNvSpPr/>
          <p:nvPr/>
        </p:nvSpPr>
        <p:spPr>
          <a:xfrm>
            <a:off x="693912" y="68783"/>
            <a:ext cx="3662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300" b="1" dirty="0">
                <a:solidFill>
                  <a:schemeClr val="bg1"/>
                </a:solidFill>
                <a:latin typeface="Century Gothic" pitchFamily="34" charset="0"/>
              </a:rPr>
              <a:t>WELCOME TO AGADIR</a:t>
            </a:r>
            <a:endParaRPr lang="fr-FR" altLang="fr-FR" sz="2300" dirty="0">
              <a:solidFill>
                <a:schemeClr val="bg1"/>
              </a:solidFill>
            </a:endParaRPr>
          </a:p>
        </p:txBody>
      </p:sp>
    </p:spTree>
    <p:extLst>
      <p:ext uri="{BB962C8B-B14F-4D97-AF65-F5344CB8AC3E}">
        <p14:creationId xmlns:p14="http://schemas.microsoft.com/office/powerpoint/2010/main" val="251204194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044"/>
            <a:ext cx="9141214" cy="63737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10" name="Triangle isocèle 7"/>
          <p:cNvSpPr/>
          <p:nvPr/>
        </p:nvSpPr>
        <p:spPr>
          <a:xfrm rot="5400000">
            <a:off x="468363" y="250393"/>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2" name="Rectangle 11"/>
          <p:cNvSpPr/>
          <p:nvPr/>
        </p:nvSpPr>
        <p:spPr>
          <a:xfrm>
            <a:off x="693912" y="68783"/>
            <a:ext cx="3662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300" b="1" dirty="0">
                <a:solidFill>
                  <a:schemeClr val="bg1"/>
                </a:solidFill>
                <a:latin typeface="Century Gothic" pitchFamily="34" charset="0"/>
              </a:rPr>
              <a:t>WELCOME TO AGADIR</a:t>
            </a:r>
            <a:endParaRPr lang="fr-FR" altLang="fr-FR" sz="2300" dirty="0">
              <a:solidFill>
                <a:schemeClr val="bg1"/>
              </a:solidFill>
            </a:endParaRPr>
          </a:p>
        </p:txBody>
      </p:sp>
    </p:spTree>
    <p:extLst>
      <p:ext uri="{BB962C8B-B14F-4D97-AF65-F5344CB8AC3E}">
        <p14:creationId xmlns:p14="http://schemas.microsoft.com/office/powerpoint/2010/main" val="284350048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9" y="234471"/>
            <a:ext cx="9139282" cy="330193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 y="3532414"/>
            <a:ext cx="9144000" cy="33601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 y="-17780"/>
            <a:ext cx="9139282" cy="753675"/>
          </a:xfrm>
          <a:prstGeom prst="rect">
            <a:avLst/>
          </a:prstGeom>
        </p:spPr>
      </p:pic>
      <p:sp>
        <p:nvSpPr>
          <p:cNvPr id="10" name="Triangle isocèle 7"/>
          <p:cNvSpPr/>
          <p:nvPr/>
        </p:nvSpPr>
        <p:spPr>
          <a:xfrm rot="5400000">
            <a:off x="468363" y="250393"/>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2" name="Rectangle 11"/>
          <p:cNvSpPr/>
          <p:nvPr/>
        </p:nvSpPr>
        <p:spPr>
          <a:xfrm>
            <a:off x="693912" y="68783"/>
            <a:ext cx="3662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300" b="1" dirty="0">
                <a:solidFill>
                  <a:schemeClr val="bg1"/>
                </a:solidFill>
                <a:latin typeface="Century Gothic" pitchFamily="34" charset="0"/>
              </a:rPr>
              <a:t>WELCOME TO AGADIR</a:t>
            </a:r>
            <a:endParaRPr lang="fr-FR" altLang="fr-FR" sz="2300" dirty="0">
              <a:solidFill>
                <a:schemeClr val="bg1"/>
              </a:solidFill>
            </a:endParaRPr>
          </a:p>
        </p:txBody>
      </p:sp>
    </p:spTree>
    <p:extLst>
      <p:ext uri="{BB962C8B-B14F-4D97-AF65-F5344CB8AC3E}">
        <p14:creationId xmlns:p14="http://schemas.microsoft.com/office/powerpoint/2010/main" val="186582437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8309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337" y="5661248"/>
            <a:ext cx="9177328" cy="1249510"/>
          </a:xfrm>
          <a:prstGeom prst="rect">
            <a:avLst/>
          </a:prstGeom>
        </p:spPr>
      </p:pic>
      <p:sp>
        <p:nvSpPr>
          <p:cNvPr id="7" name="Rectangle 2"/>
          <p:cNvSpPr>
            <a:spLocks noChangeArrowheads="1"/>
          </p:cNvSpPr>
          <p:nvPr/>
        </p:nvSpPr>
        <p:spPr bwMode="auto">
          <a:xfrm>
            <a:off x="683568" y="6093296"/>
            <a:ext cx="417133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CASABLANCA</a:t>
            </a:r>
            <a:endParaRPr lang="fr-FR" altLang="fr-FR" sz="2300" dirty="0">
              <a:solidFill>
                <a:schemeClr val="bg1"/>
              </a:solidFill>
            </a:endParaRPr>
          </a:p>
        </p:txBody>
      </p:sp>
      <p:sp>
        <p:nvSpPr>
          <p:cNvPr id="8" name="Triangle isocèle 7"/>
          <p:cNvSpPr/>
          <p:nvPr/>
        </p:nvSpPr>
        <p:spPr>
          <a:xfrm rot="5400000">
            <a:off x="458019" y="627490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122963717"/>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0"/>
            <a:ext cx="9144000" cy="692858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337" y="5661248"/>
            <a:ext cx="9177328" cy="1249510"/>
          </a:xfrm>
          <a:prstGeom prst="rect">
            <a:avLst/>
          </a:prstGeom>
        </p:spPr>
      </p:pic>
      <p:sp>
        <p:nvSpPr>
          <p:cNvPr id="13" name="Rectangle 2"/>
          <p:cNvSpPr>
            <a:spLocks noChangeArrowheads="1"/>
          </p:cNvSpPr>
          <p:nvPr/>
        </p:nvSpPr>
        <p:spPr bwMode="auto">
          <a:xfrm>
            <a:off x="683568" y="6093296"/>
            <a:ext cx="417133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CASABLANCA</a:t>
            </a:r>
            <a:endParaRPr lang="fr-FR" altLang="fr-FR" sz="2300" dirty="0">
              <a:solidFill>
                <a:schemeClr val="bg1"/>
              </a:solidFill>
            </a:endParaRPr>
          </a:p>
        </p:txBody>
      </p:sp>
      <p:sp>
        <p:nvSpPr>
          <p:cNvPr id="14" name="Triangle isocèle 7"/>
          <p:cNvSpPr/>
          <p:nvPr/>
        </p:nvSpPr>
        <p:spPr>
          <a:xfrm rot="5400000">
            <a:off x="458019" y="627490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056002044"/>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 y="-1"/>
            <a:ext cx="9144337" cy="639555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337" y="5661248"/>
            <a:ext cx="9177328" cy="1249510"/>
          </a:xfrm>
          <a:prstGeom prst="rect">
            <a:avLst/>
          </a:prstGeom>
        </p:spPr>
      </p:pic>
      <p:sp>
        <p:nvSpPr>
          <p:cNvPr id="13" name="Rectangle 2"/>
          <p:cNvSpPr>
            <a:spLocks noChangeArrowheads="1"/>
          </p:cNvSpPr>
          <p:nvPr/>
        </p:nvSpPr>
        <p:spPr bwMode="auto">
          <a:xfrm>
            <a:off x="683568" y="6093296"/>
            <a:ext cx="417133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CASABLANCA</a:t>
            </a:r>
            <a:endParaRPr lang="fr-FR" altLang="fr-FR" sz="2300" dirty="0">
              <a:solidFill>
                <a:schemeClr val="bg1"/>
              </a:solidFill>
            </a:endParaRPr>
          </a:p>
        </p:txBody>
      </p:sp>
      <p:sp>
        <p:nvSpPr>
          <p:cNvPr id="14" name="Triangle isocèle 7"/>
          <p:cNvSpPr/>
          <p:nvPr/>
        </p:nvSpPr>
        <p:spPr>
          <a:xfrm rot="5400000">
            <a:off x="458019" y="627490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4008373094"/>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452"/>
            <a:ext cx="9141214" cy="632354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78"/>
            <a:ext cx="9144000" cy="1729286"/>
          </a:xfrm>
          <a:prstGeom prst="rect">
            <a:avLst/>
          </a:prstGeom>
        </p:spPr>
      </p:pic>
      <p:sp>
        <p:nvSpPr>
          <p:cNvPr id="7" name="Rectangle 2"/>
          <p:cNvSpPr>
            <a:spLocks noChangeArrowheads="1"/>
          </p:cNvSpPr>
          <p:nvPr/>
        </p:nvSpPr>
        <p:spPr bwMode="auto">
          <a:xfrm>
            <a:off x="683568" y="534452"/>
            <a:ext cx="397897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MARRAKECH</a:t>
            </a:r>
            <a:endParaRPr lang="fr-FR" altLang="fr-FR" sz="2300" dirty="0">
              <a:solidFill>
                <a:schemeClr val="bg1"/>
              </a:solidFill>
            </a:endParaRPr>
          </a:p>
        </p:txBody>
      </p:sp>
      <p:sp>
        <p:nvSpPr>
          <p:cNvPr id="8"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10921041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6537"/>
            <a:ext cx="9141214" cy="614398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78"/>
            <a:ext cx="9144000" cy="1729286"/>
          </a:xfrm>
          <a:prstGeom prst="rect">
            <a:avLst/>
          </a:prstGeom>
        </p:spPr>
      </p:pic>
      <p:sp>
        <p:nvSpPr>
          <p:cNvPr id="7" name="Rectangle 2"/>
          <p:cNvSpPr>
            <a:spLocks noChangeArrowheads="1"/>
          </p:cNvSpPr>
          <p:nvPr/>
        </p:nvSpPr>
        <p:spPr bwMode="auto">
          <a:xfrm>
            <a:off x="683568" y="534452"/>
            <a:ext cx="397897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MARRAKECH</a:t>
            </a:r>
            <a:endParaRPr lang="fr-FR" altLang="fr-FR" sz="2300" dirty="0">
              <a:solidFill>
                <a:schemeClr val="bg1"/>
              </a:solidFill>
            </a:endParaRPr>
          </a:p>
        </p:txBody>
      </p:sp>
      <p:sp>
        <p:nvSpPr>
          <p:cNvPr id="8"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87736417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CC373F7-9B27-4E49-893F-0F4F29B17A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0" y="379413"/>
            <a:ext cx="9144000" cy="6508932"/>
          </a:xfrm>
          <a:prstGeom prst="rect">
            <a:avLst/>
          </a:prstGeom>
        </p:spPr>
      </p:pic>
      <p:sp>
        <p:nvSpPr>
          <p:cNvPr id="7" name="Rectangle 6">
            <a:extLst>
              <a:ext uri="{FF2B5EF4-FFF2-40B4-BE49-F238E27FC236}">
                <a16:creationId xmlns:a16="http://schemas.microsoft.com/office/drawing/2014/main" id="{70B4F013-7C8B-45FC-AD9E-065F73925F3F}"/>
              </a:ext>
            </a:extLst>
          </p:cNvPr>
          <p:cNvSpPr/>
          <p:nvPr/>
        </p:nvSpPr>
        <p:spPr>
          <a:xfrm>
            <a:off x="12180" y="379413"/>
            <a:ext cx="9119640" cy="6508932"/>
          </a:xfrm>
          <a:prstGeom prst="rect">
            <a:avLst/>
          </a:prstGeom>
          <a:solidFill>
            <a:schemeClr val="tx2">
              <a:lumMod val="5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Picture 20">
            <a:extLst>
              <a:ext uri="{FF2B5EF4-FFF2-40B4-BE49-F238E27FC236}">
                <a16:creationId xmlns:a16="http://schemas.microsoft.com/office/drawing/2014/main" id="{86C2FE30-C870-4B06-B68B-005218066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262"/>
            <a:ext cx="9144000" cy="895350"/>
          </a:xfrm>
          <a:prstGeom prst="rect">
            <a:avLst/>
          </a:prstGeom>
        </p:spPr>
      </p:pic>
      <p:sp>
        <p:nvSpPr>
          <p:cNvPr id="22" name="Rectangle 21"/>
          <p:cNvSpPr/>
          <p:nvPr/>
        </p:nvSpPr>
        <p:spPr>
          <a:xfrm>
            <a:off x="7155281" y="1904772"/>
            <a:ext cx="1501166" cy="1909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p:cNvSpPr/>
          <p:nvPr/>
        </p:nvSpPr>
        <p:spPr>
          <a:xfrm>
            <a:off x="5478542" y="1904773"/>
            <a:ext cx="1501166" cy="1913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835696" y="1904774"/>
            <a:ext cx="1734401" cy="1909671"/>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790861" y="1904774"/>
            <a:ext cx="1501166" cy="190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578800" y="1904774"/>
            <a:ext cx="1929304" cy="1631216"/>
          </a:xfrm>
          <a:prstGeom prst="rect">
            <a:avLst/>
          </a:prstGeom>
          <a:noFill/>
        </p:spPr>
        <p:txBody>
          <a:bodyPr wrap="square" rtlCol="0">
            <a:spAutoFit/>
          </a:bodyPr>
          <a:lstStyle/>
          <a:p>
            <a:pPr algn="ctr"/>
            <a:r>
              <a:rPr lang="en-US" sz="10000" b="1" dirty="0">
                <a:solidFill>
                  <a:srgbClr val="0B172F"/>
                </a:solidFill>
                <a:latin typeface="Arial" panose="020B0604020202020204" pitchFamily="34" charset="0"/>
                <a:cs typeface="Arial" panose="020B0604020202020204" pitchFamily="34" charset="0"/>
              </a:rPr>
              <a:t>50</a:t>
            </a:r>
            <a:endParaRPr lang="en-US" sz="10000" dirty="0">
              <a:solidFill>
                <a:srgbClr val="0B172F"/>
              </a:solidFill>
              <a:latin typeface="Arial" panose="020B0604020202020204" pitchFamily="34" charset="0"/>
              <a:cs typeface="Arial" panose="020B0604020202020204" pitchFamily="34" charset="0"/>
            </a:endParaRPr>
          </a:p>
        </p:txBody>
      </p:sp>
      <p:sp>
        <p:nvSpPr>
          <p:cNvPr id="15" name="Rectangle 14"/>
          <p:cNvSpPr/>
          <p:nvPr/>
        </p:nvSpPr>
        <p:spPr>
          <a:xfrm>
            <a:off x="2053866" y="3311511"/>
            <a:ext cx="1516231" cy="461665"/>
          </a:xfrm>
          <a:prstGeom prst="rect">
            <a:avLst/>
          </a:prstGeom>
        </p:spPr>
        <p:txBody>
          <a:bodyPr wrap="square">
            <a:spAutoFit/>
          </a:bodyPr>
          <a:lstStyle/>
          <a:p>
            <a:pPr algn="ctr"/>
            <a:r>
              <a:rPr lang="en-US" sz="1200" b="1" dirty="0">
                <a:solidFill>
                  <a:schemeClr val="bg1"/>
                </a:solidFill>
                <a:latin typeface="Arial" panose="020B0604020202020204" pitchFamily="34" charset="0"/>
                <a:cs typeface="Arial" panose="020B0604020202020204" pitchFamily="34" charset="0"/>
              </a:rPr>
              <a:t>YEARS OF EXPERIENCE</a:t>
            </a:r>
            <a:endParaRPr lang="en-US" sz="1200" b="1" dirty="0">
              <a:solidFill>
                <a:schemeClr val="bg1"/>
              </a:solidFill>
            </a:endParaRPr>
          </a:p>
        </p:txBody>
      </p:sp>
      <p:sp>
        <p:nvSpPr>
          <p:cNvPr id="18" name="Rectangle 17"/>
          <p:cNvSpPr/>
          <p:nvPr/>
        </p:nvSpPr>
        <p:spPr>
          <a:xfrm>
            <a:off x="3779912" y="3324211"/>
            <a:ext cx="1516231" cy="276999"/>
          </a:xfrm>
          <a:prstGeom prst="rect">
            <a:avLst/>
          </a:prstGeom>
        </p:spPr>
        <p:txBody>
          <a:bodyPr wrap="square">
            <a:spAutoFit/>
          </a:bodyPr>
          <a:lstStyle/>
          <a:p>
            <a:pPr algn="ctr"/>
            <a:r>
              <a:rPr lang="en-US" sz="1200" b="1" dirty="0">
                <a:solidFill>
                  <a:srgbClr val="0B172F"/>
                </a:solidFill>
                <a:latin typeface="Arial" panose="020B0604020202020204" pitchFamily="34" charset="0"/>
                <a:cs typeface="Arial" panose="020B0604020202020204" pitchFamily="34" charset="0"/>
              </a:rPr>
              <a:t>EXPERTS</a:t>
            </a:r>
            <a:endParaRPr lang="en-US" sz="1200" b="1" dirty="0">
              <a:solidFill>
                <a:srgbClr val="0B172F"/>
              </a:solidFill>
            </a:endParaRPr>
          </a:p>
        </p:txBody>
      </p:sp>
      <p:sp>
        <p:nvSpPr>
          <p:cNvPr id="31" name="Rectangle 30"/>
          <p:cNvSpPr/>
          <p:nvPr/>
        </p:nvSpPr>
        <p:spPr>
          <a:xfrm>
            <a:off x="5478543" y="1937210"/>
            <a:ext cx="1516231" cy="246221"/>
          </a:xfrm>
          <a:prstGeom prst="rect">
            <a:avLst/>
          </a:prstGeom>
        </p:spPr>
        <p:txBody>
          <a:bodyPr wrap="square">
            <a:spAutoFit/>
          </a:bodyPr>
          <a:lstStyle/>
          <a:p>
            <a:pPr algn="ctr"/>
            <a:r>
              <a:rPr lang="en-US" sz="1000" dirty="0">
                <a:solidFill>
                  <a:srgbClr val="0B172F"/>
                </a:solidFill>
                <a:latin typeface="Arial" panose="020B0604020202020204" pitchFamily="34" charset="0"/>
                <a:cs typeface="Arial" panose="020B0604020202020204" pitchFamily="34" charset="0"/>
              </a:rPr>
              <a:t>1 OFFICE IN</a:t>
            </a:r>
          </a:p>
        </p:txBody>
      </p:sp>
      <p:sp>
        <p:nvSpPr>
          <p:cNvPr id="32" name="Rectangle 31"/>
          <p:cNvSpPr/>
          <p:nvPr/>
        </p:nvSpPr>
        <p:spPr>
          <a:xfrm>
            <a:off x="5478543" y="2089610"/>
            <a:ext cx="1516231" cy="276999"/>
          </a:xfrm>
          <a:prstGeom prst="rect">
            <a:avLst/>
          </a:prstGeom>
        </p:spPr>
        <p:txBody>
          <a:bodyPr wrap="square">
            <a:spAutoFit/>
          </a:bodyPr>
          <a:lstStyle/>
          <a:p>
            <a:pPr algn="ctr"/>
            <a:r>
              <a:rPr lang="en-US" sz="1200" b="1" dirty="0">
                <a:solidFill>
                  <a:srgbClr val="0B172F"/>
                </a:solidFill>
                <a:latin typeface="Arial" panose="020B0604020202020204" pitchFamily="34" charset="0"/>
                <a:cs typeface="Arial" panose="020B0604020202020204" pitchFamily="34" charset="0"/>
              </a:rPr>
              <a:t>CASABLANCA</a:t>
            </a:r>
          </a:p>
        </p:txBody>
      </p:sp>
      <p:sp>
        <p:nvSpPr>
          <p:cNvPr id="33" name="Rectangle 32"/>
          <p:cNvSpPr/>
          <p:nvPr/>
        </p:nvSpPr>
        <p:spPr>
          <a:xfrm>
            <a:off x="5478543" y="2369835"/>
            <a:ext cx="1516231" cy="246221"/>
          </a:xfrm>
          <a:prstGeom prst="rect">
            <a:avLst/>
          </a:prstGeom>
        </p:spPr>
        <p:txBody>
          <a:bodyPr wrap="square">
            <a:spAutoFit/>
          </a:bodyPr>
          <a:lstStyle/>
          <a:p>
            <a:pPr algn="ctr"/>
            <a:r>
              <a:rPr lang="en-US" sz="1000" dirty="0">
                <a:solidFill>
                  <a:srgbClr val="0B172F"/>
                </a:solidFill>
                <a:latin typeface="Arial" panose="020B0604020202020204" pitchFamily="34" charset="0"/>
                <a:cs typeface="Arial" panose="020B0604020202020204" pitchFamily="34" charset="0"/>
              </a:rPr>
              <a:t>1 OFFICE IN</a:t>
            </a:r>
          </a:p>
        </p:txBody>
      </p:sp>
      <p:sp>
        <p:nvSpPr>
          <p:cNvPr id="34" name="Rectangle 33"/>
          <p:cNvSpPr/>
          <p:nvPr/>
        </p:nvSpPr>
        <p:spPr>
          <a:xfrm>
            <a:off x="5478543" y="2522235"/>
            <a:ext cx="1516231" cy="276999"/>
          </a:xfrm>
          <a:prstGeom prst="rect">
            <a:avLst/>
          </a:prstGeom>
        </p:spPr>
        <p:txBody>
          <a:bodyPr wrap="square">
            <a:spAutoFit/>
          </a:bodyPr>
          <a:lstStyle/>
          <a:p>
            <a:pPr algn="ctr"/>
            <a:r>
              <a:rPr lang="en-US" sz="1200" b="1" dirty="0">
                <a:solidFill>
                  <a:srgbClr val="0B172F"/>
                </a:solidFill>
                <a:latin typeface="Arial" panose="020B0604020202020204" pitchFamily="34" charset="0"/>
                <a:cs typeface="Arial" panose="020B0604020202020204" pitchFamily="34" charset="0"/>
              </a:rPr>
              <a:t>MARRAKECH</a:t>
            </a:r>
          </a:p>
        </p:txBody>
      </p:sp>
      <p:sp>
        <p:nvSpPr>
          <p:cNvPr id="35" name="Rectangle 34"/>
          <p:cNvSpPr/>
          <p:nvPr/>
        </p:nvSpPr>
        <p:spPr>
          <a:xfrm>
            <a:off x="5478543" y="2815160"/>
            <a:ext cx="1516231" cy="246221"/>
          </a:xfrm>
          <a:prstGeom prst="rect">
            <a:avLst/>
          </a:prstGeom>
        </p:spPr>
        <p:txBody>
          <a:bodyPr wrap="square">
            <a:spAutoFit/>
          </a:bodyPr>
          <a:lstStyle/>
          <a:p>
            <a:pPr algn="ctr"/>
            <a:r>
              <a:rPr lang="en-US" sz="1000" dirty="0">
                <a:solidFill>
                  <a:srgbClr val="0B172F"/>
                </a:solidFill>
                <a:latin typeface="Arial" panose="020B0604020202020204" pitchFamily="34" charset="0"/>
                <a:cs typeface="Arial" panose="020B0604020202020204" pitchFamily="34" charset="0"/>
              </a:rPr>
              <a:t>1 OFFICE IN</a:t>
            </a:r>
          </a:p>
        </p:txBody>
      </p:sp>
      <p:sp>
        <p:nvSpPr>
          <p:cNvPr id="36" name="Rectangle 35"/>
          <p:cNvSpPr/>
          <p:nvPr/>
        </p:nvSpPr>
        <p:spPr>
          <a:xfrm>
            <a:off x="5478543" y="2967560"/>
            <a:ext cx="1516231" cy="276999"/>
          </a:xfrm>
          <a:prstGeom prst="rect">
            <a:avLst/>
          </a:prstGeom>
        </p:spPr>
        <p:txBody>
          <a:bodyPr wrap="square">
            <a:spAutoFit/>
          </a:bodyPr>
          <a:lstStyle/>
          <a:p>
            <a:pPr algn="ctr"/>
            <a:r>
              <a:rPr lang="en-US" sz="1200" b="1" dirty="0">
                <a:solidFill>
                  <a:srgbClr val="0B172F"/>
                </a:solidFill>
                <a:latin typeface="Arial" panose="020B0604020202020204" pitchFamily="34" charset="0"/>
                <a:cs typeface="Arial" panose="020B0604020202020204" pitchFamily="34" charset="0"/>
              </a:rPr>
              <a:t>AGADIR</a:t>
            </a:r>
          </a:p>
        </p:txBody>
      </p:sp>
      <p:sp>
        <p:nvSpPr>
          <p:cNvPr id="37" name="Rectangle 36"/>
          <p:cNvSpPr/>
          <p:nvPr/>
        </p:nvSpPr>
        <p:spPr>
          <a:xfrm>
            <a:off x="5478543" y="3249435"/>
            <a:ext cx="1516231" cy="246221"/>
          </a:xfrm>
          <a:prstGeom prst="rect">
            <a:avLst/>
          </a:prstGeom>
        </p:spPr>
        <p:txBody>
          <a:bodyPr wrap="square">
            <a:spAutoFit/>
          </a:bodyPr>
          <a:lstStyle/>
          <a:p>
            <a:pPr algn="ctr"/>
            <a:r>
              <a:rPr lang="en-US" sz="1000" dirty="0">
                <a:solidFill>
                  <a:srgbClr val="0B172F"/>
                </a:solidFill>
                <a:latin typeface="Arial" panose="020B0604020202020204" pitchFamily="34" charset="0"/>
                <a:cs typeface="Arial" panose="020B0604020202020204" pitchFamily="34" charset="0"/>
              </a:rPr>
              <a:t>1 OFFICE IN</a:t>
            </a:r>
          </a:p>
        </p:txBody>
      </p:sp>
      <p:sp>
        <p:nvSpPr>
          <p:cNvPr id="38" name="Rectangle 37"/>
          <p:cNvSpPr/>
          <p:nvPr/>
        </p:nvSpPr>
        <p:spPr>
          <a:xfrm>
            <a:off x="5478543" y="3401835"/>
            <a:ext cx="1516231" cy="276999"/>
          </a:xfrm>
          <a:prstGeom prst="rect">
            <a:avLst/>
          </a:prstGeom>
        </p:spPr>
        <p:txBody>
          <a:bodyPr wrap="square">
            <a:spAutoFit/>
          </a:bodyPr>
          <a:lstStyle/>
          <a:p>
            <a:pPr algn="ctr"/>
            <a:r>
              <a:rPr lang="en-US" sz="1200" b="1" dirty="0">
                <a:solidFill>
                  <a:srgbClr val="0B172F"/>
                </a:solidFill>
                <a:latin typeface="Arial" panose="020B0604020202020204" pitchFamily="34" charset="0"/>
                <a:cs typeface="Arial" panose="020B0604020202020204" pitchFamily="34" charset="0"/>
              </a:rPr>
              <a:t>TUNIS</a:t>
            </a:r>
          </a:p>
        </p:txBody>
      </p:sp>
      <p:sp>
        <p:nvSpPr>
          <p:cNvPr id="39" name="Rectangle 38"/>
          <p:cNvSpPr/>
          <p:nvPr/>
        </p:nvSpPr>
        <p:spPr>
          <a:xfrm>
            <a:off x="7140216" y="2108908"/>
            <a:ext cx="1516231" cy="323165"/>
          </a:xfrm>
          <a:prstGeom prst="rect">
            <a:avLst/>
          </a:prstGeom>
        </p:spPr>
        <p:txBody>
          <a:bodyPr wrap="square">
            <a:spAutoFit/>
          </a:bodyPr>
          <a:lstStyle/>
          <a:p>
            <a:pPr algn="ctr"/>
            <a:r>
              <a:rPr lang="en-US" sz="1500" b="1" dirty="0">
                <a:solidFill>
                  <a:srgbClr val="0B172F"/>
                </a:solidFill>
                <a:latin typeface="Arial" panose="020B0604020202020204" pitchFamily="34" charset="0"/>
                <a:cs typeface="Arial" panose="020B0604020202020204" pitchFamily="34" charset="0"/>
              </a:rPr>
              <a:t>SIX SPOKEN</a:t>
            </a:r>
          </a:p>
        </p:txBody>
      </p:sp>
      <p:sp>
        <p:nvSpPr>
          <p:cNvPr id="40" name="Rectangle 39"/>
          <p:cNvSpPr/>
          <p:nvPr/>
        </p:nvSpPr>
        <p:spPr>
          <a:xfrm>
            <a:off x="7151189" y="2334458"/>
            <a:ext cx="1516231" cy="323165"/>
          </a:xfrm>
          <a:prstGeom prst="rect">
            <a:avLst/>
          </a:prstGeom>
        </p:spPr>
        <p:txBody>
          <a:bodyPr wrap="square">
            <a:spAutoFit/>
          </a:bodyPr>
          <a:lstStyle/>
          <a:p>
            <a:pPr algn="ctr"/>
            <a:r>
              <a:rPr lang="en-US" sz="1500" b="1" dirty="0">
                <a:solidFill>
                  <a:srgbClr val="0B172F"/>
                </a:solidFill>
                <a:latin typeface="Arial" panose="020B0604020202020204" pitchFamily="34" charset="0"/>
                <a:cs typeface="Arial" panose="020B0604020202020204" pitchFamily="34" charset="0"/>
              </a:rPr>
              <a:t>LANGUAGES</a:t>
            </a:r>
          </a:p>
        </p:txBody>
      </p:sp>
      <p:sp>
        <p:nvSpPr>
          <p:cNvPr id="41" name="Rectangle 40"/>
          <p:cNvSpPr/>
          <p:nvPr/>
        </p:nvSpPr>
        <p:spPr>
          <a:xfrm>
            <a:off x="7208720" y="2892636"/>
            <a:ext cx="750582" cy="707886"/>
          </a:xfrm>
          <a:prstGeom prst="rect">
            <a:avLst/>
          </a:prstGeom>
        </p:spPr>
        <p:txBody>
          <a:bodyPr wrap="square">
            <a:spAutoFit/>
          </a:bodyPr>
          <a:lstStyle/>
          <a:p>
            <a:pPr algn="ctr"/>
            <a:r>
              <a:rPr lang="en-US" sz="1000" b="1" dirty="0">
                <a:solidFill>
                  <a:srgbClr val="0B172F"/>
                </a:solidFill>
                <a:latin typeface="Arial" panose="020B0604020202020204" pitchFamily="34" charset="0"/>
                <a:cs typeface="Arial" panose="020B0604020202020204" pitchFamily="34" charset="0"/>
              </a:rPr>
              <a:t>FRENCH</a:t>
            </a:r>
          </a:p>
          <a:p>
            <a:pPr algn="ctr"/>
            <a:endParaRPr lang="en-US" sz="500" b="1" dirty="0">
              <a:solidFill>
                <a:srgbClr val="0B172F"/>
              </a:solidFill>
              <a:latin typeface="Arial" panose="020B0604020202020204" pitchFamily="34" charset="0"/>
              <a:cs typeface="Arial" panose="020B0604020202020204" pitchFamily="34" charset="0"/>
            </a:endParaRPr>
          </a:p>
          <a:p>
            <a:pPr algn="ctr"/>
            <a:r>
              <a:rPr lang="en-US" sz="1000" b="1" dirty="0">
                <a:solidFill>
                  <a:srgbClr val="0B172F"/>
                </a:solidFill>
                <a:latin typeface="Arial" panose="020B0604020202020204" pitchFamily="34" charset="0"/>
                <a:cs typeface="Arial" panose="020B0604020202020204" pitchFamily="34" charset="0"/>
              </a:rPr>
              <a:t>GERMAN</a:t>
            </a:r>
          </a:p>
          <a:p>
            <a:pPr algn="ctr"/>
            <a:endParaRPr lang="en-US" sz="500" b="1" dirty="0">
              <a:solidFill>
                <a:srgbClr val="0B172F"/>
              </a:solidFill>
              <a:latin typeface="Arial" panose="020B0604020202020204" pitchFamily="34" charset="0"/>
              <a:cs typeface="Arial" panose="020B0604020202020204" pitchFamily="34" charset="0"/>
            </a:endParaRPr>
          </a:p>
          <a:p>
            <a:pPr algn="ctr"/>
            <a:r>
              <a:rPr lang="en-US" sz="1000" b="1" dirty="0">
                <a:solidFill>
                  <a:srgbClr val="0B172F"/>
                </a:solidFill>
                <a:latin typeface="Arial" panose="020B0604020202020204" pitchFamily="34" charset="0"/>
                <a:cs typeface="Arial" panose="020B0604020202020204" pitchFamily="34" charset="0"/>
              </a:rPr>
              <a:t>SPANISH</a:t>
            </a:r>
          </a:p>
        </p:txBody>
      </p:sp>
      <p:sp>
        <p:nvSpPr>
          <p:cNvPr id="42" name="Rectangle 41"/>
          <p:cNvSpPr/>
          <p:nvPr/>
        </p:nvSpPr>
        <p:spPr>
          <a:xfrm>
            <a:off x="7859004" y="2899645"/>
            <a:ext cx="750582" cy="707886"/>
          </a:xfrm>
          <a:prstGeom prst="rect">
            <a:avLst/>
          </a:prstGeom>
        </p:spPr>
        <p:txBody>
          <a:bodyPr wrap="square">
            <a:spAutoFit/>
          </a:bodyPr>
          <a:lstStyle/>
          <a:p>
            <a:pPr algn="ctr"/>
            <a:r>
              <a:rPr lang="en-US" sz="1000" b="1" dirty="0">
                <a:solidFill>
                  <a:srgbClr val="0B172F"/>
                </a:solidFill>
                <a:latin typeface="Arial" panose="020B0604020202020204" pitchFamily="34" charset="0"/>
                <a:cs typeface="Arial" panose="020B0604020202020204" pitchFamily="34" charset="0"/>
              </a:rPr>
              <a:t>ENGLISH</a:t>
            </a:r>
          </a:p>
          <a:p>
            <a:pPr algn="ctr"/>
            <a:endParaRPr lang="en-US" sz="500" b="1" dirty="0">
              <a:solidFill>
                <a:srgbClr val="0B172F"/>
              </a:solidFill>
              <a:latin typeface="Arial" panose="020B0604020202020204" pitchFamily="34" charset="0"/>
              <a:cs typeface="Arial" panose="020B0604020202020204" pitchFamily="34" charset="0"/>
            </a:endParaRPr>
          </a:p>
          <a:p>
            <a:pPr algn="ctr"/>
            <a:r>
              <a:rPr lang="en-US" sz="1000" b="1" dirty="0">
                <a:solidFill>
                  <a:srgbClr val="0B172F"/>
                </a:solidFill>
                <a:latin typeface="Arial" panose="020B0604020202020204" pitchFamily="34" charset="0"/>
                <a:cs typeface="Arial" panose="020B0604020202020204" pitchFamily="34" charset="0"/>
              </a:rPr>
              <a:t>ITALIAN</a:t>
            </a:r>
          </a:p>
          <a:p>
            <a:pPr algn="ctr"/>
            <a:endParaRPr lang="en-US" sz="500" b="1" dirty="0">
              <a:solidFill>
                <a:srgbClr val="0B172F"/>
              </a:solidFill>
              <a:latin typeface="Arial" panose="020B0604020202020204" pitchFamily="34" charset="0"/>
              <a:cs typeface="Arial" panose="020B0604020202020204" pitchFamily="34" charset="0"/>
            </a:endParaRPr>
          </a:p>
          <a:p>
            <a:pPr algn="ctr"/>
            <a:r>
              <a:rPr lang="en-US" sz="1000" b="1" dirty="0">
                <a:solidFill>
                  <a:srgbClr val="0B172F"/>
                </a:solidFill>
                <a:latin typeface="Arial" panose="020B0604020202020204" pitchFamily="34" charset="0"/>
                <a:cs typeface="Arial" panose="020B0604020202020204" pitchFamily="34" charset="0"/>
              </a:rPr>
              <a:t>ARABIC</a:t>
            </a:r>
          </a:p>
        </p:txBody>
      </p:sp>
      <p:cxnSp>
        <p:nvCxnSpPr>
          <p:cNvPr id="3" name="Connecteur droit 2"/>
          <p:cNvCxnSpPr/>
          <p:nvPr/>
        </p:nvCxnSpPr>
        <p:spPr>
          <a:xfrm>
            <a:off x="2072893" y="4227610"/>
            <a:ext cx="65723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riangle isocèle 43"/>
          <p:cNvSpPr/>
          <p:nvPr/>
        </p:nvSpPr>
        <p:spPr>
          <a:xfrm rot="10800000">
            <a:off x="2072893" y="4227610"/>
            <a:ext cx="138051" cy="158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Triangle isocèle 45"/>
          <p:cNvSpPr/>
          <p:nvPr/>
        </p:nvSpPr>
        <p:spPr>
          <a:xfrm rot="10800000">
            <a:off x="4387200" y="4227611"/>
            <a:ext cx="138051" cy="158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Triangle isocèle 46"/>
          <p:cNvSpPr/>
          <p:nvPr/>
        </p:nvSpPr>
        <p:spPr>
          <a:xfrm rot="10800000">
            <a:off x="6515629" y="4227612"/>
            <a:ext cx="138051" cy="158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2287651" y="4315041"/>
            <a:ext cx="1516231" cy="400110"/>
          </a:xfrm>
          <a:prstGeom prst="rect">
            <a:avLst/>
          </a:prstGeom>
        </p:spPr>
        <p:txBody>
          <a:bodyPr wrap="square">
            <a:spAutoFit/>
          </a:bodyPr>
          <a:lstStyle/>
          <a:p>
            <a:r>
              <a:rPr lang="en-US" sz="2000" b="1" dirty="0">
                <a:solidFill>
                  <a:schemeClr val="bg1"/>
                </a:solidFill>
                <a:latin typeface="Century Gothic" panose="020B0502020202020204" pitchFamily="34" charset="0"/>
                <a:cs typeface="Arial" panose="020B0604020202020204" pitchFamily="34" charset="0"/>
              </a:rPr>
              <a:t>+ 200</a:t>
            </a:r>
          </a:p>
        </p:txBody>
      </p:sp>
      <p:sp>
        <p:nvSpPr>
          <p:cNvPr id="49" name="Rectangle 48"/>
          <p:cNvSpPr/>
          <p:nvPr/>
        </p:nvSpPr>
        <p:spPr>
          <a:xfrm>
            <a:off x="4585188" y="4315041"/>
            <a:ext cx="1516231" cy="400110"/>
          </a:xfrm>
          <a:prstGeom prst="rect">
            <a:avLst/>
          </a:prstGeom>
        </p:spPr>
        <p:txBody>
          <a:bodyPr wrap="square">
            <a:spAutoFit/>
          </a:bodyPr>
          <a:lstStyle/>
          <a:p>
            <a:r>
              <a:rPr lang="en-US" sz="2000" b="1" dirty="0">
                <a:solidFill>
                  <a:schemeClr val="bg1"/>
                </a:solidFill>
                <a:latin typeface="Century Gothic" panose="020B0502020202020204" pitchFamily="34" charset="0"/>
                <a:cs typeface="Arial" panose="020B0604020202020204" pitchFamily="34" charset="0"/>
              </a:rPr>
              <a:t>+ 2 500</a:t>
            </a:r>
          </a:p>
        </p:txBody>
      </p:sp>
      <p:sp>
        <p:nvSpPr>
          <p:cNvPr id="50" name="Rectangle 49"/>
          <p:cNvSpPr/>
          <p:nvPr/>
        </p:nvSpPr>
        <p:spPr>
          <a:xfrm>
            <a:off x="6722586" y="4317358"/>
            <a:ext cx="1516231" cy="400110"/>
          </a:xfrm>
          <a:prstGeom prst="rect">
            <a:avLst/>
          </a:prstGeom>
        </p:spPr>
        <p:txBody>
          <a:bodyPr wrap="square">
            <a:spAutoFit/>
          </a:bodyPr>
          <a:lstStyle/>
          <a:p>
            <a:r>
              <a:rPr lang="en-US" sz="2000" b="1" dirty="0">
                <a:solidFill>
                  <a:schemeClr val="bg1"/>
                </a:solidFill>
                <a:latin typeface="Century Gothic" panose="020B0502020202020204" pitchFamily="34" charset="0"/>
                <a:cs typeface="Arial" panose="020B0604020202020204" pitchFamily="34" charset="0"/>
              </a:rPr>
              <a:t>+ 50 000</a:t>
            </a:r>
          </a:p>
        </p:txBody>
      </p:sp>
      <p:sp>
        <p:nvSpPr>
          <p:cNvPr id="51" name="Rectangle 50"/>
          <p:cNvSpPr/>
          <p:nvPr/>
        </p:nvSpPr>
        <p:spPr>
          <a:xfrm>
            <a:off x="2329959" y="4574317"/>
            <a:ext cx="1516231" cy="553998"/>
          </a:xfrm>
          <a:prstGeom prst="rect">
            <a:avLst/>
          </a:prstGeom>
        </p:spPr>
        <p:txBody>
          <a:bodyPr wrap="square">
            <a:spAutoFit/>
          </a:bodyPr>
          <a:lstStyle/>
          <a:p>
            <a:r>
              <a:rPr lang="en-US" sz="1500" b="1" dirty="0">
                <a:solidFill>
                  <a:schemeClr val="bg1"/>
                </a:solidFill>
                <a:latin typeface="Century Gothic" panose="020B0502020202020204" pitchFamily="34" charset="0"/>
                <a:cs typeface="Arial" panose="020B0604020202020204" pitchFamily="34" charset="0"/>
              </a:rPr>
              <a:t>Events </a:t>
            </a:r>
            <a:r>
              <a:rPr lang="en-US" sz="1500" dirty="0">
                <a:solidFill>
                  <a:schemeClr val="bg1"/>
                </a:solidFill>
                <a:latin typeface="Century Gothic" panose="020B0502020202020204" pitchFamily="34" charset="0"/>
                <a:cs typeface="Arial" panose="020B0604020202020204" pitchFamily="34" charset="0"/>
              </a:rPr>
              <a:t>Per Year</a:t>
            </a:r>
          </a:p>
        </p:txBody>
      </p:sp>
      <p:sp>
        <p:nvSpPr>
          <p:cNvPr id="52" name="Rectangle 51"/>
          <p:cNvSpPr/>
          <p:nvPr/>
        </p:nvSpPr>
        <p:spPr>
          <a:xfrm>
            <a:off x="4584180" y="4574317"/>
            <a:ext cx="1516231" cy="553998"/>
          </a:xfrm>
          <a:prstGeom prst="rect">
            <a:avLst/>
          </a:prstGeom>
        </p:spPr>
        <p:txBody>
          <a:bodyPr wrap="square">
            <a:spAutoFit/>
          </a:bodyPr>
          <a:lstStyle/>
          <a:p>
            <a:r>
              <a:rPr lang="en-US" sz="1500" b="1" dirty="0">
                <a:solidFill>
                  <a:schemeClr val="bg1"/>
                </a:solidFill>
                <a:latin typeface="Century Gothic" panose="020B0502020202020204" pitchFamily="34" charset="0"/>
                <a:cs typeface="Arial" panose="020B0604020202020204" pitchFamily="34" charset="0"/>
              </a:rPr>
              <a:t>Corporate </a:t>
            </a:r>
            <a:r>
              <a:rPr lang="en-US" sz="1500" dirty="0">
                <a:solidFill>
                  <a:schemeClr val="bg1"/>
                </a:solidFill>
                <a:latin typeface="Century Gothic" panose="020B0502020202020204" pitchFamily="34" charset="0"/>
                <a:cs typeface="Arial" panose="020B0604020202020204" pitchFamily="34" charset="0"/>
              </a:rPr>
              <a:t>Clients</a:t>
            </a:r>
          </a:p>
        </p:txBody>
      </p:sp>
      <p:sp>
        <p:nvSpPr>
          <p:cNvPr id="53" name="Rectangle 52"/>
          <p:cNvSpPr/>
          <p:nvPr/>
        </p:nvSpPr>
        <p:spPr>
          <a:xfrm>
            <a:off x="6740399" y="4572983"/>
            <a:ext cx="2185988" cy="553998"/>
          </a:xfrm>
          <a:prstGeom prst="rect">
            <a:avLst/>
          </a:prstGeom>
        </p:spPr>
        <p:txBody>
          <a:bodyPr wrap="square">
            <a:spAutoFit/>
          </a:bodyPr>
          <a:lstStyle/>
          <a:p>
            <a:r>
              <a:rPr lang="en-US" sz="1500" b="1" dirty="0">
                <a:solidFill>
                  <a:schemeClr val="bg1"/>
                </a:solidFill>
                <a:latin typeface="Century Gothic" panose="020B0502020202020204" pitchFamily="34" charset="0"/>
                <a:cs typeface="Arial" panose="020B0604020202020204" pitchFamily="34" charset="0"/>
              </a:rPr>
              <a:t>People Catered </a:t>
            </a:r>
            <a:r>
              <a:rPr lang="en-US" sz="1500" dirty="0">
                <a:solidFill>
                  <a:schemeClr val="bg1"/>
                </a:solidFill>
                <a:latin typeface="Century Gothic" panose="020B0502020202020204" pitchFamily="34" charset="0"/>
                <a:cs typeface="Arial" panose="020B0604020202020204" pitchFamily="34" charset="0"/>
              </a:rPr>
              <a:t>Per Year</a:t>
            </a:r>
          </a:p>
        </p:txBody>
      </p:sp>
      <p:cxnSp>
        <p:nvCxnSpPr>
          <p:cNvPr id="55" name="Connecteur droit 54"/>
          <p:cNvCxnSpPr/>
          <p:nvPr/>
        </p:nvCxnSpPr>
        <p:spPr>
          <a:xfrm>
            <a:off x="4660954" y="5401287"/>
            <a:ext cx="2566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riangle isocèle 55"/>
          <p:cNvSpPr/>
          <p:nvPr/>
        </p:nvSpPr>
        <p:spPr>
          <a:xfrm rot="10800000">
            <a:off x="7116527" y="5401287"/>
            <a:ext cx="138051" cy="1586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4598610" y="5118052"/>
            <a:ext cx="1854676" cy="323165"/>
          </a:xfrm>
          <a:prstGeom prst="rect">
            <a:avLst/>
          </a:prstGeom>
        </p:spPr>
        <p:txBody>
          <a:bodyPr wrap="square">
            <a:spAutoFit/>
          </a:bodyPr>
          <a:lstStyle/>
          <a:p>
            <a:r>
              <a:rPr lang="en-US" sz="1500" b="1" dirty="0">
                <a:solidFill>
                  <a:schemeClr val="bg1"/>
                </a:solidFill>
                <a:latin typeface="Century Gothic" panose="020B0502020202020204" pitchFamily="34" charset="0"/>
                <a:cs typeface="Arial" panose="020B0604020202020204" pitchFamily="34" charset="0"/>
              </a:rPr>
              <a:t>2017 TURNOVER</a:t>
            </a:r>
          </a:p>
        </p:txBody>
      </p:sp>
      <p:sp>
        <p:nvSpPr>
          <p:cNvPr id="59" name="Rectangle 58"/>
          <p:cNvSpPr/>
          <p:nvPr/>
        </p:nvSpPr>
        <p:spPr>
          <a:xfrm>
            <a:off x="5273554" y="5405591"/>
            <a:ext cx="1933617" cy="369332"/>
          </a:xfrm>
          <a:prstGeom prst="rect">
            <a:avLst/>
          </a:prstGeom>
        </p:spPr>
        <p:txBody>
          <a:bodyPr wrap="square">
            <a:spAutoFit/>
          </a:bodyPr>
          <a:lstStyle/>
          <a:p>
            <a:pPr algn="r"/>
            <a:r>
              <a:rPr lang="en-US" b="1" dirty="0">
                <a:solidFill>
                  <a:schemeClr val="bg1"/>
                </a:solidFill>
                <a:latin typeface="Century Gothic" panose="020B0502020202020204" pitchFamily="34" charset="0"/>
                <a:cs typeface="Arial" panose="020B0604020202020204" pitchFamily="34" charset="0"/>
              </a:rPr>
              <a:t>18 MILLION €</a:t>
            </a:r>
            <a:endParaRPr lang="en-US" dirty="0">
              <a:solidFill>
                <a:schemeClr val="bg1"/>
              </a:solidFill>
              <a:latin typeface="Century Gothic" panose="020B0502020202020204" pitchFamily="34" charset="0"/>
              <a:cs typeface="Arial" panose="020B0604020202020204" pitchFamily="34" charset="0"/>
            </a:endParaRPr>
          </a:p>
        </p:txBody>
      </p:sp>
      <p:pic>
        <p:nvPicPr>
          <p:cNvPr id="4099" name="Picture 3" descr="C:\Users\Yassine\Desktop\61360-200.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4336176" y="4473350"/>
            <a:ext cx="240892" cy="36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Yassine\Desktop\Events-Icon-Idea-300x224.png"/>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6407332" y="4362460"/>
            <a:ext cx="354815" cy="532924"/>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Connecteur droit 60"/>
          <p:cNvCxnSpPr/>
          <p:nvPr/>
        </p:nvCxnSpPr>
        <p:spPr>
          <a:xfrm>
            <a:off x="5706713" y="2366608"/>
            <a:ext cx="10376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5696325" y="2804008"/>
            <a:ext cx="10376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5705231" y="3243383"/>
            <a:ext cx="10376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7390493" y="2802033"/>
            <a:ext cx="103762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101" name="Picture 5" descr="C:\Users\Yassine\Desktop\42506.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969230" y="4375600"/>
            <a:ext cx="3810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Yassine\Desktop\coin-money-6.png"/>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4375443" y="5161556"/>
            <a:ext cx="209745" cy="279660"/>
          </a:xfrm>
          <a:prstGeom prst="rect">
            <a:avLst/>
          </a:prstGeom>
          <a:noFill/>
          <a:extLst>
            <a:ext uri="{909E8E84-426E-40DD-AFC4-6F175D3DCCD1}">
              <a14:hiddenFill xmlns:a14="http://schemas.microsoft.com/office/drawing/2010/main">
                <a:solidFill>
                  <a:srgbClr val="FFFFFF"/>
                </a:solidFill>
              </a14:hiddenFill>
            </a:ext>
          </a:extLst>
        </p:spPr>
      </p:pic>
      <p:sp>
        <p:nvSpPr>
          <p:cNvPr id="57" name="Triangle isocèle 7">
            <a:extLst>
              <a:ext uri="{FF2B5EF4-FFF2-40B4-BE49-F238E27FC236}">
                <a16:creationId xmlns:a16="http://schemas.microsoft.com/office/drawing/2014/main" id="{72B3A31F-3460-41A1-8EC3-CCD46A7EE6FC}"/>
              </a:ext>
            </a:extLst>
          </p:cNvPr>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60" name="Rectangle 59">
            <a:extLst>
              <a:ext uri="{FF2B5EF4-FFF2-40B4-BE49-F238E27FC236}">
                <a16:creationId xmlns:a16="http://schemas.microsoft.com/office/drawing/2014/main" id="{16C7773B-55E4-414B-9DDB-4A4A802CD9D4}"/>
              </a:ext>
            </a:extLst>
          </p:cNvPr>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200" b="1" dirty="0">
                <a:solidFill>
                  <a:schemeClr val="bg1"/>
                </a:solidFill>
                <a:latin typeface="Century Gothic" pitchFamily="34" charset="0"/>
              </a:rPr>
              <a:t>KEY FIGURES</a:t>
            </a:r>
          </a:p>
        </p:txBody>
      </p:sp>
      <p:sp>
        <p:nvSpPr>
          <p:cNvPr id="64" name="ZoneTexte 63">
            <a:extLst>
              <a:ext uri="{FF2B5EF4-FFF2-40B4-BE49-F238E27FC236}">
                <a16:creationId xmlns:a16="http://schemas.microsoft.com/office/drawing/2014/main" id="{42C24107-CD29-428B-8F8F-75E96C43D8EB}"/>
              </a:ext>
            </a:extLst>
          </p:cNvPr>
          <p:cNvSpPr txBox="1"/>
          <p:nvPr/>
        </p:nvSpPr>
        <p:spPr>
          <a:xfrm>
            <a:off x="1763689" y="1904774"/>
            <a:ext cx="1863558" cy="1631216"/>
          </a:xfrm>
          <a:prstGeom prst="rect">
            <a:avLst/>
          </a:prstGeom>
          <a:noFill/>
        </p:spPr>
        <p:txBody>
          <a:bodyPr wrap="square" rtlCol="0">
            <a:spAutoFit/>
          </a:bodyPr>
          <a:lstStyle/>
          <a:p>
            <a:pPr algn="ctr"/>
            <a:r>
              <a:rPr lang="en-US" sz="10000" b="1" dirty="0">
                <a:solidFill>
                  <a:schemeClr val="bg1"/>
                </a:solidFill>
                <a:latin typeface="Arial" panose="020B0604020202020204" pitchFamily="34" charset="0"/>
                <a:cs typeface="Arial" panose="020B0604020202020204" pitchFamily="34" charset="0"/>
              </a:rPr>
              <a:t>35</a:t>
            </a:r>
            <a:endParaRPr lang="en-US" sz="1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268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3" y="0"/>
            <a:ext cx="9144000" cy="629905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526315"/>
            <a:ext cx="9144000" cy="1297238"/>
          </a:xfrm>
          <a:prstGeom prst="rect">
            <a:avLst/>
          </a:prstGeom>
        </p:spPr>
      </p:pic>
      <p:sp>
        <p:nvSpPr>
          <p:cNvPr id="7" name="Rectangle 2"/>
          <p:cNvSpPr>
            <a:spLocks noChangeArrowheads="1"/>
          </p:cNvSpPr>
          <p:nvPr/>
        </p:nvSpPr>
        <p:spPr bwMode="auto">
          <a:xfrm>
            <a:off x="683568" y="6134768"/>
            <a:ext cx="397897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MARRAKECH</a:t>
            </a:r>
            <a:endParaRPr lang="fr-FR" altLang="fr-FR" sz="2300" dirty="0">
              <a:solidFill>
                <a:schemeClr val="bg1"/>
              </a:solidFill>
            </a:endParaRPr>
          </a:p>
        </p:txBody>
      </p:sp>
      <p:sp>
        <p:nvSpPr>
          <p:cNvPr id="8" name="Triangle isocèle 7"/>
          <p:cNvSpPr/>
          <p:nvPr/>
        </p:nvSpPr>
        <p:spPr>
          <a:xfrm rot="5400000">
            <a:off x="458019" y="6316378"/>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06710983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97"/>
            <a:ext cx="9144000" cy="6831349"/>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5526315"/>
            <a:ext cx="9144000" cy="1297238"/>
          </a:xfrm>
          <a:prstGeom prst="rect">
            <a:avLst/>
          </a:prstGeom>
        </p:spPr>
      </p:pic>
      <p:sp>
        <p:nvSpPr>
          <p:cNvPr id="7" name="Rectangle 2"/>
          <p:cNvSpPr>
            <a:spLocks noChangeArrowheads="1"/>
          </p:cNvSpPr>
          <p:nvPr/>
        </p:nvSpPr>
        <p:spPr bwMode="auto">
          <a:xfrm>
            <a:off x="683568" y="6134768"/>
            <a:ext cx="397897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MARRAKECH</a:t>
            </a:r>
            <a:endParaRPr lang="fr-FR" altLang="fr-FR" sz="2300" dirty="0">
              <a:solidFill>
                <a:schemeClr val="bg1"/>
              </a:solidFill>
            </a:endParaRPr>
          </a:p>
        </p:txBody>
      </p:sp>
      <p:sp>
        <p:nvSpPr>
          <p:cNvPr id="8" name="Triangle isocèle 7"/>
          <p:cNvSpPr/>
          <p:nvPr/>
        </p:nvSpPr>
        <p:spPr>
          <a:xfrm rot="5400000">
            <a:off x="458019" y="6316378"/>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46530318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yassine.STOURS\Desktop\clean-white-polygon-background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452"/>
            <a:ext cx="9144000" cy="64388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7931"/>
            <a:ext cx="9144000" cy="172928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5061366"/>
            <a:ext cx="2518773" cy="168000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10" name="Rectangle 2"/>
          <p:cNvSpPr>
            <a:spLocks noChangeArrowheads="1"/>
          </p:cNvSpPr>
          <p:nvPr/>
        </p:nvSpPr>
        <p:spPr bwMode="auto">
          <a:xfrm>
            <a:off x="683568" y="534452"/>
            <a:ext cx="375615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ESSAOUIRA</a:t>
            </a:r>
            <a:endParaRPr lang="fr-FR" altLang="fr-FR" sz="2300" dirty="0">
              <a:solidFill>
                <a:schemeClr val="bg1"/>
              </a:solidFill>
            </a:endParaRPr>
          </a:p>
        </p:txBody>
      </p:sp>
      <p:sp>
        <p:nvSpPr>
          <p:cNvPr id="11"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5816" y="5061366"/>
            <a:ext cx="2518772" cy="16411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3533884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yassine.STOURS\Desktop\clean-white-polygon-background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34452"/>
            <a:ext cx="9144000" cy="635147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7931"/>
            <a:ext cx="9144000" cy="1729286"/>
          </a:xfrm>
          <a:prstGeom prst="rect">
            <a:avLst/>
          </a:prstGeom>
        </p:spPr>
      </p:pic>
      <p:sp>
        <p:nvSpPr>
          <p:cNvPr id="7" name="Rectangle 2"/>
          <p:cNvSpPr>
            <a:spLocks noChangeArrowheads="1"/>
          </p:cNvSpPr>
          <p:nvPr/>
        </p:nvSpPr>
        <p:spPr bwMode="auto">
          <a:xfrm>
            <a:off x="683568" y="534452"/>
            <a:ext cx="375615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ESSAOUIRA</a:t>
            </a:r>
            <a:endParaRPr lang="fr-FR" altLang="fr-FR" sz="2300" dirty="0">
              <a:solidFill>
                <a:schemeClr val="bg1"/>
              </a:solidFill>
            </a:endParaRPr>
          </a:p>
        </p:txBody>
      </p:sp>
      <p:sp>
        <p:nvSpPr>
          <p:cNvPr id="8"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33104482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yassine.STOURS\Desktop\clean-white-polygon-background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79005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0" y="5128714"/>
            <a:ext cx="9144000" cy="1729286"/>
          </a:xfrm>
          <a:prstGeom prst="rect">
            <a:avLst/>
          </a:prstGeom>
        </p:spPr>
      </p:pic>
      <p:sp>
        <p:nvSpPr>
          <p:cNvPr id="7" name="Rectangle 2"/>
          <p:cNvSpPr>
            <a:spLocks noChangeArrowheads="1"/>
          </p:cNvSpPr>
          <p:nvPr/>
        </p:nvSpPr>
        <p:spPr bwMode="auto">
          <a:xfrm>
            <a:off x="1187624" y="6119220"/>
            <a:ext cx="261001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FEZ</a:t>
            </a:r>
            <a:endParaRPr lang="fr-FR" altLang="fr-FR" sz="2300" dirty="0">
              <a:solidFill>
                <a:schemeClr val="bg1"/>
              </a:solidFill>
            </a:endParaRPr>
          </a:p>
        </p:txBody>
      </p:sp>
      <p:sp>
        <p:nvSpPr>
          <p:cNvPr id="8" name="Triangle isocèle 7"/>
          <p:cNvSpPr/>
          <p:nvPr/>
        </p:nvSpPr>
        <p:spPr>
          <a:xfrm rot="5400000">
            <a:off x="962075" y="630083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21041526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yassine.STOURS\Desktop\clean-white-polygon-background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096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0" y="5128714"/>
            <a:ext cx="9144000" cy="1729286"/>
          </a:xfrm>
          <a:prstGeom prst="rect">
            <a:avLst/>
          </a:prstGeom>
        </p:spPr>
      </p:pic>
      <p:sp>
        <p:nvSpPr>
          <p:cNvPr id="7" name="Rectangle 2"/>
          <p:cNvSpPr>
            <a:spLocks noChangeArrowheads="1"/>
          </p:cNvSpPr>
          <p:nvPr/>
        </p:nvSpPr>
        <p:spPr bwMode="auto">
          <a:xfrm>
            <a:off x="1187624" y="6119220"/>
            <a:ext cx="261001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FEZ</a:t>
            </a:r>
            <a:endParaRPr lang="fr-FR" altLang="fr-FR" sz="2300" dirty="0">
              <a:solidFill>
                <a:schemeClr val="bg1"/>
              </a:solidFill>
            </a:endParaRPr>
          </a:p>
        </p:txBody>
      </p:sp>
      <p:sp>
        <p:nvSpPr>
          <p:cNvPr id="8" name="Triangle isocèle 7"/>
          <p:cNvSpPr/>
          <p:nvPr/>
        </p:nvSpPr>
        <p:spPr>
          <a:xfrm rot="5400000">
            <a:off x="962075" y="630083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366967672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7" y="21315"/>
            <a:ext cx="9144000" cy="626998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5128714"/>
            <a:ext cx="9144002" cy="1729286"/>
          </a:xfrm>
          <a:prstGeom prst="rect">
            <a:avLst/>
          </a:prstGeom>
        </p:spPr>
      </p:pic>
      <p:sp>
        <p:nvSpPr>
          <p:cNvPr id="7" name="Rectangle 2"/>
          <p:cNvSpPr>
            <a:spLocks noChangeArrowheads="1"/>
          </p:cNvSpPr>
          <p:nvPr/>
        </p:nvSpPr>
        <p:spPr bwMode="auto">
          <a:xfrm>
            <a:off x="1187624" y="6119220"/>
            <a:ext cx="3296095"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MEKNES</a:t>
            </a:r>
            <a:endParaRPr lang="fr-FR" altLang="fr-FR" sz="2300" dirty="0">
              <a:solidFill>
                <a:schemeClr val="bg1"/>
              </a:solidFill>
            </a:endParaRPr>
          </a:p>
        </p:txBody>
      </p:sp>
      <p:sp>
        <p:nvSpPr>
          <p:cNvPr id="8" name="Triangle isocèle 7"/>
          <p:cNvSpPr/>
          <p:nvPr/>
        </p:nvSpPr>
        <p:spPr>
          <a:xfrm rot="5400000">
            <a:off x="962075" y="630083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192296581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7" y="21314"/>
            <a:ext cx="9155967" cy="683668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5128714"/>
            <a:ext cx="9144002" cy="1729286"/>
          </a:xfrm>
          <a:prstGeom prst="rect">
            <a:avLst/>
          </a:prstGeom>
        </p:spPr>
      </p:pic>
      <p:sp>
        <p:nvSpPr>
          <p:cNvPr id="9" name="Rectangle 2"/>
          <p:cNvSpPr>
            <a:spLocks noChangeArrowheads="1"/>
          </p:cNvSpPr>
          <p:nvPr/>
        </p:nvSpPr>
        <p:spPr bwMode="auto">
          <a:xfrm>
            <a:off x="1187624" y="6119220"/>
            <a:ext cx="3296095"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MEKNES</a:t>
            </a:r>
            <a:endParaRPr lang="fr-FR" altLang="fr-FR" sz="2300" dirty="0">
              <a:solidFill>
                <a:schemeClr val="bg1"/>
              </a:solidFill>
            </a:endParaRPr>
          </a:p>
        </p:txBody>
      </p:sp>
      <p:sp>
        <p:nvSpPr>
          <p:cNvPr id="10" name="Triangle isocèle 7"/>
          <p:cNvSpPr/>
          <p:nvPr/>
        </p:nvSpPr>
        <p:spPr>
          <a:xfrm rot="5400000">
            <a:off x="962075" y="630083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57373907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yassine.STOURS\Desktop\Meknes-city-of-colo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90" r="16194"/>
          <a:stretch/>
        </p:blipFill>
        <p:spPr bwMode="auto">
          <a:xfrm>
            <a:off x="0" y="-24021"/>
            <a:ext cx="5292080" cy="61432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79" y="24015"/>
            <a:ext cx="3851921" cy="626728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0" y="5128714"/>
            <a:ext cx="9144002" cy="1729286"/>
          </a:xfrm>
          <a:prstGeom prst="rect">
            <a:avLst/>
          </a:prstGeom>
        </p:spPr>
      </p:pic>
      <p:sp>
        <p:nvSpPr>
          <p:cNvPr id="10" name="Rectangle 2"/>
          <p:cNvSpPr>
            <a:spLocks noChangeArrowheads="1"/>
          </p:cNvSpPr>
          <p:nvPr/>
        </p:nvSpPr>
        <p:spPr bwMode="auto">
          <a:xfrm>
            <a:off x="1187624" y="6119220"/>
            <a:ext cx="3296095"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MEKNES</a:t>
            </a:r>
            <a:endParaRPr lang="fr-FR" altLang="fr-FR" sz="2300" dirty="0">
              <a:solidFill>
                <a:schemeClr val="bg1"/>
              </a:solidFill>
            </a:endParaRPr>
          </a:p>
        </p:txBody>
      </p:sp>
      <p:sp>
        <p:nvSpPr>
          <p:cNvPr id="12" name="Triangle isocèle 7"/>
          <p:cNvSpPr/>
          <p:nvPr/>
        </p:nvSpPr>
        <p:spPr>
          <a:xfrm rot="5400000">
            <a:off x="962075" y="630083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85579813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 y="586729"/>
            <a:ext cx="9143130" cy="34741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0" y="4060916"/>
            <a:ext cx="9144000" cy="2797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478"/>
            <a:ext cx="9144000" cy="1729286"/>
          </a:xfrm>
          <a:prstGeom prst="rect">
            <a:avLst/>
          </a:prstGeom>
        </p:spPr>
      </p:pic>
      <p:sp>
        <p:nvSpPr>
          <p:cNvPr id="7" name="Rectangle 2"/>
          <p:cNvSpPr>
            <a:spLocks noChangeArrowheads="1"/>
          </p:cNvSpPr>
          <p:nvPr/>
        </p:nvSpPr>
        <p:spPr bwMode="auto">
          <a:xfrm>
            <a:off x="683568" y="534452"/>
            <a:ext cx="338265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TANGIER</a:t>
            </a:r>
            <a:endParaRPr lang="fr-FR" altLang="fr-FR" sz="2300" dirty="0">
              <a:solidFill>
                <a:schemeClr val="bg1"/>
              </a:solidFill>
            </a:endParaRPr>
          </a:p>
        </p:txBody>
      </p:sp>
      <p:sp>
        <p:nvSpPr>
          <p:cNvPr id="8"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Tree>
    <p:extLst>
      <p:ext uri="{BB962C8B-B14F-4D97-AF65-F5344CB8AC3E}">
        <p14:creationId xmlns:p14="http://schemas.microsoft.com/office/powerpoint/2010/main" val="159519033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Yassine\Desktop\polygon-wallpaper-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2" y="0"/>
            <a:ext cx="91289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Yassine\Desktop\Slid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2" y="2967"/>
            <a:ext cx="9144000" cy="68595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29802" y="5074221"/>
            <a:ext cx="1757474" cy="547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fontAlgn="base"/>
            <a:r>
              <a:rPr lang="en-US" sz="1400" b="1" dirty="0">
                <a:solidFill>
                  <a:schemeClr val="bg1"/>
                </a:solidFill>
                <a:latin typeface="Century Gothic" panose="020B0502020202020204" pitchFamily="34" charset="0"/>
                <a:cs typeface="Arial" panose="020B0604020202020204" pitchFamily="34" charset="0"/>
              </a:rPr>
              <a:t>Mr. </a:t>
            </a:r>
            <a:r>
              <a:rPr lang="en-US" sz="1400" b="1" dirty="0" err="1">
                <a:solidFill>
                  <a:schemeClr val="bg1"/>
                </a:solidFill>
                <a:latin typeface="Century Gothic" panose="020B0502020202020204" pitchFamily="34" charset="0"/>
                <a:cs typeface="Arial" panose="020B0604020202020204" pitchFamily="34" charset="0"/>
              </a:rPr>
              <a:t>Hicham</a:t>
            </a:r>
            <a:r>
              <a:rPr lang="en-US" sz="1400" b="1" dirty="0">
                <a:solidFill>
                  <a:schemeClr val="bg1"/>
                </a:solidFill>
                <a:latin typeface="Century Gothic" panose="020B0502020202020204" pitchFamily="34" charset="0"/>
                <a:cs typeface="Arial" panose="020B0604020202020204" pitchFamily="34" charset="0"/>
              </a:rPr>
              <a:t> BELHADFA</a:t>
            </a:r>
          </a:p>
          <a:p>
            <a:pPr algn="r" fontAlgn="base"/>
            <a:r>
              <a:rPr lang="en-US" sz="1200" dirty="0">
                <a:solidFill>
                  <a:schemeClr val="bg1"/>
                </a:solidFill>
                <a:latin typeface="Century Gothic" panose="020B0502020202020204" pitchFamily="34" charset="0"/>
                <a:cs typeface="Arial" panose="020B0604020202020204" pitchFamily="34" charset="0"/>
              </a:rPr>
              <a:t>Managing Director</a:t>
            </a:r>
          </a:p>
        </p:txBody>
      </p:sp>
      <p:sp>
        <p:nvSpPr>
          <p:cNvPr id="9" name="ZoneTexte 8"/>
          <p:cNvSpPr txBox="1"/>
          <p:nvPr/>
        </p:nvSpPr>
        <p:spPr>
          <a:xfrm>
            <a:off x="4954888" y="1334620"/>
            <a:ext cx="3121500" cy="5016758"/>
          </a:xfrm>
          <a:prstGeom prst="rect">
            <a:avLst/>
          </a:prstGeom>
          <a:noFill/>
        </p:spPr>
        <p:txBody>
          <a:bodyPr wrap="square" rtlCol="0">
            <a:spAutoFit/>
          </a:bodyPr>
          <a:lstStyle/>
          <a:p>
            <a:pPr algn="just"/>
            <a:r>
              <a:rPr lang="en-CA" sz="1000" dirty="0">
                <a:solidFill>
                  <a:schemeClr val="bg1"/>
                </a:solidFill>
                <a:latin typeface="Century Gothic" panose="020B0502020202020204" pitchFamily="34" charset="0"/>
                <a:cs typeface="Arial" pitchFamily="34" charset="0"/>
              </a:rPr>
              <a:t>With us, there's no double speak or beating around the bush! And that's the key to our </a:t>
            </a:r>
            <a:r>
              <a:rPr lang="en-CA" sz="1000" b="1" dirty="0">
                <a:solidFill>
                  <a:schemeClr val="bg1"/>
                </a:solidFill>
                <a:latin typeface="Century Gothic" panose="020B0502020202020204" pitchFamily="34" charset="0"/>
                <a:cs typeface="Arial" pitchFamily="34" charset="0"/>
              </a:rPr>
              <a:t>success</a:t>
            </a:r>
            <a:r>
              <a:rPr lang="en-CA" sz="1000" dirty="0">
                <a:solidFill>
                  <a:schemeClr val="bg1"/>
                </a:solidFill>
                <a:latin typeface="Century Gothic" panose="020B0502020202020204" pitchFamily="34" charset="0"/>
                <a:cs typeface="Arial" pitchFamily="34" charset="0"/>
              </a:rPr>
              <a:t>. When our clients are travelling for business, they need everything to be perfect. From their timetable and transport to their equipment, meals and safety, everything needs to </a:t>
            </a:r>
            <a:r>
              <a:rPr lang="en-CA" sz="1000" b="1" dirty="0">
                <a:solidFill>
                  <a:schemeClr val="bg1"/>
                </a:solidFill>
                <a:latin typeface="Century Gothic" panose="020B0502020202020204" pitchFamily="34" charset="0"/>
                <a:cs typeface="Arial" pitchFamily="34" charset="0"/>
              </a:rPr>
              <a:t>run smoothly</a:t>
            </a:r>
            <a:r>
              <a:rPr lang="en-CA" sz="1000" dirty="0">
                <a:solidFill>
                  <a:schemeClr val="bg1"/>
                </a:solidFill>
                <a:latin typeface="Century Gothic" panose="020B0502020202020204" pitchFamily="34" charset="0"/>
                <a:cs typeface="Arial" pitchFamily="34" charset="0"/>
              </a:rPr>
              <a:t> – and they are also looking for </a:t>
            </a:r>
            <a:r>
              <a:rPr lang="en-CA" sz="1000" b="1" dirty="0">
                <a:solidFill>
                  <a:schemeClr val="bg1"/>
                </a:solidFill>
                <a:latin typeface="Century Gothic" panose="020B0502020202020204" pitchFamily="34" charset="0"/>
                <a:cs typeface="Arial" pitchFamily="34" charset="0"/>
              </a:rPr>
              <a:t>pleasure</a:t>
            </a:r>
            <a:r>
              <a:rPr lang="en-CA" sz="1000" dirty="0">
                <a:solidFill>
                  <a:schemeClr val="bg1"/>
                </a:solidFill>
                <a:latin typeface="Century Gothic" panose="020B0502020202020204" pitchFamily="34" charset="0"/>
                <a:cs typeface="Arial" pitchFamily="34" charset="0"/>
              </a:rPr>
              <a:t>, </a:t>
            </a:r>
            <a:r>
              <a:rPr lang="en-CA" sz="1000" b="1" dirty="0">
                <a:solidFill>
                  <a:schemeClr val="bg1"/>
                </a:solidFill>
                <a:latin typeface="Century Gothic" panose="020B0502020202020204" pitchFamily="34" charset="0"/>
                <a:cs typeface="Arial" pitchFamily="34" charset="0"/>
              </a:rPr>
              <a:t>satisfaction</a:t>
            </a:r>
            <a:r>
              <a:rPr lang="en-CA" sz="1000" dirty="0">
                <a:solidFill>
                  <a:schemeClr val="bg1"/>
                </a:solidFill>
                <a:latin typeface="Century Gothic" panose="020B0502020202020204" pitchFamily="34" charset="0"/>
                <a:cs typeface="Arial" pitchFamily="34" charset="0"/>
              </a:rPr>
              <a:t>, discovery and memories.</a:t>
            </a:r>
          </a:p>
          <a:p>
            <a:pPr algn="just"/>
            <a:endParaRPr lang="en-CA" sz="1000" dirty="0">
              <a:solidFill>
                <a:schemeClr val="bg1"/>
              </a:solidFill>
              <a:latin typeface="Century Gothic" panose="020B0502020202020204" pitchFamily="34" charset="0"/>
              <a:cs typeface="Arial" pitchFamily="34" charset="0"/>
            </a:endParaRPr>
          </a:p>
          <a:p>
            <a:pPr algn="just"/>
            <a:r>
              <a:rPr lang="en-CA" sz="1000" dirty="0">
                <a:solidFill>
                  <a:schemeClr val="bg1"/>
                </a:solidFill>
                <a:latin typeface="Century Gothic" panose="020B0502020202020204" pitchFamily="34" charset="0"/>
                <a:cs typeface="Arial" pitchFamily="34" charset="0"/>
              </a:rPr>
              <a:t>We rise to these challenges every day, working</a:t>
            </a:r>
            <a:r>
              <a:rPr lang="en-CA" sz="1000" b="1" dirty="0">
                <a:solidFill>
                  <a:schemeClr val="bg1"/>
                </a:solidFill>
                <a:latin typeface="Century Gothic" panose="020B0502020202020204" pitchFamily="34" charset="0"/>
                <a:cs typeface="Arial" pitchFamily="34" charset="0"/>
              </a:rPr>
              <a:t> tirelessly</a:t>
            </a:r>
            <a:r>
              <a:rPr lang="en-CA" sz="1000" dirty="0">
                <a:solidFill>
                  <a:schemeClr val="bg1"/>
                </a:solidFill>
                <a:latin typeface="Century Gothic" panose="020B0502020202020204" pitchFamily="34" charset="0"/>
                <a:cs typeface="Arial" pitchFamily="34" charset="0"/>
              </a:rPr>
              <a:t> and with</a:t>
            </a:r>
            <a:r>
              <a:rPr lang="en-CA" sz="1000" b="1" dirty="0">
                <a:solidFill>
                  <a:schemeClr val="bg1"/>
                </a:solidFill>
                <a:latin typeface="Century Gothic" panose="020B0502020202020204" pitchFamily="34" charset="0"/>
                <a:cs typeface="Arial" pitchFamily="34" charset="0"/>
              </a:rPr>
              <a:t> confidence</a:t>
            </a:r>
            <a:r>
              <a:rPr lang="en-CA" sz="1000" dirty="0">
                <a:solidFill>
                  <a:schemeClr val="bg1"/>
                </a:solidFill>
                <a:latin typeface="Century Gothic" panose="020B0502020202020204" pitchFamily="34" charset="0"/>
                <a:cs typeface="Arial" pitchFamily="34" charset="0"/>
              </a:rPr>
              <a:t> for our clients. Of course, the perfect world doesn't exist (occasionally, even Agadir has a few clouds in its sky </a:t>
            </a:r>
            <a:r>
              <a:rPr lang="fr-FR" sz="1000" dirty="0">
                <a:solidFill>
                  <a:schemeClr val="bg1"/>
                </a:solidFill>
                <a:latin typeface="Century Gothic" panose="020B0502020202020204" pitchFamily="34" charset="0"/>
                <a:cs typeface="Arial" pitchFamily="34" charset="0"/>
                <a:sym typeface="Wingdings"/>
              </a:rPr>
              <a:t></a:t>
            </a:r>
            <a:r>
              <a:rPr lang="en-CA" sz="1000" dirty="0">
                <a:solidFill>
                  <a:schemeClr val="bg1"/>
                </a:solidFill>
                <a:latin typeface="Century Gothic" panose="020B0502020202020204" pitchFamily="34" charset="0"/>
                <a:cs typeface="Arial" pitchFamily="34" charset="0"/>
              </a:rPr>
              <a:t>), and that's why, to guarantee the very best quality, we have committed to the </a:t>
            </a:r>
            <a:r>
              <a:rPr lang="en-CA" sz="1000" b="1" dirty="0">
                <a:solidFill>
                  <a:schemeClr val="bg1"/>
                </a:solidFill>
                <a:latin typeface="Century Gothic" panose="020B0502020202020204" pitchFamily="34" charset="0"/>
                <a:cs typeface="Arial" pitchFamily="34" charset="0"/>
              </a:rPr>
              <a:t>ISO 9001 - v2008 standard. </a:t>
            </a:r>
            <a:r>
              <a:rPr lang="en-CA" sz="1000" dirty="0">
                <a:solidFill>
                  <a:schemeClr val="bg1"/>
                </a:solidFill>
                <a:latin typeface="Century Gothic" panose="020B0502020202020204" pitchFamily="34" charset="0"/>
                <a:cs typeface="Arial" pitchFamily="34" charset="0"/>
              </a:rPr>
              <a:t>Promises are only words. The facts are the best </a:t>
            </a:r>
            <a:r>
              <a:rPr lang="en-CA" sz="1000" b="1" dirty="0">
                <a:solidFill>
                  <a:schemeClr val="bg1"/>
                </a:solidFill>
                <a:latin typeface="Century Gothic" panose="020B0502020202020204" pitchFamily="34" charset="0"/>
                <a:cs typeface="Arial" pitchFamily="34" charset="0"/>
              </a:rPr>
              <a:t>proof </a:t>
            </a:r>
            <a:r>
              <a:rPr lang="en-CA" sz="1000" dirty="0">
                <a:solidFill>
                  <a:schemeClr val="bg1"/>
                </a:solidFill>
                <a:latin typeface="Century Gothic" panose="020B0502020202020204" pitchFamily="34" charset="0"/>
                <a:cs typeface="Arial" pitchFamily="34" charset="0"/>
              </a:rPr>
              <a:t>of our </a:t>
            </a:r>
            <a:r>
              <a:rPr lang="en-CA" sz="1000" b="1" dirty="0">
                <a:solidFill>
                  <a:schemeClr val="bg1"/>
                </a:solidFill>
                <a:latin typeface="Century Gothic" panose="020B0502020202020204" pitchFamily="34" charset="0"/>
                <a:cs typeface="Arial" pitchFamily="34" charset="0"/>
              </a:rPr>
              <a:t>leadership</a:t>
            </a:r>
            <a:r>
              <a:rPr lang="en-CA" sz="1000" dirty="0">
                <a:solidFill>
                  <a:schemeClr val="bg1"/>
                </a:solidFill>
                <a:latin typeface="Century Gothic" panose="020B0502020202020204" pitchFamily="34" charset="0"/>
                <a:cs typeface="Arial" pitchFamily="34" charset="0"/>
              </a:rPr>
              <a:t>.</a:t>
            </a:r>
          </a:p>
          <a:p>
            <a:pPr algn="just"/>
            <a:endParaRPr lang="en-CA" sz="1000" dirty="0">
              <a:solidFill>
                <a:schemeClr val="bg1"/>
              </a:solidFill>
              <a:latin typeface="Century Gothic" panose="020B0502020202020204" pitchFamily="34" charset="0"/>
              <a:cs typeface="Arial" pitchFamily="34" charset="0"/>
            </a:endParaRPr>
          </a:p>
          <a:p>
            <a:pPr algn="just"/>
            <a:r>
              <a:rPr lang="en-CA" sz="1000" dirty="0">
                <a:solidFill>
                  <a:schemeClr val="bg1"/>
                </a:solidFill>
                <a:latin typeface="Century Gothic" panose="020B0502020202020204" pitchFamily="34" charset="0"/>
                <a:cs typeface="Arial" pitchFamily="34" charset="0"/>
              </a:rPr>
              <a:t>So, whether you want to organize a week-long </a:t>
            </a:r>
            <a:r>
              <a:rPr lang="en-CA" sz="1000" b="1" dirty="0">
                <a:solidFill>
                  <a:schemeClr val="bg1"/>
                </a:solidFill>
                <a:latin typeface="Century Gothic" panose="020B0502020202020204" pitchFamily="34" charset="0"/>
                <a:cs typeface="Arial" pitchFamily="34" charset="0"/>
              </a:rPr>
              <a:t>team-building</a:t>
            </a:r>
            <a:r>
              <a:rPr lang="en-CA" sz="1000" dirty="0">
                <a:solidFill>
                  <a:schemeClr val="bg1"/>
                </a:solidFill>
                <a:latin typeface="Century Gothic" panose="020B0502020202020204" pitchFamily="34" charset="0"/>
                <a:cs typeface="Arial" pitchFamily="34" charset="0"/>
              </a:rPr>
              <a:t> </a:t>
            </a:r>
            <a:r>
              <a:rPr lang="en-CA" sz="1000" dirty="0" err="1">
                <a:solidFill>
                  <a:schemeClr val="bg1"/>
                </a:solidFill>
                <a:latin typeface="Century Gothic" panose="020B0502020202020204" pitchFamily="34" charset="0"/>
                <a:cs typeface="Arial" pitchFamily="34" charset="0"/>
              </a:rPr>
              <a:t>trekk</a:t>
            </a:r>
            <a:r>
              <a:rPr lang="en-CA" sz="1000" dirty="0">
                <a:solidFill>
                  <a:schemeClr val="bg1"/>
                </a:solidFill>
                <a:latin typeface="Century Gothic" panose="020B0502020202020204" pitchFamily="34" charset="0"/>
                <a:cs typeface="Arial" pitchFamily="34" charset="0"/>
              </a:rPr>
              <a:t> for managers or you'd like to hold a two-day </a:t>
            </a:r>
            <a:r>
              <a:rPr lang="en-CA" sz="1000" b="1" dirty="0">
                <a:solidFill>
                  <a:schemeClr val="bg1"/>
                </a:solidFill>
                <a:latin typeface="Century Gothic" panose="020B0502020202020204" pitchFamily="34" charset="0"/>
                <a:cs typeface="Arial" pitchFamily="34" charset="0"/>
              </a:rPr>
              <a:t>seminar</a:t>
            </a:r>
            <a:r>
              <a:rPr lang="en-CA" sz="1000" dirty="0">
                <a:solidFill>
                  <a:schemeClr val="bg1"/>
                </a:solidFill>
                <a:latin typeface="Century Gothic" panose="020B0502020202020204" pitchFamily="34" charset="0"/>
                <a:cs typeface="Arial" pitchFamily="34" charset="0"/>
              </a:rPr>
              <a:t> for 500 people, you can be sure that </a:t>
            </a:r>
            <a:r>
              <a:rPr lang="en-CA" sz="1000" b="1" dirty="0">
                <a:solidFill>
                  <a:schemeClr val="bg1"/>
                </a:solidFill>
                <a:latin typeface="Century Gothic" panose="020B0502020202020204" pitchFamily="34" charset="0"/>
                <a:cs typeface="Arial" pitchFamily="34" charset="0"/>
              </a:rPr>
              <a:t>S'TOURS</a:t>
            </a:r>
            <a:r>
              <a:rPr lang="en-CA" sz="1000" dirty="0">
                <a:solidFill>
                  <a:schemeClr val="bg1"/>
                </a:solidFill>
                <a:latin typeface="Century Gothic" panose="020B0502020202020204" pitchFamily="34" charset="0"/>
                <a:cs typeface="Arial" pitchFamily="34" charset="0"/>
              </a:rPr>
              <a:t> and Morocco are the best choice you can make. </a:t>
            </a:r>
          </a:p>
          <a:p>
            <a:pPr algn="just"/>
            <a:endParaRPr lang="en-CA" sz="1000" dirty="0">
              <a:solidFill>
                <a:schemeClr val="bg1"/>
              </a:solidFill>
              <a:latin typeface="Century Gothic" panose="020B0502020202020204" pitchFamily="34" charset="0"/>
              <a:cs typeface="Arial" pitchFamily="34" charset="0"/>
            </a:endParaRPr>
          </a:p>
          <a:p>
            <a:pPr algn="just"/>
            <a:r>
              <a:rPr lang="en-CA" sz="1000" dirty="0">
                <a:solidFill>
                  <a:schemeClr val="bg1"/>
                </a:solidFill>
                <a:latin typeface="Century Gothic" panose="020B0502020202020204" pitchFamily="34" charset="0"/>
                <a:cs typeface="Arial" pitchFamily="34" charset="0"/>
              </a:rPr>
              <a:t>Now, I'll just let you imagine what we </a:t>
            </a:r>
            <a:r>
              <a:rPr lang="en-CA" sz="1000" b="1" dirty="0">
                <a:solidFill>
                  <a:schemeClr val="bg1"/>
                </a:solidFill>
                <a:latin typeface="Century Gothic" panose="020B0502020202020204" pitchFamily="34" charset="0"/>
                <a:cs typeface="Arial" pitchFamily="34" charset="0"/>
              </a:rPr>
              <a:t>can do</a:t>
            </a:r>
            <a:r>
              <a:rPr lang="en-CA" sz="1000" dirty="0">
                <a:solidFill>
                  <a:schemeClr val="bg1"/>
                </a:solidFill>
                <a:latin typeface="Century Gothic" panose="020B0502020202020204" pitchFamily="34" charset="0"/>
                <a:cs typeface="Arial" pitchFamily="34" charset="0"/>
              </a:rPr>
              <a:t> when it comes to organizing a trip for private individuals!</a:t>
            </a:r>
          </a:p>
          <a:p>
            <a:pPr algn="just"/>
            <a:endParaRPr lang="en-CA" sz="1000" dirty="0">
              <a:solidFill>
                <a:schemeClr val="bg1"/>
              </a:solidFill>
              <a:latin typeface="Century Gothic" panose="020B0502020202020204" pitchFamily="34" charset="0"/>
              <a:cs typeface="Arial" pitchFamily="34" charset="0"/>
            </a:endParaRPr>
          </a:p>
          <a:p>
            <a:pPr algn="just"/>
            <a:r>
              <a:rPr lang="en-CA" sz="1000" b="1" dirty="0">
                <a:solidFill>
                  <a:schemeClr val="bg1"/>
                </a:solidFill>
                <a:latin typeface="Century Gothic" panose="020B0502020202020204" pitchFamily="34" charset="0"/>
                <a:cs typeface="Arial" pitchFamily="34" charset="0"/>
              </a:rPr>
              <a:t>Rigor, efficiency, beauty</a:t>
            </a:r>
            <a:r>
              <a:rPr lang="en-CA" sz="1000" dirty="0">
                <a:solidFill>
                  <a:schemeClr val="bg1"/>
                </a:solidFill>
                <a:latin typeface="Century Gothic" panose="020B0502020202020204" pitchFamily="34" charset="0"/>
                <a:cs typeface="Arial" pitchFamily="34" charset="0"/>
              </a:rPr>
              <a:t> and sunshine are, for me, the best words to sum up the key benefits of our organization and our country</a:t>
            </a:r>
            <a:endParaRPr lang="fr-FR" sz="1000" dirty="0">
              <a:solidFill>
                <a:schemeClr val="bg1"/>
              </a:solidFill>
              <a:latin typeface="Century Gothic" panose="020B0502020202020204" pitchFamily="34" charset="0"/>
            </a:endParaRP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2130" y="1486182"/>
            <a:ext cx="2548946" cy="3521776"/>
          </a:xfrm>
          <a:prstGeom prst="rect">
            <a:avLst/>
          </a:prstGeom>
          <a:ln>
            <a:solidFill>
              <a:schemeClr val="bg1"/>
            </a:solidFill>
          </a:ln>
        </p:spPr>
      </p:pic>
      <p:pic>
        <p:nvPicPr>
          <p:cNvPr id="10" name="Picture 19">
            <a:extLst>
              <a:ext uri="{FF2B5EF4-FFF2-40B4-BE49-F238E27FC236}">
                <a16:creationId xmlns:a16="http://schemas.microsoft.com/office/drawing/2014/main" id="{5CDA3D68-BF6D-4781-88F3-DDF1FF811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13" name="Triangle isocèle 7">
            <a:extLst>
              <a:ext uri="{FF2B5EF4-FFF2-40B4-BE49-F238E27FC236}">
                <a16:creationId xmlns:a16="http://schemas.microsoft.com/office/drawing/2014/main" id="{785769C9-09A5-4E3D-934E-5339C9897E0E}"/>
              </a:ext>
            </a:extLst>
          </p:cNvPr>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4" name="Rectangle 13">
            <a:extLst>
              <a:ext uri="{FF2B5EF4-FFF2-40B4-BE49-F238E27FC236}">
                <a16:creationId xmlns:a16="http://schemas.microsoft.com/office/drawing/2014/main" id="{E4C12BBF-F2D7-4B4D-A1BD-163DA9A36720}"/>
              </a:ext>
            </a:extLst>
          </p:cNvPr>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300" b="1" dirty="0">
                <a:solidFill>
                  <a:schemeClr val="bg1"/>
                </a:solidFill>
                <a:latin typeface="Century Gothic" panose="020B0502020202020204" pitchFamily="34" charset="0"/>
                <a:cs typeface="Arial" panose="020B0604020202020204" pitchFamily="34" charset="0"/>
              </a:rPr>
              <a:t>CHOOSE THE LEADER, CHOOSE MOROCCO</a:t>
            </a:r>
          </a:p>
        </p:txBody>
      </p:sp>
    </p:spTree>
    <p:extLst>
      <p:ext uri="{BB962C8B-B14F-4D97-AF65-F5344CB8AC3E}">
        <p14:creationId xmlns:p14="http://schemas.microsoft.com/office/powerpoint/2010/main" val="95418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5469"/>
            <a:ext cx="9144000" cy="62215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78"/>
            <a:ext cx="9144000" cy="1729286"/>
          </a:xfrm>
          <a:prstGeom prst="rect">
            <a:avLst/>
          </a:prstGeom>
        </p:spPr>
      </p:pic>
      <p:sp>
        <p:nvSpPr>
          <p:cNvPr id="7" name="Rectangle 2"/>
          <p:cNvSpPr>
            <a:spLocks noChangeArrowheads="1"/>
          </p:cNvSpPr>
          <p:nvPr/>
        </p:nvSpPr>
        <p:spPr bwMode="auto">
          <a:xfrm>
            <a:off x="683568" y="534452"/>
            <a:ext cx="338265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TANGIER</a:t>
            </a:r>
            <a:endParaRPr lang="fr-FR" altLang="fr-FR" sz="2300" dirty="0">
              <a:solidFill>
                <a:schemeClr val="bg1"/>
              </a:solidFill>
            </a:endParaRPr>
          </a:p>
        </p:txBody>
      </p:sp>
      <p:sp>
        <p:nvSpPr>
          <p:cNvPr id="8"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77072"/>
            <a:ext cx="9144000" cy="2819945"/>
          </a:xfrm>
          <a:prstGeom prst="rect">
            <a:avLst/>
          </a:prstGeom>
        </p:spPr>
      </p:pic>
    </p:spTree>
    <p:extLst>
      <p:ext uri="{BB962C8B-B14F-4D97-AF65-F5344CB8AC3E}">
        <p14:creationId xmlns:p14="http://schemas.microsoft.com/office/powerpoint/2010/main" val="47361788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 y="706537"/>
            <a:ext cx="9144000" cy="617994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78"/>
            <a:ext cx="9144000" cy="1729286"/>
          </a:xfrm>
          <a:prstGeom prst="rect">
            <a:avLst/>
          </a:prstGeom>
        </p:spPr>
      </p:pic>
      <p:sp>
        <p:nvSpPr>
          <p:cNvPr id="7" name="Rectangle 2"/>
          <p:cNvSpPr>
            <a:spLocks noChangeArrowheads="1"/>
          </p:cNvSpPr>
          <p:nvPr/>
        </p:nvSpPr>
        <p:spPr bwMode="auto">
          <a:xfrm>
            <a:off x="683568" y="534452"/>
            <a:ext cx="400301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OUARZAZATE</a:t>
            </a:r>
            <a:endParaRPr lang="fr-FR" altLang="fr-FR" sz="2300" dirty="0">
              <a:solidFill>
                <a:schemeClr val="bg1"/>
              </a:solidFill>
            </a:endParaRPr>
          </a:p>
        </p:txBody>
      </p:sp>
      <p:sp>
        <p:nvSpPr>
          <p:cNvPr id="8"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2826">
            <a:off x="3358770" y="1196884"/>
            <a:ext cx="2411760" cy="1608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771624"/>
            <a:ext cx="3039915" cy="1285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348742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452"/>
            <a:ext cx="9144000" cy="632354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78"/>
            <a:ext cx="9144000" cy="1729286"/>
          </a:xfrm>
          <a:prstGeom prst="rect">
            <a:avLst/>
          </a:prstGeom>
        </p:spPr>
      </p:pic>
      <p:sp>
        <p:nvSpPr>
          <p:cNvPr id="7" name="Rectangle 2"/>
          <p:cNvSpPr>
            <a:spLocks noChangeArrowheads="1"/>
          </p:cNvSpPr>
          <p:nvPr/>
        </p:nvSpPr>
        <p:spPr bwMode="auto">
          <a:xfrm>
            <a:off x="683568" y="534452"/>
            <a:ext cx="400301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WELCOME TO OUARZAZATE</a:t>
            </a:r>
            <a:endParaRPr lang="fr-FR" altLang="fr-FR" sz="2300" dirty="0">
              <a:solidFill>
                <a:schemeClr val="bg1"/>
              </a:solidFill>
            </a:endParaRPr>
          </a:p>
        </p:txBody>
      </p:sp>
      <p:sp>
        <p:nvSpPr>
          <p:cNvPr id="8" name="Triangle isocèle 7"/>
          <p:cNvSpPr/>
          <p:nvPr/>
        </p:nvSpPr>
        <p:spPr>
          <a:xfrm rot="5400000">
            <a:off x="458019" y="716062"/>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98042">
            <a:off x="6602589" y="4857440"/>
            <a:ext cx="2389688" cy="1596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4863112"/>
            <a:ext cx="2376264" cy="1584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514604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4556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0" y="5128714"/>
            <a:ext cx="9144000" cy="1729286"/>
          </a:xfrm>
          <a:prstGeom prst="rect">
            <a:avLst/>
          </a:prstGeom>
        </p:spPr>
      </p:pic>
      <p:sp>
        <p:nvSpPr>
          <p:cNvPr id="14" name="Rectangle 2"/>
          <p:cNvSpPr>
            <a:spLocks noChangeArrowheads="1"/>
          </p:cNvSpPr>
          <p:nvPr/>
        </p:nvSpPr>
        <p:spPr bwMode="auto">
          <a:xfrm>
            <a:off x="1187624" y="6119220"/>
            <a:ext cx="443743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THE BIG SOUTH OF MOROCCO</a:t>
            </a:r>
            <a:endParaRPr lang="fr-FR" altLang="fr-FR" sz="2300" dirty="0">
              <a:solidFill>
                <a:schemeClr val="bg1"/>
              </a:solidFill>
            </a:endParaRPr>
          </a:p>
        </p:txBody>
      </p:sp>
      <p:sp>
        <p:nvSpPr>
          <p:cNvPr id="15" name="Triangle isocèle 7"/>
          <p:cNvSpPr/>
          <p:nvPr/>
        </p:nvSpPr>
        <p:spPr>
          <a:xfrm rot="5400000">
            <a:off x="962075" y="630083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 name="Rectangle 2"/>
          <p:cNvSpPr>
            <a:spLocks noChangeArrowheads="1"/>
          </p:cNvSpPr>
          <p:nvPr/>
        </p:nvSpPr>
        <p:spPr bwMode="auto">
          <a:xfrm>
            <a:off x="6660232" y="6206036"/>
            <a:ext cx="180209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fr-FR" sz="2200" b="1" dirty="0">
                <a:solidFill>
                  <a:schemeClr val="bg1">
                    <a:lumMod val="95000"/>
                  </a:schemeClr>
                </a:solidFill>
                <a:latin typeface="Century Gothic" pitchFamily="34" charset="0"/>
              </a:rPr>
              <a:t>CAMEL RIDE</a:t>
            </a:r>
            <a:endParaRPr lang="fr-FR" altLang="fr-FR" sz="2200" dirty="0">
              <a:solidFill>
                <a:schemeClr val="bg1">
                  <a:lumMod val="9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00"/>
            <a:ext cx="9144000" cy="689829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384"/>
            <a:ext cx="9143999" cy="1224136"/>
          </a:xfrm>
          <a:prstGeom prst="rect">
            <a:avLst/>
          </a:prstGeom>
        </p:spPr>
      </p:pic>
      <p:sp>
        <p:nvSpPr>
          <p:cNvPr id="10" name="Rectangle 2"/>
          <p:cNvSpPr>
            <a:spLocks noChangeArrowheads="1"/>
          </p:cNvSpPr>
          <p:nvPr/>
        </p:nvSpPr>
        <p:spPr bwMode="auto">
          <a:xfrm>
            <a:off x="683568" y="247931"/>
            <a:ext cx="4437433"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THE BIG SOUTH OF MOROCCO</a:t>
            </a:r>
            <a:endParaRPr lang="fr-FR" altLang="fr-FR" sz="2300" dirty="0">
              <a:solidFill>
                <a:schemeClr val="bg1"/>
              </a:solidFill>
            </a:endParaRPr>
          </a:p>
        </p:txBody>
      </p:sp>
      <p:sp>
        <p:nvSpPr>
          <p:cNvPr id="11" name="Triangle isocèle 7"/>
          <p:cNvSpPr/>
          <p:nvPr/>
        </p:nvSpPr>
        <p:spPr>
          <a:xfrm rot="5400000">
            <a:off x="458019" y="42954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accent1">
                  <a:lumMod val="50000"/>
                </a:schemeClr>
              </a:solidFill>
            </a:endParaRPr>
          </a:p>
        </p:txBody>
      </p:sp>
      <p:sp>
        <p:nvSpPr>
          <p:cNvPr id="12" name="Rectangle 2"/>
          <p:cNvSpPr>
            <a:spLocks noChangeArrowheads="1"/>
          </p:cNvSpPr>
          <p:nvPr/>
        </p:nvSpPr>
        <p:spPr bwMode="auto">
          <a:xfrm>
            <a:off x="7092280" y="137047"/>
            <a:ext cx="13131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fr-FR" sz="2200" b="1" dirty="0">
                <a:solidFill>
                  <a:schemeClr val="bg1"/>
                </a:solidFill>
                <a:latin typeface="Century Gothic" pitchFamily="34" charset="0"/>
              </a:rPr>
              <a:t>SAHARA</a:t>
            </a:r>
            <a:endParaRPr lang="fr-FR" altLang="fr-FR" sz="2200" dirty="0">
              <a:solidFill>
                <a:schemeClr val="bg1"/>
              </a:solidFill>
            </a:endParaRPr>
          </a:p>
        </p:txBody>
      </p:sp>
    </p:spTree>
    <p:extLst>
      <p:ext uri="{BB962C8B-B14F-4D97-AF65-F5344CB8AC3E}">
        <p14:creationId xmlns:p14="http://schemas.microsoft.com/office/powerpoint/2010/main" val="1193468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6" y="550191"/>
            <a:ext cx="9144000" cy="629908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3999" cy="1224136"/>
          </a:xfrm>
          <a:prstGeom prst="rect">
            <a:avLst/>
          </a:prstGeom>
        </p:spPr>
      </p:pic>
      <p:sp>
        <p:nvSpPr>
          <p:cNvPr id="8" name="Rectangle 2"/>
          <p:cNvSpPr>
            <a:spLocks noChangeArrowheads="1"/>
          </p:cNvSpPr>
          <p:nvPr/>
        </p:nvSpPr>
        <p:spPr bwMode="auto">
          <a:xfrm>
            <a:off x="683568" y="247931"/>
            <a:ext cx="4437433"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THE BIG SOUTH OF MOROCCO</a:t>
            </a:r>
            <a:endParaRPr lang="fr-FR" altLang="fr-FR" sz="2300" dirty="0">
              <a:solidFill>
                <a:schemeClr val="bg1"/>
              </a:solidFill>
            </a:endParaRPr>
          </a:p>
        </p:txBody>
      </p:sp>
      <p:sp>
        <p:nvSpPr>
          <p:cNvPr id="10" name="Triangle isocèle 7"/>
          <p:cNvSpPr/>
          <p:nvPr/>
        </p:nvSpPr>
        <p:spPr>
          <a:xfrm rot="5400000">
            <a:off x="458019" y="42954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accent1">
                  <a:lumMod val="50000"/>
                </a:schemeClr>
              </a:solidFill>
            </a:endParaRPr>
          </a:p>
        </p:txBody>
      </p:sp>
      <p:sp>
        <p:nvSpPr>
          <p:cNvPr id="11" name="Rectangle 2"/>
          <p:cNvSpPr>
            <a:spLocks noChangeArrowheads="1"/>
          </p:cNvSpPr>
          <p:nvPr/>
        </p:nvSpPr>
        <p:spPr bwMode="auto">
          <a:xfrm>
            <a:off x="6603364" y="137047"/>
            <a:ext cx="18020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fr-FR" sz="2200" b="1" dirty="0">
                <a:solidFill>
                  <a:schemeClr val="bg1">
                    <a:lumMod val="95000"/>
                  </a:schemeClr>
                </a:solidFill>
                <a:latin typeface="Century Gothic" pitchFamily="34" charset="0"/>
              </a:rPr>
              <a:t>CAMEL RIDE</a:t>
            </a:r>
            <a:endParaRPr lang="fr-FR" altLang="fr-FR" sz="2200" dirty="0">
              <a:solidFill>
                <a:schemeClr val="bg1">
                  <a:lumMod val="95000"/>
                </a:schemeClr>
              </a:solidFill>
            </a:endParaRPr>
          </a:p>
        </p:txBody>
      </p:sp>
    </p:spTree>
    <p:extLst>
      <p:ext uri="{BB962C8B-B14F-4D97-AF65-F5344CB8AC3E}">
        <p14:creationId xmlns:p14="http://schemas.microsoft.com/office/powerpoint/2010/main" val="47473064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90"/>
            <a:ext cx="9143999" cy="6838909"/>
          </a:xfrm>
          <a:prstGeom prst="rect">
            <a:avLst/>
          </a:prstGeom>
          <a:ln>
            <a:noFill/>
          </a:ln>
          <a:effectLst>
            <a:softEdge rad="11250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3999" cy="1729286"/>
          </a:xfrm>
          <a:prstGeom prst="rect">
            <a:avLst/>
          </a:prstGeom>
        </p:spPr>
      </p:pic>
      <p:sp>
        <p:nvSpPr>
          <p:cNvPr id="11" name="Rectangle 2"/>
          <p:cNvSpPr>
            <a:spLocks noChangeArrowheads="1"/>
          </p:cNvSpPr>
          <p:nvPr/>
        </p:nvSpPr>
        <p:spPr bwMode="auto">
          <a:xfrm>
            <a:off x="683568" y="404510"/>
            <a:ext cx="4437433"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THE BIG SOUTH OF MOROCCO</a:t>
            </a:r>
            <a:endParaRPr lang="fr-FR" altLang="fr-FR" sz="2300" dirty="0">
              <a:solidFill>
                <a:schemeClr val="bg1"/>
              </a:solidFill>
            </a:endParaRPr>
          </a:p>
        </p:txBody>
      </p:sp>
      <p:sp>
        <p:nvSpPr>
          <p:cNvPr id="12" name="Triangle isocèle 7"/>
          <p:cNvSpPr/>
          <p:nvPr/>
        </p:nvSpPr>
        <p:spPr>
          <a:xfrm rot="5400000">
            <a:off x="458019" y="58612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9" name="Rectangle 2"/>
          <p:cNvSpPr>
            <a:spLocks noChangeArrowheads="1"/>
          </p:cNvSpPr>
          <p:nvPr/>
        </p:nvSpPr>
        <p:spPr bwMode="auto">
          <a:xfrm>
            <a:off x="6991037" y="206744"/>
            <a:ext cx="14702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fr-FR" sz="2200" b="1" dirty="0">
                <a:solidFill>
                  <a:schemeClr val="bg1"/>
                </a:solidFill>
                <a:latin typeface="Century Gothic" pitchFamily="34" charset="0"/>
              </a:rPr>
              <a:t>BIVOUAC</a:t>
            </a:r>
            <a:endParaRPr lang="fr-FR" altLang="fr-FR" sz="2200"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1083" y="5339353"/>
            <a:ext cx="1822917" cy="1367188"/>
          </a:xfrm>
          <a:prstGeom prst="rect">
            <a:avLst/>
          </a:prstGeom>
        </p:spPr>
      </p:pic>
    </p:spTree>
    <p:extLst>
      <p:ext uri="{BB962C8B-B14F-4D97-AF65-F5344CB8AC3E}">
        <p14:creationId xmlns:p14="http://schemas.microsoft.com/office/powerpoint/2010/main" val="298209691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964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778"/>
            <a:ext cx="9143999" cy="17292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4586934"/>
            <a:ext cx="3605753" cy="22477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92782"/>
            <a:ext cx="3275857" cy="2274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5545" y="4586934"/>
            <a:ext cx="2888599" cy="2298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2"/>
          <p:cNvSpPr>
            <a:spLocks noChangeArrowheads="1"/>
          </p:cNvSpPr>
          <p:nvPr/>
        </p:nvSpPr>
        <p:spPr bwMode="auto">
          <a:xfrm>
            <a:off x="683568" y="404510"/>
            <a:ext cx="4437433"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THE BIG SOUTH OF MOROCCO</a:t>
            </a:r>
            <a:endParaRPr lang="fr-FR" altLang="fr-FR" sz="2300" dirty="0">
              <a:solidFill>
                <a:schemeClr val="bg1"/>
              </a:solidFill>
            </a:endParaRPr>
          </a:p>
        </p:txBody>
      </p:sp>
      <p:sp>
        <p:nvSpPr>
          <p:cNvPr id="14" name="Triangle isocèle 7"/>
          <p:cNvSpPr/>
          <p:nvPr/>
        </p:nvSpPr>
        <p:spPr>
          <a:xfrm rot="5400000">
            <a:off x="458019" y="58612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5" name="Rectangle 2"/>
          <p:cNvSpPr>
            <a:spLocks noChangeArrowheads="1"/>
          </p:cNvSpPr>
          <p:nvPr/>
        </p:nvSpPr>
        <p:spPr bwMode="auto">
          <a:xfrm>
            <a:off x="6991037" y="206744"/>
            <a:ext cx="14702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fr-FR" sz="2200" b="1" dirty="0">
                <a:solidFill>
                  <a:schemeClr val="bg1"/>
                </a:solidFill>
                <a:latin typeface="Century Gothic" pitchFamily="34" charset="0"/>
              </a:rPr>
              <a:t>BIVOUAC</a:t>
            </a:r>
            <a:endParaRPr lang="fr-FR" altLang="fr-FR" sz="2200" dirty="0">
              <a:solidFill>
                <a:schemeClr val="bg1"/>
              </a:solidFill>
            </a:endParaRPr>
          </a:p>
        </p:txBody>
      </p:sp>
    </p:spTree>
    <p:extLst>
      <p:ext uri="{BB962C8B-B14F-4D97-AF65-F5344CB8AC3E}">
        <p14:creationId xmlns:p14="http://schemas.microsoft.com/office/powerpoint/2010/main" val="266489425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p:blipFill>
        <p:spPr>
          <a:xfrm>
            <a:off x="-92663" y="0"/>
            <a:ext cx="9236663" cy="6250418"/>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99418" y="5128714"/>
            <a:ext cx="9243417" cy="1729286"/>
          </a:xfrm>
          <a:prstGeom prst="rect">
            <a:avLst/>
          </a:prstGeom>
        </p:spPr>
      </p:pic>
      <p:sp>
        <p:nvSpPr>
          <p:cNvPr id="7" name="Rectangle 2"/>
          <p:cNvSpPr>
            <a:spLocks noChangeArrowheads="1"/>
          </p:cNvSpPr>
          <p:nvPr/>
        </p:nvSpPr>
        <p:spPr bwMode="auto">
          <a:xfrm>
            <a:off x="683568" y="6093296"/>
            <a:ext cx="390363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MOROCCAN HANDICRAFT</a:t>
            </a:r>
            <a:endParaRPr lang="fr-FR" altLang="fr-FR" sz="2300" dirty="0">
              <a:solidFill>
                <a:schemeClr val="bg1"/>
              </a:solidFill>
            </a:endParaRPr>
          </a:p>
        </p:txBody>
      </p:sp>
      <p:sp>
        <p:nvSpPr>
          <p:cNvPr id="8" name="Triangle isocèle 7"/>
          <p:cNvSpPr/>
          <p:nvPr/>
        </p:nvSpPr>
        <p:spPr>
          <a:xfrm rot="5400000">
            <a:off x="458019" y="627490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extLst>
      <p:ext uri="{BB962C8B-B14F-4D97-AF65-F5344CB8AC3E}">
        <p14:creationId xmlns:p14="http://schemas.microsoft.com/office/powerpoint/2010/main" val="205175686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0" y="2311537"/>
            <a:ext cx="9144000" cy="44450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99418" y="5128714"/>
            <a:ext cx="9243417" cy="1729286"/>
          </a:xfrm>
          <a:prstGeom prst="rect">
            <a:avLst/>
          </a:prstGeom>
        </p:spPr>
      </p:pic>
      <p:sp>
        <p:nvSpPr>
          <p:cNvPr id="7" name="Rectangle 2"/>
          <p:cNvSpPr>
            <a:spLocks noChangeArrowheads="1"/>
          </p:cNvSpPr>
          <p:nvPr/>
        </p:nvSpPr>
        <p:spPr bwMode="auto">
          <a:xfrm>
            <a:off x="683568" y="6093296"/>
            <a:ext cx="390363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MOROCCAN HANDICRAFT</a:t>
            </a:r>
            <a:endParaRPr lang="fr-FR" altLang="fr-FR" sz="2300" dirty="0">
              <a:solidFill>
                <a:schemeClr val="bg1"/>
              </a:solidFill>
            </a:endParaRPr>
          </a:p>
        </p:txBody>
      </p:sp>
      <p:sp>
        <p:nvSpPr>
          <p:cNvPr id="8" name="Triangle isocèle 7"/>
          <p:cNvSpPr/>
          <p:nvPr/>
        </p:nvSpPr>
        <p:spPr>
          <a:xfrm rot="5400000">
            <a:off x="458019" y="627490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4204" y="-1"/>
            <a:ext cx="3984997" cy="231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174203" cy="2311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525536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810" y="21318"/>
            <a:ext cx="4156189" cy="6244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0" y="0"/>
            <a:ext cx="5009220" cy="5844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99418" y="5128714"/>
            <a:ext cx="9243417" cy="1729286"/>
          </a:xfrm>
          <a:prstGeom prst="rect">
            <a:avLst/>
          </a:prstGeom>
        </p:spPr>
      </p:pic>
      <p:sp>
        <p:nvSpPr>
          <p:cNvPr id="7" name="Rectangle 2"/>
          <p:cNvSpPr>
            <a:spLocks noChangeArrowheads="1"/>
          </p:cNvSpPr>
          <p:nvPr/>
        </p:nvSpPr>
        <p:spPr bwMode="auto">
          <a:xfrm>
            <a:off x="683568" y="6093296"/>
            <a:ext cx="390363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MOROCCAN HANDICRAFT</a:t>
            </a:r>
            <a:endParaRPr lang="fr-FR" altLang="fr-FR" sz="2300" dirty="0">
              <a:solidFill>
                <a:schemeClr val="bg1"/>
              </a:solidFill>
            </a:endParaRPr>
          </a:p>
        </p:txBody>
      </p:sp>
      <p:sp>
        <p:nvSpPr>
          <p:cNvPr id="8" name="Triangle isocèle 7"/>
          <p:cNvSpPr/>
          <p:nvPr/>
        </p:nvSpPr>
        <p:spPr>
          <a:xfrm rot="5400000">
            <a:off x="458019" y="627490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7810" y="-124154"/>
            <a:ext cx="4196084" cy="2793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443808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Users\Yassine\Desktop\polygon-wallpaper-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Yassine\Desktop\Slide-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2508072"/>
            <a:ext cx="692822" cy="86196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422054" y="2508072"/>
            <a:ext cx="1861914" cy="861966"/>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337581" y="3427319"/>
            <a:ext cx="1300013" cy="853348"/>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 y="4334372"/>
            <a:ext cx="692823" cy="8737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100656" y="4334372"/>
            <a:ext cx="1860098" cy="873768"/>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0" y="5260392"/>
            <a:ext cx="2061468" cy="873768"/>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7" name="Picture 3" descr="E:\All\Business Travel\Man-in-Airport-Talking-on-Phone-copy-small.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16"/>
          <a:stretch/>
        </p:blipFill>
        <p:spPr bwMode="auto">
          <a:xfrm>
            <a:off x="732009" y="2508073"/>
            <a:ext cx="1690044" cy="861966"/>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p:cNvSpPr txBox="1"/>
          <p:nvPr/>
        </p:nvSpPr>
        <p:spPr>
          <a:xfrm>
            <a:off x="5601837" y="1440377"/>
            <a:ext cx="2764787" cy="4154984"/>
          </a:xfrm>
          <a:prstGeom prst="rect">
            <a:avLst/>
          </a:prstGeom>
          <a:noFill/>
        </p:spPr>
        <p:txBody>
          <a:bodyPr wrap="square" rtlCol="0">
            <a:spAutoFit/>
          </a:bodyPr>
          <a:lstStyle/>
          <a:p>
            <a:pPr algn="just"/>
            <a:r>
              <a:rPr lang="en-US" sz="1100" b="1" dirty="0">
                <a:solidFill>
                  <a:schemeClr val="bg1"/>
                </a:solidFill>
                <a:latin typeface="Century Gothic" panose="020B0502020202020204" pitchFamily="34" charset="0"/>
                <a:cs typeface="Arial" pitchFamily="34" charset="0"/>
              </a:rPr>
              <a:t>S’TOURS</a:t>
            </a:r>
            <a:r>
              <a:rPr lang="en-US" sz="1100" dirty="0">
                <a:solidFill>
                  <a:schemeClr val="bg1"/>
                </a:solidFill>
                <a:latin typeface="Century Gothic" panose="020B0502020202020204" pitchFamily="34" charset="0"/>
                <a:cs typeface="Arial" pitchFamily="34" charset="0"/>
              </a:rPr>
              <a:t> quickly structured itself into 4 specialist departments to provide </a:t>
            </a:r>
            <a:r>
              <a:rPr lang="en-US" sz="1100" b="1" dirty="0">
                <a:solidFill>
                  <a:schemeClr val="bg1"/>
                </a:solidFill>
                <a:latin typeface="Century Gothic" panose="020B0502020202020204" pitchFamily="34" charset="0"/>
                <a:cs typeface="Arial" pitchFamily="34" charset="0"/>
              </a:rPr>
              <a:t>quality services</a:t>
            </a:r>
            <a:r>
              <a:rPr lang="en-US" sz="1100" dirty="0">
                <a:solidFill>
                  <a:schemeClr val="bg1"/>
                </a:solidFill>
                <a:latin typeface="Century Gothic" panose="020B0502020202020204" pitchFamily="34" charset="0"/>
                <a:cs typeface="Arial" pitchFamily="34" charset="0"/>
              </a:rPr>
              <a:t> to all its different clients. This organization allows our experts to develop their </a:t>
            </a:r>
            <a:r>
              <a:rPr lang="en-US" sz="1100" b="1" dirty="0">
                <a:solidFill>
                  <a:schemeClr val="bg1"/>
                </a:solidFill>
                <a:latin typeface="Century Gothic" panose="020B0502020202020204" pitchFamily="34" charset="0"/>
                <a:cs typeface="Arial" pitchFamily="34" charset="0"/>
              </a:rPr>
              <a:t>know-how</a:t>
            </a:r>
            <a:r>
              <a:rPr lang="en-US" sz="1100" dirty="0">
                <a:solidFill>
                  <a:schemeClr val="bg1"/>
                </a:solidFill>
                <a:latin typeface="Century Gothic" panose="020B0502020202020204" pitchFamily="34" charset="0"/>
                <a:cs typeface="Arial" pitchFamily="34" charset="0"/>
              </a:rPr>
              <a:t> through internal processes focused on </a:t>
            </a:r>
            <a:r>
              <a:rPr lang="en-US" sz="1100" b="1" dirty="0">
                <a:solidFill>
                  <a:schemeClr val="bg1"/>
                </a:solidFill>
                <a:latin typeface="Century Gothic" panose="020B0502020202020204" pitchFamily="34" charset="0"/>
                <a:cs typeface="Arial" pitchFamily="34" charset="0"/>
              </a:rPr>
              <a:t>excellence</a:t>
            </a:r>
            <a:r>
              <a:rPr lang="en-US" sz="1100" dirty="0">
                <a:solidFill>
                  <a:schemeClr val="bg1"/>
                </a:solidFill>
                <a:latin typeface="Century Gothic" panose="020B0502020202020204" pitchFamily="34" charset="0"/>
                <a:cs typeface="Arial" pitchFamily="34" charset="0"/>
              </a:rPr>
              <a:t>.</a:t>
            </a:r>
          </a:p>
          <a:p>
            <a:pPr algn="just"/>
            <a:endParaRPr lang="en-US" sz="1100" dirty="0">
              <a:solidFill>
                <a:schemeClr val="bg1"/>
              </a:solidFill>
              <a:latin typeface="Century Gothic" panose="020B0502020202020204" pitchFamily="34" charset="0"/>
              <a:cs typeface="Arial" pitchFamily="34" charset="0"/>
            </a:endParaRPr>
          </a:p>
          <a:p>
            <a:pPr algn="just"/>
            <a:r>
              <a:rPr lang="en-US" sz="1100" dirty="0">
                <a:solidFill>
                  <a:schemeClr val="bg1"/>
                </a:solidFill>
                <a:latin typeface="Century Gothic" panose="020B0502020202020204" pitchFamily="34" charset="0"/>
                <a:cs typeface="Arial" pitchFamily="34" charset="0"/>
              </a:rPr>
              <a:t>This organization works thanks to the creativity of the </a:t>
            </a:r>
            <a:r>
              <a:rPr lang="en-US" sz="1100" b="1" dirty="0">
                <a:solidFill>
                  <a:schemeClr val="bg1"/>
                </a:solidFill>
                <a:latin typeface="Century Gothic" panose="020B0502020202020204" pitchFamily="34" charset="0"/>
                <a:cs typeface="Arial" pitchFamily="34" charset="0"/>
              </a:rPr>
              <a:t>S'TOURS</a:t>
            </a:r>
            <a:r>
              <a:rPr lang="en-US" sz="1100" dirty="0">
                <a:solidFill>
                  <a:schemeClr val="bg1"/>
                </a:solidFill>
                <a:latin typeface="Century Gothic" panose="020B0502020202020204" pitchFamily="34" charset="0"/>
                <a:cs typeface="Arial" pitchFamily="34" charset="0"/>
              </a:rPr>
              <a:t> teams and the fact that our departments work hand in hand to deliver </a:t>
            </a:r>
            <a:r>
              <a:rPr lang="en-US" sz="1100" b="1" dirty="0">
                <a:solidFill>
                  <a:schemeClr val="bg1"/>
                </a:solidFill>
                <a:latin typeface="Century Gothic" panose="020B0502020202020204" pitchFamily="34" charset="0"/>
                <a:cs typeface="Arial" pitchFamily="34" charset="0"/>
              </a:rPr>
              <a:t>global offers</a:t>
            </a:r>
            <a:r>
              <a:rPr lang="en-US" sz="1100" dirty="0">
                <a:solidFill>
                  <a:schemeClr val="bg1"/>
                </a:solidFill>
                <a:latin typeface="Century Gothic" panose="020B0502020202020204" pitchFamily="34" charset="0"/>
                <a:cs typeface="Arial" pitchFamily="34" charset="0"/>
              </a:rPr>
              <a:t>. We don't only create </a:t>
            </a:r>
            <a:r>
              <a:rPr lang="en-US" sz="1100" b="1" dirty="0">
                <a:solidFill>
                  <a:schemeClr val="bg1"/>
                </a:solidFill>
                <a:latin typeface="Century Gothic" panose="020B0502020202020204" pitchFamily="34" charset="0"/>
                <a:cs typeface="Arial" pitchFamily="34" charset="0"/>
              </a:rPr>
              <a:t>made-to-measure</a:t>
            </a:r>
            <a:r>
              <a:rPr lang="en-US" sz="1100" dirty="0">
                <a:solidFill>
                  <a:schemeClr val="bg1"/>
                </a:solidFill>
                <a:latin typeface="Century Gothic" panose="020B0502020202020204" pitchFamily="34" charset="0"/>
                <a:cs typeface="Arial" pitchFamily="34" charset="0"/>
              </a:rPr>
              <a:t> trips; we also ensure they </a:t>
            </a:r>
            <a:r>
              <a:rPr lang="en-US" sz="1100" b="1" dirty="0">
                <a:solidFill>
                  <a:schemeClr val="bg1"/>
                </a:solidFill>
                <a:latin typeface="Century Gothic" panose="020B0502020202020204" pitchFamily="34" charset="0"/>
                <a:cs typeface="Arial" pitchFamily="34" charset="0"/>
              </a:rPr>
              <a:t>run perfectly</a:t>
            </a:r>
            <a:r>
              <a:rPr lang="en-US" sz="1100" dirty="0">
                <a:solidFill>
                  <a:schemeClr val="bg1"/>
                </a:solidFill>
                <a:latin typeface="Century Gothic" panose="020B0502020202020204" pitchFamily="34" charset="0"/>
                <a:cs typeface="Arial" pitchFamily="34" charset="0"/>
              </a:rPr>
              <a:t> to plan –which is why we decided to invest in our </a:t>
            </a:r>
            <a:r>
              <a:rPr lang="en-US" sz="1100" b="1" dirty="0">
                <a:solidFill>
                  <a:schemeClr val="bg1"/>
                </a:solidFill>
                <a:latin typeface="Century Gothic" panose="020B0502020202020204" pitchFamily="34" charset="0"/>
                <a:cs typeface="Arial" pitchFamily="34" charset="0"/>
              </a:rPr>
              <a:t>own fleet of vehicles</a:t>
            </a:r>
            <a:r>
              <a:rPr lang="en-US" sz="1100" dirty="0">
                <a:solidFill>
                  <a:schemeClr val="bg1"/>
                </a:solidFill>
                <a:latin typeface="Century Gothic" panose="020B0502020202020204" pitchFamily="34" charset="0"/>
                <a:cs typeface="Arial" pitchFamily="34" charset="0"/>
              </a:rPr>
              <a:t>.</a:t>
            </a:r>
          </a:p>
          <a:p>
            <a:pPr algn="just"/>
            <a:endParaRPr lang="en-US" sz="1100" dirty="0">
              <a:solidFill>
                <a:schemeClr val="bg1"/>
              </a:solidFill>
              <a:latin typeface="Century Gothic" panose="020B0502020202020204" pitchFamily="34" charset="0"/>
              <a:cs typeface="Arial" pitchFamily="34" charset="0"/>
            </a:endParaRPr>
          </a:p>
          <a:p>
            <a:pPr algn="just"/>
            <a:r>
              <a:rPr lang="en-US" sz="1100" dirty="0">
                <a:solidFill>
                  <a:schemeClr val="bg1"/>
                </a:solidFill>
                <a:latin typeface="Century Gothic" panose="020B0502020202020204" pitchFamily="34" charset="0"/>
                <a:cs typeface="Arial" pitchFamily="34" charset="0"/>
              </a:rPr>
              <a:t>Our expertise covers every step of your stay, and this </a:t>
            </a:r>
            <a:r>
              <a:rPr lang="en-US" sz="1100" b="1" dirty="0">
                <a:solidFill>
                  <a:schemeClr val="bg1"/>
                </a:solidFill>
                <a:latin typeface="Century Gothic" panose="020B0502020202020204" pitchFamily="34" charset="0"/>
                <a:cs typeface="Arial" pitchFamily="34" charset="0"/>
              </a:rPr>
              <a:t>360° approach </a:t>
            </a:r>
            <a:r>
              <a:rPr lang="en-US" sz="1100" dirty="0">
                <a:solidFill>
                  <a:schemeClr val="bg1"/>
                </a:solidFill>
                <a:latin typeface="Century Gothic" panose="020B0502020202020204" pitchFamily="34" charset="0"/>
                <a:cs typeface="Arial" pitchFamily="34" charset="0"/>
              </a:rPr>
              <a:t>ensures </a:t>
            </a:r>
            <a:r>
              <a:rPr lang="en-US" sz="1100" b="1" dirty="0">
                <a:solidFill>
                  <a:schemeClr val="bg1"/>
                </a:solidFill>
                <a:latin typeface="Century Gothic" panose="020B0502020202020204" pitchFamily="34" charset="0"/>
                <a:cs typeface="Arial" pitchFamily="34" charset="0"/>
              </a:rPr>
              <a:t>peace of mind</a:t>
            </a:r>
            <a:r>
              <a:rPr lang="en-US" sz="1100" dirty="0">
                <a:solidFill>
                  <a:schemeClr val="bg1"/>
                </a:solidFill>
                <a:latin typeface="Century Gothic" panose="020B0502020202020204" pitchFamily="34" charset="0"/>
                <a:cs typeface="Arial" pitchFamily="34" charset="0"/>
              </a:rPr>
              <a:t> and </a:t>
            </a:r>
            <a:r>
              <a:rPr lang="en-US" sz="1100" b="1" dirty="0">
                <a:solidFill>
                  <a:schemeClr val="bg1"/>
                </a:solidFill>
                <a:latin typeface="Century Gothic" panose="020B0502020202020204" pitchFamily="34" charset="0"/>
                <a:cs typeface="Arial" pitchFamily="34" charset="0"/>
              </a:rPr>
              <a:t>cost control</a:t>
            </a:r>
            <a:r>
              <a:rPr lang="en-US" sz="1100" dirty="0">
                <a:solidFill>
                  <a:schemeClr val="bg1"/>
                </a:solidFill>
                <a:latin typeface="Century Gothic" panose="020B0502020202020204" pitchFamily="34" charset="0"/>
                <a:cs typeface="Arial" pitchFamily="34" charset="0"/>
              </a:rPr>
              <a:t> when we're putting together your travel projects.</a:t>
            </a:r>
          </a:p>
          <a:p>
            <a:pPr algn="just"/>
            <a:endParaRPr lang="en-US" sz="1100" dirty="0">
              <a:solidFill>
                <a:schemeClr val="bg1"/>
              </a:solidFill>
              <a:latin typeface="Century Gothic" panose="020B0502020202020204" pitchFamily="34" charset="0"/>
              <a:cs typeface="Arial" pitchFamily="34" charset="0"/>
            </a:endParaRPr>
          </a:p>
        </p:txBody>
      </p:sp>
      <p:sp>
        <p:nvSpPr>
          <p:cNvPr id="22" name="ZoneTexte 21"/>
          <p:cNvSpPr txBox="1"/>
          <p:nvPr/>
        </p:nvSpPr>
        <p:spPr>
          <a:xfrm>
            <a:off x="2429907" y="2555171"/>
            <a:ext cx="1630732" cy="47705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cs typeface="Arial" panose="020B0604020202020204" pitchFamily="34" charset="0"/>
              </a:rPr>
              <a:t>BUSINESS</a:t>
            </a:r>
          </a:p>
        </p:txBody>
      </p:sp>
      <p:sp>
        <p:nvSpPr>
          <p:cNvPr id="23" name="ZoneTexte 22"/>
          <p:cNvSpPr txBox="1"/>
          <p:nvPr/>
        </p:nvSpPr>
        <p:spPr>
          <a:xfrm>
            <a:off x="2638301" y="2936547"/>
            <a:ext cx="1311809" cy="47705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cs typeface="Arial" panose="020B0604020202020204" pitchFamily="34" charset="0"/>
              </a:rPr>
              <a:t>TRAVEL</a:t>
            </a:r>
          </a:p>
        </p:txBody>
      </p:sp>
      <p:sp>
        <p:nvSpPr>
          <p:cNvPr id="31" name="ZoneTexte 30"/>
          <p:cNvSpPr txBox="1"/>
          <p:nvPr/>
        </p:nvSpPr>
        <p:spPr>
          <a:xfrm>
            <a:off x="213529" y="5348341"/>
            <a:ext cx="1665643" cy="430887"/>
          </a:xfrm>
          <a:prstGeom prst="rect">
            <a:avLst/>
          </a:prstGeom>
          <a:noFill/>
        </p:spPr>
        <p:txBody>
          <a:bodyPr wrap="square" rtlCol="0">
            <a:spAutoFit/>
          </a:bodyPr>
          <a:lstStyle/>
          <a:p>
            <a:pPr algn="ctr"/>
            <a:r>
              <a:rPr lang="en-US" sz="2200" b="1" dirty="0">
                <a:solidFill>
                  <a:schemeClr val="bg1"/>
                </a:solidFill>
                <a:latin typeface="Century Gothic" panose="020B0502020202020204" pitchFamily="34" charset="0"/>
                <a:cs typeface="Arial" panose="020B0604020202020204" pitchFamily="34" charset="0"/>
              </a:rPr>
              <a:t>SPORTING</a:t>
            </a:r>
          </a:p>
        </p:txBody>
      </p:sp>
      <p:sp>
        <p:nvSpPr>
          <p:cNvPr id="32" name="ZoneTexte 31"/>
          <p:cNvSpPr txBox="1"/>
          <p:nvPr/>
        </p:nvSpPr>
        <p:spPr>
          <a:xfrm>
            <a:off x="428628" y="5662409"/>
            <a:ext cx="1235443" cy="430887"/>
          </a:xfrm>
          <a:prstGeom prst="rect">
            <a:avLst/>
          </a:prstGeom>
          <a:noFill/>
        </p:spPr>
        <p:txBody>
          <a:bodyPr wrap="square" rtlCol="0">
            <a:spAutoFit/>
          </a:bodyPr>
          <a:lstStyle/>
          <a:p>
            <a:pPr algn="ctr"/>
            <a:r>
              <a:rPr lang="en-US" sz="2200" b="1" dirty="0">
                <a:solidFill>
                  <a:schemeClr val="bg1"/>
                </a:solidFill>
                <a:latin typeface="Century Gothic" panose="020B0502020202020204" pitchFamily="34" charset="0"/>
                <a:cs typeface="Arial" panose="020B0604020202020204" pitchFamily="34" charset="0"/>
              </a:rPr>
              <a:t>EVENTS</a:t>
            </a:r>
          </a:p>
        </p:txBody>
      </p:sp>
      <p:pic>
        <p:nvPicPr>
          <p:cNvPr id="35" name="Picture 5" descr="C:\Users\Yassine\Desktop\2455902_big-ln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0732"/>
          <a:stretch/>
        </p:blipFill>
        <p:spPr bwMode="auto">
          <a:xfrm>
            <a:off x="2109469" y="5260392"/>
            <a:ext cx="1509446" cy="87376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Yassine\Desktop\BerberAndHisCamelMoroccotoursMorocco-222711383306543_crop_683_34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487" r="2195"/>
          <a:stretch/>
        </p:blipFill>
        <p:spPr bwMode="auto">
          <a:xfrm>
            <a:off x="741806" y="4334372"/>
            <a:ext cx="1319662" cy="8737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Yassine\Desktop\3046301-poster-p-1-5-ways-to-prepare-for-your-first-board-meetin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2632"/>
          <a:stretch/>
        </p:blipFill>
        <p:spPr bwMode="auto">
          <a:xfrm>
            <a:off x="2676784" y="3419962"/>
            <a:ext cx="1283970" cy="8607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Users\Yassine\Desktop\corporate-meetin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1486" b="2840"/>
          <a:stretch/>
        </p:blipFill>
        <p:spPr bwMode="auto">
          <a:xfrm>
            <a:off x="0" y="3418700"/>
            <a:ext cx="1298393" cy="861967"/>
          </a:xfrm>
          <a:prstGeom prst="rect">
            <a:avLst/>
          </a:prstGeom>
          <a:noFill/>
          <a:extLst>
            <a:ext uri="{909E8E84-426E-40DD-AFC4-6F175D3DCCD1}">
              <a14:hiddenFill xmlns:a14="http://schemas.microsoft.com/office/drawing/2010/main">
                <a:solidFill>
                  <a:srgbClr val="FFFFFF"/>
                </a:solidFill>
              </a14:hiddenFill>
            </a:ext>
          </a:extLst>
        </p:spPr>
      </p:pic>
      <p:sp>
        <p:nvSpPr>
          <p:cNvPr id="44" name="ZoneTexte 43"/>
          <p:cNvSpPr txBox="1"/>
          <p:nvPr/>
        </p:nvSpPr>
        <p:spPr>
          <a:xfrm>
            <a:off x="1309637" y="3789040"/>
            <a:ext cx="1327957" cy="30777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cs typeface="Arial" panose="020B0604020202020204" pitchFamily="34" charset="0"/>
              </a:rPr>
              <a:t>CONGRESSES</a:t>
            </a:r>
          </a:p>
        </p:txBody>
      </p:sp>
      <p:sp>
        <p:nvSpPr>
          <p:cNvPr id="45" name="ZoneTexte 44"/>
          <p:cNvSpPr txBox="1"/>
          <p:nvPr/>
        </p:nvSpPr>
        <p:spPr>
          <a:xfrm>
            <a:off x="1463945" y="3552123"/>
            <a:ext cx="1047284" cy="30777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cs typeface="Arial" panose="020B0604020202020204" pitchFamily="34" charset="0"/>
              </a:rPr>
              <a:t>EVENTS</a:t>
            </a:r>
          </a:p>
        </p:txBody>
      </p:sp>
      <p:sp>
        <p:nvSpPr>
          <p:cNvPr id="46" name="ZoneTexte 45"/>
          <p:cNvSpPr txBox="1"/>
          <p:nvPr/>
        </p:nvSpPr>
        <p:spPr>
          <a:xfrm>
            <a:off x="2377474" y="4404323"/>
            <a:ext cx="1395891" cy="430887"/>
          </a:xfrm>
          <a:prstGeom prst="rect">
            <a:avLst/>
          </a:prstGeom>
          <a:noFill/>
        </p:spPr>
        <p:txBody>
          <a:bodyPr wrap="square" rtlCol="0">
            <a:spAutoFit/>
          </a:bodyPr>
          <a:lstStyle/>
          <a:p>
            <a:pPr algn="ctr"/>
            <a:r>
              <a:rPr lang="en-US" sz="2200" b="1" dirty="0">
                <a:solidFill>
                  <a:schemeClr val="bg1"/>
                </a:solidFill>
                <a:latin typeface="Century Gothic" panose="020B0502020202020204" pitchFamily="34" charset="0"/>
                <a:cs typeface="Arial" panose="020B0604020202020204" pitchFamily="34" charset="0"/>
              </a:rPr>
              <a:t>TOUR</a:t>
            </a:r>
          </a:p>
        </p:txBody>
      </p:sp>
      <p:sp>
        <p:nvSpPr>
          <p:cNvPr id="47" name="ZoneTexte 46"/>
          <p:cNvSpPr txBox="1"/>
          <p:nvPr/>
        </p:nvSpPr>
        <p:spPr>
          <a:xfrm>
            <a:off x="2051720" y="4720964"/>
            <a:ext cx="1907970" cy="430887"/>
          </a:xfrm>
          <a:prstGeom prst="rect">
            <a:avLst/>
          </a:prstGeom>
          <a:noFill/>
        </p:spPr>
        <p:txBody>
          <a:bodyPr wrap="square" rtlCol="0">
            <a:spAutoFit/>
          </a:bodyPr>
          <a:lstStyle/>
          <a:p>
            <a:pPr algn="ctr"/>
            <a:r>
              <a:rPr lang="en-US" sz="2200" b="1" dirty="0">
                <a:solidFill>
                  <a:schemeClr val="bg1"/>
                </a:solidFill>
                <a:latin typeface="Century Gothic" panose="020B0502020202020204" pitchFamily="34" charset="0"/>
                <a:cs typeface="Arial" panose="020B0604020202020204" pitchFamily="34" charset="0"/>
              </a:rPr>
              <a:t>OPERATING</a:t>
            </a:r>
          </a:p>
        </p:txBody>
      </p:sp>
      <p:sp>
        <p:nvSpPr>
          <p:cNvPr id="48" name="Rectangle 47"/>
          <p:cNvSpPr/>
          <p:nvPr/>
        </p:nvSpPr>
        <p:spPr>
          <a:xfrm>
            <a:off x="5105276" y="5578643"/>
            <a:ext cx="4129872" cy="553998"/>
          </a:xfrm>
          <a:prstGeom prst="rect">
            <a:avLst/>
          </a:prstGeom>
        </p:spPr>
        <p:txBody>
          <a:bodyPr wrap="square">
            <a:spAutoFit/>
          </a:bodyPr>
          <a:lstStyle/>
          <a:p>
            <a:r>
              <a:rPr lang="en-US" sz="3000" b="1" dirty="0">
                <a:solidFill>
                  <a:schemeClr val="bg1"/>
                </a:solidFill>
                <a:latin typeface="Century Gothic" panose="020B0502020202020204" pitchFamily="34" charset="0"/>
                <a:cs typeface="Arial" panose="020B0604020202020204" pitchFamily="34" charset="0"/>
              </a:rPr>
              <a:t>+ TRANSPORTATION</a:t>
            </a:r>
          </a:p>
        </p:txBody>
      </p:sp>
      <p:cxnSp>
        <p:nvCxnSpPr>
          <p:cNvPr id="49" name="Connecteur droit 48"/>
          <p:cNvCxnSpPr>
            <a:cxnSpLocks/>
          </p:cNvCxnSpPr>
          <p:nvPr/>
        </p:nvCxnSpPr>
        <p:spPr>
          <a:xfrm flipV="1">
            <a:off x="5724128" y="5390646"/>
            <a:ext cx="2505837" cy="302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riangle isocèle 49"/>
          <p:cNvSpPr/>
          <p:nvPr/>
        </p:nvSpPr>
        <p:spPr>
          <a:xfrm rot="10800000">
            <a:off x="5724127" y="5397250"/>
            <a:ext cx="138051" cy="1442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Picture 20">
            <a:extLst>
              <a:ext uri="{FF2B5EF4-FFF2-40B4-BE49-F238E27FC236}">
                <a16:creationId xmlns:a16="http://schemas.microsoft.com/office/drawing/2014/main" id="{549E54DF-7BB3-42B3-8664-DB7924DA7B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138"/>
            <a:ext cx="9144000" cy="895350"/>
          </a:xfrm>
          <a:prstGeom prst="rect">
            <a:avLst/>
          </a:prstGeom>
        </p:spPr>
      </p:pic>
      <p:sp>
        <p:nvSpPr>
          <p:cNvPr id="33" name="Triangle isocèle 7">
            <a:extLst>
              <a:ext uri="{FF2B5EF4-FFF2-40B4-BE49-F238E27FC236}">
                <a16:creationId xmlns:a16="http://schemas.microsoft.com/office/drawing/2014/main" id="{748AC8E5-2CA7-4CE0-AC60-964F215A22A2}"/>
              </a:ext>
            </a:extLst>
          </p:cNvPr>
          <p:cNvSpPr/>
          <p:nvPr/>
        </p:nvSpPr>
        <p:spPr>
          <a:xfrm rot="5400000">
            <a:off x="468363" y="440015"/>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34" name="Rectangle 33">
            <a:extLst>
              <a:ext uri="{FF2B5EF4-FFF2-40B4-BE49-F238E27FC236}">
                <a16:creationId xmlns:a16="http://schemas.microsoft.com/office/drawing/2014/main" id="{C86BBD76-1994-457F-B946-6EACBB6D746D}"/>
              </a:ext>
            </a:extLst>
          </p:cNvPr>
          <p:cNvSpPr/>
          <p:nvPr/>
        </p:nvSpPr>
        <p:spPr>
          <a:xfrm>
            <a:off x="693912" y="258405"/>
            <a:ext cx="6264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chemeClr val="bg1"/>
                </a:solidFill>
                <a:latin typeface="Century Gothic" panose="020B0502020202020204" pitchFamily="34" charset="0"/>
                <a:cs typeface="Arial" panose="020B0604020202020204" pitchFamily="34" charset="0"/>
              </a:rPr>
              <a:t>FOUR CORE SPECIALITIES</a:t>
            </a:r>
          </a:p>
        </p:txBody>
      </p:sp>
      <p:sp>
        <p:nvSpPr>
          <p:cNvPr id="36" name="Rectangle 35">
            <a:extLst>
              <a:ext uri="{FF2B5EF4-FFF2-40B4-BE49-F238E27FC236}">
                <a16:creationId xmlns:a16="http://schemas.microsoft.com/office/drawing/2014/main" id="{22B76303-40D2-4ADE-AB3B-9653EC7A879A}"/>
              </a:ext>
            </a:extLst>
          </p:cNvPr>
          <p:cNvSpPr/>
          <p:nvPr/>
        </p:nvSpPr>
        <p:spPr>
          <a:xfrm>
            <a:off x="3971998" y="3406678"/>
            <a:ext cx="1300013" cy="853348"/>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a:extLst>
              <a:ext uri="{FF2B5EF4-FFF2-40B4-BE49-F238E27FC236}">
                <a16:creationId xmlns:a16="http://schemas.microsoft.com/office/drawing/2014/main" id="{413E69D8-C0C1-4BF3-A942-6890730C4C07}"/>
              </a:ext>
            </a:extLst>
          </p:cNvPr>
          <p:cNvSpPr txBox="1"/>
          <p:nvPr/>
        </p:nvSpPr>
        <p:spPr>
          <a:xfrm>
            <a:off x="4103985" y="3538262"/>
            <a:ext cx="1047285" cy="30777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cs typeface="Arial" panose="020B0604020202020204" pitchFamily="34" charset="0"/>
              </a:rPr>
              <a:t>MEETING</a:t>
            </a:r>
          </a:p>
        </p:txBody>
      </p:sp>
      <p:sp>
        <p:nvSpPr>
          <p:cNvPr id="52" name="ZoneTexte 51">
            <a:extLst>
              <a:ext uri="{FF2B5EF4-FFF2-40B4-BE49-F238E27FC236}">
                <a16:creationId xmlns:a16="http://schemas.microsoft.com/office/drawing/2014/main" id="{17E3A76D-7AFE-4B67-B71A-3BB9BDFBA1A9}"/>
              </a:ext>
            </a:extLst>
          </p:cNvPr>
          <p:cNvSpPr txBox="1"/>
          <p:nvPr/>
        </p:nvSpPr>
        <p:spPr>
          <a:xfrm>
            <a:off x="3992476" y="3874914"/>
            <a:ext cx="1277914" cy="307777"/>
          </a:xfrm>
          <a:prstGeom prst="rect">
            <a:avLst/>
          </a:prstGeom>
          <a:noFill/>
        </p:spPr>
        <p:txBody>
          <a:bodyPr wrap="square" rtlCol="0">
            <a:spAutoFit/>
          </a:bodyPr>
          <a:lstStyle/>
          <a:p>
            <a:pPr algn="ctr"/>
            <a:r>
              <a:rPr lang="en-US" sz="1400" b="1" dirty="0">
                <a:solidFill>
                  <a:schemeClr val="bg1"/>
                </a:solidFill>
                <a:latin typeface="Century Gothic" panose="020B0502020202020204" pitchFamily="34" charset="0"/>
                <a:cs typeface="Arial" panose="020B0604020202020204" pitchFamily="34" charset="0"/>
              </a:rPr>
              <a:t>INCENTIVE</a:t>
            </a:r>
          </a:p>
        </p:txBody>
      </p:sp>
    </p:spTree>
    <p:extLst>
      <p:ext uri="{BB962C8B-B14F-4D97-AF65-F5344CB8AC3E}">
        <p14:creationId xmlns:p14="http://schemas.microsoft.com/office/powerpoint/2010/main" val="13196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C:\Users\yassine.STOURS\Desktop\clean-white-polygon-backgrounds-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4" y="404664"/>
            <a:ext cx="9144000" cy="6453336"/>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4" y="-10972"/>
            <a:ext cx="9144000" cy="1729286"/>
          </a:xfrm>
          <a:prstGeom prst="rect">
            <a:avLst/>
          </a:prstGeom>
        </p:spPr>
      </p:pic>
      <p:sp>
        <p:nvSpPr>
          <p:cNvPr id="15" name="Rectangle 2"/>
          <p:cNvSpPr>
            <a:spLocks noChangeArrowheads="1"/>
          </p:cNvSpPr>
          <p:nvPr/>
        </p:nvSpPr>
        <p:spPr bwMode="auto">
          <a:xfrm>
            <a:off x="693912" y="551958"/>
            <a:ext cx="336181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MOROCCAN MINT TEA</a:t>
            </a:r>
            <a:endParaRPr lang="fr-FR" altLang="fr-FR" sz="2300" dirty="0">
              <a:solidFill>
                <a:schemeClr val="bg1"/>
              </a:solidFill>
            </a:endParaRPr>
          </a:p>
        </p:txBody>
      </p:sp>
      <p:sp>
        <p:nvSpPr>
          <p:cNvPr id="16" name="Triangle isocèle 7"/>
          <p:cNvSpPr/>
          <p:nvPr/>
        </p:nvSpPr>
        <p:spPr>
          <a:xfrm rot="5400000">
            <a:off x="468363" y="733568"/>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Tree>
    <p:extLst>
      <p:ext uri="{BB962C8B-B14F-4D97-AF65-F5344CB8AC3E}">
        <p14:creationId xmlns:p14="http://schemas.microsoft.com/office/powerpoint/2010/main" val="240685585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400" y="44778"/>
            <a:ext cx="9194800" cy="6813222"/>
          </a:xfrm>
          <a:prstGeom prst="rect">
            <a:avLst/>
          </a:prstGeom>
        </p:spPr>
      </p:pic>
      <p:pic>
        <p:nvPicPr>
          <p:cNvPr id="16" name="Picture 5" descr="C:\Users\Yassine\Desktop\MOD-2-2.png"/>
          <p:cNvPicPr>
            <a:picLocks noChangeAspect="1" noChangeArrowheads="1"/>
          </p:cNvPicPr>
          <p:nvPr/>
        </p:nvPicPr>
        <p:blipFill rotWithShape="1">
          <a:blip r:embed="rId3">
            <a:extLst>
              <a:ext uri="{28A0092B-C50C-407E-A947-70E740481C1C}">
                <a14:useLocalDpi xmlns:a14="http://schemas.microsoft.com/office/drawing/2010/main" val="0"/>
              </a:ext>
            </a:extLst>
          </a:blip>
          <a:srcRect l="48528"/>
          <a:stretch/>
        </p:blipFill>
        <p:spPr bwMode="auto">
          <a:xfrm>
            <a:off x="4462818" y="-15875"/>
            <a:ext cx="4706582"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a:spLocks noChangeArrowheads="1"/>
          </p:cNvSpPr>
          <p:nvPr/>
        </p:nvSpPr>
        <p:spPr bwMode="auto">
          <a:xfrm>
            <a:off x="5724128" y="4559856"/>
            <a:ext cx="2664296" cy="2262158"/>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3600" b="1" dirty="0">
                <a:solidFill>
                  <a:schemeClr val="bg1"/>
                </a:solidFill>
                <a:latin typeface="Century Gothic" panose="020B0502020202020204" pitchFamily="34" charset="0"/>
              </a:rPr>
              <a:t>Atlas Golf </a:t>
            </a:r>
            <a:r>
              <a:rPr lang="fr-FR" sz="3600" b="1" dirty="0" err="1">
                <a:solidFill>
                  <a:schemeClr val="bg1"/>
                </a:solidFill>
                <a:latin typeface="Century Gothic" panose="020B0502020202020204" pitchFamily="34" charset="0"/>
              </a:rPr>
              <a:t>Resort</a:t>
            </a:r>
            <a:r>
              <a:rPr lang="fr-FR" sz="3600" b="1" dirty="0">
                <a:solidFill>
                  <a:schemeClr val="bg1"/>
                </a:solidFill>
                <a:latin typeface="Century Gothic" panose="020B0502020202020204" pitchFamily="34" charset="0"/>
              </a:rPr>
              <a:t> Marrakech</a:t>
            </a:r>
          </a:p>
          <a:p>
            <a:pPr algn="ctr" eaLnBrk="1" hangingPunct="1"/>
            <a:endParaRPr lang="fr-FR" altLang="fr-FR" sz="3300" dirty="0">
              <a:solidFill>
                <a:schemeClr val="bg1"/>
              </a:solidFill>
            </a:endParaRPr>
          </a:p>
        </p:txBody>
      </p:sp>
    </p:spTree>
    <p:extLst>
      <p:ext uri="{BB962C8B-B14F-4D97-AF65-F5344CB8AC3E}">
        <p14:creationId xmlns:p14="http://schemas.microsoft.com/office/powerpoint/2010/main" val="234462224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2" y="0"/>
            <a:ext cx="9161021" cy="686922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210121"/>
            <a:ext cx="2208621" cy="1473134"/>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8464" y="4733238"/>
            <a:ext cx="2215834" cy="1477943"/>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7057" y="4910583"/>
            <a:ext cx="1804953" cy="1520463"/>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7537" y="4454644"/>
            <a:ext cx="2238322" cy="1492943"/>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0" y="5491648"/>
            <a:ext cx="9143999" cy="1439066"/>
          </a:xfrm>
          <a:prstGeom prst="rect">
            <a:avLst/>
          </a:prstGeom>
        </p:spPr>
      </p:pic>
      <p:sp>
        <p:nvSpPr>
          <p:cNvPr id="26" name="Rectangle 2"/>
          <p:cNvSpPr>
            <a:spLocks noChangeArrowheads="1"/>
          </p:cNvSpPr>
          <p:nvPr/>
        </p:nvSpPr>
        <p:spPr bwMode="auto">
          <a:xfrm>
            <a:off x="683568" y="6238136"/>
            <a:ext cx="2526654"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GOLF SAMANAH</a:t>
            </a:r>
            <a:endParaRPr lang="fr-FR" altLang="fr-FR" sz="2300" dirty="0">
              <a:solidFill>
                <a:schemeClr val="bg1"/>
              </a:solidFill>
            </a:endParaRPr>
          </a:p>
        </p:txBody>
      </p:sp>
      <p:sp>
        <p:nvSpPr>
          <p:cNvPr id="27" name="Triangle isocèle 7"/>
          <p:cNvSpPr/>
          <p:nvPr/>
        </p:nvSpPr>
        <p:spPr>
          <a:xfrm rot="5400000">
            <a:off x="458019" y="641974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accent1">
                  <a:lumMod val="50000"/>
                </a:schemeClr>
              </a:solidFill>
            </a:endParaRPr>
          </a:p>
        </p:txBody>
      </p:sp>
    </p:spTree>
    <p:extLst>
      <p:ext uri="{BB962C8B-B14F-4D97-AF65-F5344CB8AC3E}">
        <p14:creationId xmlns:p14="http://schemas.microsoft.com/office/powerpoint/2010/main" val="14065653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1"/>
            <a:ext cx="9143999" cy="640935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6387" y="173905"/>
            <a:ext cx="1974431" cy="296164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72" y="188640"/>
            <a:ext cx="1974431" cy="296164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0" y="5491648"/>
            <a:ext cx="9143999" cy="1439066"/>
          </a:xfrm>
          <a:prstGeom prst="rect">
            <a:avLst/>
          </a:prstGeom>
        </p:spPr>
      </p:pic>
      <p:sp>
        <p:nvSpPr>
          <p:cNvPr id="20" name="Rectangle 2"/>
          <p:cNvSpPr>
            <a:spLocks noChangeArrowheads="1"/>
          </p:cNvSpPr>
          <p:nvPr/>
        </p:nvSpPr>
        <p:spPr bwMode="auto">
          <a:xfrm>
            <a:off x="683568" y="6238136"/>
            <a:ext cx="2526654"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GOLF SAMANAH</a:t>
            </a:r>
            <a:endParaRPr lang="fr-FR" altLang="fr-FR" sz="2300" dirty="0">
              <a:solidFill>
                <a:schemeClr val="bg1"/>
              </a:solidFill>
            </a:endParaRPr>
          </a:p>
        </p:txBody>
      </p:sp>
      <p:sp>
        <p:nvSpPr>
          <p:cNvPr id="21" name="Triangle isocèle 7"/>
          <p:cNvSpPr/>
          <p:nvPr/>
        </p:nvSpPr>
        <p:spPr>
          <a:xfrm rot="5400000">
            <a:off x="458019" y="641974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accent1">
                  <a:lumMod val="50000"/>
                </a:schemeClr>
              </a:solidFill>
            </a:endParaRPr>
          </a:p>
        </p:txBody>
      </p:sp>
    </p:spTree>
    <p:extLst>
      <p:ext uri="{BB962C8B-B14F-4D97-AF65-F5344CB8AC3E}">
        <p14:creationId xmlns:p14="http://schemas.microsoft.com/office/powerpoint/2010/main" val="164542087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 y="1"/>
            <a:ext cx="9144000" cy="630063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5062" y="5809820"/>
            <a:ext cx="9139282" cy="1048180"/>
          </a:xfrm>
          <a:prstGeom prst="rect">
            <a:avLst/>
          </a:prstGeom>
        </p:spPr>
      </p:pic>
      <p:sp>
        <p:nvSpPr>
          <p:cNvPr id="12" name="Rectangle 2"/>
          <p:cNvSpPr>
            <a:spLocks noChangeArrowheads="1"/>
          </p:cNvSpPr>
          <p:nvPr/>
        </p:nvSpPr>
        <p:spPr bwMode="auto">
          <a:xfrm>
            <a:off x="683568" y="6238136"/>
            <a:ext cx="2427268"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GOLF ASSOUFID</a:t>
            </a:r>
            <a:endParaRPr lang="fr-FR" altLang="fr-FR" sz="2300" dirty="0">
              <a:solidFill>
                <a:schemeClr val="bg1"/>
              </a:solidFill>
            </a:endParaRPr>
          </a:p>
        </p:txBody>
      </p:sp>
      <p:sp>
        <p:nvSpPr>
          <p:cNvPr id="13" name="Triangle isocèle 7"/>
          <p:cNvSpPr/>
          <p:nvPr/>
        </p:nvSpPr>
        <p:spPr>
          <a:xfrm rot="5400000">
            <a:off x="458019" y="641974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accent1">
                  <a:lumMod val="50000"/>
                </a:schemeClr>
              </a:solidFill>
            </a:endParaRPr>
          </a:p>
        </p:txBody>
      </p:sp>
    </p:spTree>
    <p:extLst>
      <p:ext uri="{BB962C8B-B14F-4D97-AF65-F5344CB8AC3E}">
        <p14:creationId xmlns:p14="http://schemas.microsoft.com/office/powerpoint/2010/main" val="412505884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35025"/>
            <a:ext cx="9154344" cy="3674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5062" y="5809820"/>
            <a:ext cx="9139282" cy="1048180"/>
          </a:xfrm>
          <a:prstGeom prst="rect">
            <a:avLst/>
          </a:prstGeom>
        </p:spPr>
      </p:pic>
      <p:sp>
        <p:nvSpPr>
          <p:cNvPr id="12" name="Rectangle 2"/>
          <p:cNvSpPr>
            <a:spLocks noChangeArrowheads="1"/>
          </p:cNvSpPr>
          <p:nvPr/>
        </p:nvSpPr>
        <p:spPr bwMode="auto">
          <a:xfrm>
            <a:off x="683568" y="6238136"/>
            <a:ext cx="2427268"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fr-FR" sz="2300" b="1" dirty="0">
                <a:solidFill>
                  <a:schemeClr val="bg1"/>
                </a:solidFill>
                <a:latin typeface="Century Gothic" pitchFamily="34" charset="0"/>
              </a:rPr>
              <a:t>GOLF ASSOUFID</a:t>
            </a:r>
            <a:endParaRPr lang="fr-FR" altLang="fr-FR" sz="2300" dirty="0">
              <a:solidFill>
                <a:schemeClr val="bg1"/>
              </a:solidFill>
            </a:endParaRPr>
          </a:p>
        </p:txBody>
      </p:sp>
      <p:sp>
        <p:nvSpPr>
          <p:cNvPr id="13" name="Triangle isocèle 7"/>
          <p:cNvSpPr/>
          <p:nvPr/>
        </p:nvSpPr>
        <p:spPr>
          <a:xfrm rot="5400000">
            <a:off x="458019" y="641974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accent1">
                  <a:lumMod val="50000"/>
                </a:schemeClr>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 y="-4441"/>
            <a:ext cx="9144000" cy="313946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47" y="-273715"/>
            <a:ext cx="9117053" cy="3357350"/>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3566" y="1420701"/>
            <a:ext cx="3547212" cy="23677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676158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195578"/>
            <a:ext cx="9143999" cy="4214643"/>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1" y="5589240"/>
            <a:ext cx="9143999" cy="1268760"/>
          </a:xfrm>
          <a:prstGeom prst="rect">
            <a:avLst/>
          </a:prstGeom>
        </p:spPr>
      </p:pic>
      <p:sp>
        <p:nvSpPr>
          <p:cNvPr id="18" name="Rectangle 2"/>
          <p:cNvSpPr>
            <a:spLocks noChangeArrowheads="1"/>
          </p:cNvSpPr>
          <p:nvPr/>
        </p:nvSpPr>
        <p:spPr bwMode="auto">
          <a:xfrm>
            <a:off x="683568" y="6238136"/>
            <a:ext cx="3273653" cy="446276"/>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fr-FR" sz="2300" b="1" dirty="0">
                <a:solidFill>
                  <a:schemeClr val="bg1"/>
                </a:solidFill>
                <a:latin typeface="Century Gothic" panose="020B0502020202020204" pitchFamily="34" charset="0"/>
              </a:rPr>
              <a:t>Golf Noria Marrakech</a:t>
            </a:r>
          </a:p>
        </p:txBody>
      </p:sp>
      <p:sp>
        <p:nvSpPr>
          <p:cNvPr id="19" name="Triangle isocèle 7"/>
          <p:cNvSpPr/>
          <p:nvPr/>
        </p:nvSpPr>
        <p:spPr>
          <a:xfrm rot="5400000">
            <a:off x="458019" y="6419746"/>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accent1">
                  <a:lumMod val="50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603"/>
            <a:ext cx="4751814" cy="220618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1814" y="-10603"/>
            <a:ext cx="4392185" cy="2206181"/>
          </a:xfrm>
          <a:prstGeom prst="rect">
            <a:avLst/>
          </a:prstGeom>
        </p:spPr>
      </p:pic>
    </p:spTree>
    <p:extLst>
      <p:ext uri="{BB962C8B-B14F-4D97-AF65-F5344CB8AC3E}">
        <p14:creationId xmlns:p14="http://schemas.microsoft.com/office/powerpoint/2010/main" val="247735816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1"/>
            <a:ext cx="5063356" cy="682052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399366"/>
            <a:ext cx="4368676" cy="642102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54"/>
            <a:ext cx="9144000" cy="1048181"/>
          </a:xfrm>
          <a:prstGeom prst="rect">
            <a:avLst/>
          </a:prstGeom>
        </p:spPr>
      </p:pic>
      <p:sp>
        <p:nvSpPr>
          <p:cNvPr id="18"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9" name="Rectangle 18"/>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300" b="1" dirty="0">
                <a:solidFill>
                  <a:schemeClr val="bg1"/>
                </a:solidFill>
                <a:latin typeface="Century Gothic" panose="020B0502020202020204" pitchFamily="34" charset="0"/>
              </a:rPr>
              <a:t>Air </a:t>
            </a:r>
            <a:r>
              <a:rPr lang="fr-FR" sz="2300" b="1" dirty="0" err="1">
                <a:solidFill>
                  <a:schemeClr val="bg1"/>
                </a:solidFill>
                <a:latin typeface="Century Gothic" panose="020B0502020202020204" pitchFamily="34" charset="0"/>
              </a:rPr>
              <a:t>Balloon</a:t>
            </a:r>
            <a:r>
              <a:rPr lang="fr-FR" sz="2300" b="1" dirty="0">
                <a:solidFill>
                  <a:schemeClr val="bg1"/>
                </a:solidFill>
                <a:latin typeface="Century Gothic" panose="020B0502020202020204" pitchFamily="34" charset="0"/>
              </a:rPr>
              <a:t> Flight Hot</a:t>
            </a:r>
          </a:p>
        </p:txBody>
      </p:sp>
      <p:cxnSp>
        <p:nvCxnSpPr>
          <p:cNvPr id="7" name="Straight Connector 6"/>
          <p:cNvCxnSpPr/>
          <p:nvPr/>
        </p:nvCxnSpPr>
        <p:spPr>
          <a:xfrm>
            <a:off x="4355976" y="908720"/>
            <a:ext cx="0" cy="594928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3557"/>
            <a:ext cx="7380312" cy="614696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200" y="673557"/>
            <a:ext cx="3937250" cy="614696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54"/>
            <a:ext cx="9144000" cy="1048181"/>
          </a:xfrm>
          <a:prstGeom prst="rect">
            <a:avLst/>
          </a:prstGeom>
        </p:spPr>
      </p:pic>
      <p:sp>
        <p:nvSpPr>
          <p:cNvPr id="18"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9" name="Rectangle 18"/>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300" b="1" dirty="0">
                <a:solidFill>
                  <a:schemeClr val="bg1"/>
                </a:solidFill>
                <a:latin typeface="Century Gothic" panose="020B0502020202020204" pitchFamily="34" charset="0"/>
              </a:rPr>
              <a:t>Air </a:t>
            </a:r>
            <a:r>
              <a:rPr lang="fr-FR" sz="2300" b="1" dirty="0" err="1">
                <a:solidFill>
                  <a:schemeClr val="bg1"/>
                </a:solidFill>
                <a:latin typeface="Century Gothic" panose="020B0502020202020204" pitchFamily="34" charset="0"/>
              </a:rPr>
              <a:t>Balloon</a:t>
            </a:r>
            <a:r>
              <a:rPr lang="fr-FR" sz="2300" b="1" dirty="0">
                <a:solidFill>
                  <a:schemeClr val="bg1"/>
                </a:solidFill>
                <a:latin typeface="Century Gothic" panose="020B0502020202020204" pitchFamily="34" charset="0"/>
              </a:rPr>
              <a:t> Flight Hot</a:t>
            </a:r>
          </a:p>
        </p:txBody>
      </p:sp>
    </p:spTree>
    <p:extLst>
      <p:ext uri="{BB962C8B-B14F-4D97-AF65-F5344CB8AC3E}">
        <p14:creationId xmlns:p14="http://schemas.microsoft.com/office/powerpoint/2010/main" val="417025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3557"/>
            <a:ext cx="9144000" cy="6146963"/>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5406" y="4554"/>
            <a:ext cx="9118594" cy="1048181"/>
          </a:xfrm>
          <a:prstGeom prst="rect">
            <a:avLst/>
          </a:prstGeom>
        </p:spPr>
      </p:pic>
      <p:sp>
        <p:nvSpPr>
          <p:cNvPr id="10" name="Rectangle 9"/>
          <p:cNvSpPr/>
          <p:nvPr/>
        </p:nvSpPr>
        <p:spPr>
          <a:xfrm>
            <a:off x="4644009" y="1721738"/>
            <a:ext cx="4277298" cy="1409681"/>
          </a:xfrm>
          <a:prstGeom prst="rect">
            <a:avLst/>
          </a:prstGeom>
          <a:solidFill>
            <a:schemeClr val="bg1">
              <a:alpha val="79000"/>
            </a:schemeClr>
          </a:solidFill>
        </p:spPr>
        <p:txBody>
          <a:bodyPr wrap="square">
            <a:spAutoFit/>
          </a:bodyPr>
          <a:lstStyle/>
          <a:p>
            <a:pPr algn="just">
              <a:lnSpc>
                <a:spcPct val="107000"/>
              </a:lnSpc>
              <a:spcAft>
                <a:spcPts val="600"/>
              </a:spcAft>
            </a:pPr>
            <a:r>
              <a:rPr lang="en-US" sz="1600" dirty="0">
                <a:solidFill>
                  <a:srgbClr val="1D344F"/>
                </a:solidFill>
                <a:latin typeface="Calibri" panose="020F0502020204030204" pitchFamily="34" charset="0"/>
                <a:ea typeface="Calibri" panose="020F0502020204030204" pitchFamily="34" charset="0"/>
                <a:cs typeface="Calibri" panose="020F0502020204030204" pitchFamily="34" charset="0"/>
              </a:rPr>
              <a:t>Take a relaxing flight through the Moroccan sky in a hot air balloon. Enjoy breathtaking views of Marrakesh and the beautiful nearby countryside. If you choose to follow your flight by a camel ride.</a:t>
            </a:r>
            <a:endParaRPr lang="fr-FR" sz="1600" dirty="0">
              <a:solidFill>
                <a:srgbClr val="1D344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00" y="3861048"/>
            <a:ext cx="4231591" cy="2780928"/>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401" y="1319913"/>
            <a:ext cx="4231590" cy="2269564"/>
          </a:xfrm>
          <a:prstGeom prst="rect">
            <a:avLst/>
          </a:prstGeom>
          <a:ln>
            <a:noFill/>
          </a:ln>
          <a:effectLst>
            <a:outerShdw blurRad="190500" algn="tl" rotWithShape="0">
              <a:srgbClr val="000000">
                <a:alpha val="70000"/>
              </a:srgbClr>
            </a:outerShdw>
          </a:effectLst>
        </p:spPr>
      </p:pic>
      <p:sp>
        <p:nvSpPr>
          <p:cNvPr id="18"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9" name="Rectangle 18"/>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300" b="1" dirty="0">
                <a:solidFill>
                  <a:schemeClr val="bg1"/>
                </a:solidFill>
                <a:latin typeface="Century Gothic" panose="020B0502020202020204" pitchFamily="34" charset="0"/>
              </a:rPr>
              <a:t>Air </a:t>
            </a:r>
            <a:r>
              <a:rPr lang="fr-FR" sz="2300" b="1" dirty="0" err="1">
                <a:solidFill>
                  <a:schemeClr val="bg1"/>
                </a:solidFill>
                <a:latin typeface="Century Gothic" panose="020B0502020202020204" pitchFamily="34" charset="0"/>
              </a:rPr>
              <a:t>Balloon</a:t>
            </a:r>
            <a:r>
              <a:rPr lang="fr-FR" sz="2300" b="1" dirty="0">
                <a:solidFill>
                  <a:schemeClr val="bg1"/>
                </a:solidFill>
                <a:latin typeface="Century Gothic" panose="020B0502020202020204" pitchFamily="34" charset="0"/>
              </a:rPr>
              <a:t> Flight Hot Marrakech</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09" y="3887109"/>
            <a:ext cx="4277298" cy="27548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694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ll\Transportation\IMG_81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602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Yassine\Desktop\Slid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 y="1"/>
            <a:ext cx="9144002" cy="6859587"/>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p:cNvSpPr txBox="1"/>
          <p:nvPr/>
        </p:nvSpPr>
        <p:spPr>
          <a:xfrm>
            <a:off x="1910451" y="2201696"/>
            <a:ext cx="3831618" cy="3231654"/>
          </a:xfrm>
          <a:prstGeom prst="rect">
            <a:avLst/>
          </a:prstGeom>
          <a:noFill/>
        </p:spPr>
        <p:txBody>
          <a:bodyPr wrap="square" rtlCol="0">
            <a:spAutoFit/>
          </a:bodyPr>
          <a:lstStyle/>
          <a:p>
            <a:pPr algn="just"/>
            <a:r>
              <a:rPr lang="en-US" sz="1200" dirty="0">
                <a:solidFill>
                  <a:schemeClr val="bg1"/>
                </a:solidFill>
                <a:latin typeface="Century Gothic" panose="020B0502020202020204" pitchFamily="34" charset="0"/>
                <a:cs typeface="Arial" pitchFamily="34" charset="0"/>
              </a:rPr>
              <a:t>Our objective is to ensure the </a:t>
            </a:r>
            <a:r>
              <a:rPr lang="en-US" sz="1200" b="1" dirty="0">
                <a:solidFill>
                  <a:schemeClr val="bg1"/>
                </a:solidFill>
                <a:latin typeface="Century Gothic" panose="020B0502020202020204" pitchFamily="34" charset="0"/>
                <a:cs typeface="Arial" pitchFamily="34" charset="0"/>
              </a:rPr>
              <a:t>well-being</a:t>
            </a:r>
            <a:r>
              <a:rPr lang="en-US" sz="1200" dirty="0">
                <a:solidFill>
                  <a:schemeClr val="bg1"/>
                </a:solidFill>
                <a:latin typeface="Century Gothic" panose="020B0502020202020204" pitchFamily="34" charset="0"/>
                <a:cs typeface="Arial" pitchFamily="34" charset="0"/>
              </a:rPr>
              <a:t> of our clients. That's why we developed our </a:t>
            </a:r>
            <a:r>
              <a:rPr lang="en-US" sz="1200" b="1" dirty="0">
                <a:solidFill>
                  <a:schemeClr val="bg1"/>
                </a:solidFill>
                <a:latin typeface="Century Gothic" panose="020B0502020202020204" pitchFamily="34" charset="0"/>
                <a:cs typeface="Arial" pitchFamily="34" charset="0"/>
              </a:rPr>
              <a:t>own fleet of vehicles</a:t>
            </a:r>
            <a:r>
              <a:rPr lang="en-US" sz="1200" dirty="0">
                <a:solidFill>
                  <a:schemeClr val="bg1"/>
                </a:solidFill>
                <a:latin typeface="Century Gothic" panose="020B0502020202020204" pitchFamily="34" charset="0"/>
                <a:cs typeface="Arial" pitchFamily="34" charset="0"/>
              </a:rPr>
              <a:t> to guarantee travelers' comfort.</a:t>
            </a:r>
          </a:p>
          <a:p>
            <a:pPr algn="just"/>
            <a:endParaRPr lang="en-US" sz="1200" dirty="0">
              <a:solidFill>
                <a:schemeClr val="bg1"/>
              </a:solidFill>
              <a:latin typeface="Century Gothic" panose="020B0502020202020204" pitchFamily="34" charset="0"/>
              <a:cs typeface="Arial" pitchFamily="34" charset="0"/>
            </a:endParaRPr>
          </a:p>
          <a:p>
            <a:pPr algn="just"/>
            <a:r>
              <a:rPr lang="en-US" sz="1200" dirty="0">
                <a:solidFill>
                  <a:schemeClr val="bg1"/>
                </a:solidFill>
                <a:latin typeface="Century Gothic" panose="020B0502020202020204" pitchFamily="34" charset="0"/>
                <a:cs typeface="Arial" pitchFamily="34" charset="0"/>
              </a:rPr>
              <a:t>While the vehicle is important, the </a:t>
            </a:r>
            <a:r>
              <a:rPr lang="en-US" sz="1200" b="1" dirty="0">
                <a:solidFill>
                  <a:schemeClr val="bg1"/>
                </a:solidFill>
                <a:latin typeface="Century Gothic" panose="020B0502020202020204" pitchFamily="34" charset="0"/>
                <a:cs typeface="Arial" pitchFamily="34" charset="0"/>
              </a:rPr>
              <a:t>driver</a:t>
            </a:r>
            <a:r>
              <a:rPr lang="en-US" sz="1200" dirty="0">
                <a:solidFill>
                  <a:schemeClr val="bg1"/>
                </a:solidFill>
                <a:latin typeface="Century Gothic" panose="020B0502020202020204" pitchFamily="34" charset="0"/>
                <a:cs typeface="Arial" pitchFamily="34" charset="0"/>
              </a:rPr>
              <a:t> is essential! For this reason, </a:t>
            </a:r>
            <a:r>
              <a:rPr lang="en-US" sz="1200" b="1" dirty="0">
                <a:solidFill>
                  <a:schemeClr val="bg1"/>
                </a:solidFill>
                <a:latin typeface="Century Gothic" panose="020B0502020202020204" pitchFamily="34" charset="0"/>
                <a:cs typeface="Arial" pitchFamily="34" charset="0"/>
              </a:rPr>
              <a:t>S'TOURS</a:t>
            </a:r>
            <a:r>
              <a:rPr lang="en-US" sz="1200" dirty="0">
                <a:solidFill>
                  <a:schemeClr val="bg1"/>
                </a:solidFill>
                <a:latin typeface="Century Gothic" panose="020B0502020202020204" pitchFamily="34" charset="0"/>
                <a:cs typeface="Arial" pitchFamily="34" charset="0"/>
              </a:rPr>
              <a:t> has a rigorous selection process for staff in charge of transporting passengers. Our drivers always wear a suit and tie and speak several languages.</a:t>
            </a:r>
          </a:p>
          <a:p>
            <a:pPr algn="just"/>
            <a:endParaRPr lang="en-US" sz="1200" dirty="0">
              <a:solidFill>
                <a:schemeClr val="bg1"/>
              </a:solidFill>
              <a:latin typeface="Century Gothic" panose="020B0502020202020204" pitchFamily="34" charset="0"/>
              <a:cs typeface="Arial" pitchFamily="34" charset="0"/>
            </a:endParaRPr>
          </a:p>
          <a:p>
            <a:pPr algn="just"/>
            <a:r>
              <a:rPr lang="en-US" sz="1200" dirty="0">
                <a:solidFill>
                  <a:schemeClr val="bg1"/>
                </a:solidFill>
                <a:latin typeface="Century Gothic" panose="020B0502020202020204" pitchFamily="34" charset="0"/>
                <a:cs typeface="Arial" pitchFamily="34" charset="0"/>
              </a:rPr>
              <a:t>Our vehicles are </a:t>
            </a:r>
            <a:r>
              <a:rPr lang="en-US" sz="1200" b="1" dirty="0">
                <a:solidFill>
                  <a:schemeClr val="bg1"/>
                </a:solidFill>
                <a:latin typeface="Century Gothic" panose="020B0502020202020204" pitchFamily="34" charset="0"/>
                <a:cs typeface="Arial" pitchFamily="34" charset="0"/>
              </a:rPr>
              <a:t>serviced every day</a:t>
            </a:r>
            <a:r>
              <a:rPr lang="en-US" sz="1200" dirty="0">
                <a:solidFill>
                  <a:schemeClr val="bg1"/>
                </a:solidFill>
                <a:latin typeface="Century Gothic" panose="020B0502020202020204" pitchFamily="34" charset="0"/>
                <a:cs typeface="Arial" pitchFamily="34" charset="0"/>
              </a:rPr>
              <a:t> and, before every trip, we check the route, parking and logistics.</a:t>
            </a:r>
          </a:p>
          <a:p>
            <a:pPr algn="just"/>
            <a:endParaRPr lang="en-US" sz="1200" dirty="0">
              <a:solidFill>
                <a:schemeClr val="bg1"/>
              </a:solidFill>
              <a:latin typeface="Century Gothic" panose="020B0502020202020204" pitchFamily="34" charset="0"/>
              <a:cs typeface="Arial" pitchFamily="34" charset="0"/>
            </a:endParaRPr>
          </a:p>
          <a:p>
            <a:pPr algn="just"/>
            <a:r>
              <a:rPr lang="en-US" sz="1200" dirty="0">
                <a:solidFill>
                  <a:schemeClr val="bg1"/>
                </a:solidFill>
                <a:latin typeface="Century Gothic" panose="020B0502020202020204" pitchFamily="34" charset="0"/>
                <a:cs typeface="Arial" pitchFamily="34" charset="0"/>
              </a:rPr>
              <a:t>The pillars of our transport offer are </a:t>
            </a:r>
            <a:r>
              <a:rPr lang="en-US" sz="1200" b="1" dirty="0">
                <a:solidFill>
                  <a:schemeClr val="bg1"/>
                </a:solidFill>
                <a:latin typeface="Century Gothic" panose="020B0502020202020204" pitchFamily="34" charset="0"/>
                <a:cs typeface="Arial" pitchFamily="34" charset="0"/>
              </a:rPr>
              <a:t>peace of mind, safety </a:t>
            </a:r>
            <a:r>
              <a:rPr lang="en-US" sz="1200" dirty="0">
                <a:solidFill>
                  <a:schemeClr val="bg1"/>
                </a:solidFill>
                <a:latin typeface="Century Gothic" panose="020B0502020202020204" pitchFamily="34" charset="0"/>
                <a:cs typeface="Arial" pitchFamily="34" charset="0"/>
              </a:rPr>
              <a:t>and</a:t>
            </a:r>
            <a:r>
              <a:rPr lang="en-US" sz="1200" b="1" dirty="0">
                <a:solidFill>
                  <a:schemeClr val="bg1"/>
                </a:solidFill>
                <a:latin typeface="Century Gothic" panose="020B0502020202020204" pitchFamily="34" charset="0"/>
                <a:cs typeface="Arial" pitchFamily="34" charset="0"/>
              </a:rPr>
              <a:t> comfort</a:t>
            </a:r>
            <a:r>
              <a:rPr lang="en-US" sz="1200" dirty="0">
                <a:solidFill>
                  <a:schemeClr val="bg1"/>
                </a:solidFill>
                <a:latin typeface="Century Gothic" panose="020B0502020202020204" pitchFamily="34" charset="0"/>
                <a:cs typeface="Arial" pitchFamily="34" charset="0"/>
              </a:rPr>
              <a:t>, and today we have a fleet of </a:t>
            </a:r>
            <a:r>
              <a:rPr lang="en-US" sz="1200" b="1" dirty="0">
                <a:solidFill>
                  <a:schemeClr val="bg1"/>
                </a:solidFill>
                <a:latin typeface="Century Gothic" panose="020B0502020202020204" pitchFamily="34" charset="0"/>
                <a:cs typeface="Arial" pitchFamily="34" charset="0"/>
              </a:rPr>
              <a:t>more than 25 vehicles</a:t>
            </a:r>
            <a:r>
              <a:rPr lang="en-US" sz="1200" dirty="0">
                <a:solidFill>
                  <a:schemeClr val="bg1"/>
                </a:solidFill>
                <a:latin typeface="Century Gothic" panose="020B0502020202020204" pitchFamily="34" charset="0"/>
                <a:cs typeface="Arial" pitchFamily="34" charset="0"/>
              </a:rPr>
              <a:t>.</a:t>
            </a:r>
          </a:p>
        </p:txBody>
      </p:sp>
      <p:pic>
        <p:nvPicPr>
          <p:cNvPr id="7" name="Picture 19">
            <a:extLst>
              <a:ext uri="{FF2B5EF4-FFF2-40B4-BE49-F238E27FC236}">
                <a16:creationId xmlns:a16="http://schemas.microsoft.com/office/drawing/2014/main" id="{B5CE89BE-8649-49A7-871E-785A85CE4B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8" name="Rectangle 7">
            <a:extLst>
              <a:ext uri="{FF2B5EF4-FFF2-40B4-BE49-F238E27FC236}">
                <a16:creationId xmlns:a16="http://schemas.microsoft.com/office/drawing/2014/main" id="{26F1C028-98E9-4652-AE47-FD361D4937D4}"/>
              </a:ext>
            </a:extLst>
          </p:cNvPr>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300" b="1" dirty="0">
                <a:solidFill>
                  <a:schemeClr val="bg1"/>
                </a:solidFill>
                <a:latin typeface="Century Gothic" panose="020B0502020202020204" pitchFamily="34" charset="0"/>
                <a:cs typeface="Arial" panose="020B0604020202020204" pitchFamily="34" charset="0"/>
              </a:rPr>
              <a:t>TRANSPORTATION</a:t>
            </a:r>
          </a:p>
        </p:txBody>
      </p:sp>
      <p:sp>
        <p:nvSpPr>
          <p:cNvPr id="54" name="Rectangle 53"/>
          <p:cNvSpPr/>
          <p:nvPr/>
        </p:nvSpPr>
        <p:spPr>
          <a:xfrm>
            <a:off x="5999910" y="265753"/>
            <a:ext cx="3275095" cy="369332"/>
          </a:xfrm>
          <a:prstGeom prst="rect">
            <a:avLst/>
          </a:prstGeom>
        </p:spPr>
        <p:txBody>
          <a:bodyPr wrap="square">
            <a:spAutoFit/>
          </a:bodyPr>
          <a:lstStyle/>
          <a:p>
            <a:r>
              <a:rPr lang="en-US" b="1" dirty="0">
                <a:solidFill>
                  <a:schemeClr val="accent6"/>
                </a:solidFill>
                <a:latin typeface="Century Gothic" panose="020B0502020202020204" pitchFamily="34" charset="0"/>
              </a:rPr>
              <a:t>TRAVEL IS ALL ABOUT IT</a:t>
            </a:r>
          </a:p>
        </p:txBody>
      </p:sp>
    </p:spTree>
    <p:extLst>
      <p:ext uri="{BB962C8B-B14F-4D97-AF65-F5344CB8AC3E}">
        <p14:creationId xmlns:p14="http://schemas.microsoft.com/office/powerpoint/2010/main" val="326148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7"/>
          <p:cNvPicPr>
            <a:picLocks noChangeAspect="1"/>
          </p:cNvPicPr>
          <p:nvPr/>
        </p:nvPicPr>
        <p:blipFill rotWithShape="1">
          <a:blip r:embed="rId2" cstate="print">
            <a:extLst>
              <a:ext uri="{28A0092B-C50C-407E-A947-70E740481C1C}">
                <a14:useLocalDpi xmlns:a14="http://schemas.microsoft.com/office/drawing/2010/main" val="0"/>
              </a:ext>
            </a:extLst>
          </a:blip>
          <a:srcRect l="11492" t="-3016" r="300" b="5833"/>
          <a:stretch/>
        </p:blipFill>
        <p:spPr>
          <a:xfrm>
            <a:off x="0" y="922948"/>
            <a:ext cx="4302304" cy="2747892"/>
          </a:xfrm>
          <a:prstGeom prst="rect">
            <a:avLst/>
          </a:prstGeom>
          <a:ln>
            <a:noFill/>
          </a:ln>
          <a:effectLst>
            <a:outerShdw blurRad="190500" algn="tl" rotWithShape="0">
              <a:srgbClr val="000000">
                <a:alpha val="70000"/>
              </a:srgbClr>
            </a:outerShdw>
          </a:effectLst>
        </p:spPr>
      </p:pic>
      <p:pic>
        <p:nvPicPr>
          <p:cNvPr id="22"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845" y="476672"/>
            <a:ext cx="4857772" cy="3194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9"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0" name="Rectangle 9"/>
          <p:cNvSpPr/>
          <p:nvPr/>
        </p:nvSpPr>
        <p:spPr>
          <a:xfrm>
            <a:off x="693912" y="227281"/>
            <a:ext cx="265395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fr-FR" sz="2300" b="1" dirty="0">
                <a:solidFill>
                  <a:schemeClr val="bg1"/>
                </a:solidFill>
                <a:latin typeface="Century Gothic" pitchFamily="34" charset="0"/>
              </a:rPr>
              <a:t>TRANSPORTATION</a:t>
            </a:r>
            <a:endParaRPr lang="fr-FR" altLang="fr-FR" sz="2300" dirty="0">
              <a:solidFill>
                <a:schemeClr val="bg1"/>
              </a:solidFill>
            </a:endParaRPr>
          </a:p>
        </p:txBody>
      </p:sp>
      <p:pic>
        <p:nvPicPr>
          <p:cNvPr id="19"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4712"/>
            <a:ext cx="9141313" cy="3405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76011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yassine.STOURS\Documents\Yassine's Docs\Photo Stock\0 - S'Tours Photo Stock\Gala Night - Restaurant Jbilates\IMG_812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0" y="649119"/>
            <a:ext cx="9154344" cy="620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16" name="Rectangle 15"/>
          <p:cNvSpPr/>
          <p:nvPr/>
        </p:nvSpPr>
        <p:spPr>
          <a:xfrm>
            <a:off x="6660232" y="279787"/>
            <a:ext cx="2261320" cy="369332"/>
          </a:xfrm>
          <a:prstGeom prst="rect">
            <a:avLst/>
          </a:prstGeom>
        </p:spPr>
        <p:txBody>
          <a:bodyPr wrap="square">
            <a:spAutoFit/>
          </a:bodyPr>
          <a:lstStyle/>
          <a:p>
            <a:pPr algn="ctr"/>
            <a:r>
              <a:rPr lang="fr-FR" b="1" dirty="0">
                <a:solidFill>
                  <a:srgbClr val="FFC000"/>
                </a:solidFill>
                <a:latin typeface="Century Gothic" pitchFamily="34" charset="0"/>
              </a:rPr>
              <a:t>Brand Man &amp; </a:t>
            </a:r>
            <a:r>
              <a:rPr lang="fr-FR" b="1" dirty="0" err="1">
                <a:solidFill>
                  <a:srgbClr val="FFC000"/>
                </a:solidFill>
                <a:latin typeface="Century Gothic" pitchFamily="34" charset="0"/>
              </a:rPr>
              <a:t>Irizar</a:t>
            </a:r>
            <a:endParaRPr lang="fr-FR" b="1" dirty="0">
              <a:solidFill>
                <a:srgbClr val="FFC000"/>
              </a:solidFill>
              <a:latin typeface="Century Gothic" pitchFamily="34" charset="0"/>
            </a:endParaRPr>
          </a:p>
        </p:txBody>
      </p:sp>
      <p:sp>
        <p:nvSpPr>
          <p:cNvPr id="18"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9" name="Rectangle 18"/>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300" b="1" dirty="0" err="1">
                <a:solidFill>
                  <a:schemeClr val="bg1"/>
                </a:solidFill>
                <a:latin typeface="Century Gothic" pitchFamily="34" charset="0"/>
              </a:rPr>
              <a:t>Motorcoaches</a:t>
            </a:r>
            <a:r>
              <a:rPr lang="fr-FR" sz="2300" b="1" dirty="0">
                <a:solidFill>
                  <a:schemeClr val="bg1"/>
                </a:solidFill>
                <a:latin typeface="Century Gothic" pitchFamily="34" charset="0"/>
              </a:rPr>
              <a:t> : 48 </a:t>
            </a:r>
            <a:r>
              <a:rPr lang="fr-FR" sz="2300" b="1" dirty="0" err="1">
                <a:solidFill>
                  <a:schemeClr val="bg1"/>
                </a:solidFill>
                <a:latin typeface="Century Gothic" pitchFamily="34" charset="0"/>
              </a:rPr>
              <a:t>Seats</a:t>
            </a:r>
            <a:endParaRPr lang="fr-FR" sz="2300" b="1" dirty="0">
              <a:solidFill>
                <a:schemeClr val="bg1"/>
              </a:solidFill>
              <a:latin typeface="Century Gothic" pitchFamily="34" charset="0"/>
            </a:endParaRPr>
          </a:p>
        </p:txBody>
      </p:sp>
    </p:spTree>
    <p:extLst>
      <p:ext uri="{BB962C8B-B14F-4D97-AF65-F5344CB8AC3E}">
        <p14:creationId xmlns:p14="http://schemas.microsoft.com/office/powerpoint/2010/main" val="205911763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50"/>
                                        <p:tgtEl>
                                          <p:spTgt spid="16"/>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X:\TRANSPORT\TRANSPORT_Partage\IMG-20160112-WA00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2" y="649118"/>
            <a:ext cx="9128938" cy="62088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20" name="Triangle isocèle 7"/>
          <p:cNvSpPr/>
          <p:nvPr/>
        </p:nvSpPr>
        <p:spPr>
          <a:xfrm rot="5400000">
            <a:off x="530027" y="6130890"/>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29" name="Rectangle 28"/>
          <p:cNvSpPr/>
          <p:nvPr/>
        </p:nvSpPr>
        <p:spPr>
          <a:xfrm>
            <a:off x="6588224" y="279786"/>
            <a:ext cx="2143799" cy="369332"/>
          </a:xfrm>
          <a:prstGeom prst="rect">
            <a:avLst/>
          </a:prstGeom>
        </p:spPr>
        <p:txBody>
          <a:bodyPr wrap="square">
            <a:spAutoFit/>
          </a:bodyPr>
          <a:lstStyle/>
          <a:p>
            <a:pPr algn="ctr"/>
            <a:r>
              <a:rPr lang="fr-FR" b="1" dirty="0">
                <a:solidFill>
                  <a:srgbClr val="FFC000"/>
                </a:solidFill>
                <a:latin typeface="Century Gothic" pitchFamily="34" charset="0"/>
              </a:rPr>
              <a:t>Brand MERCEDES</a:t>
            </a:r>
          </a:p>
        </p:txBody>
      </p:sp>
      <p:sp>
        <p:nvSpPr>
          <p:cNvPr id="30"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31" name="Rectangle 30"/>
          <p:cNvSpPr/>
          <p:nvPr/>
        </p:nvSpPr>
        <p:spPr>
          <a:xfrm>
            <a:off x="693912" y="227281"/>
            <a:ext cx="62646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200" b="1" dirty="0" err="1">
                <a:solidFill>
                  <a:schemeClr val="bg1"/>
                </a:solidFill>
                <a:latin typeface="Century Gothic" pitchFamily="34" charset="0"/>
              </a:rPr>
              <a:t>Motorcoaches</a:t>
            </a:r>
            <a:r>
              <a:rPr lang="fr-FR" sz="2200" b="1" dirty="0">
                <a:solidFill>
                  <a:schemeClr val="bg1"/>
                </a:solidFill>
                <a:latin typeface="Century Gothic" pitchFamily="34" charset="0"/>
              </a:rPr>
              <a:t> : 15 </a:t>
            </a:r>
            <a:r>
              <a:rPr lang="fr-FR" sz="2200" b="1" dirty="0" err="1">
                <a:solidFill>
                  <a:schemeClr val="bg1"/>
                </a:solidFill>
                <a:latin typeface="Century Gothic" pitchFamily="34" charset="0"/>
              </a:rPr>
              <a:t>Seats</a:t>
            </a:r>
            <a:endParaRPr lang="fr-FR" sz="2200" b="1" dirty="0">
              <a:solidFill>
                <a:schemeClr val="bg1"/>
              </a:solidFill>
              <a:latin typeface="Century Gothic" pitchFamily="34" charset="0"/>
            </a:endParaRPr>
          </a:p>
        </p:txBody>
      </p:sp>
    </p:spTree>
    <p:extLst>
      <p:ext uri="{BB962C8B-B14F-4D97-AF65-F5344CB8AC3E}">
        <p14:creationId xmlns:p14="http://schemas.microsoft.com/office/powerpoint/2010/main" val="151681831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250"/>
                                        <p:tgtEl>
                                          <p:spTgt spid="29"/>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X:\TRANSPORT\TRANSPORT_Partage\IMG-20160112-WA0040.jpg"/>
          <p:cNvPicPr>
            <a:picLocks noChangeAspect="1" noChangeArrowheads="1"/>
          </p:cNvPicPr>
          <p:nvPr/>
        </p:nvPicPr>
        <p:blipFill rotWithShape="1">
          <a:blip r:embed="rId2">
            <a:extLst>
              <a:ext uri="{28A0092B-C50C-407E-A947-70E740481C1C}">
                <a14:useLocalDpi xmlns:a14="http://schemas.microsoft.com/office/drawing/2010/main" val="0"/>
              </a:ext>
            </a:extLst>
          </a:blip>
          <a:srcRect t="6084" r="543" b="3092"/>
          <a:stretch/>
        </p:blipFill>
        <p:spPr bwMode="auto">
          <a:xfrm>
            <a:off x="21595" y="658168"/>
            <a:ext cx="9132749" cy="61998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11" name="Rectangle 10"/>
          <p:cNvSpPr/>
          <p:nvPr/>
        </p:nvSpPr>
        <p:spPr>
          <a:xfrm>
            <a:off x="6241522" y="258740"/>
            <a:ext cx="2791871" cy="369332"/>
          </a:xfrm>
          <a:prstGeom prst="rect">
            <a:avLst/>
          </a:prstGeom>
        </p:spPr>
        <p:txBody>
          <a:bodyPr wrap="square">
            <a:spAutoFit/>
          </a:bodyPr>
          <a:lstStyle/>
          <a:p>
            <a:pPr algn="ctr"/>
            <a:r>
              <a:rPr lang="fr-FR" b="1" dirty="0">
                <a:solidFill>
                  <a:srgbClr val="FFC000"/>
                </a:solidFill>
                <a:latin typeface="Century Gothic" pitchFamily="34" charset="0"/>
              </a:rPr>
              <a:t>Brand Hyundai &amp; Ford</a:t>
            </a:r>
          </a:p>
        </p:txBody>
      </p:sp>
      <p:sp>
        <p:nvSpPr>
          <p:cNvPr id="12" name="Triangle isocèle 7"/>
          <p:cNvSpPr/>
          <p:nvPr/>
        </p:nvSpPr>
        <p:spPr>
          <a:xfrm rot="5400000">
            <a:off x="468363" y="408891"/>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17" name="Rectangle 16"/>
          <p:cNvSpPr/>
          <p:nvPr/>
        </p:nvSpPr>
        <p:spPr>
          <a:xfrm>
            <a:off x="693912" y="227281"/>
            <a:ext cx="62646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200" b="1" dirty="0" err="1">
                <a:solidFill>
                  <a:schemeClr val="bg1"/>
                </a:solidFill>
                <a:latin typeface="Century Gothic" pitchFamily="34" charset="0"/>
              </a:rPr>
              <a:t>Motorcoaches</a:t>
            </a:r>
            <a:r>
              <a:rPr lang="fr-FR" sz="2200" b="1" dirty="0">
                <a:solidFill>
                  <a:schemeClr val="bg1"/>
                </a:solidFill>
                <a:latin typeface="Century Gothic" pitchFamily="34" charset="0"/>
              </a:rPr>
              <a:t> : 5 </a:t>
            </a:r>
            <a:r>
              <a:rPr lang="fr-FR" sz="2200" b="1" dirty="0" err="1">
                <a:solidFill>
                  <a:schemeClr val="bg1"/>
                </a:solidFill>
                <a:latin typeface="Century Gothic" pitchFamily="34" charset="0"/>
              </a:rPr>
              <a:t>Seats</a:t>
            </a:r>
            <a:endParaRPr lang="fr-FR" sz="2200" b="1" dirty="0">
              <a:solidFill>
                <a:schemeClr val="bg1"/>
              </a:solidFill>
              <a:latin typeface="Century Gothic" pitchFamily="34" charset="0"/>
            </a:endParaRPr>
          </a:p>
        </p:txBody>
      </p:sp>
    </p:spTree>
    <p:extLst>
      <p:ext uri="{BB962C8B-B14F-4D97-AF65-F5344CB8AC3E}">
        <p14:creationId xmlns:p14="http://schemas.microsoft.com/office/powerpoint/2010/main" val="330201941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6" y="-387424"/>
            <a:ext cx="9137104" cy="5742432"/>
          </a:xfrm>
          <a:prstGeom prst="rect">
            <a:avLst/>
          </a:prstGeom>
        </p:spPr>
      </p:pic>
      <p:sp>
        <p:nvSpPr>
          <p:cNvPr id="4" name="Rectangle 3"/>
          <p:cNvSpPr/>
          <p:nvPr/>
        </p:nvSpPr>
        <p:spPr>
          <a:xfrm>
            <a:off x="0" y="332656"/>
            <a:ext cx="9144000" cy="504056"/>
          </a:xfrm>
          <a:prstGeom prst="rect">
            <a:avLst/>
          </a:prstGeom>
          <a:solidFill>
            <a:srgbClr val="2B4C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2"/>
          <p:cNvSpPr>
            <a:spLocks noChangeArrowheads="1"/>
          </p:cNvSpPr>
          <p:nvPr/>
        </p:nvSpPr>
        <p:spPr bwMode="auto">
          <a:xfrm>
            <a:off x="-73658" y="332656"/>
            <a:ext cx="9210762" cy="461665"/>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buFontTx/>
              <a:buNone/>
            </a:pPr>
            <a:r>
              <a:rPr lang="en-US" altLang="fr-FR" sz="2400" b="1" dirty="0">
                <a:solidFill>
                  <a:schemeClr val="bg1">
                    <a:lumMod val="95000"/>
                  </a:schemeClr>
                </a:solidFill>
                <a:latin typeface="Century Gothic" panose="020B0502020202020204" pitchFamily="34" charset="0"/>
              </a:rPr>
              <a:t>Please, Be Our Guests To our Wonderful Morocco</a:t>
            </a:r>
            <a:endParaRPr lang="fr-FR" altLang="fr-FR" sz="3600" b="1" dirty="0">
              <a:solidFill>
                <a:schemeClr val="bg1">
                  <a:lumMod val="95000"/>
                </a:schemeClr>
              </a:solidFill>
              <a:latin typeface="Century Gothic" panose="020B0502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2" y="4927600"/>
            <a:ext cx="2997520" cy="195781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3772" y="4909314"/>
            <a:ext cx="3253472" cy="196184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245" y="4912792"/>
            <a:ext cx="3019859" cy="1958365"/>
          </a:xfrm>
          <a:prstGeom prst="rect">
            <a:avLst/>
          </a:prstGeom>
        </p:spPr>
      </p:pic>
    </p:spTree>
    <p:extLst>
      <p:ext uri="{BB962C8B-B14F-4D97-AF65-F5344CB8AC3E}">
        <p14:creationId xmlns:p14="http://schemas.microsoft.com/office/powerpoint/2010/main" val="141101114"/>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Users\Yassine\Desktop\polygon-wallpaper-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Yassine\Desktop\Slide-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509753"/>
            <a:ext cx="1167596" cy="86196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107434" y="2509753"/>
            <a:ext cx="1319662" cy="861966"/>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39689" y="3429000"/>
            <a:ext cx="821238" cy="853348"/>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305119" y="4303897"/>
            <a:ext cx="1309439" cy="8737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022392" y="4303897"/>
            <a:ext cx="1404704" cy="873768"/>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 y="5262073"/>
            <a:ext cx="2042316" cy="873768"/>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4820194" y="2452494"/>
            <a:ext cx="3233056" cy="2292935"/>
          </a:xfrm>
          <a:prstGeom prst="rect">
            <a:avLst/>
          </a:prstGeom>
          <a:noFill/>
        </p:spPr>
        <p:txBody>
          <a:bodyPr wrap="square" rtlCol="0">
            <a:spAutoFit/>
          </a:bodyPr>
          <a:lstStyle/>
          <a:p>
            <a:pPr algn="just"/>
            <a:r>
              <a:rPr lang="en-CA" sz="1100" dirty="0">
                <a:solidFill>
                  <a:schemeClr val="bg1"/>
                </a:solidFill>
                <a:latin typeface="Century Gothic" panose="020B0502020202020204" pitchFamily="34" charset="0"/>
                <a:cs typeface="Arial" panose="020B0604020202020204" pitchFamily="34" charset="0"/>
              </a:rPr>
              <a:t>Our fleet is made up of high-end vehicles that can be repackaged in the colours of your company or event.</a:t>
            </a:r>
          </a:p>
          <a:p>
            <a:pPr algn="just"/>
            <a:endParaRPr lang="en-CA" sz="1100" dirty="0">
              <a:solidFill>
                <a:schemeClr val="bg1"/>
              </a:solidFill>
              <a:latin typeface="Century Gothic" panose="020B0502020202020204" pitchFamily="34" charset="0"/>
              <a:cs typeface="Arial" panose="020B0604020202020204" pitchFamily="34" charset="0"/>
            </a:endParaRPr>
          </a:p>
          <a:p>
            <a:pPr algn="just"/>
            <a:r>
              <a:rPr lang="en-CA" sz="1100" b="1" dirty="0">
                <a:solidFill>
                  <a:schemeClr val="bg1"/>
                </a:solidFill>
                <a:latin typeface="Century Gothic" panose="020B0502020202020204" pitchFamily="34" charset="0"/>
                <a:cs typeface="Arial" panose="020B0604020202020204" pitchFamily="34" charset="0"/>
              </a:rPr>
              <a:t>Our vehicles:</a:t>
            </a:r>
          </a:p>
          <a:p>
            <a:pPr algn="just"/>
            <a:endParaRPr lang="en-CA" sz="1100" dirty="0">
              <a:solidFill>
                <a:schemeClr val="bg1"/>
              </a:solidFill>
              <a:latin typeface="Century Gothic" panose="020B0502020202020204" pitchFamily="34" charset="0"/>
              <a:cs typeface="Arial" panose="020B0604020202020204" pitchFamily="34" charset="0"/>
            </a:endParaRPr>
          </a:p>
          <a:p>
            <a:pPr algn="just"/>
            <a:r>
              <a:rPr lang="en-CA" sz="1100" dirty="0">
                <a:solidFill>
                  <a:schemeClr val="bg1"/>
                </a:solidFill>
                <a:latin typeface="Century Gothic" panose="020B0502020202020204" pitchFamily="34" charset="0"/>
                <a:cs typeface="Arial" panose="020B0604020202020204" pitchFamily="34" charset="0"/>
              </a:rPr>
              <a:t>MAN bus or similar, 48 seats/40 places with air conditioning, microphone, video and radio.</a:t>
            </a:r>
          </a:p>
          <a:p>
            <a:pPr algn="just"/>
            <a:endParaRPr lang="en-CA" sz="1100" dirty="0">
              <a:solidFill>
                <a:schemeClr val="bg1"/>
              </a:solidFill>
              <a:latin typeface="Century Gothic" panose="020B0502020202020204" pitchFamily="34" charset="0"/>
              <a:cs typeface="Arial" panose="020B0604020202020204" pitchFamily="34" charset="0"/>
            </a:endParaRPr>
          </a:p>
          <a:p>
            <a:pPr algn="just"/>
            <a:r>
              <a:rPr lang="en-CA" sz="1100" dirty="0">
                <a:solidFill>
                  <a:schemeClr val="bg1"/>
                </a:solidFill>
                <a:latin typeface="Century Gothic" panose="020B0502020202020204" pitchFamily="34" charset="0"/>
                <a:cs typeface="Arial" panose="020B0604020202020204" pitchFamily="34" charset="0"/>
              </a:rPr>
              <a:t>Hyundai minibus or similar, 6 places with air conditioning, microphone, video and radio.</a:t>
            </a:r>
          </a:p>
          <a:p>
            <a:pPr algn="just"/>
            <a:endParaRPr lang="en-US" sz="1100" dirty="0">
              <a:solidFill>
                <a:schemeClr val="bg1"/>
              </a:solidFill>
              <a:latin typeface="Century Gothic" panose="020B0502020202020204" pitchFamily="34" charset="0"/>
              <a:cs typeface="Arial" pitchFamily="34" charset="0"/>
            </a:endParaRPr>
          </a:p>
        </p:txBody>
      </p:sp>
      <p:sp>
        <p:nvSpPr>
          <p:cNvPr id="22" name="ZoneTexte 21"/>
          <p:cNvSpPr txBox="1"/>
          <p:nvPr/>
        </p:nvSpPr>
        <p:spPr>
          <a:xfrm>
            <a:off x="78896" y="2567226"/>
            <a:ext cx="960820" cy="86177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cs typeface="Arial" panose="020B0604020202020204" pitchFamily="34" charset="0"/>
              </a:rPr>
              <a:t>MAN </a:t>
            </a:r>
          </a:p>
          <a:p>
            <a:pPr algn="ctr"/>
            <a:r>
              <a:rPr lang="en-US" sz="2500" b="1" dirty="0">
                <a:solidFill>
                  <a:schemeClr val="bg1"/>
                </a:solidFill>
                <a:latin typeface="Century Gothic" panose="020B0502020202020204" pitchFamily="34" charset="0"/>
                <a:cs typeface="Arial" panose="020B0604020202020204" pitchFamily="34" charset="0"/>
              </a:rPr>
              <a:t>BUS</a:t>
            </a:r>
          </a:p>
        </p:txBody>
      </p:sp>
      <p:sp>
        <p:nvSpPr>
          <p:cNvPr id="23" name="ZoneTexte 22"/>
          <p:cNvSpPr txBox="1"/>
          <p:nvPr/>
        </p:nvSpPr>
        <p:spPr>
          <a:xfrm>
            <a:off x="3115287" y="2962933"/>
            <a:ext cx="1311809" cy="323165"/>
          </a:xfrm>
          <a:prstGeom prst="rect">
            <a:avLst/>
          </a:prstGeom>
          <a:noFill/>
        </p:spPr>
        <p:txBody>
          <a:bodyPr wrap="square" rtlCol="0">
            <a:spAutoFit/>
          </a:bodyPr>
          <a:lstStyle/>
          <a:p>
            <a:pPr algn="ctr"/>
            <a:r>
              <a:rPr lang="en-US" sz="1500" b="1" dirty="0">
                <a:solidFill>
                  <a:schemeClr val="bg1"/>
                </a:solidFill>
                <a:latin typeface="Century Gothic" panose="020B0502020202020204" pitchFamily="34" charset="0"/>
                <a:cs typeface="Arial" panose="020B0604020202020204" pitchFamily="34" charset="0"/>
              </a:rPr>
              <a:t>48 SEATS</a:t>
            </a:r>
          </a:p>
        </p:txBody>
      </p:sp>
      <p:sp>
        <p:nvSpPr>
          <p:cNvPr id="31" name="ZoneTexte 30"/>
          <p:cNvSpPr txBox="1"/>
          <p:nvPr/>
        </p:nvSpPr>
        <p:spPr>
          <a:xfrm>
            <a:off x="319259" y="5381520"/>
            <a:ext cx="1567544" cy="430887"/>
          </a:xfrm>
          <a:prstGeom prst="rect">
            <a:avLst/>
          </a:prstGeom>
          <a:noFill/>
        </p:spPr>
        <p:txBody>
          <a:bodyPr wrap="square" rtlCol="0">
            <a:spAutoFit/>
          </a:bodyPr>
          <a:lstStyle/>
          <a:p>
            <a:pPr algn="ctr"/>
            <a:r>
              <a:rPr lang="en-US" sz="2200" b="1" dirty="0">
                <a:solidFill>
                  <a:schemeClr val="bg1"/>
                </a:solidFill>
                <a:latin typeface="Century Gothic" panose="020B0502020202020204" pitchFamily="34" charset="0"/>
                <a:cs typeface="Arial" panose="020B0604020202020204" pitchFamily="34" charset="0"/>
              </a:rPr>
              <a:t>MAN BUS</a:t>
            </a:r>
          </a:p>
        </p:txBody>
      </p:sp>
      <p:sp>
        <p:nvSpPr>
          <p:cNvPr id="32" name="ZoneTexte 31"/>
          <p:cNvSpPr txBox="1"/>
          <p:nvPr/>
        </p:nvSpPr>
        <p:spPr>
          <a:xfrm>
            <a:off x="488054" y="5661248"/>
            <a:ext cx="1124053" cy="323165"/>
          </a:xfrm>
          <a:prstGeom prst="rect">
            <a:avLst/>
          </a:prstGeom>
          <a:noFill/>
        </p:spPr>
        <p:txBody>
          <a:bodyPr wrap="square" rtlCol="0">
            <a:spAutoFit/>
          </a:bodyPr>
          <a:lstStyle/>
          <a:p>
            <a:pPr algn="ctr"/>
            <a:r>
              <a:rPr lang="en-US" sz="1500" b="1" dirty="0">
                <a:solidFill>
                  <a:schemeClr val="bg1"/>
                </a:solidFill>
                <a:latin typeface="Century Gothic" panose="020B0502020202020204" pitchFamily="34" charset="0"/>
                <a:cs typeface="Arial" panose="020B0604020202020204" pitchFamily="34" charset="0"/>
              </a:rPr>
              <a:t>40 SEATS</a:t>
            </a:r>
          </a:p>
        </p:txBody>
      </p:sp>
      <p:sp>
        <p:nvSpPr>
          <p:cNvPr id="48" name="Rectangle 47"/>
          <p:cNvSpPr/>
          <p:nvPr/>
        </p:nvSpPr>
        <p:spPr>
          <a:xfrm>
            <a:off x="4708475" y="5424131"/>
            <a:ext cx="3331029" cy="630942"/>
          </a:xfrm>
          <a:prstGeom prst="rect">
            <a:avLst/>
          </a:prstGeom>
        </p:spPr>
        <p:txBody>
          <a:bodyPr wrap="square">
            <a:spAutoFit/>
          </a:bodyPr>
          <a:lstStyle/>
          <a:p>
            <a:pPr algn="r"/>
            <a:r>
              <a:rPr lang="en-US" sz="3500" b="1" dirty="0">
                <a:solidFill>
                  <a:schemeClr val="bg1"/>
                </a:solidFill>
                <a:latin typeface="Century Gothic" panose="020B0502020202020204" pitchFamily="34" charset="0"/>
                <a:cs typeface="Arial" panose="020B0604020202020204" pitchFamily="34" charset="0"/>
              </a:rPr>
              <a:t>- 2 YEARS OLD</a:t>
            </a:r>
          </a:p>
        </p:txBody>
      </p:sp>
      <p:cxnSp>
        <p:nvCxnSpPr>
          <p:cNvPr id="49" name="Connecteur droit 48"/>
          <p:cNvCxnSpPr/>
          <p:nvPr/>
        </p:nvCxnSpPr>
        <p:spPr>
          <a:xfrm>
            <a:off x="4897186" y="5460115"/>
            <a:ext cx="30580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riangle isocèle 49"/>
          <p:cNvSpPr/>
          <p:nvPr/>
        </p:nvSpPr>
        <p:spPr>
          <a:xfrm rot="10800000">
            <a:off x="4897186" y="5467326"/>
            <a:ext cx="138051" cy="1442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Picture 14" descr="http://www.stoursvoyages.com/SToursVoyages/wp-content/uploads/2015/12/Stours-transport-voyages-1024x5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916" t="12423" r="706" b="5668"/>
          <a:stretch/>
        </p:blipFill>
        <p:spPr bwMode="auto">
          <a:xfrm>
            <a:off x="1187624" y="2509755"/>
            <a:ext cx="1860820" cy="86196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7" descr="http://www.stoursvoyages.com/SToursVoyages/wp-content/uploads/2015/12/Stours-transport-11-1024x57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378"/>
          <a:stretch/>
        </p:blipFill>
        <p:spPr bwMode="auto">
          <a:xfrm>
            <a:off x="2256591" y="3429000"/>
            <a:ext cx="1283969" cy="852388"/>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 38"/>
          <p:cNvPicPr>
            <a:picLocks noChangeAspect="1"/>
          </p:cNvPicPr>
          <p:nvPr/>
        </p:nvPicPr>
        <p:blipFill rotWithShape="1">
          <a:blip r:embed="rId6" cstate="print">
            <a:extLst>
              <a:ext uri="{28A0092B-C50C-407E-A947-70E740481C1C}">
                <a14:useLocalDpi xmlns:a14="http://schemas.microsoft.com/office/drawing/2010/main" val="0"/>
              </a:ext>
            </a:extLst>
          </a:blip>
          <a:srcRect t="22458" r="812" b="11587"/>
          <a:stretch/>
        </p:blipFill>
        <p:spPr>
          <a:xfrm>
            <a:off x="0" y="3418982"/>
            <a:ext cx="1420865" cy="863367"/>
          </a:xfrm>
          <a:prstGeom prst="rect">
            <a:avLst/>
          </a:prstGeom>
        </p:spPr>
      </p:pic>
      <p:pic>
        <p:nvPicPr>
          <p:cNvPr id="52" name="Picture 2" descr="X:\TRANSPORT\TRANSPORT_Partage\IMG-20160112-WA0063-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655" b="19753"/>
          <a:stretch/>
        </p:blipFill>
        <p:spPr bwMode="auto">
          <a:xfrm>
            <a:off x="1656841" y="4303897"/>
            <a:ext cx="1365550" cy="8737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X:\TRANSPORT\TRANSPORT_Partage\IMG-20160112-WA0023-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0" r="807"/>
          <a:stretch/>
        </p:blipFill>
        <p:spPr bwMode="auto">
          <a:xfrm>
            <a:off x="2089695" y="5251664"/>
            <a:ext cx="1587256" cy="859683"/>
          </a:xfrm>
          <a:prstGeom prst="rect">
            <a:avLst/>
          </a:prstGeom>
          <a:noFill/>
          <a:extLst>
            <a:ext uri="{909E8E84-426E-40DD-AFC4-6F175D3DCCD1}">
              <a14:hiddenFill xmlns:a14="http://schemas.microsoft.com/office/drawing/2010/main">
                <a:solidFill>
                  <a:srgbClr val="FFFFFF"/>
                </a:solidFill>
              </a14:hiddenFill>
            </a:ext>
          </a:extLst>
        </p:spPr>
      </p:pic>
      <p:sp>
        <p:nvSpPr>
          <p:cNvPr id="55" name="ZoneTexte 54"/>
          <p:cNvSpPr txBox="1"/>
          <p:nvPr/>
        </p:nvSpPr>
        <p:spPr>
          <a:xfrm>
            <a:off x="1142173" y="3457712"/>
            <a:ext cx="1311809" cy="861774"/>
          </a:xfrm>
          <a:prstGeom prst="rect">
            <a:avLst/>
          </a:prstGeom>
          <a:noFill/>
        </p:spPr>
        <p:txBody>
          <a:bodyPr wrap="square" rtlCol="0">
            <a:spAutoFit/>
          </a:bodyPr>
          <a:lstStyle/>
          <a:p>
            <a:pPr algn="ctr"/>
            <a:r>
              <a:rPr lang="en-US" sz="2500" b="1" dirty="0">
                <a:solidFill>
                  <a:schemeClr val="bg1"/>
                </a:solidFill>
                <a:latin typeface="Century Gothic" panose="020B0502020202020204" pitchFamily="34" charset="0"/>
                <a:cs typeface="Arial" panose="020B0604020202020204" pitchFamily="34" charset="0"/>
              </a:rPr>
              <a:t>MINI BUS</a:t>
            </a:r>
          </a:p>
        </p:txBody>
      </p:sp>
      <p:sp>
        <p:nvSpPr>
          <p:cNvPr id="57" name="ZoneTexte 56"/>
          <p:cNvSpPr txBox="1"/>
          <p:nvPr/>
        </p:nvSpPr>
        <p:spPr>
          <a:xfrm>
            <a:off x="305120" y="4512204"/>
            <a:ext cx="1423808" cy="615553"/>
          </a:xfrm>
          <a:prstGeom prst="rect">
            <a:avLst/>
          </a:prstGeom>
          <a:noFill/>
        </p:spPr>
        <p:txBody>
          <a:bodyPr wrap="square" rtlCol="0">
            <a:spAutoFit/>
          </a:bodyPr>
          <a:lstStyle/>
          <a:p>
            <a:pPr algn="ctr"/>
            <a:r>
              <a:rPr lang="en-US" sz="1700" b="1" dirty="0">
                <a:solidFill>
                  <a:schemeClr val="tx2">
                    <a:lumMod val="50000"/>
                  </a:schemeClr>
                </a:solidFill>
                <a:latin typeface="Century Gothic" panose="020B0502020202020204" pitchFamily="34" charset="0"/>
                <a:cs typeface="Arial" panose="020B0604020202020204" pitchFamily="34" charset="0"/>
              </a:rPr>
              <a:t>MOTORCOACH</a:t>
            </a:r>
          </a:p>
        </p:txBody>
      </p:sp>
      <p:sp>
        <p:nvSpPr>
          <p:cNvPr id="58" name="ZoneTexte 57"/>
          <p:cNvSpPr txBox="1"/>
          <p:nvPr/>
        </p:nvSpPr>
        <p:spPr>
          <a:xfrm>
            <a:off x="3077398" y="4617848"/>
            <a:ext cx="1311809" cy="323165"/>
          </a:xfrm>
          <a:prstGeom prst="rect">
            <a:avLst/>
          </a:prstGeom>
          <a:noFill/>
        </p:spPr>
        <p:txBody>
          <a:bodyPr wrap="square" rtlCol="0">
            <a:spAutoFit/>
          </a:bodyPr>
          <a:lstStyle/>
          <a:p>
            <a:pPr algn="ctr"/>
            <a:r>
              <a:rPr lang="en-US" sz="1500" b="1" dirty="0">
                <a:solidFill>
                  <a:schemeClr val="bg1"/>
                </a:solidFill>
                <a:latin typeface="Century Gothic" panose="020B0502020202020204" pitchFamily="34" charset="0"/>
                <a:cs typeface="Arial" panose="020B0604020202020204" pitchFamily="34" charset="0"/>
              </a:rPr>
              <a:t>15 SEATS</a:t>
            </a:r>
          </a:p>
        </p:txBody>
      </p:sp>
      <p:sp>
        <p:nvSpPr>
          <p:cNvPr id="59" name="Rectangle 58"/>
          <p:cNvSpPr/>
          <p:nvPr/>
        </p:nvSpPr>
        <p:spPr>
          <a:xfrm>
            <a:off x="4812539" y="5030611"/>
            <a:ext cx="2444658" cy="477054"/>
          </a:xfrm>
          <a:prstGeom prst="rect">
            <a:avLst/>
          </a:prstGeom>
        </p:spPr>
        <p:txBody>
          <a:bodyPr wrap="square">
            <a:spAutoFit/>
          </a:bodyPr>
          <a:lstStyle/>
          <a:p>
            <a:r>
              <a:rPr lang="en-US" sz="2500" b="1" dirty="0">
                <a:solidFill>
                  <a:schemeClr val="bg1"/>
                </a:solidFill>
                <a:latin typeface="Century Gothic" panose="020B0502020202020204" pitchFamily="34" charset="0"/>
                <a:cs typeface="Arial" panose="020B0604020202020204" pitchFamily="34" charset="0"/>
              </a:rPr>
              <a:t>NEWEST FLEET</a:t>
            </a:r>
          </a:p>
        </p:txBody>
      </p:sp>
      <p:pic>
        <p:nvPicPr>
          <p:cNvPr id="30" name="Picture 20">
            <a:extLst>
              <a:ext uri="{FF2B5EF4-FFF2-40B4-BE49-F238E27FC236}">
                <a16:creationId xmlns:a16="http://schemas.microsoft.com/office/drawing/2014/main" id="{A7849EC8-6D4D-4CFC-BDE6-7AB41CBC68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7138"/>
            <a:ext cx="9144000" cy="895350"/>
          </a:xfrm>
          <a:prstGeom prst="rect">
            <a:avLst/>
          </a:prstGeom>
        </p:spPr>
      </p:pic>
      <p:sp>
        <p:nvSpPr>
          <p:cNvPr id="34" name="Triangle isocèle 7">
            <a:extLst>
              <a:ext uri="{FF2B5EF4-FFF2-40B4-BE49-F238E27FC236}">
                <a16:creationId xmlns:a16="http://schemas.microsoft.com/office/drawing/2014/main" id="{338F6617-BC8B-4579-AC43-A2C7B6DCB2C2}"/>
              </a:ext>
            </a:extLst>
          </p:cNvPr>
          <p:cNvSpPr/>
          <p:nvPr/>
        </p:nvSpPr>
        <p:spPr>
          <a:xfrm rot="5400000">
            <a:off x="468363" y="440015"/>
            <a:ext cx="130175" cy="1111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bg1"/>
              </a:solidFill>
            </a:endParaRPr>
          </a:p>
        </p:txBody>
      </p:sp>
      <p:sp>
        <p:nvSpPr>
          <p:cNvPr id="35" name="Rectangle 34">
            <a:extLst>
              <a:ext uri="{FF2B5EF4-FFF2-40B4-BE49-F238E27FC236}">
                <a16:creationId xmlns:a16="http://schemas.microsoft.com/office/drawing/2014/main" id="{AFA27BE5-08FC-45BA-ABDB-AE7BADF6AD8B}"/>
              </a:ext>
            </a:extLst>
          </p:cNvPr>
          <p:cNvSpPr/>
          <p:nvPr/>
        </p:nvSpPr>
        <p:spPr>
          <a:xfrm>
            <a:off x="693912" y="258405"/>
            <a:ext cx="6264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chemeClr val="bg1"/>
                </a:solidFill>
                <a:latin typeface="Century Gothic" panose="020B0502020202020204" pitchFamily="34" charset="0"/>
                <a:cs typeface="Arial" panose="020B0604020202020204" pitchFamily="34" charset="0"/>
              </a:rPr>
              <a:t>OUR FLEET, YOUR GUESTS WELLBEING</a:t>
            </a:r>
          </a:p>
        </p:txBody>
      </p:sp>
      <p:sp>
        <p:nvSpPr>
          <p:cNvPr id="36" name="Rectangle 35">
            <a:extLst>
              <a:ext uri="{FF2B5EF4-FFF2-40B4-BE49-F238E27FC236}">
                <a16:creationId xmlns:a16="http://schemas.microsoft.com/office/drawing/2014/main" id="{D2A1E2B6-0A24-4CA3-8A54-6927B0C874AF}"/>
              </a:ext>
            </a:extLst>
          </p:cNvPr>
          <p:cNvSpPr/>
          <p:nvPr/>
        </p:nvSpPr>
        <p:spPr>
          <a:xfrm>
            <a:off x="3543789" y="3414914"/>
            <a:ext cx="895256" cy="861966"/>
          </a:xfrm>
          <a:prstGeom prst="rect">
            <a:avLst/>
          </a:prstGeom>
          <a:solidFill>
            <a:srgbClr val="0A1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ZoneTexte 55"/>
          <p:cNvSpPr txBox="1"/>
          <p:nvPr/>
        </p:nvSpPr>
        <p:spPr>
          <a:xfrm>
            <a:off x="3332199" y="3595082"/>
            <a:ext cx="1311809" cy="553998"/>
          </a:xfrm>
          <a:prstGeom prst="rect">
            <a:avLst/>
          </a:prstGeom>
          <a:noFill/>
        </p:spPr>
        <p:txBody>
          <a:bodyPr wrap="square" rtlCol="0">
            <a:spAutoFit/>
          </a:bodyPr>
          <a:lstStyle/>
          <a:p>
            <a:pPr algn="ctr"/>
            <a:r>
              <a:rPr lang="en-US" sz="1500" b="1" dirty="0">
                <a:solidFill>
                  <a:schemeClr val="bg1"/>
                </a:solidFill>
                <a:latin typeface="Century Gothic" panose="020B0502020202020204" pitchFamily="34" charset="0"/>
                <a:cs typeface="Arial" panose="020B0604020202020204" pitchFamily="34" charset="0"/>
              </a:rPr>
              <a:t>06 </a:t>
            </a:r>
          </a:p>
          <a:p>
            <a:pPr algn="ctr"/>
            <a:r>
              <a:rPr lang="en-US" sz="1500" b="1" dirty="0">
                <a:solidFill>
                  <a:schemeClr val="bg1"/>
                </a:solidFill>
                <a:latin typeface="Century Gothic" panose="020B0502020202020204" pitchFamily="34" charset="0"/>
                <a:cs typeface="Arial" panose="020B0604020202020204" pitchFamily="34" charset="0"/>
              </a:rPr>
              <a:t>SEATS</a:t>
            </a:r>
          </a:p>
        </p:txBody>
      </p:sp>
    </p:spTree>
    <p:extLst>
      <p:ext uri="{BB962C8B-B14F-4D97-AF65-F5344CB8AC3E}">
        <p14:creationId xmlns:p14="http://schemas.microsoft.com/office/powerpoint/2010/main" val="420640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6" descr="C:\Users\yassine.STOURS\Desktop\Slide-5-----.png"/>
          <p:cNvPicPr>
            <a:picLocks noChangeAspect="1" noChangeArrowheads="1"/>
          </p:cNvPicPr>
          <p:nvPr/>
        </p:nvPicPr>
        <p:blipFill rotWithShape="1">
          <a:blip r:embed="rId2">
            <a:extLst>
              <a:ext uri="{28A0092B-C50C-407E-A947-70E740481C1C}">
                <a14:useLocalDpi xmlns:a14="http://schemas.microsoft.com/office/drawing/2010/main" val="0"/>
              </a:ext>
            </a:extLst>
          </a:blip>
          <a:srcRect r="6854"/>
          <a:stretch/>
        </p:blipFill>
        <p:spPr bwMode="auto">
          <a:xfrm flipH="1">
            <a:off x="2767859" y="-208"/>
            <a:ext cx="6377837" cy="685820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221069" y="2004815"/>
            <a:ext cx="3480584" cy="1015663"/>
          </a:xfrm>
          <a:prstGeom prst="rect">
            <a:avLst/>
          </a:prstGeom>
          <a:noFill/>
        </p:spPr>
        <p:txBody>
          <a:bodyPr wrap="square" rtlCol="0">
            <a:spAutoFit/>
          </a:bodyPr>
          <a:lstStyle/>
          <a:p>
            <a:r>
              <a:rPr lang="fr-FR" sz="1500" b="1" dirty="0">
                <a:solidFill>
                  <a:srgbClr val="063F5A"/>
                </a:solidFill>
                <a:latin typeface="Century Gothic" panose="020B0502020202020204" pitchFamily="34" charset="0"/>
                <a:cs typeface="Arial" panose="020B0604020202020204" pitchFamily="34" charset="0"/>
              </a:rPr>
              <a:t>SINCE 1983, S’TOURS HAS MADE</a:t>
            </a:r>
          </a:p>
          <a:p>
            <a:r>
              <a:rPr lang="fr-FR" sz="1500" b="1" dirty="0">
                <a:solidFill>
                  <a:srgbClr val="063F5A"/>
                </a:solidFill>
                <a:latin typeface="Century Gothic" panose="020B0502020202020204" pitchFamily="34" charset="0"/>
                <a:cs typeface="Arial" panose="020B0604020202020204" pitchFamily="34" charset="0"/>
              </a:rPr>
              <a:t>EVERY EFFORT TO ENSURE </a:t>
            </a:r>
          </a:p>
          <a:p>
            <a:r>
              <a:rPr lang="fr-FR" sz="1500" b="1" dirty="0">
                <a:solidFill>
                  <a:srgbClr val="063F5A"/>
                </a:solidFill>
                <a:latin typeface="Century Gothic" panose="020B0502020202020204" pitchFamily="34" charset="0"/>
                <a:cs typeface="Arial" panose="020B0604020202020204" pitchFamily="34" charset="0"/>
              </a:rPr>
              <a:t>ITS CLIENTS’ COMFORT</a:t>
            </a:r>
          </a:p>
          <a:p>
            <a:pPr algn="ctr"/>
            <a:endParaRPr lang="fr-FR" sz="1500" dirty="0">
              <a:solidFill>
                <a:srgbClr val="063F5A"/>
              </a:solidFill>
              <a:latin typeface="Century Gothic" panose="020B0502020202020204" pitchFamily="34" charset="0"/>
            </a:endParaRPr>
          </a:p>
        </p:txBody>
      </p:sp>
      <p:cxnSp>
        <p:nvCxnSpPr>
          <p:cNvPr id="5" name="Connecteur droit 4"/>
          <p:cNvCxnSpPr/>
          <p:nvPr/>
        </p:nvCxnSpPr>
        <p:spPr>
          <a:xfrm flipH="1">
            <a:off x="3798823" y="2077874"/>
            <a:ext cx="643526" cy="957660"/>
          </a:xfrm>
          <a:prstGeom prst="line">
            <a:avLst/>
          </a:prstGeom>
          <a:ln w="25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C:\Users\yassine.STOURS\Desktop\group-copy-1416476921gn4k8.png"/>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42425" y="3924890"/>
            <a:ext cx="467062" cy="6227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yassine.STOURS\Desktop\sewing-tape-measure-icon.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2232" y="3131273"/>
            <a:ext cx="446591" cy="5954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yassine.STOURS\Desktop\1024px-Globe_icon.svg.png"/>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2825" y="4722124"/>
            <a:ext cx="460612" cy="614149"/>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Connecteur droit 32"/>
          <p:cNvCxnSpPr/>
          <p:nvPr/>
        </p:nvCxnSpPr>
        <p:spPr>
          <a:xfrm flipH="1">
            <a:off x="3168483" y="3757435"/>
            <a:ext cx="160883" cy="239415"/>
          </a:xfrm>
          <a:prstGeom prst="line">
            <a:avLst/>
          </a:prstGeom>
          <a:ln w="25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flipH="1">
            <a:off x="2687417" y="4486161"/>
            <a:ext cx="160883" cy="239415"/>
          </a:xfrm>
          <a:prstGeom prst="line">
            <a:avLst/>
          </a:prstGeom>
          <a:ln w="254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3895393" y="3199513"/>
            <a:ext cx="3259442" cy="738664"/>
          </a:xfrm>
          <a:prstGeom prst="rect">
            <a:avLst/>
          </a:prstGeom>
          <a:noFill/>
        </p:spPr>
        <p:txBody>
          <a:bodyPr wrap="square" rtlCol="0">
            <a:spAutoFit/>
          </a:bodyPr>
          <a:lstStyle/>
          <a:p>
            <a:r>
              <a:rPr lang="fr-FR" sz="1400" b="1" dirty="0">
                <a:solidFill>
                  <a:schemeClr val="tx2">
                    <a:lumMod val="75000"/>
                  </a:schemeClr>
                </a:solidFill>
                <a:latin typeface="Century Gothic" panose="020B0502020202020204" pitchFamily="34" charset="0"/>
                <a:cs typeface="Arial" panose="020B0604020202020204" pitchFamily="34" charset="0"/>
              </a:rPr>
              <a:t>BY INSISTING THAT MADE-TO-MEASURE SERVICES ARE THE ONLY SOLUTION POSSIBLE</a:t>
            </a:r>
            <a:endParaRPr lang="fr-FR" sz="1400" dirty="0">
              <a:solidFill>
                <a:schemeClr val="tx2">
                  <a:lumMod val="75000"/>
                </a:schemeClr>
              </a:solidFill>
              <a:latin typeface="Century Gothic" panose="020B0502020202020204" pitchFamily="34" charset="0"/>
            </a:endParaRPr>
          </a:p>
        </p:txBody>
      </p:sp>
      <p:sp>
        <p:nvSpPr>
          <p:cNvPr id="38" name="ZoneTexte 37"/>
          <p:cNvSpPr txBox="1"/>
          <p:nvPr/>
        </p:nvSpPr>
        <p:spPr>
          <a:xfrm>
            <a:off x="3330808" y="4024418"/>
            <a:ext cx="3259442" cy="738664"/>
          </a:xfrm>
          <a:prstGeom prst="rect">
            <a:avLst/>
          </a:prstGeom>
          <a:noFill/>
        </p:spPr>
        <p:txBody>
          <a:bodyPr wrap="square" rtlCol="0">
            <a:spAutoFit/>
          </a:bodyPr>
          <a:lstStyle/>
          <a:p>
            <a:r>
              <a:rPr lang="fr-FR" sz="1400" b="1" dirty="0">
                <a:solidFill>
                  <a:schemeClr val="tx2">
                    <a:lumMod val="75000"/>
                  </a:schemeClr>
                </a:solidFill>
                <a:latin typeface="Century Gothic" panose="020B0502020202020204" pitchFamily="34" charset="0"/>
                <a:cs typeface="Arial" panose="020B0604020202020204" pitchFamily="34" charset="0"/>
              </a:rPr>
              <a:t>BY INVESTING IN TEAMS WHOSE EXPERTISE MAKES THE GROUP A LEADER</a:t>
            </a:r>
          </a:p>
        </p:txBody>
      </p:sp>
      <p:sp>
        <p:nvSpPr>
          <p:cNvPr id="39" name="ZoneTexte 38"/>
          <p:cNvSpPr txBox="1"/>
          <p:nvPr/>
        </p:nvSpPr>
        <p:spPr>
          <a:xfrm>
            <a:off x="2813232" y="4786360"/>
            <a:ext cx="3259442" cy="738664"/>
          </a:xfrm>
          <a:prstGeom prst="rect">
            <a:avLst/>
          </a:prstGeom>
          <a:noFill/>
        </p:spPr>
        <p:txBody>
          <a:bodyPr wrap="square" rtlCol="0">
            <a:spAutoFit/>
          </a:bodyPr>
          <a:lstStyle/>
          <a:p>
            <a:r>
              <a:rPr lang="fr-FR" sz="1400" b="1" dirty="0">
                <a:solidFill>
                  <a:schemeClr val="tx2">
                    <a:lumMod val="75000"/>
                  </a:schemeClr>
                </a:solidFill>
                <a:latin typeface="Century Gothic" panose="020B0502020202020204" pitchFamily="34" charset="0"/>
                <a:cs typeface="Arial" panose="020B0604020202020204" pitchFamily="34" charset="0"/>
              </a:rPr>
              <a:t>BY MOVING BEYOND THE MOROCCAN BORDER AND CONQUERING NEW REGIONS</a:t>
            </a:r>
          </a:p>
        </p:txBody>
      </p:sp>
      <p:pic>
        <p:nvPicPr>
          <p:cNvPr id="15" name="Picture 19">
            <a:extLst>
              <a:ext uri="{FF2B5EF4-FFF2-40B4-BE49-F238E27FC236}">
                <a16:creationId xmlns:a16="http://schemas.microsoft.com/office/drawing/2014/main" id="{87A11DEF-D336-4CF9-ABC2-FA30D2202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62" y="4554"/>
            <a:ext cx="9139282" cy="1048181"/>
          </a:xfrm>
          <a:prstGeom prst="rect">
            <a:avLst/>
          </a:prstGeom>
        </p:spPr>
      </p:pic>
      <p:sp>
        <p:nvSpPr>
          <p:cNvPr id="16" name="Rectangle 15">
            <a:extLst>
              <a:ext uri="{FF2B5EF4-FFF2-40B4-BE49-F238E27FC236}">
                <a16:creationId xmlns:a16="http://schemas.microsoft.com/office/drawing/2014/main" id="{9C11E894-037E-4317-90FF-EB5B657848BF}"/>
              </a:ext>
            </a:extLst>
          </p:cNvPr>
          <p:cNvSpPr/>
          <p:nvPr/>
        </p:nvSpPr>
        <p:spPr>
          <a:xfrm>
            <a:off x="693912" y="227281"/>
            <a:ext cx="626469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300" b="1" dirty="0">
                <a:solidFill>
                  <a:schemeClr val="bg1"/>
                </a:solidFill>
                <a:latin typeface="Century Gothic" panose="020B0502020202020204" pitchFamily="34" charset="0"/>
              </a:rPr>
              <a:t>S’TOURS VOYAGES</a:t>
            </a:r>
            <a:endParaRPr lang="en-US" sz="2300" b="1" dirty="0">
              <a:solidFill>
                <a:schemeClr val="bg1"/>
              </a:solidFill>
              <a:latin typeface="Century Gothic" panose="020B0502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7479AB8-FF59-4042-A4FB-6A88A733FC31}"/>
              </a:ext>
            </a:extLst>
          </p:cNvPr>
          <p:cNvSpPr/>
          <p:nvPr/>
        </p:nvSpPr>
        <p:spPr>
          <a:xfrm>
            <a:off x="5999910" y="265753"/>
            <a:ext cx="3275095" cy="369332"/>
          </a:xfrm>
          <a:prstGeom prst="rect">
            <a:avLst/>
          </a:prstGeom>
        </p:spPr>
        <p:txBody>
          <a:bodyPr wrap="square">
            <a:spAutoFit/>
          </a:bodyPr>
          <a:lstStyle/>
          <a:p>
            <a:r>
              <a:rPr lang="en-US" b="1" dirty="0">
                <a:solidFill>
                  <a:schemeClr val="accent6"/>
                </a:solidFill>
                <a:latin typeface="Century Gothic" panose="020B0502020202020204" pitchFamily="34" charset="0"/>
              </a:rPr>
              <a:t>LEADERSHIP IN MOTION</a:t>
            </a:r>
            <a:endParaRPr lang="en-US" b="1" dirty="0">
              <a:solidFill>
                <a:schemeClr val="accent6"/>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94202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5900</TotalTime>
  <Words>1633</Words>
  <Application>Microsoft Office PowerPoint</Application>
  <PresentationFormat>Affichage à l'écran (4:3)</PresentationFormat>
  <Paragraphs>242</Paragraphs>
  <Slides>74</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74</vt:i4>
      </vt:variant>
    </vt:vector>
  </HeadingPairs>
  <TitlesOfParts>
    <vt:vector size="81" baseType="lpstr">
      <vt:lpstr>Arial</vt:lpstr>
      <vt:lpstr>Bahnschrift SemiBold SemiConden</vt:lpstr>
      <vt:lpstr>Calibri</vt:lpstr>
      <vt:lpstr>Century Gothic</vt:lpstr>
      <vt:lpstr>Roboto</vt:lpstr>
      <vt:lpstr>Trebuchet MS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Tour Operating Deptm.</Manager>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Morocco in Pictures</dc:title>
  <dc:subject>Morocco Tour Operating</dc:subject>
  <dc:creator>Yassine OUJAOURA</dc:creator>
  <cp:keywords>Morocco, Casablanca, Marrakech, Essaouira, Fez, Meknes, Tangier, Ouarzazate</cp:keywords>
  <cp:lastModifiedBy>Abdelwahed Chakir</cp:lastModifiedBy>
  <cp:revision>107</cp:revision>
  <dcterms:created xsi:type="dcterms:W3CDTF">2016-06-15T12:44:38Z</dcterms:created>
  <dcterms:modified xsi:type="dcterms:W3CDTF">2019-07-01T08:18:14Z</dcterms:modified>
</cp:coreProperties>
</file>