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55227C-67E8-49EB-9D6B-DF34FFB802F5}" v="1238" dt="2019-11-24T11:31:09.960"/>
    <p1510:client id="{96E7A951-E389-4BD6-9E67-3B0269FB299B}" v="318" dt="2019-11-24T18:18:34.877"/>
    <p1510:client id="{C2F9BF3C-1636-4FD7-B1E5-6EA4E6CF44AF}" v="1957" dt="2019-11-24T15:01:13.8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11/24/2019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11/24/2019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4CD5DC-77E3-6F45-85A0-E0770F44DA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47342" y="1552997"/>
            <a:ext cx="6624673" cy="3736802"/>
          </a:xfrm>
        </p:spPr>
        <p:txBody>
          <a:bodyPr>
            <a:normAutofit/>
          </a:bodyPr>
          <a:lstStyle/>
          <a:p>
            <a:r>
              <a:rPr lang="fr-FR" sz="8000">
                <a:latin typeface="Arial Black"/>
                <a:ea typeface="Algerian" panose="02000000000000000000" pitchFamily="2" charset="0"/>
              </a:rPr>
              <a:t>Hippolyte</a:t>
            </a:r>
            <a:br>
              <a:rPr lang="fr-FR" sz="8000" b="1" dirty="0">
                <a:latin typeface="Arial Black"/>
              </a:rPr>
            </a:br>
            <a:endParaRPr lang="fr-FR" sz="8000" b="1">
              <a:latin typeface="Arial Black"/>
              <a:cs typeface="Calibri Light"/>
            </a:endParaRPr>
          </a:p>
        </p:txBody>
      </p:sp>
      <p:pic>
        <p:nvPicPr>
          <p:cNvPr id="3" name="Image 3" descr="Une image contenant bâtiment, cheval, debout, homme&#10;&#10;Description générée avec un niveau de confiance très élevé">
            <a:extLst>
              <a:ext uri="{FF2B5EF4-FFF2-40B4-BE49-F238E27FC236}">
                <a16:creationId xmlns:a16="http://schemas.microsoft.com/office/drawing/2014/main" id="{347A8BE2-924A-43C5-98ED-5E4BFD16EA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1643" y="723549"/>
            <a:ext cx="3997361" cy="5420150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59851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1E94C1-75B9-BA4F-8D8F-E5FFCAFE9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3270" y="-59609"/>
            <a:ext cx="10131425" cy="1456267"/>
          </a:xfrm>
        </p:spPr>
        <p:txBody>
          <a:bodyPr/>
          <a:lstStyle/>
          <a:p>
            <a:r>
              <a:rPr lang="fr-FR" sz="6000" dirty="0">
                <a:latin typeface="Arial Black"/>
              </a:rPr>
              <a:t>Sommaire</a:t>
            </a:r>
            <a:r>
              <a:rPr lang="fr-FR" dirty="0">
                <a:latin typeface="Arial Black"/>
              </a:rPr>
              <a:t> </a:t>
            </a:r>
            <a:endParaRPr lang="fr-FR" u="sng">
              <a:latin typeface="Arial Black"/>
              <a:cs typeface="Calibri Light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EA8A553-BFBE-2D42-BC77-5E435B9247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371" y="2177236"/>
            <a:ext cx="11971947" cy="36491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3600" dirty="0">
                <a:latin typeface="Arial Black"/>
              </a:rPr>
              <a:t>· Liens familiaux  et amicaux</a:t>
            </a:r>
          </a:p>
          <a:p>
            <a:pPr marL="0" indent="0">
              <a:buNone/>
            </a:pPr>
            <a:r>
              <a:rPr lang="fr-FR" sz="3600" dirty="0">
                <a:latin typeface="Arial Black"/>
              </a:rPr>
              <a:t>· Présentation d’Hippolyte </a:t>
            </a:r>
            <a:endParaRPr lang="fr-FR" sz="3600">
              <a:latin typeface="Arial Black"/>
              <a:cs typeface="Calibri"/>
            </a:endParaRPr>
          </a:p>
          <a:p>
            <a:pPr marL="0" indent="0">
              <a:buNone/>
            </a:pPr>
            <a:r>
              <a:rPr lang="fr-FR" sz="3600" dirty="0">
                <a:latin typeface="Arial Black"/>
              </a:rPr>
              <a:t>· L’évolution d’Hippolyte au cours de la pièce</a:t>
            </a:r>
            <a:endParaRPr lang="fr-FR" sz="3600">
              <a:latin typeface="Arial Black"/>
              <a:cs typeface="Calibri"/>
            </a:endParaRPr>
          </a:p>
          <a:p>
            <a:pPr marL="0" indent="0">
              <a:buNone/>
            </a:pPr>
            <a:r>
              <a:rPr lang="fr-FR" sz="3600" dirty="0">
                <a:latin typeface="Arial Black"/>
              </a:rPr>
              <a:t>· Pourquoi avoir choisi Hippolyte</a:t>
            </a:r>
            <a:endParaRPr lang="fr-FR" sz="3600">
              <a:latin typeface="Arial Black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07494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>
            <a:extLst>
              <a:ext uri="{FF2B5EF4-FFF2-40B4-BE49-F238E27FC236}">
                <a16:creationId xmlns:a16="http://schemas.microsoft.com/office/drawing/2014/main" id="{D7F4B3FA-4CC6-4D64-B6CF-A4CE28424066}"/>
              </a:ext>
            </a:extLst>
          </p:cNvPr>
          <p:cNvSpPr/>
          <p:nvPr/>
        </p:nvSpPr>
        <p:spPr>
          <a:xfrm>
            <a:off x="1291002" y="3958003"/>
            <a:ext cx="1606061" cy="480647"/>
          </a:xfrm>
          <a:prstGeom prst="rect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FFF7506-9217-40EE-92C8-0F665BB601FE}"/>
              </a:ext>
            </a:extLst>
          </p:cNvPr>
          <p:cNvSpPr txBox="1"/>
          <p:nvPr/>
        </p:nvSpPr>
        <p:spPr>
          <a:xfrm>
            <a:off x="1254368" y="3962398"/>
            <a:ext cx="1746738" cy="4770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2500" dirty="0">
                <a:solidFill>
                  <a:srgbClr val="000000"/>
                </a:solidFill>
                <a:cs typeface="Calibri"/>
              </a:rPr>
              <a:t>Théramène</a:t>
            </a:r>
            <a:endParaRPr lang="fr-FR" sz="2500" dirty="0">
              <a:solidFill>
                <a:srgbClr val="000000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1DBA894-F524-40F9-A244-681561BB7FE5}"/>
              </a:ext>
            </a:extLst>
          </p:cNvPr>
          <p:cNvSpPr/>
          <p:nvPr/>
        </p:nvSpPr>
        <p:spPr>
          <a:xfrm>
            <a:off x="411771" y="5177203"/>
            <a:ext cx="937846" cy="480647"/>
          </a:xfrm>
          <a:prstGeom prst="rect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0000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C276ED4-E44B-4B24-97EA-AE805F170B2C}"/>
              </a:ext>
            </a:extLst>
          </p:cNvPr>
          <p:cNvSpPr txBox="1"/>
          <p:nvPr/>
        </p:nvSpPr>
        <p:spPr>
          <a:xfrm>
            <a:off x="422029" y="5169875"/>
            <a:ext cx="1746738" cy="4770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2500" dirty="0">
                <a:solidFill>
                  <a:schemeClr val="bg1"/>
                </a:solidFill>
                <a:cs typeface="Calibri"/>
              </a:rPr>
              <a:t>Aricie</a:t>
            </a:r>
            <a:endParaRPr lang="fr-FR" sz="2500">
              <a:solidFill>
                <a:schemeClr val="bg1"/>
              </a:solidFill>
              <a:cs typeface="Calibri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3B473AF-AB0D-453D-B525-EA7B457C84E5}"/>
              </a:ext>
            </a:extLst>
          </p:cNvPr>
          <p:cNvSpPr/>
          <p:nvPr/>
        </p:nvSpPr>
        <p:spPr>
          <a:xfrm>
            <a:off x="3319095" y="5188926"/>
            <a:ext cx="1359876" cy="468924"/>
          </a:xfrm>
          <a:prstGeom prst="rect">
            <a:avLst/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0000"/>
              </a:solidFill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E8F1A44-3421-4307-B45A-CB05A925CAEF}"/>
              </a:ext>
            </a:extLst>
          </p:cNvPr>
          <p:cNvSpPr txBox="1"/>
          <p:nvPr/>
        </p:nvSpPr>
        <p:spPr>
          <a:xfrm>
            <a:off x="3270737" y="5181597"/>
            <a:ext cx="1746738" cy="4770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2500" dirty="0">
                <a:solidFill>
                  <a:srgbClr val="000000"/>
                </a:solidFill>
                <a:cs typeface="Calibri"/>
              </a:rPr>
              <a:t>Hippolyte</a:t>
            </a:r>
            <a:endParaRPr lang="fr-FR" sz="2500" dirty="0">
              <a:solidFill>
                <a:srgbClr val="000000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7172C5F-2985-4578-982B-28E1892AE405}"/>
              </a:ext>
            </a:extLst>
          </p:cNvPr>
          <p:cNvSpPr/>
          <p:nvPr/>
        </p:nvSpPr>
        <p:spPr>
          <a:xfrm>
            <a:off x="6425708" y="4989632"/>
            <a:ext cx="1594338" cy="797170"/>
          </a:xfrm>
          <a:prstGeom prst="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0000"/>
              </a:solidFill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662354B6-026B-476F-8598-2859988C6D9C}"/>
              </a:ext>
            </a:extLst>
          </p:cNvPr>
          <p:cNvSpPr txBox="1"/>
          <p:nvPr/>
        </p:nvSpPr>
        <p:spPr>
          <a:xfrm>
            <a:off x="6424246" y="4923690"/>
            <a:ext cx="1746738" cy="8617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2500" dirty="0" err="1">
                <a:solidFill>
                  <a:srgbClr val="000000"/>
                </a:solidFill>
                <a:cs typeface="Calibri"/>
              </a:rPr>
              <a:t>Acamas</a:t>
            </a:r>
          </a:p>
          <a:p>
            <a:r>
              <a:rPr lang="fr-FR" sz="2500" dirty="0" err="1">
                <a:solidFill>
                  <a:srgbClr val="000000"/>
                </a:solidFill>
                <a:cs typeface="Calibri"/>
              </a:rPr>
              <a:t>Démophon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8C2AAED-9370-4E9A-BCEB-26A83CE2F30F}"/>
              </a:ext>
            </a:extLst>
          </p:cNvPr>
          <p:cNvSpPr/>
          <p:nvPr/>
        </p:nvSpPr>
        <p:spPr>
          <a:xfrm>
            <a:off x="7469065" y="2961542"/>
            <a:ext cx="1101969" cy="480647"/>
          </a:xfrm>
          <a:prstGeom prst="rect">
            <a:avLst/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0000"/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DC96F947-3F2F-4C3D-A472-30C199644D8F}"/>
              </a:ext>
            </a:extLst>
          </p:cNvPr>
          <p:cNvSpPr txBox="1"/>
          <p:nvPr/>
        </p:nvSpPr>
        <p:spPr>
          <a:xfrm>
            <a:off x="7455876" y="2954215"/>
            <a:ext cx="1301261" cy="4770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2500" dirty="0">
                <a:solidFill>
                  <a:srgbClr val="000000"/>
                </a:solidFill>
                <a:cs typeface="Calibri"/>
              </a:rPr>
              <a:t>Phèdre</a:t>
            </a:r>
            <a:endParaRPr lang="fr-FR" sz="2500" dirty="0">
              <a:solidFill>
                <a:srgbClr val="000000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B06666E-BF43-4C44-8757-EEAE8A3CADCF}"/>
              </a:ext>
            </a:extLst>
          </p:cNvPr>
          <p:cNvSpPr/>
          <p:nvPr/>
        </p:nvSpPr>
        <p:spPr>
          <a:xfrm>
            <a:off x="4678972" y="2961542"/>
            <a:ext cx="1101969" cy="480647"/>
          </a:xfrm>
          <a:prstGeom prst="rect">
            <a:avLst/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0000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D8613C9E-9D8E-4C42-B759-B9BF16D193E4}"/>
              </a:ext>
            </a:extLst>
          </p:cNvPr>
          <p:cNvSpPr txBox="1"/>
          <p:nvPr/>
        </p:nvSpPr>
        <p:spPr>
          <a:xfrm>
            <a:off x="4677506" y="2954214"/>
            <a:ext cx="1746738" cy="4770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2500" dirty="0">
                <a:solidFill>
                  <a:srgbClr val="000000"/>
                </a:solidFill>
                <a:cs typeface="Calibri"/>
              </a:rPr>
              <a:t>Thésée</a:t>
            </a:r>
            <a:endParaRPr lang="fr-FR" sz="2500" dirty="0">
              <a:solidFill>
                <a:srgbClr val="000000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456FA58-3228-4FA2-8530-908C54178A80}"/>
              </a:ext>
            </a:extLst>
          </p:cNvPr>
          <p:cNvSpPr/>
          <p:nvPr/>
        </p:nvSpPr>
        <p:spPr>
          <a:xfrm>
            <a:off x="1783373" y="2949819"/>
            <a:ext cx="1219199" cy="480647"/>
          </a:xfrm>
          <a:prstGeom prst="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0000"/>
              </a:solidFill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21AC1FE2-B5AB-4222-90F1-15D2491F9A02}"/>
              </a:ext>
            </a:extLst>
          </p:cNvPr>
          <p:cNvSpPr txBox="1"/>
          <p:nvPr/>
        </p:nvSpPr>
        <p:spPr>
          <a:xfrm>
            <a:off x="1781907" y="2954214"/>
            <a:ext cx="1746738" cy="4770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2500">
                <a:solidFill>
                  <a:srgbClr val="000000"/>
                </a:solidFill>
                <a:cs typeface="Calibri"/>
              </a:rPr>
              <a:t>Antiope</a:t>
            </a:r>
            <a:endParaRPr lang="fr-FR" sz="2500">
              <a:solidFill>
                <a:srgbClr val="000000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1A2D9C6-C755-4095-AE15-EEF2E6FB96F0}"/>
              </a:ext>
            </a:extLst>
          </p:cNvPr>
          <p:cNvSpPr/>
          <p:nvPr/>
        </p:nvSpPr>
        <p:spPr>
          <a:xfrm>
            <a:off x="2299187" y="1425818"/>
            <a:ext cx="1500553" cy="480647"/>
          </a:xfrm>
          <a:prstGeom prst="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F3EC540-028F-4729-8316-9F1732EAC2BC}"/>
              </a:ext>
            </a:extLst>
          </p:cNvPr>
          <p:cNvSpPr txBox="1"/>
          <p:nvPr/>
        </p:nvSpPr>
        <p:spPr>
          <a:xfrm>
            <a:off x="2297723" y="1430214"/>
            <a:ext cx="1746738" cy="4770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2500" dirty="0">
                <a:solidFill>
                  <a:schemeClr val="bg1"/>
                </a:solidFill>
                <a:cs typeface="Calibri"/>
              </a:rPr>
              <a:t>Pandion II</a:t>
            </a:r>
            <a:endParaRPr lang="fr-FR" sz="250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56805104-D3BB-4CA3-A794-33109065D2F3}"/>
              </a:ext>
            </a:extLst>
          </p:cNvPr>
          <p:cNvCxnSpPr>
            <a:cxnSpLocks/>
          </p:cNvCxnSpPr>
          <p:nvPr/>
        </p:nvCxnSpPr>
        <p:spPr>
          <a:xfrm flipH="1" flipV="1">
            <a:off x="799366" y="2118212"/>
            <a:ext cx="46891" cy="2872153"/>
          </a:xfrm>
          <a:prstGeom prst="straightConnector1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" name="Titre 1">
            <a:extLst>
              <a:ext uri="{FF2B5EF4-FFF2-40B4-BE49-F238E27FC236}">
                <a16:creationId xmlns:a16="http://schemas.microsoft.com/office/drawing/2014/main" id="{DC92128E-D643-4093-9552-CD371F4CB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5062" y="-23446"/>
            <a:ext cx="10131425" cy="1456267"/>
          </a:xfrm>
        </p:spPr>
        <p:txBody>
          <a:bodyPr>
            <a:normAutofit fontScale="90000"/>
          </a:bodyPr>
          <a:lstStyle/>
          <a:p>
            <a:r>
              <a:rPr lang="fr-FR" sz="4500" dirty="0">
                <a:latin typeface="Arial Black"/>
                <a:ea typeface="+mj-lt"/>
                <a:cs typeface="+mj-lt"/>
              </a:rPr>
              <a:t>Liens familiaux  et amicaux</a:t>
            </a:r>
          </a:p>
          <a:p>
            <a:endParaRPr lang="fr-FR" sz="4500" dirty="0">
              <a:latin typeface="Arial Black"/>
              <a:cs typeface="Calibri Light"/>
            </a:endParaRPr>
          </a:p>
        </p:txBody>
      </p: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F55F63CD-9A90-4AB8-B89D-F8E0DBCF12A4}"/>
              </a:ext>
            </a:extLst>
          </p:cNvPr>
          <p:cNvCxnSpPr/>
          <p:nvPr/>
        </p:nvCxnSpPr>
        <p:spPr>
          <a:xfrm flipV="1">
            <a:off x="799367" y="1696182"/>
            <a:ext cx="1418493" cy="445476"/>
          </a:xfrm>
          <a:prstGeom prst="straightConnector1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E662BFA9-80E7-4821-95AD-F54C933D32A3}"/>
              </a:ext>
            </a:extLst>
          </p:cNvPr>
          <p:cNvCxnSpPr>
            <a:cxnSpLocks/>
          </p:cNvCxnSpPr>
          <p:nvPr/>
        </p:nvCxnSpPr>
        <p:spPr>
          <a:xfrm>
            <a:off x="3905981" y="1719626"/>
            <a:ext cx="1289540" cy="1137140"/>
          </a:xfrm>
          <a:prstGeom prst="straightConnector1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925B6153-6337-401B-858A-B99B53F6EDB2}"/>
              </a:ext>
            </a:extLst>
          </p:cNvPr>
          <p:cNvCxnSpPr/>
          <p:nvPr/>
        </p:nvCxnSpPr>
        <p:spPr>
          <a:xfrm flipV="1">
            <a:off x="3075842" y="3198934"/>
            <a:ext cx="1488832" cy="0"/>
          </a:xfrm>
          <a:prstGeom prst="straightConnector1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0A789EA2-365B-4BEB-8A0F-8C84B3C1A2B0}"/>
              </a:ext>
            </a:extLst>
          </p:cNvPr>
          <p:cNvCxnSpPr>
            <a:cxnSpLocks/>
          </p:cNvCxnSpPr>
          <p:nvPr/>
        </p:nvCxnSpPr>
        <p:spPr>
          <a:xfrm>
            <a:off x="5877656" y="3198933"/>
            <a:ext cx="1500555" cy="0"/>
          </a:xfrm>
          <a:prstGeom prst="straightConnector1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A2DB0932-F226-49BE-9466-45B9B2A4BB4F}"/>
              </a:ext>
            </a:extLst>
          </p:cNvPr>
          <p:cNvCxnSpPr>
            <a:cxnSpLocks/>
          </p:cNvCxnSpPr>
          <p:nvPr/>
        </p:nvCxnSpPr>
        <p:spPr>
          <a:xfrm>
            <a:off x="1446333" y="5367702"/>
            <a:ext cx="550985" cy="0"/>
          </a:xfrm>
          <a:prstGeom prst="straightConnector1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2" name="Connecteur droit avec flèche 21">
            <a:extLst>
              <a:ext uri="{FF2B5EF4-FFF2-40B4-BE49-F238E27FC236}">
                <a16:creationId xmlns:a16="http://schemas.microsoft.com/office/drawing/2014/main" id="{6B66A0EA-D56A-4B71-9C79-F7CA8277C3F6}"/>
              </a:ext>
            </a:extLst>
          </p:cNvPr>
          <p:cNvCxnSpPr>
            <a:cxnSpLocks/>
          </p:cNvCxnSpPr>
          <p:nvPr/>
        </p:nvCxnSpPr>
        <p:spPr>
          <a:xfrm>
            <a:off x="2560026" y="5367702"/>
            <a:ext cx="656493" cy="0"/>
          </a:xfrm>
          <a:prstGeom prst="straightConnector1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Connecteur droit avec flèche 23">
            <a:extLst>
              <a:ext uri="{FF2B5EF4-FFF2-40B4-BE49-F238E27FC236}">
                <a16:creationId xmlns:a16="http://schemas.microsoft.com/office/drawing/2014/main" id="{A4BDDC5C-F1A9-4632-9DF3-92813FD076B8}"/>
              </a:ext>
            </a:extLst>
          </p:cNvPr>
          <p:cNvCxnSpPr/>
          <p:nvPr/>
        </p:nvCxnSpPr>
        <p:spPr>
          <a:xfrm flipV="1">
            <a:off x="4803530" y="5430715"/>
            <a:ext cx="1488831" cy="11723"/>
          </a:xfrm>
          <a:prstGeom prst="straightConnector1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A38E0A73-59A9-498B-84BE-6A8702EC74CF}"/>
              </a:ext>
            </a:extLst>
          </p:cNvPr>
          <p:cNvCxnSpPr>
            <a:cxnSpLocks/>
          </p:cNvCxnSpPr>
          <p:nvPr/>
        </p:nvCxnSpPr>
        <p:spPr>
          <a:xfrm>
            <a:off x="3861286" y="3198932"/>
            <a:ext cx="11723" cy="1793631"/>
          </a:xfrm>
          <a:prstGeom prst="straightConnector1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4C8FF574-C4E8-406D-83ED-831FE6232793}"/>
              </a:ext>
            </a:extLst>
          </p:cNvPr>
          <p:cNvCxnSpPr>
            <a:cxnSpLocks/>
          </p:cNvCxnSpPr>
          <p:nvPr/>
        </p:nvCxnSpPr>
        <p:spPr>
          <a:xfrm>
            <a:off x="6827224" y="3198932"/>
            <a:ext cx="23446" cy="1664677"/>
          </a:xfrm>
          <a:prstGeom prst="straightConnector1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6F8DD75B-F7AF-4A22-90BB-7C7FD185A628}"/>
              </a:ext>
            </a:extLst>
          </p:cNvPr>
          <p:cNvCxnSpPr/>
          <p:nvPr/>
        </p:nvCxnSpPr>
        <p:spPr>
          <a:xfrm flipH="1">
            <a:off x="4766164" y="3482486"/>
            <a:ext cx="2614246" cy="1641231"/>
          </a:xfrm>
          <a:prstGeom prst="straightConnector1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8" name="Connecteur droit avec flèche 27">
            <a:extLst>
              <a:ext uri="{FF2B5EF4-FFF2-40B4-BE49-F238E27FC236}">
                <a16:creationId xmlns:a16="http://schemas.microsoft.com/office/drawing/2014/main" id="{D16F1381-3CFB-45FC-8ED9-AA685213372B}"/>
              </a:ext>
            </a:extLst>
          </p:cNvPr>
          <p:cNvCxnSpPr/>
          <p:nvPr/>
        </p:nvCxnSpPr>
        <p:spPr>
          <a:xfrm>
            <a:off x="2941760" y="4530235"/>
            <a:ext cx="328246" cy="515815"/>
          </a:xfrm>
          <a:prstGeom prst="straightConnector1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id="{71221AAA-59DE-45AE-995F-4A0298FDE115}"/>
              </a:ext>
            </a:extLst>
          </p:cNvPr>
          <p:cNvSpPr/>
          <p:nvPr/>
        </p:nvSpPr>
        <p:spPr>
          <a:xfrm>
            <a:off x="9321310" y="1214802"/>
            <a:ext cx="621323" cy="480647"/>
          </a:xfrm>
          <a:prstGeom prst="rect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8" name="Connecteur droit avec flèche 37">
            <a:extLst>
              <a:ext uri="{FF2B5EF4-FFF2-40B4-BE49-F238E27FC236}">
                <a16:creationId xmlns:a16="http://schemas.microsoft.com/office/drawing/2014/main" id="{DDDCDED9-AA2C-4422-8478-557BFE79667C}"/>
              </a:ext>
            </a:extLst>
          </p:cNvPr>
          <p:cNvCxnSpPr>
            <a:cxnSpLocks/>
          </p:cNvCxnSpPr>
          <p:nvPr/>
        </p:nvCxnSpPr>
        <p:spPr>
          <a:xfrm>
            <a:off x="9347686" y="3492008"/>
            <a:ext cx="621325" cy="11723"/>
          </a:xfrm>
          <a:prstGeom prst="straightConnector1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9" name="Rectangle 38">
            <a:extLst>
              <a:ext uri="{FF2B5EF4-FFF2-40B4-BE49-F238E27FC236}">
                <a16:creationId xmlns:a16="http://schemas.microsoft.com/office/drawing/2014/main" id="{50FDCF8C-6893-441A-8697-9F1EE49F05E6}"/>
              </a:ext>
            </a:extLst>
          </p:cNvPr>
          <p:cNvSpPr/>
          <p:nvPr/>
        </p:nvSpPr>
        <p:spPr>
          <a:xfrm>
            <a:off x="9321309" y="1906464"/>
            <a:ext cx="621323" cy="480647"/>
          </a:xfrm>
          <a:prstGeom prst="rect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64BC0596-794B-48A7-AC9B-833475DA666E}"/>
              </a:ext>
            </a:extLst>
          </p:cNvPr>
          <p:cNvSpPr/>
          <p:nvPr/>
        </p:nvSpPr>
        <p:spPr>
          <a:xfrm>
            <a:off x="9321309" y="2609847"/>
            <a:ext cx="621323" cy="480647"/>
          </a:xfrm>
          <a:prstGeom prst="rect">
            <a:avLst/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1" name="Connecteur droit avec flèche 40">
            <a:extLst>
              <a:ext uri="{FF2B5EF4-FFF2-40B4-BE49-F238E27FC236}">
                <a16:creationId xmlns:a16="http://schemas.microsoft.com/office/drawing/2014/main" id="{E30EE728-D6F7-424A-895A-281A4D139F18}"/>
              </a:ext>
            </a:extLst>
          </p:cNvPr>
          <p:cNvCxnSpPr>
            <a:cxnSpLocks/>
          </p:cNvCxnSpPr>
          <p:nvPr/>
        </p:nvCxnSpPr>
        <p:spPr>
          <a:xfrm>
            <a:off x="9347685" y="4171945"/>
            <a:ext cx="621325" cy="11723"/>
          </a:xfrm>
          <a:prstGeom prst="straightConnector1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2" name="Connecteur droit avec flèche 41">
            <a:extLst>
              <a:ext uri="{FF2B5EF4-FFF2-40B4-BE49-F238E27FC236}">
                <a16:creationId xmlns:a16="http://schemas.microsoft.com/office/drawing/2014/main" id="{C43D5E75-D270-4401-ABF3-17D2E61B5A01}"/>
              </a:ext>
            </a:extLst>
          </p:cNvPr>
          <p:cNvCxnSpPr>
            <a:cxnSpLocks/>
          </p:cNvCxnSpPr>
          <p:nvPr/>
        </p:nvCxnSpPr>
        <p:spPr>
          <a:xfrm>
            <a:off x="9394577" y="4828438"/>
            <a:ext cx="621325" cy="11723"/>
          </a:xfrm>
          <a:prstGeom prst="straightConnector1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3" name="Connecteur droit avec flèche 42">
            <a:extLst>
              <a:ext uri="{FF2B5EF4-FFF2-40B4-BE49-F238E27FC236}">
                <a16:creationId xmlns:a16="http://schemas.microsoft.com/office/drawing/2014/main" id="{6DC64CF3-654A-4C92-8FF0-9449B151D3F7}"/>
              </a:ext>
            </a:extLst>
          </p:cNvPr>
          <p:cNvCxnSpPr>
            <a:cxnSpLocks/>
          </p:cNvCxnSpPr>
          <p:nvPr/>
        </p:nvCxnSpPr>
        <p:spPr>
          <a:xfrm>
            <a:off x="9394577" y="5578715"/>
            <a:ext cx="621325" cy="11723"/>
          </a:xfrm>
          <a:prstGeom prst="straightConnector1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44" name="ZoneTexte 43">
            <a:extLst>
              <a:ext uri="{FF2B5EF4-FFF2-40B4-BE49-F238E27FC236}">
                <a16:creationId xmlns:a16="http://schemas.microsoft.com/office/drawing/2014/main" id="{B899EF69-CC1A-423C-B121-8BF550637AD0}"/>
              </a:ext>
            </a:extLst>
          </p:cNvPr>
          <p:cNvSpPr txBox="1"/>
          <p:nvPr/>
        </p:nvSpPr>
        <p:spPr>
          <a:xfrm>
            <a:off x="10085510" y="1304925"/>
            <a:ext cx="1981200" cy="258532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>
                <a:cs typeface="Calibri"/>
              </a:rPr>
              <a:t>Faible importance</a:t>
            </a:r>
          </a:p>
          <a:p>
            <a:endParaRPr lang="fr-FR" dirty="0">
              <a:cs typeface="Calibri"/>
            </a:endParaRPr>
          </a:p>
          <a:p>
            <a:r>
              <a:rPr lang="fr-FR" dirty="0">
                <a:cs typeface="Calibri"/>
              </a:rPr>
              <a:t>    Importance  </a:t>
            </a:r>
          </a:p>
          <a:p>
            <a:r>
              <a:rPr lang="fr-FR" dirty="0">
                <a:cs typeface="Calibri"/>
              </a:rPr>
              <a:t>      moyenne</a:t>
            </a:r>
            <a:endParaRPr lang="fr-FR" dirty="0"/>
          </a:p>
          <a:p>
            <a:endParaRPr lang="fr-FR" dirty="0">
              <a:cs typeface="Calibri"/>
            </a:endParaRPr>
          </a:p>
          <a:p>
            <a:r>
              <a:rPr lang="fr-FR" dirty="0">
                <a:cs typeface="Calibri"/>
              </a:rPr>
              <a:t>Forte importance</a:t>
            </a:r>
          </a:p>
          <a:p>
            <a:endParaRPr lang="fr-FR" dirty="0">
              <a:cs typeface="Calibri"/>
            </a:endParaRPr>
          </a:p>
          <a:p>
            <a:endParaRPr lang="fr-FR" dirty="0">
              <a:cs typeface="Calibri"/>
            </a:endParaRPr>
          </a:p>
          <a:p>
            <a:endParaRPr lang="fr-FR" dirty="0">
              <a:cs typeface="Calibri"/>
            </a:endParaRP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04989C91-D907-470A-B2A2-26C00C24BAD9}"/>
              </a:ext>
            </a:extLst>
          </p:cNvPr>
          <p:cNvSpPr txBox="1"/>
          <p:nvPr/>
        </p:nvSpPr>
        <p:spPr>
          <a:xfrm>
            <a:off x="10087707" y="3300047"/>
            <a:ext cx="1910862" cy="258532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dirty="0"/>
              <a:t>Descendance</a:t>
            </a:r>
          </a:p>
          <a:p>
            <a:endParaRPr lang="fr-FR" dirty="0">
              <a:cs typeface="Calibri"/>
            </a:endParaRPr>
          </a:p>
          <a:p>
            <a:r>
              <a:rPr lang="fr-FR" dirty="0">
                <a:cs typeface="Calibri"/>
              </a:rPr>
              <a:t>Liens familiaux </a:t>
            </a:r>
          </a:p>
          <a:p>
            <a:r>
              <a:rPr lang="fr-FR" dirty="0">
                <a:cs typeface="Calibri"/>
              </a:rPr>
              <a:t>       Indirecte</a:t>
            </a:r>
          </a:p>
          <a:p>
            <a:endParaRPr lang="fr-FR" dirty="0">
              <a:cs typeface="Calibri"/>
            </a:endParaRPr>
          </a:p>
          <a:p>
            <a:r>
              <a:rPr lang="fr-FR" dirty="0">
                <a:cs typeface="Calibri"/>
              </a:rPr>
              <a:t>Liens amicaux</a:t>
            </a:r>
          </a:p>
          <a:p>
            <a:endParaRPr lang="fr-FR" dirty="0">
              <a:cs typeface="Calibri"/>
            </a:endParaRPr>
          </a:p>
          <a:p>
            <a:endParaRPr lang="fr-FR" dirty="0">
              <a:cs typeface="Calibri"/>
            </a:endParaRPr>
          </a:p>
          <a:p>
            <a:r>
              <a:rPr lang="fr-FR" dirty="0">
                <a:cs typeface="Calibri"/>
              </a:rPr>
              <a:t>Lien   directe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7BE0F95-82C9-41C5-9EB7-9E9A5E9F3E00}"/>
              </a:ext>
            </a:extLst>
          </p:cNvPr>
          <p:cNvSpPr txBox="1"/>
          <p:nvPr/>
        </p:nvSpPr>
        <p:spPr>
          <a:xfrm>
            <a:off x="1973451" y="4931042"/>
            <a:ext cx="534691" cy="93871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sz="5500">
                <a:solidFill>
                  <a:srgbClr val="FF0000"/>
                </a:solidFill>
                <a:ea typeface="+mn-lt"/>
                <a:cs typeface="+mn-lt"/>
              </a:rPr>
              <a:t>♥</a:t>
            </a:r>
          </a:p>
        </p:txBody>
      </p:sp>
    </p:spTree>
    <p:extLst>
      <p:ext uri="{BB962C8B-B14F-4D97-AF65-F5344CB8AC3E}">
        <p14:creationId xmlns:p14="http://schemas.microsoft.com/office/powerpoint/2010/main" val="385934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A989201F-48D9-4992-A49D-A88831FEC2B7}"/>
              </a:ext>
            </a:extLst>
          </p:cNvPr>
          <p:cNvSpPr txBox="1">
            <a:spLocks/>
          </p:cNvSpPr>
          <p:nvPr/>
        </p:nvSpPr>
        <p:spPr>
          <a:xfrm>
            <a:off x="662356" y="-234461"/>
            <a:ext cx="11221671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FR" sz="6000" dirty="0">
                <a:latin typeface="Arial Black"/>
                <a:ea typeface="+mj-lt"/>
                <a:cs typeface="+mj-lt"/>
              </a:rPr>
              <a:t>Présentation d’Hippolyte </a:t>
            </a:r>
            <a:endParaRPr lang="fr-FR" sz="6000">
              <a:latin typeface="Arial Black"/>
              <a:ea typeface="+mj-lt"/>
              <a:cs typeface="+mj-lt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64F7BF2-B10C-4DEE-8D7E-5793A1C7EE61}"/>
              </a:ext>
            </a:extLst>
          </p:cNvPr>
          <p:cNvSpPr txBox="1"/>
          <p:nvPr/>
        </p:nvSpPr>
        <p:spPr>
          <a:xfrm>
            <a:off x="1525549" y="1282460"/>
            <a:ext cx="3434861" cy="8617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2500">
                <a:latin typeface="Arial Black"/>
              </a:rPr>
              <a:t>- Fils de Thésée </a:t>
            </a:r>
            <a:endParaRPr lang="fr-FR">
              <a:latin typeface="Calibri" panose="020F0502020204030204"/>
              <a:cs typeface="Calibri" panose="020F0502020204030204"/>
            </a:endParaRPr>
          </a:p>
          <a:p>
            <a:r>
              <a:rPr lang="fr-FR" sz="2500">
                <a:latin typeface="Arial Black"/>
              </a:rPr>
              <a:t>    et Antiope</a:t>
            </a:r>
            <a:endParaRPr lang="fr-FR">
              <a:cs typeface="Calibri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BC9B62F-EF7C-456C-84AD-58F6EE055F2B}"/>
              </a:ext>
            </a:extLst>
          </p:cNvPr>
          <p:cNvSpPr txBox="1"/>
          <p:nvPr/>
        </p:nvSpPr>
        <p:spPr>
          <a:xfrm>
            <a:off x="1525547" y="2840965"/>
            <a:ext cx="3516922" cy="12464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2500" dirty="0">
                <a:latin typeface="Arial Black"/>
              </a:rPr>
              <a:t>- Admiratif  </a:t>
            </a:r>
            <a:r>
              <a:rPr lang="fr-FR" sz="2500">
                <a:latin typeface="Arial Black"/>
                <a:ea typeface="+mn-lt"/>
                <a:cs typeface="+mn-lt"/>
              </a:rPr>
              <a:t>et </a:t>
            </a:r>
            <a:endParaRPr lang="fr-FR">
              <a:latin typeface="Calibri" panose="020F0502020204030204"/>
              <a:ea typeface="+mn-lt"/>
              <a:cs typeface="+mn-lt"/>
            </a:endParaRPr>
          </a:p>
          <a:p>
            <a:r>
              <a:rPr lang="fr-FR" sz="2500">
                <a:latin typeface="Arial Black"/>
                <a:ea typeface="+mn-lt"/>
                <a:cs typeface="+mn-lt"/>
              </a:rPr>
              <a:t>jaloux</a:t>
            </a:r>
            <a:r>
              <a:rPr lang="fr-FR" sz="2500">
                <a:latin typeface="Arial Black"/>
              </a:rPr>
              <a:t> de son père</a:t>
            </a:r>
            <a:endParaRPr lang="fr-FR">
              <a:cs typeface="Calibri"/>
            </a:endParaRPr>
          </a:p>
          <a:p>
            <a:r>
              <a:rPr lang="fr-FR" sz="2500" dirty="0">
                <a:latin typeface="Arial Black"/>
                <a:cs typeface="Calibri"/>
              </a:rPr>
              <a:t>            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A597A159-88EA-4339-B1B6-872252E64D58}"/>
              </a:ext>
            </a:extLst>
          </p:cNvPr>
          <p:cNvSpPr txBox="1"/>
          <p:nvPr/>
        </p:nvSpPr>
        <p:spPr>
          <a:xfrm>
            <a:off x="1091795" y="4571560"/>
            <a:ext cx="3673966" cy="163121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2500" dirty="0">
                <a:latin typeface="Arial Black"/>
              </a:rPr>
              <a:t>- Chaste mais </a:t>
            </a:r>
            <a:r>
              <a:rPr lang="fr-FR" sz="2500">
                <a:latin typeface="Arial Black"/>
              </a:rPr>
              <a:t>epris </a:t>
            </a:r>
            <a:endParaRPr lang="fr-FR">
              <a:latin typeface="Calibri" panose="020F0502020204030204"/>
              <a:cs typeface="Calibri" panose="020F0502020204030204"/>
            </a:endParaRPr>
          </a:p>
          <a:p>
            <a:r>
              <a:rPr lang="fr-FR" sz="2500">
                <a:latin typeface="Arial Black"/>
              </a:rPr>
              <a:t>    d'amour pour </a:t>
            </a:r>
            <a:r>
              <a:rPr lang="fr-FR" sz="2500" dirty="0">
                <a:latin typeface="Arial Black"/>
              </a:rPr>
              <a:t>aricie</a:t>
            </a:r>
            <a:r>
              <a:rPr lang="fr-FR" sz="1000" dirty="0">
                <a:latin typeface="Arial Black"/>
                <a:ea typeface="+mn-lt"/>
                <a:cs typeface="+mn-lt"/>
              </a:rPr>
              <a:t> </a:t>
            </a:r>
            <a:r>
              <a:rPr lang="fr-FR" sz="2500" dirty="0">
                <a:latin typeface="Arial Black"/>
                <a:ea typeface="+mn-lt"/>
                <a:cs typeface="+mn-lt"/>
              </a:rPr>
              <a:t>→</a:t>
            </a:r>
            <a:r>
              <a:rPr lang="fr-FR" sz="1000" dirty="0">
                <a:latin typeface="Arial Black"/>
                <a:ea typeface="+mn-lt"/>
                <a:cs typeface="+mn-lt"/>
              </a:rPr>
              <a:t> </a:t>
            </a:r>
            <a:r>
              <a:rPr lang="fr-FR" sz="2500" dirty="0">
                <a:latin typeface="Arial Black"/>
                <a:ea typeface="+mn-lt"/>
                <a:cs typeface="+mn-lt"/>
              </a:rPr>
              <a:t>compassion</a:t>
            </a:r>
            <a:endParaRPr lang="fr-FR">
              <a:cs typeface="Calibri" panose="020F0502020204030204"/>
            </a:endParaRPr>
          </a:p>
          <a:p>
            <a:endParaRPr lang="fr-FR" sz="2500" dirty="0">
              <a:latin typeface="Arial Black"/>
              <a:ea typeface="+mn-lt"/>
              <a:cs typeface="+mn-lt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2A82E7E-38A2-436D-8BE0-80CDCF3454A7}"/>
              </a:ext>
            </a:extLst>
          </p:cNvPr>
          <p:cNvSpPr txBox="1"/>
          <p:nvPr/>
        </p:nvSpPr>
        <p:spPr>
          <a:xfrm>
            <a:off x="7129179" y="1350587"/>
            <a:ext cx="3739661" cy="4770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500">
                <a:latin typeface="Arial Black"/>
              </a:rPr>
              <a:t>- Valeur de Guerrier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D335B458-1E53-46D0-B825-60388DF62625}"/>
              </a:ext>
            </a:extLst>
          </p:cNvPr>
          <p:cNvSpPr txBox="1"/>
          <p:nvPr/>
        </p:nvSpPr>
        <p:spPr>
          <a:xfrm>
            <a:off x="7588149" y="4356120"/>
            <a:ext cx="3246894" cy="12464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500" dirty="0">
                <a:latin typeface="Arial Black"/>
              </a:rPr>
              <a:t>- L'idéel de l'homme </a:t>
            </a:r>
            <a:r>
              <a:rPr lang="en-US" sz="2500">
                <a:latin typeface="Arial Black"/>
              </a:rPr>
              <a:t>honnête du XVIIe siècle</a:t>
            </a:r>
            <a:endParaRPr lang="fr-FR" sz="2500">
              <a:latin typeface="Arial Black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F804A87F-9BE8-498F-9B4A-57A0AD95B0D5}"/>
              </a:ext>
            </a:extLst>
          </p:cNvPr>
          <p:cNvSpPr txBox="1"/>
          <p:nvPr/>
        </p:nvSpPr>
        <p:spPr>
          <a:xfrm>
            <a:off x="7246409" y="2757355"/>
            <a:ext cx="2965938" cy="8617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500">
                <a:latin typeface="Arial Black"/>
              </a:rPr>
              <a:t>- Un chasseur </a:t>
            </a:r>
            <a:endParaRPr lang="en-US" sz="2500">
              <a:latin typeface="Calibri"/>
              <a:ea typeface="+mn-lt"/>
              <a:cs typeface="+mn-lt"/>
            </a:endParaRPr>
          </a:p>
          <a:p>
            <a:r>
              <a:rPr lang="en-US" sz="2500">
                <a:latin typeface="Arial Black"/>
                <a:ea typeface="+mn-lt"/>
                <a:cs typeface="+mn-lt"/>
              </a:rPr>
              <a:t>     hors pair </a:t>
            </a:r>
            <a:endParaRPr lang="en-US" sz="25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96871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B8065AF4-FCF5-45DE-B7B2-321178534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924" y="199292"/>
            <a:ext cx="11139608" cy="1456267"/>
          </a:xfrm>
        </p:spPr>
        <p:txBody>
          <a:bodyPr>
            <a:normAutofit fontScale="90000"/>
          </a:bodyPr>
          <a:lstStyle/>
          <a:p>
            <a:r>
              <a:rPr lang="fr-FR" sz="6000" dirty="0">
                <a:latin typeface="Arial Black"/>
                <a:ea typeface="+mj-lt"/>
                <a:cs typeface="+mj-lt"/>
              </a:rPr>
              <a:t>L'évolution d'Hippolyte </a:t>
            </a:r>
          </a:p>
          <a:p>
            <a:endParaRPr lang="fr-FR" sz="6000" dirty="0">
              <a:latin typeface="Arial Black"/>
              <a:cs typeface="Calibri Light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1CC5F99-ED1A-43D9-9C0D-9936F31B9A98}"/>
              </a:ext>
            </a:extLst>
          </p:cNvPr>
          <p:cNvSpPr txBox="1"/>
          <p:nvPr/>
        </p:nvSpPr>
        <p:spPr>
          <a:xfrm>
            <a:off x="550985" y="1289538"/>
            <a:ext cx="3563815" cy="378565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2400" u="sng" dirty="0">
                <a:latin typeface="Arial Black"/>
              </a:rPr>
              <a:t>Début de la pièce :</a:t>
            </a:r>
            <a:endParaRPr lang="fr-FR" sz="2400" u="sng">
              <a:latin typeface="Arial Black"/>
              <a:cs typeface="Calibri"/>
            </a:endParaRPr>
          </a:p>
          <a:p>
            <a:endParaRPr lang="fr-FR" sz="2400" dirty="0">
              <a:latin typeface="Arial Black"/>
              <a:cs typeface="Calibri"/>
            </a:endParaRPr>
          </a:p>
          <a:p>
            <a:r>
              <a:rPr lang="fr-FR" sz="2400" dirty="0">
                <a:latin typeface="Arial Black"/>
                <a:cs typeface="Calibri"/>
              </a:rPr>
              <a:t>-Homme idéale, courageux et fidèle</a:t>
            </a:r>
          </a:p>
          <a:p>
            <a:endParaRPr lang="fr-FR" sz="2400" dirty="0">
              <a:latin typeface="Arial Black"/>
              <a:cs typeface="Calibri"/>
            </a:endParaRPr>
          </a:p>
          <a:p>
            <a:r>
              <a:rPr lang="fr-FR" sz="2400" dirty="0">
                <a:latin typeface="Arial Black"/>
                <a:cs typeface="Calibri"/>
              </a:rPr>
              <a:t>-Part retrouver son père</a:t>
            </a:r>
          </a:p>
          <a:p>
            <a:endParaRPr lang="fr-FR" sz="2400" dirty="0">
              <a:latin typeface="Arial Black"/>
              <a:cs typeface="Calibri"/>
            </a:endParaRPr>
          </a:p>
          <a:p>
            <a:r>
              <a:rPr lang="fr-FR" sz="2400" dirty="0">
                <a:latin typeface="Arial Black"/>
                <a:cs typeface="Calibri"/>
              </a:rPr>
              <a:t>-N'aime pas Phèdre, qui la persécute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DB9A8253-359A-4868-AC30-D54BEBF2B840}"/>
              </a:ext>
            </a:extLst>
          </p:cNvPr>
          <p:cNvSpPr txBox="1"/>
          <p:nvPr/>
        </p:nvSpPr>
        <p:spPr>
          <a:xfrm>
            <a:off x="4513384" y="1289536"/>
            <a:ext cx="3563815" cy="40934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2000" u="sng" dirty="0">
                <a:latin typeface="Arial Black"/>
                <a:cs typeface="Arial"/>
              </a:rPr>
              <a:t>Acte II, Scène 5:</a:t>
            </a:r>
          </a:p>
          <a:p>
            <a:endParaRPr lang="fr-FR" sz="2000" dirty="0">
              <a:latin typeface="Arial Black"/>
              <a:cs typeface="Arial"/>
            </a:endParaRPr>
          </a:p>
          <a:p>
            <a:r>
              <a:rPr lang="fr-FR" sz="2000" dirty="0">
                <a:latin typeface="Arial Black"/>
                <a:cs typeface="Arial"/>
              </a:rPr>
              <a:t>-Hippolyte apprend que Phèdre l'aime d'un amour impossible et incestueux</a:t>
            </a:r>
          </a:p>
          <a:p>
            <a:endParaRPr lang="fr-FR" sz="2000" dirty="0">
              <a:latin typeface="Arial Black"/>
              <a:cs typeface="Arial"/>
            </a:endParaRPr>
          </a:p>
          <a:p>
            <a:r>
              <a:rPr lang="fr-FR" sz="2000" dirty="0">
                <a:latin typeface="Arial Black"/>
                <a:cs typeface="Arial"/>
              </a:rPr>
              <a:t>-Refuse de tuer Phèdre suite à sa demande,</a:t>
            </a:r>
          </a:p>
          <a:p>
            <a:r>
              <a:rPr lang="fr-FR" sz="2000" dirty="0">
                <a:latin typeface="Arial Black"/>
                <a:cs typeface="Arial"/>
              </a:rPr>
              <a:t> fidèle à son père</a:t>
            </a:r>
            <a:endParaRPr lang="fr-FR" sz="2000">
              <a:cs typeface="Calibri"/>
            </a:endParaRPr>
          </a:p>
          <a:p>
            <a:endParaRPr lang="fr-FR" sz="2000" dirty="0">
              <a:latin typeface="Arial Black"/>
              <a:cs typeface="Arial"/>
            </a:endParaRPr>
          </a:p>
          <a:p>
            <a:r>
              <a:rPr lang="fr-FR" sz="2000" dirty="0">
                <a:latin typeface="Arial Black"/>
                <a:cs typeface="Arial"/>
              </a:rPr>
              <a:t>-Horrifié, Hippolyte part du palais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95A1811-3250-4C33-B80B-BA9DD0B3991F}"/>
              </a:ext>
            </a:extLst>
          </p:cNvPr>
          <p:cNvSpPr txBox="1"/>
          <p:nvPr/>
        </p:nvSpPr>
        <p:spPr>
          <a:xfrm>
            <a:off x="8475783" y="1289537"/>
            <a:ext cx="3563815" cy="440120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2000" u="sng" dirty="0">
                <a:latin typeface="Arial Black"/>
                <a:cs typeface="Calibri"/>
              </a:rPr>
              <a:t>Fin de la pièce :</a:t>
            </a:r>
          </a:p>
          <a:p>
            <a:endParaRPr lang="fr-FR" sz="2000" dirty="0">
              <a:latin typeface="Arial Black"/>
              <a:cs typeface="Calibri"/>
            </a:endParaRPr>
          </a:p>
          <a:p>
            <a:r>
              <a:rPr lang="fr-FR" sz="2000" dirty="0">
                <a:latin typeface="Arial Black"/>
                <a:cs typeface="Calibri"/>
              </a:rPr>
              <a:t>Acte Vi, scène 2:</a:t>
            </a:r>
          </a:p>
          <a:p>
            <a:endParaRPr lang="fr-FR" sz="2000" dirty="0">
              <a:latin typeface="Arial Black"/>
              <a:cs typeface="Calibri"/>
            </a:endParaRPr>
          </a:p>
          <a:p>
            <a:r>
              <a:rPr lang="fr-FR" sz="2000" dirty="0">
                <a:latin typeface="Arial Black"/>
                <a:cs typeface="Calibri"/>
              </a:rPr>
              <a:t>-Thésée exile son fils </a:t>
            </a:r>
            <a:r>
              <a:rPr lang="fr-FR" sz="2000">
                <a:latin typeface="Arial Black"/>
                <a:cs typeface="Calibri"/>
              </a:rPr>
              <a:t>suite aux calomnies </a:t>
            </a:r>
            <a:r>
              <a:rPr lang="fr-FR" sz="2000" dirty="0">
                <a:latin typeface="Arial Black"/>
                <a:cs typeface="Calibri"/>
              </a:rPr>
              <a:t>d'</a:t>
            </a:r>
            <a:r>
              <a:rPr lang="fr-FR" sz="2000" err="1">
                <a:latin typeface="Arial Black"/>
                <a:cs typeface="Calibri"/>
              </a:rPr>
              <a:t>Oenone</a:t>
            </a:r>
            <a:r>
              <a:rPr lang="fr-FR" sz="2000" dirty="0">
                <a:latin typeface="Arial Black"/>
                <a:cs typeface="Calibri"/>
              </a:rPr>
              <a:t> et appelle à la colère de Neptune</a:t>
            </a:r>
          </a:p>
          <a:p>
            <a:endParaRPr lang="fr-FR" sz="2000" dirty="0">
              <a:latin typeface="Arial Black"/>
              <a:cs typeface="Calibri"/>
            </a:endParaRPr>
          </a:p>
          <a:p>
            <a:r>
              <a:rPr lang="fr-FR" sz="2000" dirty="0">
                <a:latin typeface="Arial Black"/>
                <a:cs typeface="Calibri"/>
              </a:rPr>
              <a:t>Acte V, scène 6:</a:t>
            </a:r>
          </a:p>
          <a:p>
            <a:endParaRPr lang="fr-FR" sz="2000" dirty="0">
              <a:latin typeface="Arial Black"/>
              <a:cs typeface="Calibri"/>
            </a:endParaRPr>
          </a:p>
          <a:p>
            <a:r>
              <a:rPr lang="fr-FR" sz="2000" dirty="0">
                <a:latin typeface="Arial Black"/>
                <a:cs typeface="Calibri"/>
              </a:rPr>
              <a:t>-Théramène fait un long </a:t>
            </a:r>
            <a:r>
              <a:rPr lang="fr-FR" sz="2000" dirty="0">
                <a:latin typeface="Arial Black"/>
                <a:ea typeface="+mn-lt"/>
                <a:cs typeface="+mn-lt"/>
              </a:rPr>
              <a:t>récit</a:t>
            </a:r>
            <a:r>
              <a:rPr lang="fr-FR" sz="2000" dirty="0">
                <a:latin typeface="Arial Black"/>
                <a:cs typeface="Calibri"/>
              </a:rPr>
              <a:t> </a:t>
            </a:r>
            <a:r>
              <a:rPr lang="fr-FR" sz="2000" dirty="0">
                <a:latin typeface="Arial Black"/>
                <a:ea typeface="+mn-lt"/>
                <a:cs typeface="+mn-lt"/>
              </a:rPr>
              <a:t>élogieux</a:t>
            </a:r>
          </a:p>
          <a:p>
            <a:r>
              <a:rPr lang="fr-FR" sz="2000" dirty="0">
                <a:latin typeface="Arial Black"/>
                <a:cs typeface="Calibri"/>
              </a:rPr>
              <a:t> de la mort d'Hippolyte</a:t>
            </a:r>
            <a:endParaRPr lang="fr-FR" sz="2000">
              <a:cs typeface="Calibri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0F4DD65-B3A7-4099-99C5-B8678D8436EE}"/>
              </a:ext>
            </a:extLst>
          </p:cNvPr>
          <p:cNvSpPr txBox="1"/>
          <p:nvPr/>
        </p:nvSpPr>
        <p:spPr>
          <a:xfrm>
            <a:off x="353890" y="5910628"/>
            <a:ext cx="11383106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2100" dirty="0">
                <a:latin typeface="Arial Black"/>
              </a:rPr>
              <a:t>Conclusion : Finalement, Hippolyte meurt pour ne pas avoir dénoncer Phèdre.</a:t>
            </a:r>
            <a:r>
              <a:rPr lang="fr-FR" sz="2100" dirty="0">
                <a:latin typeface="Arial Black"/>
                <a:cs typeface="Calibri"/>
              </a:rPr>
              <a:t> Hippolyte voit ici son courage et son innocence tragiquement puni.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7940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17228376-C6FA-4784-90DC-70DE4BEC2012}"/>
              </a:ext>
            </a:extLst>
          </p:cNvPr>
          <p:cNvSpPr txBox="1">
            <a:spLocks/>
          </p:cNvSpPr>
          <p:nvPr/>
        </p:nvSpPr>
        <p:spPr>
          <a:xfrm>
            <a:off x="603742" y="-105506"/>
            <a:ext cx="11760931" cy="104595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FR" sz="5000" dirty="0">
                <a:latin typeface="Arial Black"/>
                <a:ea typeface="+mj-lt"/>
                <a:cs typeface="+mj-lt"/>
              </a:rPr>
              <a:t>Pourquoi avoir choisis Hippolyte</a:t>
            </a:r>
            <a:endParaRPr lang="fr-FR" sz="5000" dirty="0">
              <a:latin typeface="Arial Black"/>
              <a:cs typeface="Calibri Light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4130F8AF-24C3-453C-8128-389EABFCF9E7}"/>
              </a:ext>
            </a:extLst>
          </p:cNvPr>
          <p:cNvSpPr txBox="1"/>
          <p:nvPr/>
        </p:nvSpPr>
        <p:spPr>
          <a:xfrm>
            <a:off x="1400797" y="1513605"/>
            <a:ext cx="3200400" cy="12464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2500" dirty="0">
                <a:latin typeface="Arial Black"/>
              </a:rPr>
              <a:t>- Un personnage </a:t>
            </a:r>
            <a:endParaRPr lang="fr-FR" sz="2500">
              <a:latin typeface="Arial Black"/>
              <a:cs typeface="Calibri"/>
            </a:endParaRPr>
          </a:p>
          <a:p>
            <a:r>
              <a:rPr lang="fr-FR" sz="2500" dirty="0">
                <a:latin typeface="Arial Black"/>
                <a:cs typeface="Calibri"/>
              </a:rPr>
              <a:t>Décidé et intéressant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D7D3A0B-6EA2-4074-8A0C-44AFC945F750}"/>
              </a:ext>
            </a:extLst>
          </p:cNvPr>
          <p:cNvSpPr txBox="1"/>
          <p:nvPr/>
        </p:nvSpPr>
        <p:spPr>
          <a:xfrm>
            <a:off x="7461628" y="1466713"/>
            <a:ext cx="3200400" cy="8617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2500" dirty="0">
                <a:latin typeface="Arial Black"/>
              </a:rPr>
              <a:t>- Un destin tragique</a:t>
            </a:r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D647EBF-9B9B-4715-ADD3-C78498CF1C8D}"/>
              </a:ext>
            </a:extLst>
          </p:cNvPr>
          <p:cNvSpPr txBox="1"/>
          <p:nvPr/>
        </p:nvSpPr>
        <p:spPr>
          <a:xfrm>
            <a:off x="7461627" y="2990713"/>
            <a:ext cx="3200400" cy="8617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2500" dirty="0">
                <a:latin typeface="Arial Black"/>
              </a:rPr>
              <a:t>- Rendu plus humains </a:t>
            </a:r>
            <a:endParaRPr lang="fr-FR" sz="2500" dirty="0">
              <a:latin typeface="Arial Black"/>
              <a:cs typeface="Calibri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3230F0E-3A3D-42D6-B2E8-6FB69D407A22}"/>
              </a:ext>
            </a:extLst>
          </p:cNvPr>
          <p:cNvSpPr txBox="1"/>
          <p:nvPr/>
        </p:nvSpPr>
        <p:spPr>
          <a:xfrm>
            <a:off x="7461628" y="4538157"/>
            <a:ext cx="3200400" cy="12464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2500" dirty="0">
                <a:latin typeface="Arial Black"/>
              </a:rPr>
              <a:t>- Ressentiments de pitié envers </a:t>
            </a:r>
            <a:endParaRPr lang="fr-FR" sz="2500" dirty="0">
              <a:latin typeface="Arial Black"/>
              <a:cs typeface="Calibri"/>
            </a:endParaRPr>
          </a:p>
          <a:p>
            <a:r>
              <a:rPr lang="fr-FR" sz="2500" dirty="0">
                <a:latin typeface="Arial Black"/>
                <a:cs typeface="Calibri"/>
              </a:rPr>
              <a:t>Hippolyte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3303E23-4DAF-4506-889C-AD7E9C8F66AB}"/>
              </a:ext>
            </a:extLst>
          </p:cNvPr>
          <p:cNvSpPr txBox="1"/>
          <p:nvPr/>
        </p:nvSpPr>
        <p:spPr>
          <a:xfrm>
            <a:off x="1400797" y="3424466"/>
            <a:ext cx="3200400" cy="4770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2500" dirty="0">
                <a:latin typeface="Arial Black"/>
              </a:rPr>
              <a:t>- Subit son destin</a:t>
            </a:r>
            <a:endParaRPr lang="fr-FR" sz="2500" dirty="0">
              <a:latin typeface="Arial Black"/>
              <a:cs typeface="Calibri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AB6415C2-0909-4C75-B5B5-88187E6B2DD7}"/>
              </a:ext>
            </a:extLst>
          </p:cNvPr>
          <p:cNvSpPr txBox="1"/>
          <p:nvPr/>
        </p:nvSpPr>
        <p:spPr>
          <a:xfrm>
            <a:off x="1400796" y="4667113"/>
            <a:ext cx="3200400" cy="8617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2500" dirty="0">
                <a:latin typeface="Arial Black"/>
              </a:rPr>
              <a:t>- Qui forge le</a:t>
            </a:r>
          </a:p>
          <a:p>
            <a:r>
              <a:rPr lang="fr-FR" sz="2500" dirty="0">
                <a:latin typeface="Arial Black"/>
              </a:rPr>
              <a:t>     respect</a:t>
            </a:r>
          </a:p>
        </p:txBody>
      </p:sp>
    </p:spTree>
    <p:extLst>
      <p:ext uri="{BB962C8B-B14F-4D97-AF65-F5344CB8AC3E}">
        <p14:creationId xmlns:p14="http://schemas.microsoft.com/office/powerpoint/2010/main" val="23928285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éleste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Grand écran</PresentationFormat>
  <Slides>6</Slides>
  <Notes>0</Notes>
  <HiddenSlides>0</HiddenSlide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Céleste</vt:lpstr>
      <vt:lpstr>Hippolyte </vt:lpstr>
      <vt:lpstr>Sommaire </vt:lpstr>
      <vt:lpstr>Liens familiaux  et amicaux </vt:lpstr>
      <vt:lpstr>Présentation PowerPoint</vt:lpstr>
      <vt:lpstr>L'évolution d'Hippolyte  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Hippolyte </dc:title>
  <dc:creator>yamis manfaloti</dc:creator>
  <cp:lastModifiedBy>yamis manfaloti</cp:lastModifiedBy>
  <cp:revision>748</cp:revision>
  <dcterms:created xsi:type="dcterms:W3CDTF">2019-11-21T12:19:45Z</dcterms:created>
  <dcterms:modified xsi:type="dcterms:W3CDTF">2019-11-24T18:18:41Z</dcterms:modified>
</cp:coreProperties>
</file>