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8"/>
  </p:notesMasterIdLst>
  <p:sldIdLst>
    <p:sldId id="256" r:id="rId2"/>
    <p:sldId id="296" r:id="rId3"/>
    <p:sldId id="309" r:id="rId4"/>
    <p:sldId id="341" r:id="rId5"/>
    <p:sldId id="342" r:id="rId6"/>
    <p:sldId id="259" r:id="rId7"/>
    <p:sldId id="343" r:id="rId8"/>
    <p:sldId id="344" r:id="rId9"/>
    <p:sldId id="261" r:id="rId10"/>
    <p:sldId id="345" r:id="rId11"/>
    <p:sldId id="327" r:id="rId12"/>
    <p:sldId id="272" r:id="rId13"/>
    <p:sldId id="308" r:id="rId14"/>
    <p:sldId id="346" r:id="rId15"/>
    <p:sldId id="347" r:id="rId16"/>
    <p:sldId id="274" r:id="rId17"/>
    <p:sldId id="282" r:id="rId18"/>
    <p:sldId id="348" r:id="rId19"/>
    <p:sldId id="328" r:id="rId20"/>
    <p:sldId id="329" r:id="rId21"/>
    <p:sldId id="330" r:id="rId22"/>
    <p:sldId id="362" r:id="rId23"/>
    <p:sldId id="363" r:id="rId24"/>
    <p:sldId id="352" r:id="rId25"/>
    <p:sldId id="264" r:id="rId26"/>
    <p:sldId id="353" r:id="rId27"/>
    <p:sldId id="279" r:id="rId28"/>
    <p:sldId id="295" r:id="rId29"/>
    <p:sldId id="280" r:id="rId30"/>
    <p:sldId id="292" r:id="rId31"/>
    <p:sldId id="354" r:id="rId32"/>
    <p:sldId id="335" r:id="rId33"/>
    <p:sldId id="355" r:id="rId34"/>
    <p:sldId id="336" r:id="rId35"/>
    <p:sldId id="356" r:id="rId36"/>
    <p:sldId id="357" r:id="rId37"/>
    <p:sldId id="358" r:id="rId38"/>
    <p:sldId id="324" r:id="rId39"/>
    <p:sldId id="360" r:id="rId40"/>
    <p:sldId id="339" r:id="rId41"/>
    <p:sldId id="325" r:id="rId42"/>
    <p:sldId id="361" r:id="rId43"/>
    <p:sldId id="286" r:id="rId44"/>
    <p:sldId id="366" r:id="rId45"/>
    <p:sldId id="367" r:id="rId46"/>
    <p:sldId id="365" r:id="rId4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93"/>
    <p:restoredTop sz="86991" autoAdjust="0"/>
  </p:normalViewPr>
  <p:slideViewPr>
    <p:cSldViewPr snapToGrid="0" snapToObjects="1">
      <p:cViewPr>
        <p:scale>
          <a:sx n="70" d="100"/>
          <a:sy n="70" d="100"/>
        </p:scale>
        <p:origin x="-2640" y="-7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353869-FECC-4D42-BA52-55C3E44E1EF9}" type="datetimeFigureOut">
              <a:rPr lang="fr-FR" smtClean="0"/>
              <a:t>21/11/2019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09D6AB-597C-564A-A498-A2937A4D8D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7295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9D6AB-597C-564A-A498-A2937A4D8DC1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25489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9D6AB-597C-564A-A498-A2937A4D8DC1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83632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9D6AB-597C-564A-A498-A2937A4D8DC1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17190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9D6AB-597C-564A-A498-A2937A4D8DC1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1066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9D6AB-597C-564A-A498-A2937A4D8DC1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13508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9D6AB-597C-564A-A498-A2937A4D8DC1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46659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9D6AB-597C-564A-A498-A2937A4D8DC1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30576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9D6AB-597C-564A-A498-A2937A4D8DC1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97680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9D6AB-597C-564A-A498-A2937A4D8DC1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18731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9D6AB-597C-564A-A498-A2937A4D8DC1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39706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9D6AB-597C-564A-A498-A2937A4D8DC1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9504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9D6AB-597C-564A-A498-A2937A4D8DC1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08821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9D6AB-597C-564A-A498-A2937A4D8DC1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05860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9D6AB-597C-564A-A498-A2937A4D8DC1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3979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9D6AB-597C-564A-A498-A2937A4D8DC1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08972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9D6AB-597C-564A-A498-A2937A4D8DC1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899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9D6AB-597C-564A-A498-A2937A4D8DC1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4267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9D6AB-597C-564A-A498-A2937A4D8DC1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84347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9D6AB-597C-564A-A498-A2937A4D8DC1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53318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9D6AB-597C-564A-A498-A2937A4D8DC1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15508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9D6AB-597C-564A-A498-A2937A4D8DC1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4670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9D6AB-597C-564A-A498-A2937A4D8DC1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19869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9D6AB-597C-564A-A498-A2937A4D8DC1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17472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9D6AB-597C-564A-A498-A2937A4D8DC1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50366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9D6AB-597C-564A-A498-A2937A4D8DC1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90933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9D6AB-597C-564A-A498-A2937A4D8DC1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6958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9D6AB-597C-564A-A498-A2937A4D8DC1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5063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9D6AB-597C-564A-A498-A2937A4D8DC1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903402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9D6AB-597C-564A-A498-A2937A4D8DC1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41597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9D6AB-597C-564A-A498-A2937A4D8DC1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70115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9D6AB-597C-564A-A498-A2937A4D8DC1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481216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9D6AB-597C-564A-A498-A2937A4D8DC1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3759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9D6AB-597C-564A-A498-A2937A4D8DC1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74589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9D6AB-597C-564A-A498-A2937A4D8DC1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65097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9D6AB-597C-564A-A498-A2937A4D8DC1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96862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9D6AB-597C-564A-A498-A2937A4D8DC1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213408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9D6AB-597C-564A-A498-A2937A4D8DC1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328295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9D6AB-597C-564A-A498-A2937A4D8DC1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386671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9D6AB-597C-564A-A498-A2937A4D8DC1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673392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9D6AB-597C-564A-A498-A2937A4D8DC1}" type="slidenum">
              <a:rPr lang="fr-FR" smtClean="0"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15301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9D6AB-597C-564A-A498-A2937A4D8DC1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00354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9D6AB-597C-564A-A498-A2937A4D8DC1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07899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9D6AB-597C-564A-A498-A2937A4D8DC1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3913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9D6AB-597C-564A-A498-A2937A4D8DC1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45522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9D6AB-597C-564A-A498-A2937A4D8DC1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139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FDE461F3-E668-B442-A1CC-03C0390C0CE9}" type="datetime1">
              <a:rPr lang="fr-FR" smtClean="0"/>
              <a:t>21/11/2019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‹N°›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1D86B-8897-1149-A6FC-49549E6D0B57}" type="datetime1">
              <a:rPr lang="fr-FR" smtClean="0"/>
              <a:t>21/11/2019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6F5EC-8E4C-764F-956E-CB7FB758692F}" type="datetime1">
              <a:rPr lang="fr-FR" smtClean="0"/>
              <a:t>21/11/2019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98EB3-D1E7-5048-A1EF-8B58F742A234}" type="datetime1">
              <a:rPr lang="fr-FR" smtClean="0"/>
              <a:t>21/11/2019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-tête de sec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8D40E01-39EE-2E4F-8F4E-B32EA228E8A1}" type="datetime1">
              <a:rPr lang="fr-FR" smtClean="0"/>
              <a:t>21/11/2019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FA659-5C9E-DE4B-B419-FC3A14FC2A46}" type="datetime1">
              <a:rPr lang="fr-FR" smtClean="0"/>
              <a:t>21/11/2019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62581-AE37-8945-A7C2-5E9BF574E6AA}" type="datetime1">
              <a:rPr lang="fr-FR" smtClean="0"/>
              <a:t>21/11/2019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30768-DDD2-C84D-B74A-FC20EB9B9B8A}" type="datetime1">
              <a:rPr lang="fr-FR" smtClean="0"/>
              <a:t>21/11/2019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71C51-37BC-EE4A-BC8C-DDBCE8C45CDB}" type="datetime1">
              <a:rPr lang="fr-FR" smtClean="0"/>
              <a:t>21/11/2019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221EA16-9C39-034A-BAB7-1A0AEABB1BEA}" type="datetime1">
              <a:rPr lang="fr-FR" smtClean="0"/>
              <a:t>21/11/2019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9E2A5D7-5E80-F742-A89E-B43D6F6CBC2D}" type="datetime1">
              <a:rPr lang="fr-FR" smtClean="0"/>
              <a:t>21/11/2019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927A95EF-3D2A-AA42-B1E9-45AF81BB97B2}" type="datetime1">
              <a:rPr lang="fr-FR" smtClean="0"/>
              <a:t>21/11/2019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sebastien.rocher@univ-lorraine.fr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mailto:sebastien.rocher@univ-lorraine.fr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378481" y="3193803"/>
            <a:ext cx="9342781" cy="2098226"/>
          </a:xfrm>
        </p:spPr>
        <p:txBody>
          <a:bodyPr/>
          <a:lstStyle/>
          <a:p>
            <a:r>
              <a:rPr lang="fr-FR" sz="5400" dirty="0" smtClean="0"/>
              <a:t>L’image de l’expert-comptable DANS la conquête </a:t>
            </a:r>
            <a:r>
              <a:rPr lang="fr-FR" sz="5400" dirty="0" err="1" smtClean="0"/>
              <a:t>deS</a:t>
            </a:r>
            <a:r>
              <a:rPr lang="fr-FR" sz="5400" dirty="0" smtClean="0"/>
              <a:t> nouveaux marchés : mais de quelle image parlons-nous ?</a:t>
            </a:r>
            <a:endParaRPr lang="fr-FR" sz="5400" dirty="0"/>
          </a:p>
        </p:txBody>
      </p:sp>
      <p:sp>
        <p:nvSpPr>
          <p:cNvPr id="3" name="ZoneTexte 2"/>
          <p:cNvSpPr txBox="1"/>
          <p:nvPr/>
        </p:nvSpPr>
        <p:spPr>
          <a:xfrm>
            <a:off x="201168" y="5650992"/>
            <a:ext cx="74615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Sébastien ROCHER</a:t>
            </a:r>
            <a:endParaRPr lang="fr-FR" sz="3200" dirty="0"/>
          </a:p>
          <a:p>
            <a:r>
              <a:rPr lang="fr-FR" sz="2400" dirty="0" smtClean="0">
                <a:hlinkClick r:id="rId3"/>
              </a:rPr>
              <a:t>sebastien.rocher@univ-lorraine.fr</a:t>
            </a:r>
            <a:endParaRPr lang="fr-FR" sz="2400" dirty="0" smtClean="0"/>
          </a:p>
          <a:p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203957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10820400" cy="1485900"/>
          </a:xfrm>
        </p:spPr>
        <p:txBody>
          <a:bodyPr>
            <a:normAutofit/>
          </a:bodyPr>
          <a:lstStyle/>
          <a:p>
            <a:r>
              <a:rPr lang="fr-FR" sz="4000" dirty="0" smtClean="0"/>
              <a:t>Trois sources</a:t>
            </a:r>
            <a:endParaRPr lang="fr-FR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71600" y="1810512"/>
            <a:ext cx="10820400" cy="479145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r-FR" sz="3600" dirty="0" smtClean="0"/>
              <a:t>1. Les institutions</a:t>
            </a:r>
          </a:p>
          <a:p>
            <a:pPr marL="457200" indent="-457200">
              <a:buFont typeface="+mj-lt"/>
              <a:buAutoNum type="arabicPeriod"/>
            </a:pPr>
            <a:endParaRPr lang="fr-FR" sz="3600" dirty="0" smtClean="0"/>
          </a:p>
          <a:p>
            <a:pPr lvl="1"/>
            <a:r>
              <a:rPr lang="fr-FR" sz="3500" dirty="0" smtClean="0"/>
              <a:t>La présence dans les médias d’actualité économique</a:t>
            </a:r>
          </a:p>
          <a:p>
            <a:pPr lvl="2"/>
            <a:r>
              <a:rPr lang="fr-FR" sz="3000" dirty="0" smtClean="0"/>
              <a:t>Les chroniques </a:t>
            </a:r>
          </a:p>
          <a:p>
            <a:pPr lvl="2"/>
            <a:r>
              <a:rPr lang="fr-FR" sz="3000" dirty="0" smtClean="0"/>
              <a:t>La </a:t>
            </a:r>
            <a:r>
              <a:rPr lang="fr-FR" sz="3000" dirty="0"/>
              <a:t>publicité </a:t>
            </a:r>
            <a:r>
              <a:rPr lang="fr-FR" sz="3000" dirty="0" smtClean="0"/>
              <a:t>(notamment télévisée : « Je te conseille un conseil », « la styliste », etc.)</a:t>
            </a:r>
          </a:p>
          <a:p>
            <a:pPr lvl="2"/>
            <a:endParaRPr lang="fr-FR" sz="3000" dirty="0" smtClean="0"/>
          </a:p>
          <a:p>
            <a:pPr lvl="1"/>
            <a:r>
              <a:rPr lang="fr-FR" sz="3500" dirty="0" smtClean="0"/>
              <a:t>La communication publicitaire dans les lieux publics</a:t>
            </a:r>
          </a:p>
          <a:p>
            <a:pPr lvl="3"/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322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0989" cy="685800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12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083" y="0"/>
            <a:ext cx="9782184" cy="6861934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8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SOEC_banniere_1280x512px_v2_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60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10820400" cy="1485900"/>
          </a:xfrm>
        </p:spPr>
        <p:txBody>
          <a:bodyPr>
            <a:normAutofit/>
          </a:bodyPr>
          <a:lstStyle/>
          <a:p>
            <a:r>
              <a:rPr lang="fr-FR" sz="4000" dirty="0" smtClean="0"/>
              <a:t>Trois sources</a:t>
            </a:r>
            <a:endParaRPr lang="fr-FR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71600" y="2066544"/>
            <a:ext cx="10820400" cy="47914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3600" dirty="0" smtClean="0"/>
              <a:t>2. Les cabinets</a:t>
            </a:r>
          </a:p>
          <a:p>
            <a:pPr marL="0" indent="0">
              <a:buNone/>
            </a:pPr>
            <a:endParaRPr lang="fr-FR" sz="3600" dirty="0" smtClean="0"/>
          </a:p>
          <a:p>
            <a:pPr lvl="1"/>
            <a:r>
              <a:rPr lang="fr-FR" sz="3500" dirty="0" smtClean="0"/>
              <a:t>L’organisation d’évènements</a:t>
            </a:r>
          </a:p>
          <a:p>
            <a:pPr lvl="2"/>
            <a:r>
              <a:rPr lang="fr-FR" sz="3200" dirty="0" smtClean="0"/>
              <a:t>Mécénat</a:t>
            </a:r>
          </a:p>
          <a:p>
            <a:pPr lvl="2"/>
            <a:r>
              <a:rPr lang="fr-FR" sz="3200" dirty="0" smtClean="0"/>
              <a:t>Vernissage </a:t>
            </a:r>
            <a:r>
              <a:rPr lang="fr-FR" sz="3200" dirty="0"/>
              <a:t>d’expositions organisées dans les locaux du cabinet </a:t>
            </a:r>
            <a:endParaRPr lang="fr-FR" sz="3200" dirty="0" smtClean="0"/>
          </a:p>
          <a:p>
            <a:pPr lvl="2"/>
            <a:r>
              <a:rPr lang="fr-FR" sz="3600" dirty="0" smtClean="0"/>
              <a:t>Etc.</a:t>
            </a:r>
            <a:endParaRPr lang="fr-FR" sz="3600" dirty="0"/>
          </a:p>
          <a:p>
            <a:pPr lvl="2"/>
            <a:endParaRPr lang="fr-FR" sz="3300" dirty="0" smtClean="0"/>
          </a:p>
          <a:p>
            <a:pPr lvl="3"/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10820400" cy="1485900"/>
          </a:xfrm>
        </p:spPr>
        <p:txBody>
          <a:bodyPr>
            <a:normAutofit/>
          </a:bodyPr>
          <a:lstStyle/>
          <a:p>
            <a:r>
              <a:rPr lang="fr-FR" sz="4000" dirty="0" smtClean="0"/>
              <a:t>Trois sources</a:t>
            </a:r>
            <a:endParaRPr lang="fr-FR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71600" y="2066544"/>
            <a:ext cx="10820400" cy="47914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3600" dirty="0" smtClean="0"/>
              <a:t>3. Les experts-comptables eux-mêmes</a:t>
            </a:r>
          </a:p>
          <a:p>
            <a:pPr lvl="1"/>
            <a:endParaRPr lang="fr-FR" dirty="0" smtClean="0"/>
          </a:p>
          <a:p>
            <a:pPr lvl="1"/>
            <a:r>
              <a:rPr lang="fr-FR" sz="3200" dirty="0" smtClean="0"/>
              <a:t>Les </a:t>
            </a:r>
            <a:r>
              <a:rPr lang="fr-FR" sz="3200" dirty="0"/>
              <a:t>blogs, la présence sur les réseaux </a:t>
            </a:r>
            <a:r>
              <a:rPr lang="fr-FR" sz="3200" dirty="0" smtClean="0"/>
              <a:t>sociaux</a:t>
            </a:r>
            <a:endParaRPr lang="fr-FR" sz="3200" dirty="0"/>
          </a:p>
          <a:p>
            <a:pPr lvl="1"/>
            <a:endParaRPr lang="fr-FR" sz="3200" dirty="0" smtClean="0"/>
          </a:p>
          <a:p>
            <a:pPr lvl="1"/>
            <a:r>
              <a:rPr lang="fr-FR" sz="3200" dirty="0" smtClean="0"/>
              <a:t>La </a:t>
            </a:r>
            <a:r>
              <a:rPr lang="fr-FR" sz="3200" dirty="0"/>
              <a:t>réalisation de fictions</a:t>
            </a:r>
          </a:p>
          <a:p>
            <a:pPr marL="0" indent="0">
              <a:buNone/>
            </a:pPr>
            <a:endParaRPr lang="fr-FR" sz="3600" dirty="0" smtClean="0"/>
          </a:p>
          <a:p>
            <a:pPr marL="0" indent="0">
              <a:buNone/>
            </a:pPr>
            <a:endParaRPr lang="fr-FR" sz="3600" dirty="0" smtClean="0"/>
          </a:p>
          <a:p>
            <a:pPr lvl="2"/>
            <a:endParaRPr lang="fr-FR" sz="3300" dirty="0" smtClean="0"/>
          </a:p>
          <a:p>
            <a:pPr lvl="3"/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82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185" y="-4911"/>
            <a:ext cx="4923692" cy="6862911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16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Quelques recherches sur l’image diffusée par la profession comptable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fr-FR" sz="3200" dirty="0"/>
              <a:t>Picard et al. </a:t>
            </a:r>
            <a:r>
              <a:rPr lang="fr-FR" sz="3200" dirty="0" smtClean="0"/>
              <a:t>(2014) : la communication de la profession canadienne</a:t>
            </a:r>
          </a:p>
          <a:p>
            <a:r>
              <a:rPr lang="fr-FR" sz="3200" dirty="0" smtClean="0"/>
              <a:t>Stone </a:t>
            </a:r>
            <a:r>
              <a:rPr lang="fr-FR" sz="3200" dirty="0"/>
              <a:t>(2001) sur les </a:t>
            </a:r>
            <a:r>
              <a:rPr lang="fr-FR" sz="3200" dirty="0" smtClean="0"/>
              <a:t>fictions réalisées par </a:t>
            </a:r>
            <a:r>
              <a:rPr lang="fr-FR" sz="3200" dirty="0"/>
              <a:t>des </a:t>
            </a:r>
            <a:r>
              <a:rPr lang="fr-FR" sz="3200" dirty="0" smtClean="0"/>
              <a:t>EC</a:t>
            </a:r>
          </a:p>
          <a:p>
            <a:endParaRPr lang="fr-FR" sz="3200" dirty="0"/>
          </a:p>
          <a:p>
            <a:r>
              <a:rPr lang="fr-FR" sz="3200" dirty="0" smtClean="0"/>
              <a:t>Des études descriptives, non critiques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37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D’une critique de la communication de l’Ordre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71600" y="2542032"/>
            <a:ext cx="9601200" cy="3581400"/>
          </a:xfrm>
        </p:spPr>
        <p:txBody>
          <a:bodyPr/>
          <a:lstStyle/>
          <a:p>
            <a:pPr marL="0" indent="0">
              <a:buNone/>
            </a:pPr>
            <a:r>
              <a:rPr lang="fr-FR" sz="3600" i="1" dirty="0" smtClean="0"/>
              <a:t>« La critique est facile quand l’Art est difficile »</a:t>
            </a:r>
          </a:p>
          <a:p>
            <a:endParaRPr lang="fr-FR" sz="3600" dirty="0"/>
          </a:p>
          <a:p>
            <a:pPr marL="384048" lvl="1">
              <a:spcBef>
                <a:spcPts val="1000"/>
              </a:spcBef>
              <a:buFont typeface="Franklin Gothic Book" panose="020B0503020102020204" pitchFamily="34" charset="0"/>
              <a:buChar char="■"/>
            </a:pPr>
            <a:r>
              <a:rPr lang="fr-FR" sz="3600" dirty="0"/>
              <a:t>Les messages « seconds » des publicités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1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0989" cy="685800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P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735" y="0"/>
            <a:ext cx="9717809" cy="6876139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07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083" y="0"/>
            <a:ext cx="9782184" cy="6861934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39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SOEC_banniere_1280x512px_v2_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21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D’une critique de la communication de l’Ordre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71600" y="2542032"/>
            <a:ext cx="9601200" cy="4169664"/>
          </a:xfrm>
        </p:spPr>
        <p:txBody>
          <a:bodyPr/>
          <a:lstStyle/>
          <a:p>
            <a:pPr marL="0" indent="0">
              <a:buNone/>
            </a:pPr>
            <a:r>
              <a:rPr lang="fr-FR" sz="3600" i="1" dirty="0" smtClean="0"/>
              <a:t>« La critique est facile quand l’Art est difficile »</a:t>
            </a:r>
          </a:p>
          <a:p>
            <a:endParaRPr lang="fr-FR" sz="3600" dirty="0"/>
          </a:p>
          <a:p>
            <a:pPr marL="384048" lvl="1">
              <a:spcBef>
                <a:spcPts val="1000"/>
              </a:spcBef>
              <a:buFont typeface="Franklin Gothic Book" panose="020B0503020102020204" pitchFamily="34" charset="0"/>
              <a:buChar char="■"/>
            </a:pPr>
            <a:r>
              <a:rPr lang="fr-FR" sz="3600" dirty="0"/>
              <a:t>Les messages « seconds » des </a:t>
            </a:r>
            <a:r>
              <a:rPr lang="fr-FR" sz="3600" dirty="0" smtClean="0"/>
              <a:t>publicités</a:t>
            </a:r>
          </a:p>
          <a:p>
            <a:pPr marL="384048" lvl="1">
              <a:spcBef>
                <a:spcPts val="1000"/>
              </a:spcBef>
              <a:buFont typeface="Franklin Gothic Book" panose="020B0503020102020204" pitchFamily="34" charset="0"/>
              <a:buChar char="■"/>
            </a:pPr>
            <a:r>
              <a:rPr lang="fr-FR" sz="3600" dirty="0" smtClean="0"/>
              <a:t>L’Art ou la construction de l’image d’une profession élitiste</a:t>
            </a:r>
          </a:p>
          <a:p>
            <a:pPr marL="384048" lvl="1">
              <a:spcBef>
                <a:spcPts val="1000"/>
              </a:spcBef>
              <a:buFont typeface="Franklin Gothic Book" panose="020B0503020102020204" pitchFamily="34" charset="0"/>
              <a:buChar char="■"/>
            </a:pPr>
            <a:endParaRPr lang="fr-FR" sz="3600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07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D’une critique de la communication de l’Ordre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71600" y="2542032"/>
            <a:ext cx="10497312" cy="416966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sz="3600" i="1" dirty="0" smtClean="0"/>
              <a:t>« La critique est facile quand l’Art est difficile »</a:t>
            </a:r>
          </a:p>
          <a:p>
            <a:endParaRPr lang="fr-FR" sz="3600" dirty="0"/>
          </a:p>
          <a:p>
            <a:pPr marL="384048" lvl="1">
              <a:spcBef>
                <a:spcPts val="1000"/>
              </a:spcBef>
              <a:buFont typeface="Franklin Gothic Book" panose="020B0503020102020204" pitchFamily="34" charset="0"/>
              <a:buChar char="■"/>
            </a:pPr>
            <a:r>
              <a:rPr lang="fr-FR" sz="3600" dirty="0"/>
              <a:t>Les messages « seconds » des </a:t>
            </a:r>
            <a:r>
              <a:rPr lang="fr-FR" sz="3600" dirty="0" smtClean="0"/>
              <a:t>publicités</a:t>
            </a:r>
          </a:p>
          <a:p>
            <a:pPr marL="384048" lvl="1">
              <a:spcBef>
                <a:spcPts val="1000"/>
              </a:spcBef>
              <a:buFont typeface="Franklin Gothic Book" panose="020B0503020102020204" pitchFamily="34" charset="0"/>
              <a:buChar char="■"/>
            </a:pPr>
            <a:r>
              <a:rPr lang="fr-FR" sz="3600" dirty="0" smtClean="0"/>
              <a:t>L’Art ou la construction de l’image d’une profession élitiste</a:t>
            </a:r>
          </a:p>
          <a:p>
            <a:pPr marL="384048" lvl="1">
              <a:spcBef>
                <a:spcPts val="1000"/>
              </a:spcBef>
              <a:buFont typeface="Franklin Gothic Book" panose="020B0503020102020204" pitchFamily="34" charset="0"/>
              <a:buChar char="■"/>
            </a:pPr>
            <a:r>
              <a:rPr lang="fr-FR" sz="3600" dirty="0"/>
              <a:t>Le contenu de la fiction comme reflet de son auteur</a:t>
            </a:r>
          </a:p>
          <a:p>
            <a:pPr marL="384048" lvl="1">
              <a:spcBef>
                <a:spcPts val="1000"/>
              </a:spcBef>
              <a:buFont typeface="Franklin Gothic Book" panose="020B0503020102020204" pitchFamily="34" charset="0"/>
              <a:buChar char="■"/>
            </a:pPr>
            <a:endParaRPr lang="fr-FR" sz="3600" dirty="0" smtClean="0"/>
          </a:p>
          <a:p>
            <a:pPr marL="384048" lvl="1">
              <a:spcBef>
                <a:spcPts val="1000"/>
              </a:spcBef>
              <a:buFont typeface="Franklin Gothic Book" panose="020B0503020102020204" pitchFamily="34" charset="0"/>
              <a:buChar char="■"/>
            </a:pPr>
            <a:endParaRPr lang="fr-FR" sz="3600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16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378481" y="2754891"/>
            <a:ext cx="9342781" cy="2098226"/>
          </a:xfrm>
        </p:spPr>
        <p:txBody>
          <a:bodyPr/>
          <a:lstStyle/>
          <a:p>
            <a:r>
              <a:rPr lang="fr-FR" sz="5400" dirty="0" smtClean="0"/>
              <a:t>2</a:t>
            </a:r>
            <a:r>
              <a:rPr lang="fr-FR" sz="5400" baseline="30000" dirty="0" smtClean="0"/>
              <a:t>ème</a:t>
            </a:r>
            <a:r>
              <a:rPr lang="fr-FR" sz="5400" dirty="0" smtClean="0"/>
              <a:t> </a:t>
            </a:r>
            <a:r>
              <a:rPr lang="fr-FR" sz="5400" dirty="0"/>
              <a:t>partie </a:t>
            </a:r>
            <a:r>
              <a:rPr lang="mr-IN" sz="5400" dirty="0" smtClean="0"/>
              <a:t>–</a:t>
            </a:r>
            <a:r>
              <a:rPr lang="fr-FR" sz="5400" dirty="0" smtClean="0"/>
              <a:t> </a:t>
            </a:r>
            <a:br>
              <a:rPr lang="fr-FR" sz="5400" dirty="0" smtClean="0"/>
            </a:br>
            <a:r>
              <a:rPr lang="fr-FR" sz="5400" dirty="0"/>
              <a:t> Les images diffusées par la société à destination du grand public</a:t>
            </a:r>
          </a:p>
        </p:txBody>
      </p:sp>
    </p:spTree>
    <p:extLst>
      <p:ext uri="{BB962C8B-B14F-4D97-AF65-F5344CB8AC3E}">
        <p14:creationId xmlns:p14="http://schemas.microsoft.com/office/powerpoint/2010/main" val="96865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71600" y="2761488"/>
            <a:ext cx="9601200" cy="3328416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fr-FR" sz="3600" dirty="0" smtClean="0"/>
              <a:t>Les médias en rapport avec l’actualité</a:t>
            </a:r>
          </a:p>
          <a:p>
            <a:pPr marL="457200" indent="-457200">
              <a:buAutoNum type="arabicPeriod"/>
            </a:pPr>
            <a:endParaRPr lang="fr-FR" sz="3600" dirty="0"/>
          </a:p>
          <a:p>
            <a:pPr marL="457200" indent="-457200">
              <a:buAutoNum type="arabicPeriod"/>
            </a:pPr>
            <a:r>
              <a:rPr lang="fr-FR" sz="3600" dirty="0" smtClean="0"/>
              <a:t>Les médias de divertissement</a:t>
            </a:r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10820400" cy="1485900"/>
          </a:xfrm>
        </p:spPr>
        <p:txBody>
          <a:bodyPr>
            <a:normAutofit/>
          </a:bodyPr>
          <a:lstStyle/>
          <a:p>
            <a:r>
              <a:rPr lang="fr-FR" dirty="0" smtClean="0"/>
              <a:t>Deux types de médias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61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71600" y="2171700"/>
            <a:ext cx="9601200" cy="4318000"/>
          </a:xfrm>
        </p:spPr>
        <p:txBody>
          <a:bodyPr>
            <a:normAutofit fontScale="92500" lnSpcReduction="10000"/>
          </a:bodyPr>
          <a:lstStyle/>
          <a:p>
            <a:pPr lvl="4"/>
            <a:endParaRPr lang="fr-FR" dirty="0"/>
          </a:p>
          <a:p>
            <a:r>
              <a:rPr lang="fr-FR" sz="3900" dirty="0"/>
              <a:t>Des articles évoquant </a:t>
            </a:r>
            <a:r>
              <a:rPr lang="fr-FR" sz="3900" dirty="0" smtClean="0"/>
              <a:t>l’expert-comptable</a:t>
            </a:r>
          </a:p>
          <a:p>
            <a:endParaRPr lang="fr-FR" sz="3900" dirty="0"/>
          </a:p>
          <a:p>
            <a:r>
              <a:rPr lang="fr-FR" sz="3900" dirty="0" smtClean="0"/>
              <a:t>Des articles sur les experts-comptables </a:t>
            </a:r>
          </a:p>
          <a:p>
            <a:pPr lvl="1"/>
            <a:r>
              <a:rPr lang="fr-FR" sz="3500" dirty="0" smtClean="0"/>
              <a:t>Dans la presse écrite</a:t>
            </a:r>
          </a:p>
          <a:p>
            <a:pPr lvl="1"/>
            <a:r>
              <a:rPr lang="fr-FR" sz="3500" dirty="0" smtClean="0"/>
              <a:t>A la radio </a:t>
            </a:r>
          </a:p>
          <a:p>
            <a:pPr lvl="2"/>
            <a:r>
              <a:rPr lang="fr-FR" sz="3500" dirty="0"/>
              <a:t>Guillaume </a:t>
            </a:r>
            <a:r>
              <a:rPr lang="fr-FR" sz="3500" dirty="0" err="1"/>
              <a:t>Meurice</a:t>
            </a:r>
            <a:r>
              <a:rPr lang="fr-FR" sz="3500" dirty="0"/>
              <a:t>, un humoriste qui décrypte l’actualité, tous les jours sur France </a:t>
            </a:r>
            <a:r>
              <a:rPr lang="fr-FR" sz="3500" dirty="0" smtClean="0"/>
              <a:t>Inter</a:t>
            </a:r>
            <a:endParaRPr lang="fr-FR" sz="3500" dirty="0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10820400" cy="1485900"/>
          </a:xfrm>
        </p:spPr>
        <p:txBody>
          <a:bodyPr>
            <a:normAutofit/>
          </a:bodyPr>
          <a:lstStyle/>
          <a:p>
            <a:r>
              <a:rPr lang="fr-FR" dirty="0" smtClean="0"/>
              <a:t>Les médias en rapport avec l’actualité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59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xtrait 1-Meuric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085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lc-record-2019-09-05-14h21m39s-Universite d'ete des Experts-Comptables _ 204p _ www.vadle4.me _.mp4-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12192001" cy="6811142"/>
          </a:xfr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762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431" y="0"/>
            <a:ext cx="5143500" cy="685800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431800"/>
            <a:ext cx="9601200" cy="1485900"/>
          </a:xfrm>
        </p:spPr>
        <p:txBody>
          <a:bodyPr/>
          <a:lstStyle/>
          <a:p>
            <a:r>
              <a:rPr lang="fr-FR" dirty="0" smtClean="0"/>
              <a:t>Qu’est-ce que « l’image de l’expert-comptable » ?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71600" y="2558796"/>
            <a:ext cx="10533888" cy="3201924"/>
          </a:xfrm>
        </p:spPr>
        <p:txBody>
          <a:bodyPr>
            <a:normAutofit/>
          </a:bodyPr>
          <a:lstStyle/>
          <a:p>
            <a:r>
              <a:rPr lang="fr-FR" sz="3600" dirty="0" smtClean="0"/>
              <a:t>Un ensemble de représentations sociales plus ou moins différentes</a:t>
            </a:r>
          </a:p>
          <a:p>
            <a:pPr lvl="2"/>
            <a:endParaRPr lang="fr-FR" sz="3600" dirty="0"/>
          </a:p>
          <a:p>
            <a:r>
              <a:rPr lang="fr-FR" sz="3600" dirty="0" smtClean="0"/>
              <a:t>L’image actuelle / L’image </a:t>
            </a:r>
            <a:r>
              <a:rPr lang="fr-FR" sz="3600" dirty="0"/>
              <a:t>à venir, à </a:t>
            </a:r>
            <a:r>
              <a:rPr lang="fr-FR" sz="3600" dirty="0" smtClean="0"/>
              <a:t>définir</a:t>
            </a:r>
          </a:p>
          <a:p>
            <a:pPr lvl="1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021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xtrait-SIGNES EXTERIEURS DE RICHESSE 1983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648" y="0"/>
            <a:ext cx="12193014" cy="6858000"/>
          </a:xfr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10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71600" y="2286000"/>
            <a:ext cx="9601200" cy="4318000"/>
          </a:xfrm>
        </p:spPr>
        <p:txBody>
          <a:bodyPr>
            <a:normAutofit/>
          </a:bodyPr>
          <a:lstStyle/>
          <a:p>
            <a:r>
              <a:rPr lang="fr-FR" sz="3600" dirty="0" smtClean="0"/>
              <a:t>Les séries</a:t>
            </a:r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10820400" cy="1485900"/>
          </a:xfrm>
        </p:spPr>
        <p:txBody>
          <a:bodyPr>
            <a:normAutofit/>
          </a:bodyPr>
          <a:lstStyle/>
          <a:p>
            <a:r>
              <a:rPr lang="fr-FR" dirty="0" smtClean="0"/>
              <a:t>Les médias de divertissement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0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vlc-record-2019-09-07-15h11m40s-Anthony.kavanagh.com.200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0" y="3175"/>
            <a:ext cx="12185650" cy="6702108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498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71600" y="2286000"/>
            <a:ext cx="9601200" cy="4318000"/>
          </a:xfrm>
        </p:spPr>
        <p:txBody>
          <a:bodyPr>
            <a:normAutofit/>
          </a:bodyPr>
          <a:lstStyle/>
          <a:p>
            <a:r>
              <a:rPr lang="fr-FR" sz="3600" dirty="0" smtClean="0"/>
              <a:t>Les séries</a:t>
            </a:r>
          </a:p>
          <a:p>
            <a:endParaRPr lang="fr-FR" sz="3600" dirty="0"/>
          </a:p>
          <a:p>
            <a:r>
              <a:rPr lang="fr-FR" sz="3600" dirty="0" smtClean="0"/>
              <a:t>Le théâtre</a:t>
            </a:r>
          </a:p>
          <a:p>
            <a:endParaRPr lang="fr-FR" dirty="0"/>
          </a:p>
          <a:p>
            <a:endParaRPr lang="fr-FR" dirty="0" smtClean="0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10820400" cy="1485900"/>
          </a:xfrm>
        </p:spPr>
        <p:txBody>
          <a:bodyPr>
            <a:normAutofit/>
          </a:bodyPr>
          <a:lstStyle/>
          <a:p>
            <a:r>
              <a:rPr lang="fr-FR" dirty="0" smtClean="0"/>
              <a:t>Les médias de divertissement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32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0x1200x8170-o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440" y="0"/>
            <a:ext cx="4608576" cy="6921516"/>
          </a:xfrm>
          <a:prstGeom prst="rect">
            <a:avLst/>
          </a:prstGeom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785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71600" y="2286000"/>
            <a:ext cx="9601200" cy="4318000"/>
          </a:xfrm>
        </p:spPr>
        <p:txBody>
          <a:bodyPr>
            <a:normAutofit/>
          </a:bodyPr>
          <a:lstStyle/>
          <a:p>
            <a:r>
              <a:rPr lang="fr-FR" sz="3600" dirty="0" smtClean="0"/>
              <a:t>Les séries</a:t>
            </a:r>
          </a:p>
          <a:p>
            <a:endParaRPr lang="fr-FR" sz="3600" dirty="0"/>
          </a:p>
          <a:p>
            <a:r>
              <a:rPr lang="fr-FR" sz="3600" dirty="0" smtClean="0"/>
              <a:t>Le théâtre</a:t>
            </a:r>
          </a:p>
          <a:p>
            <a:endParaRPr lang="fr-FR" sz="3600" dirty="0"/>
          </a:p>
          <a:p>
            <a:r>
              <a:rPr lang="fr-FR" sz="3600" dirty="0" smtClean="0"/>
              <a:t>La bande dessinée</a:t>
            </a:r>
            <a:endParaRPr lang="fr-FR" dirty="0"/>
          </a:p>
          <a:p>
            <a:endParaRPr lang="fr-FR" dirty="0" smtClean="0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10820400" cy="1485900"/>
          </a:xfrm>
        </p:spPr>
        <p:txBody>
          <a:bodyPr>
            <a:normAutofit/>
          </a:bodyPr>
          <a:lstStyle/>
          <a:p>
            <a:r>
              <a:rPr lang="fr-FR" dirty="0" smtClean="0"/>
              <a:t>Les médias de divertissement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07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bande dessinée « franco-belge »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71600" y="1828800"/>
            <a:ext cx="10479024" cy="4167386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fr-FR" sz="9600" dirty="0" smtClean="0"/>
              <a:t>ROCHER, S. (2019). L’expert-comptable dans la culture populaire : une image ambiguë. </a:t>
            </a:r>
            <a:r>
              <a:rPr lang="fr-FR" sz="9600" i="1" dirty="0" smtClean="0"/>
              <a:t>ACCRA </a:t>
            </a:r>
            <a:r>
              <a:rPr lang="fr-FR" sz="9600" dirty="0" smtClean="0"/>
              <a:t>2019/1 (4), pp. 65-88;</a:t>
            </a:r>
          </a:p>
          <a:p>
            <a:endParaRPr lang="fr-FR" sz="9600" dirty="0" smtClean="0"/>
          </a:p>
          <a:p>
            <a:r>
              <a:rPr lang="fr-FR" sz="9600" dirty="0" smtClean="0"/>
              <a:t>15 personnages présentés comme des experts-comptables entre 1994 et 2016</a:t>
            </a:r>
          </a:p>
          <a:p>
            <a:endParaRPr lang="fr-FR" sz="9600" dirty="0" smtClean="0"/>
          </a:p>
          <a:p>
            <a:r>
              <a:rPr lang="fr-FR" sz="9600" dirty="0" smtClean="0"/>
              <a:t>Un technicien dans les années 1990, un professionnel des affaires dans les années 2010</a:t>
            </a:r>
            <a:endParaRPr lang="fr-FR" sz="9600" dirty="0"/>
          </a:p>
          <a:p>
            <a:endParaRPr lang="fr-FR" sz="9600" dirty="0"/>
          </a:p>
          <a:p>
            <a:r>
              <a:rPr lang="fr-FR" sz="9600" dirty="0" smtClean="0"/>
              <a:t>Une image ambiguë :</a:t>
            </a:r>
          </a:p>
          <a:p>
            <a:pPr lvl="1"/>
            <a:r>
              <a:rPr lang="fr-FR" sz="9600" dirty="0" smtClean="0"/>
              <a:t>Séduisant, mais malhonnête</a:t>
            </a:r>
          </a:p>
          <a:p>
            <a:pPr lvl="1"/>
            <a:r>
              <a:rPr lang="fr-FR" sz="9600" dirty="0" smtClean="0"/>
              <a:t>Intelligent, mais calculateur</a:t>
            </a:r>
          </a:p>
          <a:p>
            <a:pPr lvl="1"/>
            <a:r>
              <a:rPr lang="fr-FR" sz="9600" dirty="0" smtClean="0"/>
              <a:t>Entouré, mais privilégiant son plaisir et ses intérêts personnels</a:t>
            </a:r>
          </a:p>
          <a:p>
            <a:pPr lvl="1"/>
            <a:endParaRPr lang="fr-FR" dirty="0" smtClean="0"/>
          </a:p>
          <a:p>
            <a:pPr lvl="1"/>
            <a:endParaRPr lang="fr-FR" dirty="0" smtClean="0"/>
          </a:p>
          <a:p>
            <a:pPr lvl="1"/>
            <a:endParaRPr lang="fr-FR" dirty="0" smtClean="0"/>
          </a:p>
          <a:p>
            <a:pPr lvl="1"/>
            <a:endParaRPr lang="fr-FR" dirty="0" smtClean="0"/>
          </a:p>
          <a:p>
            <a:pPr lvl="1"/>
            <a:endParaRPr lang="fr-FR" dirty="0" smtClean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9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71600" y="2286000"/>
            <a:ext cx="9601200" cy="4318000"/>
          </a:xfrm>
        </p:spPr>
        <p:txBody>
          <a:bodyPr>
            <a:normAutofit lnSpcReduction="10000"/>
          </a:bodyPr>
          <a:lstStyle/>
          <a:p>
            <a:r>
              <a:rPr lang="fr-FR" sz="3600" dirty="0" smtClean="0"/>
              <a:t>Les séries</a:t>
            </a:r>
          </a:p>
          <a:p>
            <a:endParaRPr lang="fr-FR" sz="3600" dirty="0"/>
          </a:p>
          <a:p>
            <a:r>
              <a:rPr lang="fr-FR" sz="3600" dirty="0" smtClean="0"/>
              <a:t>Le théâtre</a:t>
            </a:r>
          </a:p>
          <a:p>
            <a:endParaRPr lang="fr-FR" sz="3600" dirty="0"/>
          </a:p>
          <a:p>
            <a:r>
              <a:rPr lang="fr-FR" sz="3600" dirty="0" smtClean="0"/>
              <a:t>La bande dessinée  « franco-belge »</a:t>
            </a:r>
          </a:p>
          <a:p>
            <a:endParaRPr lang="fr-FR" sz="3600" dirty="0"/>
          </a:p>
          <a:p>
            <a:r>
              <a:rPr lang="fr-FR" sz="3600" dirty="0" smtClean="0"/>
              <a:t>Le cinéma</a:t>
            </a:r>
          </a:p>
          <a:p>
            <a:endParaRPr lang="fr-FR" dirty="0"/>
          </a:p>
          <a:p>
            <a:endParaRPr lang="fr-FR" dirty="0" smtClean="0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10820400" cy="1485900"/>
          </a:xfrm>
        </p:spPr>
        <p:txBody>
          <a:bodyPr>
            <a:normAutofit/>
          </a:bodyPr>
          <a:lstStyle/>
          <a:p>
            <a:r>
              <a:rPr lang="fr-FR" dirty="0" smtClean="0"/>
              <a:t>Les médias de divertissement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064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0291" y="0"/>
            <a:ext cx="5117783" cy="685800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696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poster-78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800" y="0"/>
            <a:ext cx="4584700" cy="687705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16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431800"/>
            <a:ext cx="9601200" cy="1485900"/>
          </a:xfrm>
        </p:spPr>
        <p:txBody>
          <a:bodyPr/>
          <a:lstStyle/>
          <a:p>
            <a:r>
              <a:rPr lang="fr-FR" dirty="0" smtClean="0"/>
              <a:t>Qu’est-ce que « l’image de l’expert-comptable » ?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71600" y="2304288"/>
            <a:ext cx="10820400" cy="3291840"/>
          </a:xfrm>
        </p:spPr>
        <p:txBody>
          <a:bodyPr>
            <a:noAutofit/>
          </a:bodyPr>
          <a:lstStyle/>
          <a:p>
            <a:r>
              <a:rPr lang="fr-FR" sz="3600" dirty="0" smtClean="0"/>
              <a:t>L’image </a:t>
            </a:r>
            <a:r>
              <a:rPr lang="fr-FR" sz="3600" dirty="0"/>
              <a:t>que les autres ont des </a:t>
            </a:r>
            <a:r>
              <a:rPr lang="fr-FR" sz="3600" dirty="0" smtClean="0"/>
              <a:t>experts-comptables</a:t>
            </a:r>
          </a:p>
          <a:p>
            <a:endParaRPr lang="fr-FR" sz="3600" dirty="0"/>
          </a:p>
          <a:p>
            <a:r>
              <a:rPr lang="fr-FR" sz="3600" dirty="0"/>
              <a:t>L</a:t>
            </a:r>
            <a:r>
              <a:rPr lang="fr-FR" sz="3600" dirty="0" smtClean="0"/>
              <a:t>’image que les experts-comptables ont d’eux-mêmes </a:t>
            </a:r>
          </a:p>
          <a:p>
            <a:pPr lvl="1"/>
            <a:r>
              <a:rPr lang="fr-FR" sz="3200" dirty="0" smtClean="0"/>
              <a:t>L’image que les experts-comptables pensent avoir (ou voudraient avoir)</a:t>
            </a:r>
          </a:p>
          <a:p>
            <a:pPr lvl="1"/>
            <a:r>
              <a:rPr lang="fr-FR" sz="3200" dirty="0" smtClean="0"/>
              <a:t>L’image de leur quotidien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562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lc-record-2019-11-20-12h53m32s-Lovely rita sainte patronne des cas desesperes- Arielle Dombasle-Julie Gayet (2002).avi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25387"/>
            <a:ext cx="12190325" cy="5079302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109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3096" y="0"/>
            <a:ext cx="5049203" cy="685800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04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509268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400" y="0"/>
            <a:ext cx="5138928" cy="685800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34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429768"/>
            <a:ext cx="10588752" cy="1485900"/>
          </a:xfrm>
        </p:spPr>
        <p:txBody>
          <a:bodyPr/>
          <a:lstStyle/>
          <a:p>
            <a:r>
              <a:rPr lang="fr-FR" dirty="0" smtClean="0"/>
              <a:t>Conclusion </a:t>
            </a:r>
            <a:r>
              <a:rPr lang="mr-IN" dirty="0" smtClean="0"/>
              <a:t>–</a:t>
            </a:r>
            <a:r>
              <a:rPr lang="fr-FR" dirty="0" smtClean="0"/>
              <a:t> Deux images qui se rejoignent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71600" y="1915668"/>
            <a:ext cx="10588752" cy="4814316"/>
          </a:xfrm>
        </p:spPr>
        <p:txBody>
          <a:bodyPr>
            <a:normAutofit fontScale="70000" lnSpcReduction="20000"/>
          </a:bodyPr>
          <a:lstStyle/>
          <a:p>
            <a:r>
              <a:rPr lang="fr-FR" sz="4100" dirty="0"/>
              <a:t>L’image communiquée par la profession</a:t>
            </a:r>
          </a:p>
          <a:p>
            <a:pPr lvl="1"/>
            <a:r>
              <a:rPr lang="fr-FR" sz="4100" dirty="0"/>
              <a:t>Un conseiller </a:t>
            </a:r>
            <a:r>
              <a:rPr lang="fr-FR" sz="4100" dirty="0" smtClean="0"/>
              <a:t>compétent, au service de ses clients</a:t>
            </a:r>
            <a:endParaRPr lang="fr-FR" sz="4100" dirty="0"/>
          </a:p>
          <a:p>
            <a:endParaRPr lang="fr-FR" sz="4100" dirty="0" smtClean="0"/>
          </a:p>
          <a:p>
            <a:r>
              <a:rPr lang="fr-FR" sz="4100" dirty="0" smtClean="0"/>
              <a:t>L’image dans la Société : </a:t>
            </a:r>
            <a:endParaRPr lang="fr-FR" sz="4100" dirty="0"/>
          </a:p>
          <a:p>
            <a:pPr lvl="1"/>
            <a:r>
              <a:rPr lang="fr-FR" sz="4100" dirty="0"/>
              <a:t>Jusque dans les années 2010</a:t>
            </a:r>
          </a:p>
          <a:p>
            <a:pPr lvl="2"/>
            <a:r>
              <a:rPr lang="fr-FR" sz="4100" dirty="0"/>
              <a:t>L’image du technicien </a:t>
            </a:r>
            <a:endParaRPr lang="fr-FR" sz="4100" dirty="0" smtClean="0"/>
          </a:p>
          <a:p>
            <a:pPr lvl="2"/>
            <a:r>
              <a:rPr lang="fr-FR" sz="4100" dirty="0" smtClean="0"/>
              <a:t>la </a:t>
            </a:r>
            <a:r>
              <a:rPr lang="fr-FR" sz="4100" dirty="0"/>
              <a:t>séduction aux dépends de la production</a:t>
            </a:r>
          </a:p>
          <a:p>
            <a:pPr lvl="2"/>
            <a:r>
              <a:rPr lang="fr-FR" sz="4100" dirty="0"/>
              <a:t>l’hédonisme plus que le dévouement</a:t>
            </a:r>
          </a:p>
          <a:p>
            <a:pPr lvl="1"/>
            <a:r>
              <a:rPr lang="fr-FR" sz="4100" dirty="0" smtClean="0"/>
              <a:t>Depuis les années 2010 </a:t>
            </a:r>
          </a:p>
          <a:p>
            <a:pPr lvl="2"/>
            <a:r>
              <a:rPr lang="fr-FR" sz="4100" dirty="0" smtClean="0"/>
              <a:t>Le conseil</a:t>
            </a:r>
          </a:p>
          <a:p>
            <a:pPr lvl="2"/>
            <a:r>
              <a:rPr lang="fr-FR" sz="4100" dirty="0" smtClean="0"/>
              <a:t>Des valeurs humanistes</a:t>
            </a:r>
          </a:p>
          <a:p>
            <a:endParaRPr lang="fr-FR" dirty="0" smtClean="0"/>
          </a:p>
          <a:p>
            <a:pPr lvl="1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849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Conclusion </a:t>
            </a:r>
            <a:r>
              <a:rPr lang="mr-IN" dirty="0" smtClean="0"/>
              <a:t>–</a:t>
            </a:r>
            <a:r>
              <a:rPr lang="fr-FR" dirty="0" smtClean="0"/>
              <a:t> Une image en mouvement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3600" dirty="0" smtClean="0"/>
              <a:t>« Une image positive se gagne en gouttes, se perd en litre »</a:t>
            </a:r>
          </a:p>
          <a:p>
            <a:endParaRPr lang="fr-FR" sz="3600" dirty="0"/>
          </a:p>
          <a:p>
            <a:r>
              <a:rPr lang="fr-FR" sz="3600" dirty="0" smtClean="0"/>
              <a:t>Quelle image pour demain ? </a:t>
            </a:r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193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45</a:t>
            </a:fld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0"/>
            <a:ext cx="48610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89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378481" y="3193803"/>
            <a:ext cx="9342781" cy="2098226"/>
          </a:xfrm>
        </p:spPr>
        <p:txBody>
          <a:bodyPr/>
          <a:lstStyle/>
          <a:p>
            <a:r>
              <a:rPr lang="fr-FR" sz="5400" dirty="0" smtClean="0"/>
              <a:t>L’image de l’expert-comptable DANS la conquête </a:t>
            </a:r>
            <a:r>
              <a:rPr lang="fr-FR" sz="5400" dirty="0" err="1" smtClean="0"/>
              <a:t>deS</a:t>
            </a:r>
            <a:r>
              <a:rPr lang="fr-FR" sz="5400" dirty="0" smtClean="0"/>
              <a:t> nouveaux marchés : mais de quelle image parlons-nous ?</a:t>
            </a:r>
            <a:endParaRPr lang="fr-FR" sz="5400" dirty="0"/>
          </a:p>
        </p:txBody>
      </p:sp>
      <p:sp>
        <p:nvSpPr>
          <p:cNvPr id="3" name="ZoneTexte 2"/>
          <p:cNvSpPr txBox="1"/>
          <p:nvPr/>
        </p:nvSpPr>
        <p:spPr>
          <a:xfrm>
            <a:off x="201168" y="5650992"/>
            <a:ext cx="74615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Sébastien ROCHER</a:t>
            </a:r>
            <a:endParaRPr lang="fr-FR" sz="3200" dirty="0"/>
          </a:p>
          <a:p>
            <a:r>
              <a:rPr lang="fr-FR" sz="2400" dirty="0" smtClean="0">
                <a:hlinkClick r:id="rId3"/>
              </a:rPr>
              <a:t>sebastien.rocher@univ-lorraine.fr</a:t>
            </a:r>
            <a:endParaRPr lang="fr-FR" sz="2400" dirty="0" smtClean="0"/>
          </a:p>
          <a:p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69180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431800"/>
            <a:ext cx="9601200" cy="1485900"/>
          </a:xfrm>
        </p:spPr>
        <p:txBody>
          <a:bodyPr/>
          <a:lstStyle/>
          <a:p>
            <a:r>
              <a:rPr lang="fr-FR" dirty="0" smtClean="0"/>
              <a:t>Qu’est-ce que « l’image de l’expert-comptable » ?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71600" y="1790700"/>
            <a:ext cx="10820400" cy="5067300"/>
          </a:xfrm>
        </p:spPr>
        <p:txBody>
          <a:bodyPr>
            <a:normAutofit/>
          </a:bodyPr>
          <a:lstStyle/>
          <a:p>
            <a:pPr lvl="1"/>
            <a:endParaRPr lang="fr-FR" dirty="0" smtClean="0"/>
          </a:p>
          <a:p>
            <a:r>
              <a:rPr lang="fr-FR" sz="3600" dirty="0" smtClean="0"/>
              <a:t>L’image mentale</a:t>
            </a:r>
          </a:p>
          <a:p>
            <a:endParaRPr lang="fr-FR" sz="3600" dirty="0"/>
          </a:p>
          <a:p>
            <a:r>
              <a:rPr lang="fr-FR" sz="3600" dirty="0"/>
              <a:t>L’image </a:t>
            </a:r>
            <a:r>
              <a:rPr lang="fr-FR" sz="3600" dirty="0" smtClean="0"/>
              <a:t>communiquée</a:t>
            </a:r>
          </a:p>
          <a:p>
            <a:pPr lvl="1"/>
            <a:r>
              <a:rPr lang="fr-FR" sz="3200" dirty="0" smtClean="0"/>
              <a:t>aux </a:t>
            </a:r>
            <a:r>
              <a:rPr lang="fr-FR" sz="3200" dirty="0"/>
              <a:t>experts-comptables, modelant ainsi leur perception d’eux-mêmes et contribuant à forger leur identité professionnelle</a:t>
            </a:r>
          </a:p>
          <a:p>
            <a:pPr lvl="1"/>
            <a:r>
              <a:rPr lang="fr-FR" sz="3200" dirty="0" smtClean="0"/>
              <a:t>au </a:t>
            </a:r>
            <a:r>
              <a:rPr lang="fr-FR" sz="3200" dirty="0"/>
              <a:t>« grand public », participant à définir ce qu’est un expert-comptable dans cette même Société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346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38711" y="180025"/>
            <a:ext cx="11189868" cy="821051"/>
          </a:xfrm>
        </p:spPr>
        <p:txBody>
          <a:bodyPr>
            <a:normAutofit/>
          </a:bodyPr>
          <a:lstStyle/>
          <a:p>
            <a:r>
              <a:rPr lang="fr-FR" sz="4000" dirty="0" smtClean="0"/>
              <a:t>Sources et cibles des images de l’expert-comptable</a:t>
            </a:r>
            <a:endParaRPr lang="fr-FR" sz="4000" dirty="0"/>
          </a:p>
        </p:txBody>
      </p:sp>
      <p:sp>
        <p:nvSpPr>
          <p:cNvPr id="4" name="Ellipse 3"/>
          <p:cNvSpPr/>
          <p:nvPr/>
        </p:nvSpPr>
        <p:spPr>
          <a:xfrm>
            <a:off x="799637" y="3391151"/>
            <a:ext cx="3398108" cy="1668163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Images de l’expert-comptable selon la profession comptable</a:t>
            </a:r>
            <a:endParaRPr lang="fr-FR" b="1" dirty="0"/>
          </a:p>
        </p:txBody>
      </p:sp>
      <p:sp>
        <p:nvSpPr>
          <p:cNvPr id="11" name="Rectangle 10"/>
          <p:cNvSpPr/>
          <p:nvPr/>
        </p:nvSpPr>
        <p:spPr>
          <a:xfrm>
            <a:off x="5290784" y="2481432"/>
            <a:ext cx="2594919" cy="9761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Experts-Comptables</a:t>
            </a:r>
            <a:endParaRPr lang="fr-FR" dirty="0"/>
          </a:p>
        </p:txBody>
      </p:sp>
      <p:cxnSp>
        <p:nvCxnSpPr>
          <p:cNvPr id="12" name="Connecteur droit avec flèche 11"/>
          <p:cNvCxnSpPr>
            <a:stCxn id="4" idx="7"/>
            <a:endCxn id="11" idx="1"/>
          </p:cNvCxnSpPr>
          <p:nvPr/>
        </p:nvCxnSpPr>
        <p:spPr>
          <a:xfrm flipV="1">
            <a:off x="3700104" y="2969524"/>
            <a:ext cx="1590680" cy="665924"/>
          </a:xfrm>
          <a:prstGeom prst="straightConnector1">
            <a:avLst/>
          </a:prstGeom>
          <a:ln w="5080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5290784" y="5188535"/>
            <a:ext cx="2594919" cy="976184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La Société, le « grand public »</a:t>
            </a:r>
            <a:endParaRPr lang="fr-FR" dirty="0"/>
          </a:p>
        </p:txBody>
      </p:sp>
      <p:cxnSp>
        <p:nvCxnSpPr>
          <p:cNvPr id="16" name="Connecteur droit avec flèche 15"/>
          <p:cNvCxnSpPr>
            <a:stCxn id="4" idx="5"/>
            <a:endCxn id="15" idx="1"/>
          </p:cNvCxnSpPr>
          <p:nvPr/>
        </p:nvCxnSpPr>
        <p:spPr>
          <a:xfrm>
            <a:off x="3700104" y="4815017"/>
            <a:ext cx="1590680" cy="861610"/>
          </a:xfrm>
          <a:prstGeom prst="straightConnector1">
            <a:avLst/>
          </a:prstGeom>
          <a:ln w="50800">
            <a:solidFill>
              <a:schemeClr val="accent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lipse 16"/>
          <p:cNvSpPr/>
          <p:nvPr/>
        </p:nvSpPr>
        <p:spPr>
          <a:xfrm>
            <a:off x="8775247" y="3361486"/>
            <a:ext cx="3398108" cy="1755081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Images de l’expert-comptable selon la Société (dans « la conscience collective »)</a:t>
            </a:r>
            <a:endParaRPr lang="fr-FR" b="1" dirty="0"/>
          </a:p>
        </p:txBody>
      </p:sp>
      <p:cxnSp>
        <p:nvCxnSpPr>
          <p:cNvPr id="32" name="Connecteur droit avec flèche 31"/>
          <p:cNvCxnSpPr>
            <a:stCxn id="17" idx="3"/>
            <a:endCxn id="15" idx="3"/>
          </p:cNvCxnSpPr>
          <p:nvPr/>
        </p:nvCxnSpPr>
        <p:spPr>
          <a:xfrm flipH="1">
            <a:off x="7885703" y="4859541"/>
            <a:ext cx="1387185" cy="817086"/>
          </a:xfrm>
          <a:prstGeom prst="straightConnector1">
            <a:avLst/>
          </a:prstGeom>
          <a:ln w="50800">
            <a:solidFill>
              <a:schemeClr val="accent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/>
          <p:cNvCxnSpPr>
            <a:stCxn id="17" idx="1"/>
            <a:endCxn id="11" idx="3"/>
          </p:cNvCxnSpPr>
          <p:nvPr/>
        </p:nvCxnSpPr>
        <p:spPr>
          <a:xfrm flipH="1" flipV="1">
            <a:off x="7885703" y="2969524"/>
            <a:ext cx="1387185" cy="648988"/>
          </a:xfrm>
          <a:prstGeom prst="straightConnector1">
            <a:avLst/>
          </a:prstGeom>
          <a:ln w="5080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/>
          <p:cNvSpPr txBox="1"/>
          <p:nvPr/>
        </p:nvSpPr>
        <p:spPr>
          <a:xfrm>
            <a:off x="3067445" y="2478201"/>
            <a:ext cx="226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Communication institutionnelle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3061490" y="5380305"/>
            <a:ext cx="226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Communication publicitaire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8346083" y="2513936"/>
            <a:ext cx="226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Communication publicitaire</a:t>
            </a:r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8417745" y="5436838"/>
            <a:ext cx="3373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Médias liés à l’actualité</a:t>
            </a:r>
          </a:p>
          <a:p>
            <a:r>
              <a:rPr lang="fr-FR" dirty="0" smtClean="0"/>
              <a:t>Médias de divertissement</a:t>
            </a:r>
            <a:endParaRPr lang="fr-FR" dirty="0"/>
          </a:p>
        </p:txBody>
      </p:sp>
      <p:sp>
        <p:nvSpPr>
          <p:cNvPr id="46" name="ZoneTexte 45"/>
          <p:cNvSpPr txBox="1"/>
          <p:nvPr/>
        </p:nvSpPr>
        <p:spPr>
          <a:xfrm>
            <a:off x="1765491" y="1555451"/>
            <a:ext cx="2324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Source</a:t>
            </a:r>
            <a:endParaRPr lang="fr-FR" sz="2800" b="1" dirty="0"/>
          </a:p>
        </p:txBody>
      </p:sp>
      <p:sp>
        <p:nvSpPr>
          <p:cNvPr id="47" name="ZoneTexte 46"/>
          <p:cNvSpPr txBox="1"/>
          <p:nvPr/>
        </p:nvSpPr>
        <p:spPr>
          <a:xfrm>
            <a:off x="9867900" y="1575147"/>
            <a:ext cx="2324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Source</a:t>
            </a:r>
            <a:endParaRPr lang="fr-FR" sz="2800" b="1" dirty="0"/>
          </a:p>
        </p:txBody>
      </p:sp>
      <p:sp>
        <p:nvSpPr>
          <p:cNvPr id="48" name="ZoneTexte 47"/>
          <p:cNvSpPr txBox="1"/>
          <p:nvPr/>
        </p:nvSpPr>
        <p:spPr>
          <a:xfrm>
            <a:off x="5895922" y="1574186"/>
            <a:ext cx="2324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smtClean="0"/>
              <a:t>Cibles</a:t>
            </a:r>
            <a:endParaRPr lang="fr-FR" sz="2800" b="1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802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3" grpId="0"/>
      <p:bldP spid="13" grpId="0"/>
      <p:bldP spid="14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38711" y="180025"/>
            <a:ext cx="11189868" cy="821051"/>
          </a:xfrm>
        </p:spPr>
        <p:txBody>
          <a:bodyPr>
            <a:normAutofit/>
          </a:bodyPr>
          <a:lstStyle/>
          <a:p>
            <a:r>
              <a:rPr lang="fr-FR" sz="4000" dirty="0" smtClean="0"/>
              <a:t>Sources et cibles des </a:t>
            </a:r>
            <a:r>
              <a:rPr lang="fr-FR" sz="4000" smtClean="0"/>
              <a:t>images de </a:t>
            </a:r>
            <a:r>
              <a:rPr lang="fr-FR" sz="4000" dirty="0" smtClean="0"/>
              <a:t>l’expert-comptable</a:t>
            </a:r>
            <a:endParaRPr lang="fr-FR" sz="4000" dirty="0"/>
          </a:p>
        </p:txBody>
      </p:sp>
      <p:sp>
        <p:nvSpPr>
          <p:cNvPr id="4" name="Ellipse 3"/>
          <p:cNvSpPr/>
          <p:nvPr/>
        </p:nvSpPr>
        <p:spPr>
          <a:xfrm>
            <a:off x="799637" y="3391151"/>
            <a:ext cx="3398108" cy="1668163"/>
          </a:xfrm>
          <a:prstGeom prst="ellipse">
            <a:avLst/>
          </a:prstGeom>
          <a:ln w="635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Images de l’expert-comptable selon la profession comptable</a:t>
            </a:r>
            <a:endParaRPr lang="fr-FR" b="1" dirty="0"/>
          </a:p>
        </p:txBody>
      </p:sp>
      <p:sp>
        <p:nvSpPr>
          <p:cNvPr id="11" name="Rectangle 10"/>
          <p:cNvSpPr/>
          <p:nvPr/>
        </p:nvSpPr>
        <p:spPr>
          <a:xfrm>
            <a:off x="5290784" y="2481432"/>
            <a:ext cx="2594919" cy="9761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Experts-Comptables</a:t>
            </a:r>
            <a:endParaRPr lang="fr-FR" dirty="0"/>
          </a:p>
        </p:txBody>
      </p:sp>
      <p:cxnSp>
        <p:nvCxnSpPr>
          <p:cNvPr id="12" name="Connecteur droit avec flèche 11"/>
          <p:cNvCxnSpPr>
            <a:stCxn id="4" idx="7"/>
            <a:endCxn id="11" idx="1"/>
          </p:cNvCxnSpPr>
          <p:nvPr/>
        </p:nvCxnSpPr>
        <p:spPr>
          <a:xfrm flipV="1">
            <a:off x="3700104" y="2969524"/>
            <a:ext cx="1590680" cy="665924"/>
          </a:xfrm>
          <a:prstGeom prst="straightConnector1">
            <a:avLst/>
          </a:prstGeom>
          <a:ln w="50800">
            <a:solidFill>
              <a:schemeClr val="accent1">
                <a:lumMod val="40000"/>
                <a:lumOff val="6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5290784" y="5188535"/>
            <a:ext cx="2594919" cy="976184"/>
          </a:xfrm>
          <a:prstGeom prst="rect">
            <a:avLst/>
          </a:prstGeom>
          <a:ln w="635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La Société, le « grand public »</a:t>
            </a:r>
            <a:endParaRPr lang="fr-FR" dirty="0"/>
          </a:p>
        </p:txBody>
      </p:sp>
      <p:cxnSp>
        <p:nvCxnSpPr>
          <p:cNvPr id="16" name="Connecteur droit avec flèche 15"/>
          <p:cNvCxnSpPr>
            <a:stCxn id="4" idx="5"/>
            <a:endCxn id="15" idx="1"/>
          </p:cNvCxnSpPr>
          <p:nvPr/>
        </p:nvCxnSpPr>
        <p:spPr>
          <a:xfrm>
            <a:off x="3700104" y="4815017"/>
            <a:ext cx="1590680" cy="861610"/>
          </a:xfrm>
          <a:prstGeom prst="straightConnector1">
            <a:avLst/>
          </a:prstGeom>
          <a:ln w="63500">
            <a:solidFill>
              <a:schemeClr val="accent6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lipse 16"/>
          <p:cNvSpPr/>
          <p:nvPr/>
        </p:nvSpPr>
        <p:spPr>
          <a:xfrm>
            <a:off x="8793892" y="3347691"/>
            <a:ext cx="3398108" cy="1755081"/>
          </a:xfrm>
          <a:prstGeom prst="ellipse">
            <a:avLst/>
          </a:prstGeom>
          <a:ln w="635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Images de l’expert-comptable selon la Société (dans « la conscience collective »)</a:t>
            </a:r>
            <a:endParaRPr lang="fr-FR" b="1" dirty="0"/>
          </a:p>
        </p:txBody>
      </p:sp>
      <p:cxnSp>
        <p:nvCxnSpPr>
          <p:cNvPr id="32" name="Connecteur droit avec flèche 31"/>
          <p:cNvCxnSpPr>
            <a:stCxn id="17" idx="3"/>
            <a:endCxn id="15" idx="3"/>
          </p:cNvCxnSpPr>
          <p:nvPr/>
        </p:nvCxnSpPr>
        <p:spPr>
          <a:xfrm flipH="1">
            <a:off x="7885703" y="4845746"/>
            <a:ext cx="1405830" cy="830881"/>
          </a:xfrm>
          <a:prstGeom prst="straightConnector1">
            <a:avLst/>
          </a:prstGeom>
          <a:ln w="63500">
            <a:solidFill>
              <a:schemeClr val="accent6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/>
          <p:cNvCxnSpPr>
            <a:stCxn id="17" idx="1"/>
            <a:endCxn id="11" idx="3"/>
          </p:cNvCxnSpPr>
          <p:nvPr/>
        </p:nvCxnSpPr>
        <p:spPr>
          <a:xfrm flipH="1" flipV="1">
            <a:off x="7885703" y="2969524"/>
            <a:ext cx="1405830" cy="635193"/>
          </a:xfrm>
          <a:prstGeom prst="straightConnector1">
            <a:avLst/>
          </a:prstGeom>
          <a:ln w="50800">
            <a:solidFill>
              <a:schemeClr val="accent1">
                <a:lumMod val="40000"/>
                <a:lumOff val="6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/>
          <p:cNvSpPr txBox="1"/>
          <p:nvPr/>
        </p:nvSpPr>
        <p:spPr>
          <a:xfrm>
            <a:off x="3067445" y="2478201"/>
            <a:ext cx="2260600" cy="646331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Communication institutionnelle</a:t>
            </a:r>
            <a:endParaRPr lang="fr-FR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3061490" y="5380305"/>
            <a:ext cx="226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Communication publicitaire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8346083" y="2513936"/>
            <a:ext cx="226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Communication publicitaire</a:t>
            </a:r>
            <a:endParaRPr lang="fr-FR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8417745" y="5436838"/>
            <a:ext cx="3373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Médias liés à l’actualité</a:t>
            </a:r>
          </a:p>
          <a:p>
            <a:r>
              <a:rPr lang="fr-FR" dirty="0" smtClean="0"/>
              <a:t>Médias de divertissement</a:t>
            </a:r>
            <a:endParaRPr lang="fr-FR" dirty="0"/>
          </a:p>
        </p:txBody>
      </p:sp>
      <p:sp>
        <p:nvSpPr>
          <p:cNvPr id="46" name="ZoneTexte 45"/>
          <p:cNvSpPr txBox="1"/>
          <p:nvPr/>
        </p:nvSpPr>
        <p:spPr>
          <a:xfrm>
            <a:off x="1765491" y="1555451"/>
            <a:ext cx="2324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Source</a:t>
            </a:r>
            <a:endParaRPr lang="fr-FR" sz="2800" b="1" dirty="0"/>
          </a:p>
        </p:txBody>
      </p:sp>
      <p:sp>
        <p:nvSpPr>
          <p:cNvPr id="47" name="ZoneTexte 46"/>
          <p:cNvSpPr txBox="1"/>
          <p:nvPr/>
        </p:nvSpPr>
        <p:spPr>
          <a:xfrm>
            <a:off x="9867900" y="1575147"/>
            <a:ext cx="2324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Source</a:t>
            </a:r>
            <a:endParaRPr lang="fr-FR" sz="2800" b="1" dirty="0"/>
          </a:p>
        </p:txBody>
      </p:sp>
      <p:sp>
        <p:nvSpPr>
          <p:cNvPr id="48" name="ZoneTexte 47"/>
          <p:cNvSpPr txBox="1"/>
          <p:nvPr/>
        </p:nvSpPr>
        <p:spPr>
          <a:xfrm>
            <a:off x="5895922" y="1574186"/>
            <a:ext cx="2324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smtClean="0"/>
              <a:t>Cibles</a:t>
            </a:r>
            <a:endParaRPr lang="fr-FR" sz="2800" b="1" dirty="0"/>
          </a:p>
        </p:txBody>
      </p:sp>
      <p:sp>
        <p:nvSpPr>
          <p:cNvPr id="20" name="ZoneTexte 19"/>
          <p:cNvSpPr txBox="1"/>
          <p:nvPr/>
        </p:nvSpPr>
        <p:spPr>
          <a:xfrm>
            <a:off x="4197745" y="3978244"/>
            <a:ext cx="4596147" cy="461665"/>
          </a:xfrm>
          <a:prstGeom prst="rect">
            <a:avLst/>
          </a:prstGeom>
          <a:solidFill>
            <a:schemeClr val="accent6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Quelle(s) différence(s) ?</a:t>
            </a:r>
            <a:endParaRPr lang="fr-FR" sz="2400" b="1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958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378481" y="3193803"/>
            <a:ext cx="9342781" cy="2098226"/>
          </a:xfrm>
        </p:spPr>
        <p:txBody>
          <a:bodyPr/>
          <a:lstStyle/>
          <a:p>
            <a:r>
              <a:rPr lang="fr-FR" sz="5400" dirty="0"/>
              <a:t>1</a:t>
            </a:r>
            <a:r>
              <a:rPr lang="fr-FR" sz="5400" baseline="30000" dirty="0"/>
              <a:t>ère</a:t>
            </a:r>
            <a:r>
              <a:rPr lang="fr-FR" sz="5400" dirty="0"/>
              <a:t> partie </a:t>
            </a:r>
            <a:r>
              <a:rPr lang="mr-IN" sz="5400" dirty="0" smtClean="0"/>
              <a:t>–</a:t>
            </a:r>
            <a:r>
              <a:rPr lang="fr-FR" sz="5400" dirty="0" smtClean="0"/>
              <a:t> </a:t>
            </a:r>
            <a:br>
              <a:rPr lang="fr-FR" sz="5400" dirty="0" smtClean="0"/>
            </a:br>
            <a:r>
              <a:rPr lang="fr-FR" sz="5400" dirty="0" smtClean="0"/>
              <a:t>Les </a:t>
            </a:r>
            <a:r>
              <a:rPr lang="fr-FR" sz="5400" dirty="0"/>
              <a:t>images diffusées par la profession comptable libérale à destination du grand public</a:t>
            </a:r>
          </a:p>
        </p:txBody>
      </p:sp>
    </p:spTree>
    <p:extLst>
      <p:ext uri="{BB962C8B-B14F-4D97-AF65-F5344CB8AC3E}">
        <p14:creationId xmlns:p14="http://schemas.microsoft.com/office/powerpoint/2010/main" val="140611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10820400" cy="1485900"/>
          </a:xfrm>
        </p:spPr>
        <p:txBody>
          <a:bodyPr>
            <a:normAutofit/>
          </a:bodyPr>
          <a:lstStyle/>
          <a:p>
            <a:r>
              <a:rPr lang="fr-FR" dirty="0" smtClean="0"/>
              <a:t>Deux enjeux majeurs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71600" y="2286000"/>
            <a:ext cx="10210800" cy="3474720"/>
          </a:xfrm>
        </p:spPr>
        <p:txBody>
          <a:bodyPr>
            <a:normAutofit/>
          </a:bodyPr>
          <a:lstStyle/>
          <a:p>
            <a:r>
              <a:rPr lang="fr-FR" sz="3600" dirty="0" smtClean="0"/>
              <a:t>Renforcer la place et la légitimité des experts-comptables dans le monde économique</a:t>
            </a:r>
          </a:p>
          <a:p>
            <a:endParaRPr lang="fr-FR" sz="3600" dirty="0" smtClean="0"/>
          </a:p>
          <a:p>
            <a:r>
              <a:rPr lang="fr-FR" sz="3600" dirty="0" smtClean="0"/>
              <a:t>Accroître l’</a:t>
            </a:r>
            <a:r>
              <a:rPr lang="fr-FR" sz="3600" dirty="0"/>
              <a:t>a</a:t>
            </a:r>
            <a:r>
              <a:rPr lang="fr-FR" sz="3600" dirty="0" smtClean="0"/>
              <a:t>ttractivité de la profession d’expert-comptable auprès des étudiants</a:t>
            </a:r>
          </a:p>
          <a:p>
            <a:endParaRPr lang="fr-FR" dirty="0"/>
          </a:p>
          <a:p>
            <a:pPr lvl="3"/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513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ogner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Rogner</Template>
  <TotalTime>1868</TotalTime>
  <Words>678</Words>
  <Application>Microsoft Office PowerPoint</Application>
  <PresentationFormat>Personnalisé</PresentationFormat>
  <Paragraphs>253</Paragraphs>
  <Slides>46</Slides>
  <Notes>45</Notes>
  <HiddenSlides>0</HiddenSlides>
  <MMClips>5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46</vt:i4>
      </vt:variant>
    </vt:vector>
  </HeadingPairs>
  <TitlesOfParts>
    <vt:vector size="47" baseType="lpstr">
      <vt:lpstr>Rogner</vt:lpstr>
      <vt:lpstr>L’image de l’expert-comptable DANS la conquête deS nouveaux marchés : mais de quelle image parlons-nous ?</vt:lpstr>
      <vt:lpstr>Présentation PowerPoint</vt:lpstr>
      <vt:lpstr>Qu’est-ce que « l’image de l’expert-comptable » ? </vt:lpstr>
      <vt:lpstr>Qu’est-ce que « l’image de l’expert-comptable » ? </vt:lpstr>
      <vt:lpstr>Qu’est-ce que « l’image de l’expert-comptable » ? </vt:lpstr>
      <vt:lpstr>Sources et cibles des images de l’expert-comptable</vt:lpstr>
      <vt:lpstr>Sources et cibles des images de l’expert-comptable</vt:lpstr>
      <vt:lpstr>1ère partie –  Les images diffusées par la profession comptable libérale à destination du grand public</vt:lpstr>
      <vt:lpstr>Deux enjeux majeurs</vt:lpstr>
      <vt:lpstr>Trois sources</vt:lpstr>
      <vt:lpstr>Présentation PowerPoint</vt:lpstr>
      <vt:lpstr>Présentation PowerPoint</vt:lpstr>
      <vt:lpstr>Présentation PowerPoint</vt:lpstr>
      <vt:lpstr>Trois sources</vt:lpstr>
      <vt:lpstr>Trois sources</vt:lpstr>
      <vt:lpstr>Présentation PowerPoint</vt:lpstr>
      <vt:lpstr>Quelques recherches sur l’image diffusée par la profession comptable</vt:lpstr>
      <vt:lpstr>D’une critique de la communication de l’Ordre</vt:lpstr>
      <vt:lpstr>Présentation PowerPoint</vt:lpstr>
      <vt:lpstr>Présentation PowerPoint</vt:lpstr>
      <vt:lpstr>Présentation PowerPoint</vt:lpstr>
      <vt:lpstr>D’une critique de la communication de l’Ordre</vt:lpstr>
      <vt:lpstr>D’une critique de la communication de l’Ordre</vt:lpstr>
      <vt:lpstr>2ème partie –   Les images diffusées par la société à destination du grand public</vt:lpstr>
      <vt:lpstr>Deux types de médias</vt:lpstr>
      <vt:lpstr>Les médias en rapport avec l’actualité</vt:lpstr>
      <vt:lpstr>Présentation PowerPoint</vt:lpstr>
      <vt:lpstr>Présentation PowerPoint</vt:lpstr>
      <vt:lpstr>Présentation PowerPoint</vt:lpstr>
      <vt:lpstr>Présentation PowerPoint</vt:lpstr>
      <vt:lpstr>Les médias de divertissement</vt:lpstr>
      <vt:lpstr>Présentation PowerPoint</vt:lpstr>
      <vt:lpstr>Les médias de divertissement</vt:lpstr>
      <vt:lpstr>Présentation PowerPoint</vt:lpstr>
      <vt:lpstr>Les médias de divertissement</vt:lpstr>
      <vt:lpstr>La bande dessinée « franco-belge »</vt:lpstr>
      <vt:lpstr>Les médias de divertissement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Conclusion – Deux images qui se rejoignent</vt:lpstr>
      <vt:lpstr>Conclusion – Une image en mouvement</vt:lpstr>
      <vt:lpstr>Présentation PowerPoint</vt:lpstr>
      <vt:lpstr>L’image de l’expert-comptable DANS la conquête deS nouveaux marchés : mais de quelle image parlons-nous 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L’image de l’expert-comptable</dc:title>
  <dc:creator>Superman</dc:creator>
  <cp:lastModifiedBy>djama</cp:lastModifiedBy>
  <cp:revision>147</cp:revision>
  <cp:lastPrinted>2019-11-21T09:05:08Z</cp:lastPrinted>
  <dcterms:created xsi:type="dcterms:W3CDTF">2019-08-27T19:33:00Z</dcterms:created>
  <dcterms:modified xsi:type="dcterms:W3CDTF">2019-11-21T15:06:00Z</dcterms:modified>
</cp:coreProperties>
</file>