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972E19-34E8-48A0-9AB7-751D199B330E}" v="1285" dt="2019-09-20T13:57:18.838"/>
    <p1510:client id="{DC26099F-1E43-4EEB-A6E2-2764AE0D6153}" v="2073" dt="2019-10-09T11:55:35.185"/>
    <p1510:client id="{F155C0A8-C00C-46E5-B7A4-86F43213EE47}" v="432" dt="2019-10-04T12:30:50.3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09.10.2019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09.10.2019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09.10.2019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09.10.2019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09.10.2019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09.10.2019</a:t>
            </a:fld>
            <a:endParaRPr lang="de-D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09.10.2019</a:t>
            </a:fld>
            <a:endParaRPr lang="de-D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09.10.2019</a:t>
            </a:fld>
            <a:endParaRPr lang="de-D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09.10.2019</a:t>
            </a:fld>
            <a:endParaRPr lang="de-D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09.10.2019</a:t>
            </a:fld>
            <a:endParaRPr lang="de-D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09.10.2019</a:t>
            </a:fld>
            <a:endParaRPr lang="de-D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941B0-F4D5-4460-BCAD-F7E2B41A8257}" type="datetimeFigureOut">
              <a:rPr lang="de-DE" smtClean="0"/>
              <a:t>09.10.2019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hcut.to/v/xLbwtZd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66491" y="119425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de-DE" dirty="0" err="1">
                <a:solidFill>
                  <a:schemeClr val="bg1"/>
                </a:solidFill>
                <a:latin typeface="Arial Black"/>
                <a:ea typeface="+mj-lt"/>
                <a:cs typeface="+mj-lt"/>
              </a:rPr>
              <a:t>Duel</a:t>
            </a:r>
            <a:r>
              <a:rPr lang="de-DE" dirty="0">
                <a:solidFill>
                  <a:schemeClr val="bg1"/>
                </a:solidFill>
                <a:latin typeface="Arial Black"/>
                <a:ea typeface="+mj-lt"/>
                <a:cs typeface="+mj-lt"/>
              </a:rPr>
              <a:t> AMD/INTEL.</a:t>
            </a:r>
            <a:br>
              <a:rPr lang="de-DE" dirty="0">
                <a:solidFill>
                  <a:schemeClr val="bg1"/>
                </a:solidFill>
                <a:latin typeface="Arial Black"/>
                <a:ea typeface="+mj-lt"/>
                <a:cs typeface="+mj-lt"/>
              </a:rPr>
            </a:br>
            <a:r>
              <a:rPr lang="de-DE" dirty="0">
                <a:solidFill>
                  <a:schemeClr val="bg1"/>
                </a:solidFill>
                <a:latin typeface="Arial Black"/>
                <a:ea typeface="+mj-lt"/>
                <a:cs typeface="+mj-lt"/>
              </a:rPr>
              <a:t> Le </a:t>
            </a:r>
            <a:r>
              <a:rPr lang="de-DE" dirty="0" err="1">
                <a:solidFill>
                  <a:schemeClr val="bg1"/>
                </a:solidFill>
                <a:latin typeface="Arial Black"/>
                <a:ea typeface="+mj-lt"/>
                <a:cs typeface="+mj-lt"/>
              </a:rPr>
              <a:t>choix</a:t>
            </a:r>
            <a:r>
              <a:rPr lang="de-DE" dirty="0">
                <a:solidFill>
                  <a:schemeClr val="bg1"/>
                </a:solidFill>
                <a:latin typeface="Arial Black"/>
                <a:ea typeface="+mj-lt"/>
                <a:cs typeface="+mj-lt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rial Black"/>
                <a:ea typeface="+mj-lt"/>
                <a:cs typeface="+mj-lt"/>
              </a:rPr>
              <a:t>d'un</a:t>
            </a:r>
            <a:r>
              <a:rPr lang="de-DE" dirty="0">
                <a:solidFill>
                  <a:schemeClr val="bg1"/>
                </a:solidFill>
                <a:latin typeface="Arial Black"/>
                <a:ea typeface="+mj-lt"/>
                <a:cs typeface="+mj-lt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rial Black"/>
                <a:ea typeface="+mj-lt"/>
                <a:cs typeface="+mj-lt"/>
              </a:rPr>
              <a:t>processeur</a:t>
            </a:r>
            <a:r>
              <a:rPr lang="de-DE" dirty="0">
                <a:solidFill>
                  <a:schemeClr val="bg1"/>
                </a:solidFill>
                <a:latin typeface="Arial Black"/>
                <a:ea typeface="+mj-lt"/>
                <a:cs typeface="+mj-lt"/>
              </a:rPr>
              <a:t> en 2019</a:t>
            </a:r>
            <a:endParaRPr lang="fr-FR">
              <a:solidFill>
                <a:schemeClr val="bg1"/>
              </a:solidFill>
              <a:latin typeface="Arial Black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204604" y="6463133"/>
            <a:ext cx="6987397" cy="44806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 dirty="0" err="1">
                <a:solidFill>
                  <a:schemeClr val="bg1"/>
                </a:solidFill>
                <a:cs typeface="Calibri"/>
              </a:rPr>
              <a:t>Réalisé</a:t>
            </a:r>
            <a:r>
              <a:rPr lang="de-DE" dirty="0">
                <a:solidFill>
                  <a:schemeClr val="bg1"/>
                </a:solidFill>
                <a:cs typeface="Calibri"/>
              </a:rPr>
              <a:t> par </a:t>
            </a:r>
            <a:r>
              <a:rPr lang="de-DE" dirty="0" err="1">
                <a:solidFill>
                  <a:schemeClr val="bg1"/>
                </a:solidFill>
                <a:cs typeface="Calibri"/>
              </a:rPr>
              <a:t>Yamis</a:t>
            </a:r>
            <a:r>
              <a:rPr lang="de-DE" dirty="0">
                <a:solidFill>
                  <a:schemeClr val="bg1"/>
                </a:solidFill>
                <a:cs typeface="Calibri"/>
              </a:rPr>
              <a:t> MANFALOTI et </a:t>
            </a:r>
            <a:r>
              <a:rPr lang="de-DE" dirty="0" err="1">
                <a:solidFill>
                  <a:schemeClr val="bg1"/>
                </a:solidFill>
                <a:cs typeface="Calibri"/>
              </a:rPr>
              <a:t>Matheo</a:t>
            </a:r>
            <a:r>
              <a:rPr lang="de-DE" dirty="0">
                <a:solidFill>
                  <a:schemeClr val="bg1"/>
                </a:solidFill>
                <a:cs typeface="Calibri"/>
              </a:rPr>
              <a:t> BOULANGER</a:t>
            </a:r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E84854-CA7C-4648-90AE-B4BC01827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4785" y="-174137"/>
            <a:ext cx="7069016" cy="1325563"/>
          </a:xfrm>
        </p:spPr>
        <p:txBody>
          <a:bodyPr/>
          <a:lstStyle/>
          <a:p>
            <a:r>
              <a:rPr lang="fr-FR">
                <a:latin typeface="Arial Black"/>
                <a:cs typeface="Calibri Light"/>
              </a:rPr>
              <a:t>Vidéo</a:t>
            </a:r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D307C09-526A-49BA-815C-1AB1FADA45D8}"/>
              </a:ext>
            </a:extLst>
          </p:cNvPr>
          <p:cNvSpPr txBox="1"/>
          <p:nvPr/>
        </p:nvSpPr>
        <p:spPr>
          <a:xfrm>
            <a:off x="2250831" y="5263661"/>
            <a:ext cx="783101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solidFill>
                  <a:srgbClr val="F58634"/>
                </a:solidFill>
                <a:latin typeface="Roboto"/>
                <a:hlinkClick r:id="rId2"/>
              </a:rPr>
              <a:t>Vidéo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 : </a:t>
            </a:r>
            <a:r>
              <a:rPr lang="en-US">
                <a:ea typeface="+mn-lt"/>
                <a:cs typeface="+mn-lt"/>
              </a:rPr>
              <a:t>RYZEN 3000: LA FIN D'INTEL ? par Léo - TechMaker depuis Youtube</a:t>
            </a:r>
            <a:endParaRPr lang="en-US"/>
          </a:p>
        </p:txBody>
      </p:sp>
      <p:pic>
        <p:nvPicPr>
          <p:cNvPr id="4" name="Image 4" descr="Une image contenant dessin&#10;&#10;Description générée avec un niveau de confiance très élevé">
            <a:extLst>
              <a:ext uri="{FF2B5EF4-FFF2-40B4-BE49-F238E27FC236}">
                <a16:creationId xmlns:a16="http://schemas.microsoft.com/office/drawing/2014/main" id="{3C67CC29-6B27-462A-AFCB-C8A0927F37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9502" y="954698"/>
            <a:ext cx="7020656" cy="3952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958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579BD5-9B45-4427-A75F-8FC0B480A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0087" y="48823"/>
            <a:ext cx="2262997" cy="592318"/>
          </a:xfrm>
        </p:spPr>
        <p:txBody>
          <a:bodyPr>
            <a:normAutofit fontScale="90000"/>
          </a:bodyPr>
          <a:lstStyle/>
          <a:p>
            <a:r>
              <a:rPr lang="fr-FR" dirty="0">
                <a:latin typeface="Arial Black"/>
                <a:cs typeface="Calibri Light"/>
              </a:rPr>
              <a:t>INTEL </a:t>
            </a:r>
            <a:endParaRPr lang="fr-FR">
              <a:latin typeface="Arial Black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DB95CBA-0A91-4361-ACFA-1ACD88538025}"/>
              </a:ext>
            </a:extLst>
          </p:cNvPr>
          <p:cNvSpPr txBox="1"/>
          <p:nvPr/>
        </p:nvSpPr>
        <p:spPr>
          <a:xfrm>
            <a:off x="4515465" y="3433917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dirty="0">
              <a:cs typeface="Calibri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6B702D8-6B5F-4B01-9569-82395112BA87}"/>
              </a:ext>
            </a:extLst>
          </p:cNvPr>
          <p:cNvSpPr txBox="1"/>
          <p:nvPr/>
        </p:nvSpPr>
        <p:spPr>
          <a:xfrm>
            <a:off x="1233948" y="1848464"/>
            <a:ext cx="308732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dirty="0">
              <a:cs typeface="Calibri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DB81583-184A-41CD-A160-BACC886ED5CE}"/>
              </a:ext>
            </a:extLst>
          </p:cNvPr>
          <p:cNvSpPr txBox="1"/>
          <p:nvPr/>
        </p:nvSpPr>
        <p:spPr>
          <a:xfrm>
            <a:off x="2475271" y="4109884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dirty="0">
              <a:cs typeface="Calibri"/>
            </a:endParaRPr>
          </a:p>
        </p:txBody>
      </p:sp>
      <p:graphicFrame>
        <p:nvGraphicFramePr>
          <p:cNvPr id="11" name="Tableau 12">
            <a:extLst>
              <a:ext uri="{FF2B5EF4-FFF2-40B4-BE49-F238E27FC236}">
                <a16:creationId xmlns:a16="http://schemas.microsoft.com/office/drawing/2014/main" id="{9AFA7DF3-88E4-42B1-8AC9-44725AA295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2863930"/>
              </p:ext>
            </p:extLst>
          </p:nvPr>
        </p:nvGraphicFramePr>
        <p:xfrm>
          <a:off x="118932" y="1152077"/>
          <a:ext cx="7866182" cy="56520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8153">
                  <a:extLst>
                    <a:ext uri="{9D8B030D-6E8A-4147-A177-3AD203B41FA5}">
                      <a16:colId xmlns:a16="http://schemas.microsoft.com/office/drawing/2014/main" val="2934859874"/>
                    </a:ext>
                  </a:extLst>
                </a:gridCol>
                <a:gridCol w="2074984">
                  <a:extLst>
                    <a:ext uri="{9D8B030D-6E8A-4147-A177-3AD203B41FA5}">
                      <a16:colId xmlns:a16="http://schemas.microsoft.com/office/drawing/2014/main" val="851081462"/>
                    </a:ext>
                  </a:extLst>
                </a:gridCol>
                <a:gridCol w="2063261">
                  <a:extLst>
                    <a:ext uri="{9D8B030D-6E8A-4147-A177-3AD203B41FA5}">
                      <a16:colId xmlns:a16="http://schemas.microsoft.com/office/drawing/2014/main" val="3152829034"/>
                    </a:ext>
                  </a:extLst>
                </a:gridCol>
                <a:gridCol w="2379784">
                  <a:extLst>
                    <a:ext uri="{9D8B030D-6E8A-4147-A177-3AD203B41FA5}">
                      <a16:colId xmlns:a16="http://schemas.microsoft.com/office/drawing/2014/main" val="2240022205"/>
                    </a:ext>
                  </a:extLst>
                </a:gridCol>
              </a:tblGrid>
              <a:tr h="31792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FR" dirty="0"/>
                        <a:t>Intel</a:t>
                      </a:r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i="0" u="none" strike="noStrike" noProof="0" dirty="0" err="1">
                          <a:latin typeface="Calibri"/>
                        </a:rPr>
                        <a:t>Informations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800" b="0" i="0" u="none" strike="noStrike" noProof="0" dirty="0"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800" b="0" i="0" u="none" strike="noStrike" noProof="0" dirty="0">
                        <a:latin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4869656"/>
                  </a:ext>
                </a:extLst>
              </a:tr>
              <a:tr h="31792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FR" sz="1800" b="0" i="0" u="none" strike="noStrike" noProof="0" dirty="0"/>
                        <a:t>Création :</a:t>
                      </a:r>
                      <a:endParaRPr lang="fr-FR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i="0" u="none" strike="noStrike" noProof="0">
                          <a:latin typeface="Calibri"/>
                        </a:rPr>
                        <a:t>18 juillet 1968</a:t>
                      </a:r>
                      <a:endParaRPr lang="fr-FR" sz="1800" b="1" i="0" u="none" strike="noStrike" noProof="0"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800" b="0" i="0" u="none" strike="noStrike" noProof="0" dirty="0"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800" b="0" i="0" u="none" strike="noStrike" noProof="0" dirty="0">
                        <a:latin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0267559"/>
                  </a:ext>
                </a:extLst>
              </a:tr>
              <a:tr h="35641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0" i="0" u="none" strike="noStrike" noProof="0" dirty="0" err="1">
                          <a:latin typeface="Calibri"/>
                        </a:rPr>
                        <a:t>Fondateurs</a:t>
                      </a:r>
                      <a:r>
                        <a:rPr lang="en-US" sz="1800" b="0" i="0" u="none" strike="noStrike" noProof="0" dirty="0">
                          <a:latin typeface="Calibri"/>
                        </a:rPr>
                        <a:t> :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0" i="0" u="none" strike="noStrike" noProof="0" dirty="0">
                          <a:latin typeface="Calibri"/>
                        </a:rPr>
                        <a:t>Gordon Moore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0" i="0" u="none" strike="noStrike" noProof="0" dirty="0">
                          <a:latin typeface="Calibri"/>
                        </a:rPr>
                        <a:t>Robert Noyce 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i="0" u="none" strike="noStrike" noProof="0" dirty="0">
                          <a:latin typeface="Calibri"/>
                        </a:rPr>
                        <a:t>Andrew Grove</a:t>
                      </a:r>
                      <a:endParaRPr lang="en-US" sz="1800" b="0" i="0" u="none" strike="noStrike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4055620"/>
                  </a:ext>
                </a:extLst>
              </a:tr>
              <a:tr h="897193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800" b="0" i="0" u="none" strike="noStrike" noProof="0" dirty="0"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fr-FR" dirty="0"/>
                        <a:t>Dirigent 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b="0" i="0" u="none" strike="noStrike" noProof="0" dirty="0"/>
                        <a:t>Bob Swan, Directeur général actuel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b="0" i="0" u="none" strike="noStrike" noProof="0" dirty="0">
                          <a:latin typeface="Calibri"/>
                        </a:rPr>
                        <a:t>Renée James, présidente actuel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fr-FR" sz="1800" b="0" i="0" u="none" strike="noStrike" noProof="0" dirty="0">
                        <a:latin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7392861"/>
                  </a:ext>
                </a:extLst>
              </a:tr>
              <a:tr h="833185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0" i="0" u="none" strike="noStrike" noProof="0" dirty="0" err="1">
                          <a:latin typeface="Calibri"/>
                        </a:rPr>
                        <a:t>Création</a:t>
                      </a:r>
                      <a:r>
                        <a:rPr lang="en-US" sz="1800" b="0" i="0" u="none" strike="noStrike" noProof="0" dirty="0">
                          <a:latin typeface="Calibri"/>
                        </a:rPr>
                        <a:t> :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b="0" i="0" u="none" strike="noStrike" noProof="0" dirty="0">
                          <a:latin typeface="Calibri"/>
                        </a:rPr>
                        <a:t>L'Intel 8086 est un</a:t>
                      </a:r>
                      <a:endParaRPr lang="fr-FR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b="0" i="0" u="none" strike="noStrike" noProof="0" dirty="0">
                          <a:latin typeface="Calibri"/>
                        </a:rPr>
                        <a:t> microprocesseur </a:t>
                      </a:r>
                      <a:r>
                        <a:rPr lang="fr-FR" sz="1800" b="0" i="0" u="none" strike="noStrike" noProof="0" dirty="0">
                          <a:solidFill>
                            <a:srgbClr val="FF0000"/>
                          </a:solidFill>
                          <a:latin typeface="Calibri"/>
                        </a:rPr>
                        <a:t>16 bits</a:t>
                      </a:r>
                      <a:r>
                        <a:rPr lang="fr-FR" sz="1800" b="0" i="0" u="none" strike="noStrike" noProof="0" dirty="0">
                          <a:latin typeface="Calibri"/>
                        </a:rPr>
                        <a:t> </a:t>
                      </a:r>
                      <a:endParaRPr lang="fr-FR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b="0" i="0" u="none" strike="noStrike" noProof="0" dirty="0">
                          <a:latin typeface="Calibri"/>
                        </a:rPr>
                        <a:t>fabriqué par Intel à partir de </a:t>
                      </a:r>
                      <a:r>
                        <a:rPr lang="fr-FR" sz="1800" b="0" i="0" u="none" strike="noStrike" noProof="0" dirty="0">
                          <a:solidFill>
                            <a:srgbClr val="FF0000"/>
                          </a:solidFill>
                          <a:latin typeface="Calibri"/>
                        </a:rPr>
                        <a:t>1978</a:t>
                      </a:r>
                      <a:r>
                        <a:rPr lang="fr-FR" sz="1800" b="0" i="0" u="none" strike="noStrike" noProof="0" dirty="0">
                          <a:latin typeface="Calibri"/>
                        </a:rPr>
                        <a:t>. C'est le premier </a:t>
                      </a:r>
                      <a:endParaRPr lang="fr-FR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b="0" i="0" u="none" strike="noStrike" noProof="0" dirty="0">
                          <a:latin typeface="Calibri"/>
                        </a:rPr>
                        <a:t>processeur de la famille x86, qui est devenue </a:t>
                      </a:r>
                      <a:endParaRPr lang="fr-FR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b="0" i="0" u="none" strike="noStrike" noProof="0" dirty="0">
                          <a:latin typeface="Calibri"/>
                        </a:rPr>
                        <a:t>l'architecture de processeur la plus répandue dans le monde.</a:t>
                      </a:r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i="0" u="none" strike="noStrike" noProof="0" dirty="0" err="1">
                          <a:latin typeface="Calibri"/>
                        </a:rPr>
                        <a:t>L’Intel</a:t>
                      </a:r>
                      <a:r>
                        <a:rPr lang="en-US" sz="1800" b="0" i="0" u="none" strike="noStrike" noProof="0" dirty="0">
                          <a:latin typeface="Calibri"/>
                        </a:rPr>
                        <a:t> 80386, </a:t>
                      </a:r>
                      <a:endParaRPr lang="fr-FR" sz="1800" b="0" i="0" u="none" strike="noStrike" noProof="0" dirty="0">
                        <a:latin typeface="Calibri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i="0" u="none" strike="noStrike" noProof="0" dirty="0" err="1">
                          <a:latin typeface="Calibri"/>
                        </a:rPr>
                        <a:t>abrégé</a:t>
                      </a:r>
                      <a:r>
                        <a:rPr lang="en-US" sz="1800" b="0" i="0" u="none" strike="noStrike" noProof="0" dirty="0">
                          <a:latin typeface="Calibri"/>
                        </a:rPr>
                        <a:t> i386,</a:t>
                      </a:r>
                      <a:endParaRPr lang="en-US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i="0" u="none" strike="noStrike" noProof="0" dirty="0" err="1">
                          <a:latin typeface="Calibri"/>
                        </a:rPr>
                        <a:t>est</a:t>
                      </a:r>
                      <a:r>
                        <a:rPr lang="en-US" sz="1800" b="0" i="0" u="none" strike="noStrike" noProof="0" dirty="0">
                          <a:latin typeface="Calibri"/>
                        </a:rPr>
                        <a:t> un </a:t>
                      </a:r>
                      <a:endParaRPr lang="en-US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i="0" u="none" strike="noStrike" noProof="0" err="1">
                          <a:latin typeface="Calibri"/>
                        </a:rPr>
                        <a:t>microprocesseur</a:t>
                      </a:r>
                      <a:r>
                        <a:rPr lang="en-US" sz="1800" b="0" i="0" u="none" strike="noStrike" noProof="0" dirty="0">
                          <a:latin typeface="Calibri"/>
                        </a:rPr>
                        <a:t> </a:t>
                      </a:r>
                      <a:r>
                        <a:rPr lang="en-US" sz="1800" b="0" i="0" u="none" strike="noStrike" noProof="0" dirty="0">
                          <a:solidFill>
                            <a:srgbClr val="FF0000"/>
                          </a:solidFill>
                          <a:latin typeface="Calibri"/>
                        </a:rPr>
                        <a:t>32 bits</a:t>
                      </a:r>
                      <a:r>
                        <a:rPr lang="en-US" sz="1800" b="0" i="0" u="none" strike="noStrike" noProof="0" dirty="0">
                          <a:latin typeface="Calibri"/>
                        </a:rPr>
                        <a:t> </a:t>
                      </a:r>
                      <a:r>
                        <a:rPr lang="en-US" sz="1800" b="0" i="0" u="none" strike="noStrike" noProof="0" err="1">
                          <a:latin typeface="Calibri"/>
                        </a:rPr>
                        <a:t>utilisé</a:t>
                      </a:r>
                      <a:r>
                        <a:rPr lang="en-US" sz="1800" b="0" i="0" u="none" strike="noStrike" noProof="0" dirty="0">
                          <a:latin typeface="Calibri"/>
                        </a:rPr>
                        <a:t> dans </a:t>
                      </a:r>
                      <a:r>
                        <a:rPr lang="en-US" sz="1800" b="0" i="0" u="none" strike="noStrike" noProof="0">
                          <a:latin typeface="Calibri"/>
                        </a:rPr>
                        <a:t>de nombreux </a:t>
                      </a:r>
                      <a:endParaRPr lang="en-US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i="0" u="none" strike="noStrike" noProof="0">
                          <a:latin typeface="Calibri"/>
                        </a:rPr>
                        <a:t>ordinateurs </a:t>
                      </a:r>
                      <a:endParaRPr lang="en-US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i="0" u="none" strike="noStrike" noProof="0">
                          <a:latin typeface="Calibri"/>
                        </a:rPr>
                        <a:t>personnels de </a:t>
                      </a:r>
                      <a:r>
                        <a:rPr lang="en-US" sz="1800" b="0" i="0" u="none" strike="noStrike" noProof="0">
                          <a:solidFill>
                            <a:srgbClr val="FF0000"/>
                          </a:solidFill>
                          <a:latin typeface="Calibri"/>
                        </a:rPr>
                        <a:t>1986 à </a:t>
                      </a:r>
                      <a:r>
                        <a:rPr lang="en-US" sz="1800" b="0" i="0" u="none" strike="noStrike" noProof="0" dirty="0">
                          <a:solidFill>
                            <a:srgbClr val="FF0000"/>
                          </a:solidFill>
                          <a:latin typeface="Calibri"/>
                        </a:rPr>
                        <a:t>1994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FR" sz="1800" b="0" i="0" u="none" strike="noStrike" noProof="0" dirty="0">
                          <a:latin typeface="Calibri"/>
                        </a:rPr>
                        <a:t>Pentium est une marque déposée par Intel en </a:t>
                      </a:r>
                      <a:r>
                        <a:rPr lang="fr-FR" sz="1800" b="0" i="0" u="none" strike="noStrike" noProof="0">
                          <a:latin typeface="Calibri"/>
                        </a:rPr>
                        <a:t>1993 pour des </a:t>
                      </a:r>
                    </a:p>
                    <a:p>
                      <a:pPr lvl="0">
                        <a:buNone/>
                      </a:pPr>
                      <a:r>
                        <a:rPr lang="fr-FR" sz="1800" b="0" i="0" u="none" strike="noStrike" noProof="0">
                          <a:latin typeface="Calibri"/>
                        </a:rPr>
                        <a:t>ordinateurs </a:t>
                      </a:r>
                      <a:r>
                        <a:rPr lang="fr-FR" sz="1800" b="0" i="0" u="none" strike="noStrike" noProof="0" dirty="0">
                          <a:latin typeface="Calibri"/>
                        </a:rPr>
                        <a:t>individuels avec écran couleurs, capables de traiter rapidement photos, vidéos, </a:t>
                      </a:r>
                      <a:r>
                        <a:rPr lang="fr-FR" sz="1800" b="0" i="0" u="none" strike="noStrike" noProof="0">
                          <a:latin typeface="Calibri"/>
                        </a:rPr>
                        <a:t>sons et jeux vidéo. </a:t>
                      </a:r>
                      <a:endParaRPr lang="fr-FR" sz="1800" b="0" i="0" u="none" strike="noStrike" noProof="0" dirty="0">
                        <a:latin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6741999"/>
                  </a:ext>
                </a:extLst>
              </a:tr>
            </a:tbl>
          </a:graphicData>
        </a:graphic>
      </p:graphicFrame>
      <p:graphicFrame>
        <p:nvGraphicFramePr>
          <p:cNvPr id="15" name="Tableau 15">
            <a:extLst>
              <a:ext uri="{FF2B5EF4-FFF2-40B4-BE49-F238E27FC236}">
                <a16:creationId xmlns:a16="http://schemas.microsoft.com/office/drawing/2014/main" id="{67E86EB9-076C-4459-A528-B473115763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1045975"/>
              </p:ext>
            </p:extLst>
          </p:nvPr>
        </p:nvGraphicFramePr>
        <p:xfrm>
          <a:off x="8042029" y="1148860"/>
          <a:ext cx="4104129" cy="53979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0421">
                  <a:extLst>
                    <a:ext uri="{9D8B030D-6E8A-4147-A177-3AD203B41FA5}">
                      <a16:colId xmlns:a16="http://schemas.microsoft.com/office/drawing/2014/main" val="1608559217"/>
                    </a:ext>
                  </a:extLst>
                </a:gridCol>
                <a:gridCol w="2913708">
                  <a:extLst>
                    <a:ext uri="{9D8B030D-6E8A-4147-A177-3AD203B41FA5}">
                      <a16:colId xmlns:a16="http://schemas.microsoft.com/office/drawing/2014/main" val="2873595156"/>
                    </a:ext>
                  </a:extLst>
                </a:gridCol>
              </a:tblGrid>
              <a:tr h="368709">
                <a:tc>
                  <a:txBody>
                    <a:bodyPr/>
                    <a:lstStyle/>
                    <a:p>
                      <a:r>
                        <a:rPr lang="fr-FR" dirty="0"/>
                        <a:t>Intel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0" i="0" u="none" strike="noStrike" noProof="0" dirty="0" err="1">
                          <a:latin typeface="Calibri"/>
                        </a:rPr>
                        <a:t>Informations</a:t>
                      </a:r>
                      <a:r>
                        <a:rPr lang="en-US" sz="1800" b="0" i="0" u="none" strike="noStrike" noProof="0" dirty="0">
                          <a:latin typeface="Calibri"/>
                        </a:rPr>
                        <a:t> part 2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88735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Fréquence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FR" sz="1800" b="0" i="0" u="none" strike="noStrike" noProof="0" dirty="0"/>
                        <a:t>La fréquence d'un processeur désigne le nombre d'opérations effectuées en une seconde par le processeur. Une horloge lui définit sa cadence. Par exemple un processeur cadencé à</a:t>
                      </a:r>
                      <a:endParaRPr lang="fr-FR" dirty="0"/>
                    </a:p>
                    <a:p>
                      <a:pPr lvl="0">
                        <a:buNone/>
                      </a:pPr>
                      <a:r>
                        <a:rPr lang="fr-FR" sz="1800" b="0" i="0" u="none" strike="noStrike" noProof="0" dirty="0"/>
                        <a:t> 3 GHz effectue 3 milliards d'opérations à la seconde.</a:t>
                      </a:r>
                      <a:br>
                        <a:rPr lang="fr-FR" dirty="0"/>
                      </a:br>
                      <a:r>
                        <a:rPr lang="fr-FR" dirty="0"/>
                        <a:t>Le processeur </a:t>
                      </a:r>
                      <a:r>
                        <a:rPr lang="fr-FR" dirty="0" err="1"/>
                        <a:t>intel</a:t>
                      </a:r>
                      <a:r>
                        <a:rPr lang="fr-FR" dirty="0"/>
                        <a:t> avec la plus grosse fréquence sans overclocking de nos jour est le </a:t>
                      </a:r>
                      <a:r>
                        <a:rPr lang="fr-FR" b="0" dirty="0"/>
                        <a:t>Intel® </a:t>
                      </a:r>
                      <a:r>
                        <a:rPr lang="fr-FR" b="0" dirty="0" err="1"/>
                        <a:t>Core</a:t>
                      </a:r>
                      <a:r>
                        <a:rPr lang="fr-FR" b="0" dirty="0"/>
                        <a:t>™ i5-7640X X-</a:t>
                      </a:r>
                      <a:r>
                        <a:rPr lang="fr-FR" b="0" dirty="0" err="1"/>
                        <a:t>series</a:t>
                      </a:r>
                      <a:r>
                        <a:rPr lang="fr-FR" b="0" dirty="0"/>
                        <a:t> Processor avec une fréquence de 4.20 GHz.</a:t>
                      </a:r>
                      <a:endParaRPr lang="fr-FR" dirty="0"/>
                    </a:p>
                    <a:p>
                      <a:pPr lvl="0">
                        <a:buNone/>
                      </a:pPr>
                      <a:endParaRPr lang="fr-FR" dirty="0"/>
                    </a:p>
                    <a:p>
                      <a:pPr lvl="0">
                        <a:buNone/>
                      </a:pP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0485793"/>
                  </a:ext>
                </a:extLst>
              </a:tr>
            </a:tbl>
          </a:graphicData>
        </a:graphic>
      </p:graphicFrame>
      <p:pic>
        <p:nvPicPr>
          <p:cNvPr id="3" name="Image 3" descr="Une image contenant assiette&#10;&#10;Description générée avec un niveau de confiance très élevé">
            <a:extLst>
              <a:ext uri="{FF2B5EF4-FFF2-40B4-BE49-F238E27FC236}">
                <a16:creationId xmlns:a16="http://schemas.microsoft.com/office/drawing/2014/main" id="{E73FD5A2-B936-43F4-97C0-F6BE475B07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3169" y="104217"/>
            <a:ext cx="1395048" cy="916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778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12">
            <a:extLst>
              <a:ext uri="{FF2B5EF4-FFF2-40B4-BE49-F238E27FC236}">
                <a16:creationId xmlns:a16="http://schemas.microsoft.com/office/drawing/2014/main" id="{A54839CB-A019-4C15-A228-C719EE5845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9231034"/>
              </p:ext>
            </p:extLst>
          </p:nvPr>
        </p:nvGraphicFramePr>
        <p:xfrm>
          <a:off x="881499" y="606575"/>
          <a:ext cx="5284835" cy="621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1095">
                  <a:extLst>
                    <a:ext uri="{9D8B030D-6E8A-4147-A177-3AD203B41FA5}">
                      <a16:colId xmlns:a16="http://schemas.microsoft.com/office/drawing/2014/main" val="2934859874"/>
                    </a:ext>
                  </a:extLst>
                </a:gridCol>
                <a:gridCol w="2003321">
                  <a:extLst>
                    <a:ext uri="{9D8B030D-6E8A-4147-A177-3AD203B41FA5}">
                      <a16:colId xmlns:a16="http://schemas.microsoft.com/office/drawing/2014/main" val="851081462"/>
                    </a:ext>
                  </a:extLst>
                </a:gridCol>
                <a:gridCol w="1880419">
                  <a:extLst>
                    <a:ext uri="{9D8B030D-6E8A-4147-A177-3AD203B41FA5}">
                      <a16:colId xmlns:a16="http://schemas.microsoft.com/office/drawing/2014/main" val="3152829034"/>
                    </a:ext>
                  </a:extLst>
                </a:gridCol>
              </a:tblGrid>
              <a:tr h="31792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FR"/>
                        <a:t>AMD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i="0" u="none" strike="noStrike" noProof="0" dirty="0" err="1">
                          <a:latin typeface="Calibri"/>
                        </a:rPr>
                        <a:t>Informations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800" b="0" i="0" u="none" strike="noStrike" noProof="0" dirty="0">
                        <a:latin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4869656"/>
                  </a:ext>
                </a:extLst>
              </a:tr>
              <a:tr h="31792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FR" sz="1800" b="0" i="0" u="none" strike="noStrike" noProof="0" dirty="0"/>
                        <a:t>Création :</a:t>
                      </a:r>
                      <a:endParaRPr lang="fr-FR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i="0" u="none" strike="noStrike" noProof="0" dirty="0">
                          <a:latin typeface="Calibri"/>
                        </a:rPr>
                        <a:t>le </a:t>
                      </a:r>
                      <a:r>
                        <a:rPr lang="en-US" sz="1800" b="0" i="0" u="none" strike="noStrike" noProof="0" dirty="0"/>
                        <a:t> 1 </a:t>
                      </a:r>
                      <a:r>
                        <a:rPr lang="en-US" sz="1800" b="0" i="0" u="none" strike="noStrike" noProof="0" dirty="0" err="1"/>
                        <a:t>mai</a:t>
                      </a:r>
                      <a:r>
                        <a:rPr lang="en-US" sz="1800" b="0" i="0" u="none" strike="noStrike" noProof="0" dirty="0"/>
                        <a:t> 1969</a:t>
                      </a:r>
                      <a:endParaRPr lang="en-US" sz="1800" b="0" i="0" u="none" strike="noStrike" noProof="0" dirty="0"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800" b="0" i="0" u="none" strike="noStrike" noProof="0" dirty="0">
                        <a:latin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0267559"/>
                  </a:ext>
                </a:extLst>
              </a:tr>
              <a:tr h="35641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0" i="0" u="none" strike="noStrike" noProof="0" dirty="0" err="1">
                          <a:latin typeface="Calibri"/>
                        </a:rPr>
                        <a:t>Fondateurs</a:t>
                      </a:r>
                      <a:r>
                        <a:rPr lang="en-US" sz="1800" b="0" i="0" u="none" strike="noStrike" noProof="0" dirty="0">
                          <a:latin typeface="Calibri"/>
                        </a:rPr>
                        <a:t> :</a:t>
                      </a:r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0" i="0" u="none" strike="noStrike" noProof="0" dirty="0"/>
                        <a:t>W. Jerry Sanders III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0" i="0" u="none" strike="noStrike" noProof="0" dirty="0"/>
                        <a:t>Edwin J. Turney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4055620"/>
                  </a:ext>
                </a:extLst>
              </a:tr>
              <a:tr h="897193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800" b="0" i="0" u="none" strike="noStrike" noProof="0" dirty="0"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fr-FR" dirty="0"/>
                        <a:t>Dirigent 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b="0" i="0" u="none" strike="noStrike" noProof="0" dirty="0">
                          <a:latin typeface="Calibri"/>
                        </a:rPr>
                        <a:t>Lisa Su, présidente et directrice générale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r-FR" sz="1800" b="0" i="0" u="none" strike="noStrike" noProof="0" dirty="0">
                        <a:latin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7392861"/>
                  </a:ext>
                </a:extLst>
              </a:tr>
              <a:tr h="833185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0" i="0" u="none" strike="noStrike" noProof="0" dirty="0" err="1">
                          <a:latin typeface="Calibri"/>
                        </a:rPr>
                        <a:t>Création</a:t>
                      </a:r>
                      <a:r>
                        <a:rPr lang="en-US" sz="1800" b="0" i="0" u="none" strike="noStrike" noProof="0" dirty="0">
                          <a:latin typeface="Calibri"/>
                        </a:rPr>
                        <a:t> :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b="0" i="0" u="none" strike="noStrike" noProof="0" dirty="0"/>
                        <a:t>Pratiquement identique au intel 80286, l’Am286 est en réalité conçu par </a:t>
                      </a:r>
                      <a:r>
                        <a:rPr lang="fr-FR" sz="1800" b="0" i="0" u="none" strike="noStrike" noProof="0"/>
                        <a:t>Intel. Ces composant et</a:t>
                      </a:r>
                      <a:endParaRPr lang="fr-FR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b="0" i="0" u="none" strike="noStrike" noProof="0" dirty="0"/>
                        <a:t> </a:t>
                      </a:r>
                      <a:r>
                        <a:rPr lang="fr-FR" sz="1800" b="0" i="0" u="none" strike="noStrike" noProof="0"/>
                        <a:t>sont microcode  so</a:t>
                      </a:r>
                      <a:r>
                        <a:rPr lang="fr-FR" sz="1800" b="0" i="0" u="none" strike="noStrike" noProof="0" dirty="0"/>
                        <a:t>nt les même </a:t>
                      </a:r>
                      <a:endParaRPr lang="fr-FR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b="0" i="0" u="none" strike="noStrike" noProof="0"/>
                        <a:t>qu' Intel. Le </a:t>
                      </a:r>
                      <a:r>
                        <a:rPr lang="fr-FR" sz="1800" b="0" i="0" u="none" strike="noStrike" noProof="0" dirty="0"/>
                        <a:t>processeur est vendu plus tard comme processeur sur des systèmes embarqués.</a:t>
                      </a:r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i="0" u="none" strike="noStrike" noProof="0" dirty="0"/>
                        <a:t>Le K6 </a:t>
                      </a:r>
                      <a:r>
                        <a:rPr lang="en-US" sz="1800" b="0" i="0" u="none" strike="noStrike" noProof="0" dirty="0" err="1"/>
                        <a:t>est</a:t>
                      </a:r>
                      <a:r>
                        <a:rPr lang="en-US" sz="1800" b="0" i="0" u="none" strike="noStrike" noProof="0" dirty="0"/>
                        <a:t> un microprocesseur 32 bits, </a:t>
                      </a:r>
                      <a:r>
                        <a:rPr lang="en-US" sz="1800" b="0" i="0" u="none" strike="noStrike" noProof="0" dirty="0" err="1"/>
                        <a:t>construit</a:t>
                      </a:r>
                      <a:r>
                        <a:rPr lang="en-US" sz="1800" b="0" i="0" u="none" strike="noStrike" noProof="0" dirty="0"/>
                        <a:t> par AMD en </a:t>
                      </a:r>
                      <a:r>
                        <a:rPr lang="en-US" sz="1800" b="0" i="0" u="none" strike="noStrike" noProof="0"/>
                        <a:t>1997. Cadencé</a:t>
                      </a:r>
                      <a:r>
                        <a:rPr lang="en-US" sz="1800" b="0" i="0" u="none" strike="noStrike" noProof="0" dirty="0"/>
                        <a:t> à 166 et 200 MHz, le K6 </a:t>
                      </a:r>
                      <a:r>
                        <a:rPr lang="en-US" sz="1800" b="0" i="0" u="none" strike="noStrike" noProof="0" dirty="0" err="1"/>
                        <a:t>est</a:t>
                      </a:r>
                      <a:r>
                        <a:rPr lang="en-US" sz="1800" b="0" i="0" u="none" strike="noStrike" noProof="0" dirty="0"/>
                        <a:t> </a:t>
                      </a:r>
                      <a:r>
                        <a:rPr lang="en-US" sz="1800" b="0" i="0" u="none" strike="noStrike" noProof="0" dirty="0" err="1"/>
                        <a:t>basé</a:t>
                      </a:r>
                      <a:r>
                        <a:rPr lang="en-US" sz="1800" b="0" i="0" u="none" strike="noStrike" noProof="0" dirty="0"/>
                        <a:t> sur le design du </a:t>
                      </a:r>
                      <a:r>
                        <a:rPr lang="en-US" sz="1800" b="0" i="0" u="none" strike="noStrike" noProof="0" dirty="0" err="1"/>
                        <a:t>microprocesseur</a:t>
                      </a:r>
                      <a:r>
                        <a:rPr lang="en-US" sz="1800" b="0" i="0" u="none" strike="noStrike" noProof="0" dirty="0"/>
                        <a:t> </a:t>
                      </a:r>
                      <a:r>
                        <a:rPr lang="en-US" sz="1800" b="0" i="0" u="none" strike="noStrike" noProof="0"/>
                        <a:t>que </a:t>
                      </a:r>
                      <a:r>
                        <a:rPr lang="en-US" sz="1800" b="0" i="0" u="none" strike="noStrike" noProof="0" dirty="0"/>
                        <a:t>NexGen </a:t>
                      </a:r>
                      <a:r>
                        <a:rPr lang="en-US" sz="1800" b="0" i="0" u="none" strike="noStrike" noProof="0" dirty="0" err="1"/>
                        <a:t>concevait</a:t>
                      </a:r>
                      <a:r>
                        <a:rPr lang="en-US" sz="1800" b="0" i="0" u="none" strike="noStrike" noProof="0" dirty="0"/>
                        <a:t> </a:t>
                      </a:r>
                      <a:r>
                        <a:rPr lang="en-US" sz="1800" b="0" i="0" u="none" strike="noStrike" noProof="0" dirty="0" err="1"/>
                        <a:t>quand</a:t>
                      </a:r>
                      <a:r>
                        <a:rPr lang="en-US" sz="1800" b="0" i="0" u="none" strike="noStrike" noProof="0" dirty="0"/>
                        <a:t> </a:t>
                      </a:r>
                      <a:r>
                        <a:rPr lang="en-US" sz="1800" b="0" i="0" u="none" strike="noStrike" noProof="0" dirty="0" err="1"/>
                        <a:t>cette</a:t>
                      </a:r>
                      <a:r>
                        <a:rPr lang="en-US" sz="1800" b="0" i="0" u="none" strike="noStrike" noProof="0" dirty="0"/>
                        <a:t> </a:t>
                      </a:r>
                      <a:r>
                        <a:rPr lang="en-US" sz="1800" b="0" i="0" u="none" strike="noStrike" noProof="0" dirty="0" err="1"/>
                        <a:t>société</a:t>
                      </a:r>
                      <a:r>
                        <a:rPr lang="en-US" sz="1800" b="0" i="0" u="none" strike="noStrike" noProof="0" dirty="0"/>
                        <a:t> </a:t>
                      </a:r>
                      <a:r>
                        <a:rPr lang="en-US" sz="1800" b="0" i="0" u="none" strike="noStrike" noProof="0" dirty="0" err="1"/>
                        <a:t>fut</a:t>
                      </a:r>
                      <a:r>
                        <a:rPr lang="en-US" sz="1800" b="0" i="0" u="none" strike="noStrike" noProof="0" dirty="0"/>
                        <a:t> </a:t>
                      </a:r>
                      <a:r>
                        <a:rPr lang="en-US" sz="1800" b="0" i="0" u="none" strike="noStrike" noProof="0" dirty="0" err="1"/>
                        <a:t>rachetée</a:t>
                      </a:r>
                      <a:r>
                        <a:rPr lang="en-US" sz="1800" b="0" i="0" u="none" strike="noStrike" noProof="0" dirty="0"/>
                        <a:t> par AMD.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6741999"/>
                  </a:ext>
                </a:extLst>
              </a:tr>
            </a:tbl>
          </a:graphicData>
        </a:graphic>
      </p:graphicFrame>
      <p:graphicFrame>
        <p:nvGraphicFramePr>
          <p:cNvPr id="7" name="Tableau 15">
            <a:extLst>
              <a:ext uri="{FF2B5EF4-FFF2-40B4-BE49-F238E27FC236}">
                <a16:creationId xmlns:a16="http://schemas.microsoft.com/office/drawing/2014/main" id="{3038139A-8194-491C-AD06-395D311D01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7151416"/>
              </p:ext>
            </p:extLst>
          </p:nvPr>
        </p:nvGraphicFramePr>
        <p:xfrm>
          <a:off x="6955377" y="560249"/>
          <a:ext cx="4257142" cy="26547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1689">
                  <a:extLst>
                    <a:ext uri="{9D8B030D-6E8A-4147-A177-3AD203B41FA5}">
                      <a16:colId xmlns:a16="http://schemas.microsoft.com/office/drawing/2014/main" val="1608559217"/>
                    </a:ext>
                  </a:extLst>
                </a:gridCol>
                <a:gridCol w="2955453">
                  <a:extLst>
                    <a:ext uri="{9D8B030D-6E8A-4147-A177-3AD203B41FA5}">
                      <a16:colId xmlns:a16="http://schemas.microsoft.com/office/drawing/2014/main" val="2873595156"/>
                    </a:ext>
                  </a:extLst>
                </a:gridCol>
              </a:tblGrid>
              <a:tr h="368709">
                <a:tc>
                  <a:txBody>
                    <a:bodyPr/>
                    <a:lstStyle/>
                    <a:p>
                      <a:r>
                        <a:rPr lang="fr-FR"/>
                        <a:t>AMD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0" i="0" u="none" strike="noStrike" noProof="0">
                          <a:latin typeface="Calibri"/>
                        </a:rPr>
                        <a:t>part 2</a:t>
                      </a:r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88735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Fréquence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b="0" i="0" u="none" strike="noStrike" noProof="0" dirty="0">
                          <a:latin typeface="Calibri"/>
                        </a:rPr>
                        <a:t>Le processeur </a:t>
                      </a:r>
                      <a:r>
                        <a:rPr lang="fr-FR" sz="1800" b="0" i="0" u="none" strike="noStrike" noProof="0">
                          <a:latin typeface="Calibri"/>
                        </a:rPr>
                        <a:t>amd avec</a:t>
                      </a:r>
                      <a:r>
                        <a:rPr lang="fr-FR" sz="1800" b="0" i="0" u="none" strike="noStrike" noProof="0" dirty="0">
                          <a:latin typeface="Calibri"/>
                        </a:rPr>
                        <a:t> la plus grosse fréquence sans overclocking de nos jour est le </a:t>
                      </a:r>
                      <a:r>
                        <a:rPr lang="fr-FR" sz="1800" b="0" i="0" u="none" strike="noStrike" noProof="0" err="1"/>
                        <a:t>Ryzen</a:t>
                      </a:r>
                      <a:r>
                        <a:rPr lang="fr-FR" sz="1800" b="0" i="0" u="none" strike="noStrike" noProof="0" dirty="0"/>
                        <a:t> 9 3900X</a:t>
                      </a:r>
                      <a:r>
                        <a:rPr lang="fr-FR" sz="1800" b="0" i="0" u="none" strike="noStrike" noProof="0" dirty="0">
                          <a:latin typeface="Calibri"/>
                        </a:rPr>
                        <a:t> avec une fréquence turbo de 4.6 GHz.</a:t>
                      </a:r>
                    </a:p>
                    <a:p>
                      <a:pPr lvl="0">
                        <a:buNone/>
                      </a:pPr>
                      <a:endParaRPr lang="fr-FR" dirty="0"/>
                    </a:p>
                    <a:p>
                      <a:pPr lvl="0">
                        <a:buNone/>
                      </a:pP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0485793"/>
                  </a:ext>
                </a:extLst>
              </a:tr>
            </a:tbl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id="{B2E96C0B-CB9E-41F2-BE4B-61A1D906CB54}"/>
              </a:ext>
            </a:extLst>
          </p:cNvPr>
          <p:cNvSpPr txBox="1"/>
          <p:nvPr/>
        </p:nvSpPr>
        <p:spPr>
          <a:xfrm>
            <a:off x="4900246" y="0"/>
            <a:ext cx="2743200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4000">
                <a:latin typeface="Arial Black"/>
              </a:rPr>
              <a:t>AMD</a:t>
            </a:r>
          </a:p>
        </p:txBody>
      </p:sp>
      <p:pic>
        <p:nvPicPr>
          <p:cNvPr id="8" name="Image 8" descr="Une image contenant dessin&#10;&#10;Description générée avec un niveau de confiance très élevé">
            <a:extLst>
              <a:ext uri="{FF2B5EF4-FFF2-40B4-BE49-F238E27FC236}">
                <a16:creationId xmlns:a16="http://schemas.microsoft.com/office/drawing/2014/main" id="{609B4CE7-A0B7-4717-B0ED-A8308D8383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3231" y="3523823"/>
            <a:ext cx="5791200" cy="221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844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69B1C1-9169-4322-A12B-AA7D405A7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54" y="-56906"/>
            <a:ext cx="12145106" cy="1349009"/>
          </a:xfrm>
        </p:spPr>
        <p:txBody>
          <a:bodyPr/>
          <a:lstStyle/>
          <a:p>
            <a:r>
              <a:rPr lang="fr-FR">
                <a:latin typeface="Arial Black"/>
                <a:cs typeface="Calibri Light"/>
              </a:rPr>
              <a:t>Le role des cœurs dans un processeur</a:t>
            </a:r>
            <a:endParaRPr lang="fr-FR">
              <a:latin typeface="Arial Black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C9BACB6-EFBB-4D37-B85F-B481148C4C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430" y="922949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>
                <a:ea typeface="+mn-lt"/>
                <a:cs typeface="+mn-lt"/>
              </a:rPr>
              <a:t>Un </a:t>
            </a:r>
            <a:r>
              <a:rPr lang="fr-FR" b="1">
                <a:ea typeface="+mn-lt"/>
                <a:cs typeface="+mn-lt"/>
              </a:rPr>
              <a:t>processeur</a:t>
            </a:r>
            <a:r>
              <a:rPr lang="fr-FR" dirty="0">
                <a:ea typeface="+mn-lt"/>
                <a:cs typeface="+mn-lt"/>
              </a:rPr>
              <a:t> </a:t>
            </a:r>
            <a:r>
              <a:rPr lang="fr-FR" b="1">
                <a:ea typeface="+mn-lt"/>
                <a:cs typeface="+mn-lt"/>
              </a:rPr>
              <a:t>standard</a:t>
            </a:r>
            <a:r>
              <a:rPr lang="fr-FR">
                <a:ea typeface="+mn-lt"/>
                <a:cs typeface="+mn-lt"/>
              </a:rPr>
              <a:t> : 1 cœur; ne peut traiter qu’une seule instruction à la fois ou plusieur a la suite; </a:t>
            </a:r>
            <a:endParaRPr lang="fr-FR"/>
          </a:p>
          <a:p>
            <a:pPr marL="0" indent="0">
              <a:buNone/>
            </a:pPr>
            <a:r>
              <a:rPr lang="fr-FR" b="1">
                <a:ea typeface="+mn-lt"/>
                <a:cs typeface="+mn-lt"/>
              </a:rPr>
              <a:t>   instruction </a:t>
            </a:r>
            <a:r>
              <a:rPr lang="fr-FR" dirty="0">
                <a:ea typeface="+mn-lt"/>
                <a:cs typeface="+mn-lt"/>
              </a:rPr>
              <a:t>: tâche que l’on demande au processeur d’exécuter</a:t>
            </a:r>
            <a:endParaRPr lang="fr-FR">
              <a:ea typeface="+mn-lt"/>
              <a:cs typeface="+mn-lt"/>
            </a:endParaRPr>
          </a:p>
          <a:p>
            <a:pPr marL="0" indent="0">
              <a:buNone/>
            </a:pPr>
            <a:endParaRPr lang="fr-FR" dirty="0">
              <a:cs typeface="Calibri"/>
            </a:endParaRPr>
          </a:p>
          <a:p>
            <a:pPr marL="0" indent="0">
              <a:buNone/>
            </a:pPr>
            <a:r>
              <a:rPr lang="fr-FR">
                <a:ea typeface="+mn-lt"/>
                <a:cs typeface="+mn-lt"/>
              </a:rPr>
              <a:t> •Un </a:t>
            </a:r>
            <a:r>
              <a:rPr lang="fr-FR" b="1" dirty="0">
                <a:ea typeface="+mn-lt"/>
                <a:cs typeface="+mn-lt"/>
              </a:rPr>
              <a:t>processeur multi-cœur: </a:t>
            </a:r>
            <a:r>
              <a:rPr lang="fr-FR" dirty="0">
                <a:ea typeface="+mn-lt"/>
                <a:cs typeface="+mn-lt"/>
              </a:rPr>
              <a:t>2 ou plusieurs </a:t>
            </a:r>
            <a:r>
              <a:rPr lang="fr-FR" b="1" dirty="0">
                <a:ea typeface="+mn-lt"/>
                <a:cs typeface="+mn-lt"/>
              </a:rPr>
              <a:t>cœurs indépendants;</a:t>
            </a:r>
            <a:r>
              <a:rPr lang="fr-FR" dirty="0">
                <a:ea typeface="+mn-lt"/>
                <a:cs typeface="+mn-lt"/>
              </a:rPr>
              <a:t> </a:t>
            </a:r>
            <a:endParaRPr lang="fr-FR" dirty="0">
              <a:cs typeface="Calibri"/>
            </a:endParaRPr>
          </a:p>
          <a:p>
            <a:pPr marL="0" indent="0">
              <a:buNone/>
            </a:pPr>
            <a:r>
              <a:rPr lang="fr-FR">
                <a:ea typeface="+mn-lt"/>
                <a:cs typeface="+mn-lt"/>
              </a:rPr>
              <a:t>chacun étant capable de traiter des instructions </a:t>
            </a:r>
          </a:p>
          <a:p>
            <a:pPr marL="0" indent="0">
              <a:buNone/>
            </a:pPr>
            <a:r>
              <a:rPr lang="fr-FR">
                <a:ea typeface="+mn-lt"/>
                <a:cs typeface="+mn-lt"/>
              </a:rPr>
              <a:t>individuellement; Permet une </a:t>
            </a:r>
          </a:p>
          <a:p>
            <a:pPr marL="0" indent="0">
              <a:buNone/>
            </a:pPr>
            <a:r>
              <a:rPr lang="fr-FR">
                <a:ea typeface="+mn-lt"/>
                <a:cs typeface="+mn-lt"/>
              </a:rPr>
              <a:t>meilleur rapidité de calcul</a:t>
            </a:r>
            <a:endParaRPr lang="fr-FR">
              <a:cs typeface="Calibri"/>
            </a:endParaRPr>
          </a:p>
        </p:txBody>
      </p:sp>
      <p:pic>
        <p:nvPicPr>
          <p:cNvPr id="4" name="Image 4" descr="Une image contenant capture d’écran&#10;&#10;Description générée avec un niveau de confiance très élevé">
            <a:extLst>
              <a:ext uri="{FF2B5EF4-FFF2-40B4-BE49-F238E27FC236}">
                <a16:creationId xmlns:a16="http://schemas.microsoft.com/office/drawing/2014/main" id="{FB1F4AAE-7651-4BC7-83CA-B668139E34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8308" y="3368297"/>
            <a:ext cx="3974123" cy="3380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127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7264B6-0C64-4005-87D0-A553F156D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6754" y="-80352"/>
            <a:ext cx="10515600" cy="1325563"/>
          </a:xfrm>
        </p:spPr>
        <p:txBody>
          <a:bodyPr/>
          <a:lstStyle/>
          <a:p>
            <a:r>
              <a:rPr lang="fr-FR">
                <a:latin typeface="Arial Black"/>
                <a:cs typeface="Calibri Light"/>
              </a:rPr>
              <a:t>Qu'est-ce qu'un Thread </a:t>
            </a:r>
            <a:endParaRPr lang="fr-FR">
              <a:latin typeface="Arial Black"/>
              <a:cs typeface="Arial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D255FEB-8F50-4AF8-8B91-DFFEC64958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958117"/>
            <a:ext cx="10515600" cy="435133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fr-FR">
                <a:ea typeface="+mn-lt"/>
                <a:cs typeface="+mn-lt"/>
              </a:rPr>
              <a:t>Thread:  </a:t>
            </a:r>
            <a:r>
              <a:rPr lang="fr-FR" b="1">
                <a:ea typeface="+mn-lt"/>
                <a:cs typeface="+mn-lt"/>
              </a:rPr>
              <a:t>partie des instructions</a:t>
            </a:r>
            <a:r>
              <a:rPr lang="fr-FR">
                <a:ea typeface="+mn-lt"/>
                <a:cs typeface="+mn-lt"/>
              </a:rPr>
              <a:t> du processus en cours d'exécution.</a:t>
            </a:r>
            <a:br>
              <a:rPr lang="fr-FR" dirty="0">
                <a:ea typeface="+mn-lt"/>
                <a:cs typeface="+mn-lt"/>
              </a:rPr>
            </a:br>
            <a:endParaRPr lang="fr-FR"/>
          </a:p>
          <a:p>
            <a:r>
              <a:rPr lang="fr-FR" b="1">
                <a:ea typeface="+mn-lt"/>
                <a:cs typeface="+mn-lt"/>
              </a:rPr>
              <a:t>Un processus peut contenir un ou plusieurs thread</a:t>
            </a:r>
            <a:r>
              <a:rPr lang="fr-FR">
                <a:ea typeface="+mn-lt"/>
                <a:cs typeface="+mn-lt"/>
              </a:rPr>
              <a:t>  s'exécutant en quasi-simultanéité ou simultanément sur les processeurs multi-coeurs. </a:t>
            </a:r>
          </a:p>
          <a:p>
            <a:endParaRPr lang="fr-FR" dirty="0">
              <a:ea typeface="+mn-lt"/>
              <a:cs typeface="+mn-lt"/>
            </a:endParaRPr>
          </a:p>
          <a:p>
            <a:r>
              <a:rPr lang="fr-FR">
                <a:ea typeface="+mn-lt"/>
                <a:cs typeface="+mn-lt"/>
              </a:rPr>
              <a:t>A la différence des processus, les threads </a:t>
            </a:r>
          </a:p>
          <a:p>
            <a:pPr marL="0" indent="0">
              <a:buNone/>
            </a:pPr>
            <a:r>
              <a:rPr lang="fr-FR" b="1" dirty="0">
                <a:ea typeface="+mn-lt"/>
                <a:cs typeface="+mn-lt"/>
              </a:rPr>
              <a:t>partage les </a:t>
            </a:r>
            <a:r>
              <a:rPr lang="fr-FR" b="1">
                <a:ea typeface="+mn-lt"/>
                <a:cs typeface="+mn-lt"/>
              </a:rPr>
              <a:t>mêmes ressources et</a:t>
            </a:r>
            <a:endParaRPr lang="fr-FR">
              <a:ea typeface="+mn-lt"/>
              <a:cs typeface="+mn-lt"/>
            </a:endParaRPr>
          </a:p>
          <a:p>
            <a:pPr marL="0" indent="0">
              <a:buNone/>
            </a:pPr>
            <a:r>
              <a:rPr lang="fr-FR" b="1" dirty="0">
                <a:ea typeface="+mn-lt"/>
                <a:cs typeface="+mn-lt"/>
              </a:rPr>
              <a:t> </a:t>
            </a:r>
            <a:r>
              <a:rPr lang="fr-FR" b="1">
                <a:ea typeface="+mn-lt"/>
                <a:cs typeface="+mn-lt"/>
              </a:rPr>
              <a:t>le même espace mémoire.</a:t>
            </a:r>
            <a:endParaRPr lang="fr-FR">
              <a:cs typeface="Calibri"/>
            </a:endParaRPr>
          </a:p>
          <a:p>
            <a:pPr marL="0" indent="0">
              <a:buNone/>
            </a:pPr>
            <a:br>
              <a:rPr lang="en-US" dirty="0"/>
            </a:br>
            <a:endParaRPr lang="en-US" dirty="0">
              <a:cs typeface="Calibri" panose="020F0502020204030204"/>
            </a:endParaRPr>
          </a:p>
          <a:p>
            <a:endParaRPr lang="fr-FR" dirty="0">
              <a:cs typeface="Calibri"/>
            </a:endParaRPr>
          </a:p>
        </p:txBody>
      </p:sp>
      <p:pic>
        <p:nvPicPr>
          <p:cNvPr id="4" name="Image 4" descr="Une image contenant horloge, dessin&#10;&#10;Description générée avec un niveau de confiance très élevé">
            <a:extLst>
              <a:ext uri="{FF2B5EF4-FFF2-40B4-BE49-F238E27FC236}">
                <a16:creationId xmlns:a16="http://schemas.microsoft.com/office/drawing/2014/main" id="{3DC57BCD-E7B2-4F5D-8699-11FBA0D3D6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8047" y="2625237"/>
            <a:ext cx="4029074" cy="3799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486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18B2FE-DDE5-4AA7-9FB5-A3D0CDF60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0" y="-103798"/>
            <a:ext cx="4982308" cy="1349009"/>
          </a:xfrm>
        </p:spPr>
        <p:txBody>
          <a:bodyPr/>
          <a:lstStyle/>
          <a:p>
            <a:r>
              <a:rPr lang="fr-FR">
                <a:latin typeface="Arial Black"/>
                <a:cs typeface="Calibri Light"/>
              </a:rPr>
              <a:t>Mémoire cache</a:t>
            </a:r>
            <a:endParaRPr lang="fr-FR">
              <a:latin typeface="Arial Black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89AC0B3-FE32-4B4D-A9A0-A0057550DE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969" y="1520826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>
                <a:ea typeface="+mn-lt"/>
                <a:cs typeface="+mn-lt"/>
              </a:rPr>
              <a:t>La </a:t>
            </a:r>
            <a:r>
              <a:rPr lang="fr-FR" b="1">
                <a:ea typeface="+mn-lt"/>
                <a:cs typeface="+mn-lt"/>
              </a:rPr>
              <a:t>mémoire cache: mémoire</a:t>
            </a:r>
            <a:r>
              <a:rPr lang="fr-FR">
                <a:ea typeface="+mn-lt"/>
                <a:cs typeface="+mn-lt"/>
              </a:rPr>
              <a:t> rapide; sert a garder les données et les instructions. </a:t>
            </a:r>
            <a:endParaRPr lang="fr-FR"/>
          </a:p>
          <a:p>
            <a:endParaRPr lang="fr-FR" dirty="0">
              <a:ea typeface="+mn-lt"/>
              <a:cs typeface="+mn-lt"/>
            </a:endParaRPr>
          </a:p>
          <a:p>
            <a:r>
              <a:rPr lang="fr-FR">
                <a:ea typeface="+mn-lt"/>
                <a:cs typeface="+mn-lt"/>
              </a:rPr>
              <a:t>Sert à stocker les informations les plus fréquemment utilisées par les logiciels et applications lorsqu'ils sont actifs.</a:t>
            </a:r>
            <a:endParaRPr lang="fr-FR"/>
          </a:p>
          <a:p>
            <a:endParaRPr lang="fr-FR" dirty="0">
              <a:ea typeface="+mn-lt"/>
              <a:cs typeface="+mn-lt"/>
            </a:endParaRPr>
          </a:p>
          <a:p>
            <a:r>
              <a:rPr lang="fr-FR">
                <a:ea typeface="+mn-lt"/>
                <a:cs typeface="+mn-lt"/>
              </a:rPr>
              <a:t>différent type me mémoire cache: </a:t>
            </a:r>
            <a:endParaRPr lang="fr-FR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fr-FR" dirty="0">
                <a:ea typeface="+mn-lt"/>
                <a:cs typeface="+mn-lt"/>
              </a:rPr>
              <a:t>     Niveau 1(L1) et Niveau 2 (L2)</a:t>
            </a:r>
            <a:r>
              <a:rPr lang="fr-FR">
                <a:ea typeface="+mn-lt"/>
                <a:cs typeface="+mn-lt"/>
              </a:rPr>
              <a:t>:dédié au cœur  du processeur</a:t>
            </a:r>
          </a:p>
          <a:p>
            <a:pPr marL="0" indent="0">
              <a:buNone/>
            </a:pPr>
            <a:r>
              <a:rPr lang="fr-FR">
                <a:ea typeface="+mn-lt"/>
                <a:cs typeface="+mn-lt"/>
              </a:rPr>
              <a:t>     Niveau 3(L3) :commun </a:t>
            </a:r>
            <a:r>
              <a:rPr lang="fr-FR" dirty="0">
                <a:ea typeface="+mn-lt"/>
                <a:cs typeface="+mn-lt"/>
              </a:rPr>
              <a:t>a tous</a:t>
            </a:r>
            <a:endParaRPr lang="fr-FR">
              <a:cs typeface="Calibri"/>
            </a:endParaRPr>
          </a:p>
          <a:p>
            <a:pPr marL="0" indent="0">
              <a:buNone/>
            </a:pPr>
            <a:endParaRPr lang="fr-FR" dirty="0">
              <a:cs typeface="Calibri"/>
            </a:endParaRPr>
          </a:p>
          <a:p>
            <a:pPr marL="0" indent="0">
              <a:buNone/>
            </a:pPr>
            <a:endParaRPr lang="fr-FR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666060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67EB91-8B58-477F-AAFD-87ECDF9AE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2262" y="-92075"/>
            <a:ext cx="10515600" cy="1325563"/>
          </a:xfrm>
        </p:spPr>
        <p:txBody>
          <a:bodyPr/>
          <a:lstStyle/>
          <a:p>
            <a:r>
              <a:rPr lang="fr-FR">
                <a:latin typeface="Arial Black"/>
                <a:cs typeface="Calibri Light"/>
              </a:rPr>
              <a:t>Processeur de type RISC</a:t>
            </a:r>
            <a:endParaRPr lang="fr-FR">
              <a:latin typeface="Arial Black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20BB988-018F-4738-874E-03CBA57483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8087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>
                <a:ea typeface="+mn-lt"/>
                <a:cs typeface="+mn-lt"/>
              </a:rPr>
              <a:t>Un </a:t>
            </a:r>
            <a:r>
              <a:rPr lang="fr-FR" b="1">
                <a:ea typeface="+mn-lt"/>
                <a:cs typeface="+mn-lt"/>
              </a:rPr>
              <a:t>processeur à jeu d'instructions réduit</a:t>
            </a:r>
            <a:r>
              <a:rPr lang="fr-FR">
                <a:ea typeface="+mn-lt"/>
                <a:cs typeface="+mn-lt"/>
              </a:rPr>
              <a:t> (en anglais </a:t>
            </a:r>
            <a:r>
              <a:rPr lang="fr-FR" b="1" i="1">
                <a:ea typeface="+mn-lt"/>
                <a:cs typeface="+mn-lt"/>
              </a:rPr>
              <a:t>RISC</a:t>
            </a:r>
            <a:r>
              <a:rPr lang="fr-FR" dirty="0">
                <a:ea typeface="+mn-lt"/>
                <a:cs typeface="+mn-lt"/>
              </a:rPr>
              <a:t> </a:t>
            </a:r>
            <a:r>
              <a:rPr lang="fr-FR">
                <a:ea typeface="+mn-lt"/>
                <a:cs typeface="+mn-lt"/>
              </a:rPr>
              <a:t>): est un type particulier d'architecture de processeurs qui se caractérise par un nombre d'instructions de base aisées à décoder</a:t>
            </a:r>
            <a:endParaRPr lang="fr-FR"/>
          </a:p>
          <a:p>
            <a:r>
              <a:rPr lang="fr-FR">
                <a:ea typeface="+mn-lt"/>
                <a:cs typeface="+mn-lt"/>
              </a:rPr>
              <a:t> uniquement composé d'instructions simples, ce qui est très adapté au micro-processeur</a:t>
            </a:r>
            <a:endParaRPr lang="fr-FR"/>
          </a:p>
        </p:txBody>
      </p:sp>
      <p:pic>
        <p:nvPicPr>
          <p:cNvPr id="4" name="Image 4" descr="Une image contenant circuit, mètre&#10;&#10;Description générée avec un niveau de confiance très élevé">
            <a:extLst>
              <a:ext uri="{FF2B5EF4-FFF2-40B4-BE49-F238E27FC236}">
                <a16:creationId xmlns:a16="http://schemas.microsoft.com/office/drawing/2014/main" id="{37D4D1B3-D9C2-425C-AE4E-49A149C8B0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1699" y="3271837"/>
            <a:ext cx="3467832" cy="3467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9985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BB3896-7B42-4E18-960E-74BD7BDDC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8415" y="-103798"/>
            <a:ext cx="10515600" cy="1325563"/>
          </a:xfrm>
        </p:spPr>
        <p:txBody>
          <a:bodyPr/>
          <a:lstStyle/>
          <a:p>
            <a:r>
              <a:rPr lang="fr-FR">
                <a:latin typeface="Arial Black"/>
                <a:cs typeface="Calibri Light"/>
              </a:rPr>
              <a:t>Processeur de type ARM</a:t>
            </a:r>
            <a:endParaRPr lang="fr-FR">
              <a:latin typeface="Arial Black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1A9115A-C81E-4643-B77A-F7DED214AD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077" y="1016733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b="1">
                <a:ea typeface="+mn-lt"/>
                <a:cs typeface="+mn-lt"/>
              </a:rPr>
              <a:t>Les architectures ARM </a:t>
            </a:r>
            <a:r>
              <a:rPr lang="fr-FR">
                <a:ea typeface="+mn-lt"/>
                <a:cs typeface="+mn-lt"/>
              </a:rPr>
              <a:t>: architectures de type RISC 32 et 64 bits développées par ARM Ltd depuis 1983 et introduites par Acorn Computers.</a:t>
            </a:r>
          </a:p>
          <a:p>
            <a:endParaRPr lang="fr-FR"/>
          </a:p>
          <a:p>
            <a:r>
              <a:rPr lang="fr-FR">
                <a:ea typeface="+mn-lt"/>
                <a:cs typeface="+mn-lt"/>
              </a:rPr>
              <a:t>Dotés d'une architecture relativement plus simple que d'autres familles de processeurs, et bénéficiant d'une faible consommation électrique, les processeurs ARM sont devenus dominants dans le domaine de la téléphonie.</a:t>
            </a:r>
          </a:p>
        </p:txBody>
      </p:sp>
      <p:pic>
        <p:nvPicPr>
          <p:cNvPr id="4" name="Image 4" descr="Une image contenant équipement électronique, circuit&#10;&#10;Description générée avec un niveau de confiance très élevé">
            <a:extLst>
              <a:ext uri="{FF2B5EF4-FFF2-40B4-BE49-F238E27FC236}">
                <a16:creationId xmlns:a16="http://schemas.microsoft.com/office/drawing/2014/main" id="{CB6F44A9-328B-4845-92D6-244CCD9A36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7108" y="4041531"/>
            <a:ext cx="3716215" cy="2784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3845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5A7A1C-7CE6-4ABD-963B-C8136FD1A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2723" y="-115521"/>
            <a:ext cx="12320953" cy="1349009"/>
          </a:xfrm>
        </p:spPr>
        <p:txBody>
          <a:bodyPr/>
          <a:lstStyle/>
          <a:p>
            <a:r>
              <a:rPr lang="fr-FR">
                <a:latin typeface="Arial Black"/>
                <a:cs typeface="Calibri Light"/>
              </a:rPr>
              <a:t>INTEL vs AMD pour de la bureautique </a:t>
            </a:r>
            <a:endParaRPr lang="fr-FR">
              <a:latin typeface="Arial Black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6B66920-BCDA-4007-AB33-9E9199C6263E}"/>
              </a:ext>
            </a:extLst>
          </p:cNvPr>
          <p:cNvSpPr txBox="1"/>
          <p:nvPr/>
        </p:nvSpPr>
        <p:spPr>
          <a:xfrm>
            <a:off x="445478" y="1055077"/>
            <a:ext cx="11125200" cy="584775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2200"/>
              <a:t>•Pour de la bureautique : il faut privilégié </a:t>
            </a:r>
            <a:r>
              <a:rPr lang="fr-FR" sz="2200" b="1"/>
              <a:t>le nombre de cœur et de thread</a:t>
            </a:r>
            <a:r>
              <a:rPr lang="fr-FR" sz="2200"/>
              <a:t>, car ceux-ci permettent  de </a:t>
            </a:r>
            <a:r>
              <a:rPr lang="fr-FR" sz="2200" b="1"/>
              <a:t>traiter le plus </a:t>
            </a:r>
            <a:r>
              <a:rPr lang="fr-FR" sz="2200" b="1" dirty="0"/>
              <a:t>possible d'information et de processus en un minimum de temps</a:t>
            </a:r>
            <a:r>
              <a:rPr lang="fr-FR" sz="2200" dirty="0"/>
              <a:t>.</a:t>
            </a:r>
            <a:endParaRPr lang="fr-FR" sz="2200" dirty="0">
              <a:cs typeface="Calibri"/>
            </a:endParaRPr>
          </a:p>
          <a:p>
            <a:endParaRPr lang="fr-FR" sz="2200" dirty="0">
              <a:cs typeface="Calibri"/>
            </a:endParaRPr>
          </a:p>
          <a:p>
            <a:r>
              <a:rPr lang="fr-FR" sz="2200">
                <a:cs typeface="Calibri"/>
              </a:rPr>
              <a:t>•Actuelement le processeur de chez I</a:t>
            </a:r>
            <a:r>
              <a:rPr lang="fr-FR" sz="2200" b="1">
                <a:cs typeface="Calibri"/>
              </a:rPr>
              <a:t>ntel </a:t>
            </a:r>
            <a:r>
              <a:rPr lang="fr-FR" sz="2200" dirty="0">
                <a:cs typeface="Calibri"/>
              </a:rPr>
              <a:t>ave le plus de cœur et de thread est le </a:t>
            </a:r>
            <a:r>
              <a:rPr lang="fr-FR" sz="2200" b="1" dirty="0"/>
              <a:t>Intel Core i9 9960X</a:t>
            </a:r>
            <a:r>
              <a:rPr lang="fr-FR" sz="2200" dirty="0"/>
              <a:t> avec </a:t>
            </a:r>
            <a:r>
              <a:rPr lang="fr-FR" sz="2200" b="1" dirty="0"/>
              <a:t>16 cœur </a:t>
            </a:r>
            <a:r>
              <a:rPr lang="fr-FR" sz="2200" dirty="0"/>
              <a:t>, </a:t>
            </a:r>
            <a:r>
              <a:rPr lang="fr-FR" sz="2200" b="1" dirty="0"/>
              <a:t>32</a:t>
            </a:r>
            <a:r>
              <a:rPr lang="fr-FR" sz="2200" dirty="0"/>
              <a:t> thread et une </a:t>
            </a:r>
            <a:r>
              <a:rPr lang="fr-FR" sz="2200" b="1" dirty="0"/>
              <a:t>fréquence </a:t>
            </a:r>
            <a:r>
              <a:rPr lang="fr-FR" sz="2200" dirty="0"/>
              <a:t>de </a:t>
            </a:r>
            <a:r>
              <a:rPr lang="fr-FR" sz="2200" b="1" dirty="0"/>
              <a:t>3.1 GHz </a:t>
            </a:r>
            <a:r>
              <a:rPr lang="fr-FR" sz="2200" dirty="0"/>
              <a:t>et</a:t>
            </a:r>
            <a:r>
              <a:rPr lang="fr-FR" sz="2200" b="1" dirty="0"/>
              <a:t> 4.2 en turbo</a:t>
            </a:r>
            <a:r>
              <a:rPr lang="fr-FR" sz="2200" dirty="0"/>
              <a:t>, pour un prix de </a:t>
            </a:r>
            <a:r>
              <a:rPr lang="fr-FR" sz="2200" dirty="0">
                <a:ea typeface="+mn-lt"/>
                <a:cs typeface="+mn-lt"/>
              </a:rPr>
              <a:t>1 626 euros.</a:t>
            </a:r>
            <a:endParaRPr lang="fr-FR" sz="2200" b="1" dirty="0">
              <a:cs typeface="Calibri"/>
            </a:endParaRPr>
          </a:p>
          <a:p>
            <a:endParaRPr lang="fr-FR" sz="2200" b="1" dirty="0">
              <a:cs typeface="Calibri"/>
            </a:endParaRPr>
          </a:p>
          <a:p>
            <a:r>
              <a:rPr lang="fr-FR" sz="2200" dirty="0">
                <a:cs typeface="Calibri"/>
              </a:rPr>
              <a:t>•Chez </a:t>
            </a:r>
            <a:r>
              <a:rPr lang="fr-FR" sz="2200" b="1" dirty="0">
                <a:cs typeface="Calibri"/>
              </a:rPr>
              <a:t>AMD </a:t>
            </a:r>
            <a:r>
              <a:rPr lang="fr-FR" sz="2200" dirty="0">
                <a:cs typeface="Calibri"/>
              </a:rPr>
              <a:t>, c'est le </a:t>
            </a:r>
            <a:r>
              <a:rPr lang="fr-FR" sz="2200" b="1" dirty="0"/>
              <a:t>Ryzen Threadripper 2970WX</a:t>
            </a:r>
            <a:r>
              <a:rPr lang="fr-FR" sz="2200" dirty="0"/>
              <a:t> avec</a:t>
            </a:r>
            <a:r>
              <a:rPr lang="fr-FR" sz="2200" b="1" dirty="0"/>
              <a:t> 24 cœur</a:t>
            </a:r>
            <a:r>
              <a:rPr lang="fr-FR" sz="2200" dirty="0"/>
              <a:t>, </a:t>
            </a:r>
            <a:r>
              <a:rPr lang="fr-FR" sz="2200" b="1" dirty="0"/>
              <a:t>48 thread</a:t>
            </a:r>
            <a:r>
              <a:rPr lang="fr-FR" sz="2200" dirty="0"/>
              <a:t> et une </a:t>
            </a:r>
            <a:r>
              <a:rPr lang="fr-FR" sz="2200" b="1" dirty="0"/>
              <a:t>fréquence </a:t>
            </a:r>
            <a:r>
              <a:rPr lang="fr-FR" sz="2200" dirty="0"/>
              <a:t>de </a:t>
            </a:r>
            <a:r>
              <a:rPr lang="fr-FR" sz="2200" b="1" dirty="0"/>
              <a:t>3, 0 GHz </a:t>
            </a:r>
            <a:r>
              <a:rPr lang="fr-FR" sz="2200" dirty="0"/>
              <a:t>et </a:t>
            </a:r>
            <a:r>
              <a:rPr lang="fr-FR" sz="2200" b="1" dirty="0"/>
              <a:t>4, 2 GHz </a:t>
            </a:r>
            <a:r>
              <a:rPr lang="fr-FR" sz="2200" b="1"/>
              <a:t>en turbo</a:t>
            </a:r>
            <a:r>
              <a:rPr lang="fr-FR" sz="2200"/>
              <a:t>, pour un prix de 1 212 euros.</a:t>
            </a:r>
            <a:endParaRPr lang="fr-FR" sz="2200" dirty="0">
              <a:cs typeface="Calibri"/>
            </a:endParaRPr>
          </a:p>
          <a:p>
            <a:endParaRPr lang="fr-FR" sz="2200" dirty="0">
              <a:cs typeface="Calibri"/>
            </a:endParaRPr>
          </a:p>
          <a:p>
            <a:r>
              <a:rPr lang="fr-FR" sz="2200" b="1">
                <a:cs typeface="Calibri"/>
              </a:rPr>
              <a:t>•Conclusion</a:t>
            </a:r>
            <a:r>
              <a:rPr lang="fr-FR" sz="2200" dirty="0">
                <a:cs typeface="Calibri"/>
              </a:rPr>
              <a:t>: Pour de la bureautique </a:t>
            </a:r>
            <a:r>
              <a:rPr lang="fr-FR" sz="2200" b="1" dirty="0">
                <a:cs typeface="Calibri"/>
              </a:rPr>
              <a:t>amd a le processeur le plus puissant</a:t>
            </a:r>
            <a:r>
              <a:rPr lang="fr-FR" sz="2200" dirty="0">
                <a:cs typeface="Calibri"/>
              </a:rPr>
              <a:t> et </a:t>
            </a:r>
            <a:r>
              <a:rPr lang="fr-FR" sz="2200" b="1">
                <a:cs typeface="Calibri"/>
              </a:rPr>
              <a:t>son prix est plus bas que celui moins performant de chez Intel.</a:t>
            </a:r>
            <a:endParaRPr lang="fr-FR" sz="2200" b="1" dirty="0">
              <a:cs typeface="Calibri"/>
            </a:endParaRPr>
          </a:p>
          <a:p>
            <a:endParaRPr lang="fr-FR" sz="2200" dirty="0">
              <a:cs typeface="Calibri"/>
            </a:endParaRPr>
          </a:p>
          <a:p>
            <a:endParaRPr lang="fr-FR" sz="2200" dirty="0">
              <a:cs typeface="Calibri"/>
            </a:endParaRPr>
          </a:p>
          <a:p>
            <a:endParaRPr lang="fr-FR" sz="2200" dirty="0">
              <a:cs typeface="Calibri"/>
            </a:endParaRPr>
          </a:p>
          <a:p>
            <a:endParaRPr lang="fr-FR" sz="22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4174296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Duel AMD/INTEL.  Le choix d'un processeur en 2019</vt:lpstr>
      <vt:lpstr>INTEL </vt:lpstr>
      <vt:lpstr>Présentation PowerPoint</vt:lpstr>
      <vt:lpstr>Le role des cœurs dans un processeur</vt:lpstr>
      <vt:lpstr>Qu'est-ce qu'un Thread </vt:lpstr>
      <vt:lpstr>Mémoire cache</vt:lpstr>
      <vt:lpstr>Processeur de type RISC</vt:lpstr>
      <vt:lpstr>Processeur de type ARM</vt:lpstr>
      <vt:lpstr>INTEL vs AMD pour de la bureautique </vt:lpstr>
      <vt:lpstr>Vidéo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/>
  <cp:lastModifiedBy/>
  <cp:revision>752</cp:revision>
  <dcterms:created xsi:type="dcterms:W3CDTF">2012-07-30T22:21:58Z</dcterms:created>
  <dcterms:modified xsi:type="dcterms:W3CDTF">2019-10-09T11:57:46Z</dcterms:modified>
</cp:coreProperties>
</file>