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6"/>
  </p:notesMasterIdLst>
  <p:handoutMasterIdLst>
    <p:handoutMasterId r:id="rId17"/>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D63FF9BE-D234-4C90-8B62-49416020DED9}">
          <p14:sldIdLst>
            <p14:sldId id="256"/>
            <p14:sldId id="257"/>
          </p14:sldIdLst>
        </p14:section>
        <p14:section name="Section sans titre" id="{419931F9-FF3E-4086-8926-1AFC7DC26E03}">
          <p14:sldIdLst>
            <p14:sldId id="258"/>
            <p14:sldId id="259"/>
            <p14:sldId id="260"/>
            <p14:sldId id="261"/>
            <p14:sldId id="262"/>
            <p14:sldId id="263"/>
            <p14:sldId id="264"/>
            <p14:sldId id="265"/>
            <p14:sldId id="266"/>
            <p14:sldId id="267"/>
            <p14:sldId id="268"/>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4" autoAdjust="0"/>
    <p:restoredTop sz="94474" autoAdjust="0"/>
  </p:normalViewPr>
  <p:slideViewPr>
    <p:cSldViewPr>
      <p:cViewPr varScale="1">
        <p:scale>
          <a:sx n="71" d="100"/>
          <a:sy n="71" d="100"/>
        </p:scale>
        <p:origin x="984" y="54"/>
      </p:cViewPr>
      <p:guideLst>
        <p:guide orient="horz" pos="2160"/>
        <p:guide pos="2880"/>
      </p:guideLst>
    </p:cSldViewPr>
  </p:slideViewPr>
  <p:notesTextViewPr>
    <p:cViewPr>
      <p:scale>
        <a:sx n="100" d="100"/>
        <a:sy n="100" d="100"/>
      </p:scale>
      <p:origin x="0" y="0"/>
    </p:cViewPr>
  </p:notesTextViewPr>
  <p:notesViewPr>
    <p:cSldViewPr>
      <p:cViewPr varScale="1">
        <p:scale>
          <a:sx n="57" d="100"/>
          <a:sy n="57" d="100"/>
        </p:scale>
        <p:origin x="250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36EA5BDA-10C9-4C4E-8736-A7CEC5E00986}" type="datetimeFigureOut">
              <a:rPr lang="fr-FR" smtClean="0"/>
              <a:t>03/09/2019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A527A26-2053-4F83-AA83-67A19567DEF9}" type="slidenum">
              <a:rPr lang="fr-FR" smtClean="0"/>
              <a:t>‹N°›</a:t>
            </a:fld>
            <a:endParaRPr lang="fr-FR"/>
          </a:p>
        </p:txBody>
      </p:sp>
    </p:spTree>
    <p:extLst>
      <p:ext uri="{BB962C8B-B14F-4D97-AF65-F5344CB8AC3E}">
        <p14:creationId xmlns:p14="http://schemas.microsoft.com/office/powerpoint/2010/main" val="3521196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92DCE6-F3B0-4154-B810-9F47F686FE3A}" type="datetimeFigureOut">
              <a:rPr lang="fr-FR" smtClean="0"/>
              <a:t>03/09/2019</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D083A-A5F4-4731-A959-BD1C2FD83D9D}" type="slidenum">
              <a:rPr lang="fr-FR" smtClean="0"/>
              <a:t>‹N°›</a:t>
            </a:fld>
            <a:endParaRPr lang="fr-FR"/>
          </a:p>
        </p:txBody>
      </p:sp>
    </p:spTree>
    <p:extLst>
      <p:ext uri="{BB962C8B-B14F-4D97-AF65-F5344CB8AC3E}">
        <p14:creationId xmlns:p14="http://schemas.microsoft.com/office/powerpoint/2010/main" val="825593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smtClean="0"/>
              <a:t>Vidéo diaporama réaliser par Léon Canivez le</a:t>
            </a:r>
            <a:r>
              <a:rPr lang="fr-FR" baseline="0" dirty="0" smtClean="0"/>
              <a:t> 23/06/2019</a:t>
            </a:r>
            <a:endParaRPr lang="fr-FR" dirty="0"/>
          </a:p>
        </p:txBody>
      </p:sp>
      <p:sp>
        <p:nvSpPr>
          <p:cNvPr id="4" name="Espace réservé du numéro de diapositive 3"/>
          <p:cNvSpPr>
            <a:spLocks noGrp="1"/>
          </p:cNvSpPr>
          <p:nvPr>
            <p:ph type="sldNum" sz="quarter" idx="10"/>
          </p:nvPr>
        </p:nvSpPr>
        <p:spPr/>
        <p:txBody>
          <a:bodyPr/>
          <a:lstStyle/>
          <a:p>
            <a:fld id="{D25D083A-A5F4-4731-A959-BD1C2FD83D9D}" type="slidenum">
              <a:rPr lang="fr-FR" smtClean="0"/>
              <a:t>1</a:t>
            </a:fld>
            <a:endParaRPr lang="fr-FR"/>
          </a:p>
        </p:txBody>
      </p:sp>
    </p:spTree>
    <p:extLst>
      <p:ext uri="{BB962C8B-B14F-4D97-AF65-F5344CB8AC3E}">
        <p14:creationId xmlns:p14="http://schemas.microsoft.com/office/powerpoint/2010/main" val="9637609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smtClean="0">
                <a:solidFill>
                  <a:srgbClr val="00B050"/>
                </a:solidFill>
              </a:rPr>
              <a:t>En faisans</a:t>
            </a:r>
            <a:r>
              <a:rPr lang="fr-FR" baseline="0" dirty="0" smtClean="0">
                <a:solidFill>
                  <a:srgbClr val="00B050"/>
                </a:solidFill>
              </a:rPr>
              <a:t> un don vous nous aidez à vous présenter les choses mystérieuses de la nature et qui sont réel . JE FAIS UN DON, vous pouvez le faire par western union ou par un bureau de tabac il vous sufi de envoyer le code de se que vous désirez envoyer, à l’adresse mail suivent : leoncanivez@gmail.com</a:t>
            </a:r>
          </a:p>
          <a:p>
            <a:endParaRPr lang="fr-FR" dirty="0">
              <a:solidFill>
                <a:srgbClr val="00B050"/>
              </a:solidFill>
            </a:endParaRPr>
          </a:p>
        </p:txBody>
      </p:sp>
      <p:sp>
        <p:nvSpPr>
          <p:cNvPr id="4" name="Espace réservé du numéro de diapositive 3"/>
          <p:cNvSpPr>
            <a:spLocks noGrp="1"/>
          </p:cNvSpPr>
          <p:nvPr>
            <p:ph type="sldNum" sz="quarter" idx="10"/>
          </p:nvPr>
        </p:nvSpPr>
        <p:spPr/>
        <p:txBody>
          <a:bodyPr/>
          <a:lstStyle/>
          <a:p>
            <a:fld id="{D25D083A-A5F4-4731-A959-BD1C2FD83D9D}" type="slidenum">
              <a:rPr lang="fr-FR" smtClean="0"/>
              <a:t>13</a:t>
            </a:fld>
            <a:endParaRPr lang="fr-FR"/>
          </a:p>
        </p:txBody>
      </p:sp>
    </p:spTree>
    <p:extLst>
      <p:ext uri="{BB962C8B-B14F-4D97-AF65-F5344CB8AC3E}">
        <p14:creationId xmlns:p14="http://schemas.microsoft.com/office/powerpoint/2010/main" val="2780284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7"/>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2"/>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40"/>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40"/>
            <a:ext cx="6019800" cy="585152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08582E2-60D7-40E7-AECB-CED9E7320F8D}"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02334-7E8B-4320-A1E2-4B05AC15A670}" type="datetimeFigureOut">
              <a:rPr lang="fr-FR" smtClean="0"/>
              <a:pPr/>
              <a:t>03/09/2019</a:t>
            </a:fld>
            <a:endParaRPr lang="fr-FR"/>
          </a:p>
        </p:txBody>
      </p:sp>
      <p:sp>
        <p:nvSpPr>
          <p:cNvPr id="5" name="Espace réservé du pied de page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8582E2-60D7-40E7-AECB-CED9E7320F8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lantes-et-sante.fr/decouvrir/la-betterave-rouge-un-super-aliment-qui-ressort-de-terre"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plantes-et-sante.fr/soigner/apaiser-les-piqures-d-insectes"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plantes-et-sante.fr/jardiner/carotte-un-legume-racine-aux-multiples-vertus" TargetMode="External"/><Relationship Id="rId2" Type="http://schemas.openxmlformats.org/officeDocument/2006/relationships/hyperlink" Target="https://www.plantes-et-sante.fr/encyclopedie/la-spiruline-des-bienfaits-en-cascade"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mailto:aide.recherche74@gmail.com"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www.free-livredor.com/vision-leon-128747-1.html"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hyperlink" Target="mailto:leoncanivez@gmail.com" TargetMode="External"/><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8.jpg"/><Relationship Id="rId4" Type="http://schemas.openxmlformats.org/officeDocument/2006/relationships/hyperlink" Target="https://guerrisons.000webhostap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1" name="Picture 47" descr="C:\Users\Tom\AppData\Local\Microsoft\Windows\Temporary Internet Files\Content.IE5\KVSBUKP6\MPj04373390000[1].jpg"/>
          <p:cNvPicPr>
            <a:picLocks noChangeAspect="1" noChangeArrowheads="1"/>
          </p:cNvPicPr>
          <p:nvPr/>
        </p:nvPicPr>
        <p:blipFill>
          <a:blip r:embed="rId5" cstate="print"/>
          <a:srcRect/>
          <a:stretch>
            <a:fillRect/>
          </a:stretch>
        </p:blipFill>
        <p:spPr bwMode="auto">
          <a:xfrm>
            <a:off x="0" y="0"/>
            <a:ext cx="9144000" cy="6858000"/>
          </a:xfrm>
          <a:prstGeom prst="rect">
            <a:avLst/>
          </a:prstGeom>
          <a:noFill/>
        </p:spPr>
      </p:pic>
      <p:sp>
        <p:nvSpPr>
          <p:cNvPr id="2" name="Titre 1"/>
          <p:cNvSpPr>
            <a:spLocks noGrp="1"/>
          </p:cNvSpPr>
          <p:nvPr>
            <p:ph type="ctrTitle"/>
          </p:nvPr>
        </p:nvSpPr>
        <p:spPr>
          <a:xfrm>
            <a:off x="685800" y="1628800"/>
            <a:ext cx="7772400" cy="720080"/>
          </a:xfrm>
        </p:spPr>
        <p:txBody>
          <a:bodyPr>
            <a:normAutofit fontScale="90000"/>
          </a:bodyPr>
          <a:lstStyle/>
          <a:p>
            <a:r>
              <a:rPr lang="fr-FR" dirty="0" smtClean="0">
                <a:solidFill>
                  <a:schemeClr val="accent3">
                    <a:lumMod val="50000"/>
                  </a:schemeClr>
                </a:solidFill>
              </a:rPr>
              <a:t>Les milles merveilles de la nature</a:t>
            </a:r>
            <a:endParaRPr lang="fr-FR" dirty="0">
              <a:solidFill>
                <a:schemeClr val="accent3">
                  <a:lumMod val="50000"/>
                </a:schemeClr>
              </a:solidFill>
            </a:endParaRPr>
          </a:p>
        </p:txBody>
      </p:sp>
      <p:sp>
        <p:nvSpPr>
          <p:cNvPr id="3" name="Sous-titre 2"/>
          <p:cNvSpPr>
            <a:spLocks noGrp="1"/>
          </p:cNvSpPr>
          <p:nvPr>
            <p:ph type="subTitle" idx="1"/>
          </p:nvPr>
        </p:nvSpPr>
        <p:spPr>
          <a:xfrm>
            <a:off x="1371600" y="3886200"/>
            <a:ext cx="6400800" cy="622920"/>
          </a:xfrm>
        </p:spPr>
        <p:txBody>
          <a:bodyPr>
            <a:normAutofit fontScale="25000" lnSpcReduction="20000"/>
          </a:bodyPr>
          <a:lstStyle/>
          <a:p>
            <a:r>
              <a:rPr lang="fr-FR" sz="9800" dirty="0" smtClean="0">
                <a:solidFill>
                  <a:schemeClr val="bg2"/>
                </a:solidFill>
              </a:rPr>
              <a:t>Voyage dans une autre dimension</a:t>
            </a:r>
          </a:p>
          <a:p>
            <a:r>
              <a:rPr lang="fr-FR" sz="7200" dirty="0" smtClean="0">
                <a:solidFill>
                  <a:schemeClr val="accent4"/>
                </a:solidFill>
              </a:rPr>
              <a:t>Vidéo </a:t>
            </a:r>
            <a:r>
              <a:rPr lang="fr-FR" sz="7200" dirty="0">
                <a:solidFill>
                  <a:schemeClr val="accent4"/>
                </a:solidFill>
              </a:rPr>
              <a:t>diaporama réaliser par Léon Canivez le </a:t>
            </a:r>
            <a:r>
              <a:rPr lang="fr-FR" sz="7200" dirty="0" smtClean="0">
                <a:solidFill>
                  <a:schemeClr val="accent4"/>
                </a:solidFill>
              </a:rPr>
              <a:t>23/06/2019</a:t>
            </a:r>
          </a:p>
          <a:p>
            <a:r>
              <a:rPr lang="fr-FR" sz="7200" dirty="0" smtClean="0">
                <a:solidFill>
                  <a:schemeClr val="bg1"/>
                </a:solidFill>
              </a:rPr>
              <a:t>Cliquer sur la page pour changer de page</a:t>
            </a:r>
          </a:p>
          <a:p>
            <a:endParaRPr lang="fr-FR" sz="7200" dirty="0">
              <a:solidFill>
                <a:schemeClr val="bg1"/>
              </a:solidFill>
            </a:endParaRPr>
          </a:p>
          <a:p>
            <a:endParaRPr lang="fr-FR" dirty="0">
              <a:solidFill>
                <a:schemeClr val="bg2"/>
              </a:solidFill>
            </a:endParaRPr>
          </a:p>
        </p:txBody>
      </p:sp>
      <p:pic>
        <p:nvPicPr>
          <p:cNvPr id="5" name="La Pluie (Musique relaxant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220072" y="5331229"/>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1" y="226397"/>
            <a:ext cx="3008313" cy="1162050"/>
          </a:xfrm>
        </p:spPr>
        <p:txBody>
          <a:bodyPr>
            <a:normAutofit fontScale="90000"/>
          </a:bodyPr>
          <a:lstStyle/>
          <a:p>
            <a:r>
              <a:rPr lang="fr-FR" dirty="0">
                <a:solidFill>
                  <a:srgbClr val="92D050"/>
                </a:solidFill>
              </a:rPr>
              <a:t>Dans une merveilleuse foret </a:t>
            </a:r>
            <a:br>
              <a:rPr lang="fr-FR" dirty="0">
                <a:solidFill>
                  <a:srgbClr val="92D050"/>
                </a:solidFill>
              </a:rPr>
            </a:br>
            <a:r>
              <a:rPr lang="fr-FR" dirty="0" smtClean="0">
                <a:solidFill>
                  <a:srgbClr val="92D050"/>
                </a:solidFill>
              </a:rPr>
              <a:t>regarder la vidéo et écouter</a:t>
            </a:r>
            <a:endParaRPr lang="fr-FR" dirty="0">
              <a:solidFill>
                <a:srgbClr val="92D050"/>
              </a:solidFill>
            </a:endParaRPr>
          </a:p>
        </p:txBody>
      </p:sp>
      <p:pic>
        <p:nvPicPr>
          <p:cNvPr id="5" name="vlc-record-2019-06-23-15h07m31s-vlc-record-2019-06-23-11h31m31s-Relaxing Celtic Music_ Beautiful Music, Relaxing Music, Flute Music, Meditation Music ★91-.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575050" y="1762125"/>
            <a:ext cx="5111750" cy="2874963"/>
          </a:xfrm>
        </p:spPr>
      </p:pic>
      <p:sp>
        <p:nvSpPr>
          <p:cNvPr id="4" name="Espace réservé du texte 3"/>
          <p:cNvSpPr>
            <a:spLocks noGrp="1"/>
          </p:cNvSpPr>
          <p:nvPr>
            <p:ph type="body" sz="half" idx="2"/>
          </p:nvPr>
        </p:nvSpPr>
        <p:spPr>
          <a:xfrm>
            <a:off x="457201" y="1453764"/>
            <a:ext cx="3008313" cy="5422898"/>
          </a:xfrm>
        </p:spPr>
        <p:txBody>
          <a:bodyPr>
            <a:normAutofit fontScale="25000" lnSpcReduction="20000"/>
          </a:bodyPr>
          <a:lstStyle/>
          <a:p>
            <a:r>
              <a:rPr lang="fr-FR" sz="4400" dirty="0">
                <a:solidFill>
                  <a:srgbClr val="00B050"/>
                </a:solidFill>
              </a:rPr>
              <a:t>Dans une merveilleuse foret je l'ais rencontrer</a:t>
            </a:r>
          </a:p>
          <a:p>
            <a:r>
              <a:rPr lang="fr-FR" sz="4400" i="1" dirty="0">
                <a:solidFill>
                  <a:srgbClr val="00B050"/>
                </a:solidFill>
              </a:rPr>
              <a:t>Ces cheveux garnie de fougères et de petite fleure blanche et rose elle me regarder assise au bord d'une petite rivière qui traverser dans la foret ou elle se désaltérer et je la voyais nu assise sur un rocher ces long cheveux croller couvrait son jolie dos et ces anches joliment bronzer c' été tellement beau que tous les animaux et la nature de la foret ne rater rien de se magnifique spectacle éblouissant elle me regarder aussi d'un beau sourire puis elle se leva et parti ou elle disparut dans les grand herbes . tous les animaux qui été là partir aussi même les rayons du soleil qui la suivait s’éteignirent et la foret retrouver son aspect ces bruir les cries des animaux et même le vent qui c'était arrêter de souffler se mit à refaire bouger les arbre un peu comme si il la saluer </a:t>
            </a:r>
            <a:r>
              <a:rPr lang="fr-FR" sz="4400" i="1" dirty="0" smtClean="0">
                <a:solidFill>
                  <a:srgbClr val="00B050"/>
                </a:solidFill>
              </a:rPr>
              <a:t>en la regardant  partir. </a:t>
            </a:r>
            <a:endParaRPr lang="fr-FR" sz="4400" dirty="0">
              <a:solidFill>
                <a:srgbClr val="00B050"/>
              </a:solidFill>
            </a:endParaRPr>
          </a:p>
          <a:p>
            <a:r>
              <a:rPr lang="fr-FR" sz="4400" i="1" dirty="0">
                <a:solidFill>
                  <a:srgbClr val="00B050"/>
                </a:solidFill>
              </a:rPr>
              <a:t>Oui je lais vue cette jolie créature es-que c'est une elfe, une fée , un ange, ou une vie </a:t>
            </a:r>
            <a:r>
              <a:rPr lang="fr-FR" sz="4400" i="1" dirty="0" smtClean="0">
                <a:solidFill>
                  <a:srgbClr val="00B050"/>
                </a:solidFill>
              </a:rPr>
              <a:t>encore </a:t>
            </a:r>
            <a:r>
              <a:rPr lang="fr-FR" sz="4400" i="1" dirty="0">
                <a:solidFill>
                  <a:srgbClr val="00B050"/>
                </a:solidFill>
              </a:rPr>
              <a:t>inconnue dans notre monde? Je me déci dame de trouver un endroit pour planter ma petite tante et une foi installer je me mi à regarder les photos des jolies fleures des arbres que j'avais pris dans mon chemin et c'est curieux car j'étais tellement éblouit par se beau spectacle que je n’ai même pas pensé à la photographier des heures on passer et confortablement installer dans ma petite tente je repense à cette instant ou elle m'est apparut sur le rocher au bord de la rivière je resterais demain en espèrent qu'elle revient et que je pourrais </a:t>
            </a:r>
            <a:r>
              <a:rPr lang="fr-FR" sz="4400" i="1" dirty="0" smtClean="0">
                <a:solidFill>
                  <a:srgbClr val="00B050"/>
                </a:solidFill>
              </a:rPr>
              <a:t>encore </a:t>
            </a:r>
            <a:r>
              <a:rPr lang="fr-FR" sz="4400" i="1" dirty="0">
                <a:solidFill>
                  <a:srgbClr val="00B050"/>
                </a:solidFill>
              </a:rPr>
              <a:t>la contempler comme les animaux et la nature de la foret l’ont fait .</a:t>
            </a:r>
            <a:endParaRPr lang="fr-FR" sz="4400" dirty="0">
              <a:solidFill>
                <a:srgbClr val="00B050"/>
              </a:solidFill>
            </a:endParaRPr>
          </a:p>
          <a:p>
            <a:r>
              <a:rPr lang="fr-FR" sz="7200" b="1" dirty="0">
                <a:solidFill>
                  <a:srgbClr val="92D050"/>
                </a:solidFill>
              </a:rPr>
              <a:t>Un aperçue des Histoires de Léon </a:t>
            </a:r>
            <a:r>
              <a:rPr lang="fr-FR" sz="7200" b="1" dirty="0" smtClean="0">
                <a:solidFill>
                  <a:srgbClr val="92D050"/>
                </a:solidFill>
              </a:rPr>
              <a:t>Canivez</a:t>
            </a:r>
            <a:endParaRPr lang="fr-FR" sz="7200" dirty="0">
              <a:solidFill>
                <a:srgbClr val="92D050"/>
              </a:solidFill>
            </a:endParaRPr>
          </a:p>
          <a:p>
            <a:r>
              <a:rPr lang="fr-FR" sz="7200" dirty="0"/>
              <a:t/>
            </a:r>
            <a:br>
              <a:rPr lang="fr-FR" sz="7200" dirty="0"/>
            </a:br>
            <a:endParaRPr lang="fr-FR" sz="7200" dirty="0">
              <a:effectLst/>
            </a:endParaRPr>
          </a:p>
        </p:txBody>
      </p:sp>
    </p:spTree>
    <p:extLst>
      <p:ext uri="{BB962C8B-B14F-4D97-AF65-F5344CB8AC3E}">
        <p14:creationId xmlns:p14="http://schemas.microsoft.com/office/powerpoint/2010/main" val="39597311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la mélisse sauvage </a:t>
            </a:r>
            <a:r>
              <a:rPr lang="fr-FR" dirty="0" smtClean="0"/>
              <a:t>(Mélittes </a:t>
            </a:r>
            <a:r>
              <a:rPr lang="fr-FR" dirty="0" err="1" smtClean="0"/>
              <a:t>mélissophyllum</a:t>
            </a:r>
            <a:r>
              <a:rPr lang="fr-FR" dirty="0"/>
              <a:t>)</a:t>
            </a:r>
          </a:p>
        </p:txBody>
      </p:sp>
      <p:pic>
        <p:nvPicPr>
          <p:cNvPr id="5" name="Espace réservé du contenu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643731"/>
            <a:ext cx="5111750" cy="5111750"/>
          </a:xfrm>
        </p:spPr>
      </p:pic>
      <p:sp>
        <p:nvSpPr>
          <p:cNvPr id="4" name="Espace réservé du texte 3"/>
          <p:cNvSpPr>
            <a:spLocks noGrp="1"/>
          </p:cNvSpPr>
          <p:nvPr>
            <p:ph type="body" sz="half" idx="2"/>
          </p:nvPr>
        </p:nvSpPr>
        <p:spPr>
          <a:xfrm>
            <a:off x="457201" y="1435102"/>
            <a:ext cx="3008313" cy="5422898"/>
          </a:xfrm>
        </p:spPr>
        <p:txBody>
          <a:bodyPr>
            <a:noAutofit/>
          </a:bodyPr>
          <a:lstStyle/>
          <a:p>
            <a:r>
              <a:rPr lang="fr-FR" dirty="0"/>
              <a:t>Voici une plante qui résiste au froid, à l'ombre sèche, aux maladies et aux insectes ravageurs : la mélisse sauvage </a:t>
            </a:r>
            <a:r>
              <a:rPr lang="fr-FR" dirty="0" smtClean="0"/>
              <a:t>(Mélittes </a:t>
            </a:r>
            <a:r>
              <a:rPr lang="fr-FR" dirty="0" err="1" smtClean="0"/>
              <a:t>mélissophyllum</a:t>
            </a:r>
            <a:r>
              <a:rPr lang="fr-FR" dirty="0"/>
              <a:t>)</a:t>
            </a:r>
          </a:p>
          <a:p>
            <a:r>
              <a:rPr lang="fr-FR" dirty="0"/>
              <a:t>Association :</a:t>
            </a:r>
          </a:p>
          <a:p>
            <a:endParaRPr lang="fr-FR" dirty="0"/>
          </a:p>
          <a:p>
            <a:r>
              <a:rPr lang="fr-FR" dirty="0"/>
              <a:t>Avec un </a:t>
            </a:r>
            <a:r>
              <a:rPr lang="fr-FR" dirty="0" smtClean="0"/>
              <a:t>baronnera </a:t>
            </a:r>
            <a:r>
              <a:rPr lang="fr-FR" dirty="0"/>
              <a:t>argenté, une fougère, une pulmonaire ou encore un </a:t>
            </a:r>
            <a:r>
              <a:rPr lang="fr-FR" dirty="0" smtClean="0"/>
              <a:t>rongerais.</a:t>
            </a:r>
            <a:endParaRPr lang="fr-FR" dirty="0"/>
          </a:p>
          <a:p>
            <a:endParaRPr lang="fr-FR" dirty="0"/>
          </a:p>
          <a:p>
            <a:r>
              <a:rPr lang="fr-FR" dirty="0"/>
              <a:t>Cette plante est très facile à vivre, elle aime la </a:t>
            </a:r>
            <a:r>
              <a:rPr lang="fr-FR" dirty="0" smtClean="0"/>
              <a:t>mi ombre </a:t>
            </a:r>
            <a:r>
              <a:rPr lang="fr-FR" dirty="0"/>
              <a:t>et, fait rare, l’ombre sèche.</a:t>
            </a:r>
          </a:p>
          <a:p>
            <a:endParaRPr lang="fr-FR" dirty="0"/>
          </a:p>
          <a:p>
            <a:r>
              <a:rPr lang="fr-FR" dirty="0"/>
              <a:t>On ne lui connaît aucune maladie, n’est attaquée par aucun insecte ravageur, elle résiste bien au froid et, </a:t>
            </a:r>
            <a:r>
              <a:rPr lang="fr-FR" dirty="0" smtClean="0"/>
              <a:t> </a:t>
            </a:r>
            <a:r>
              <a:rPr lang="fr-FR" dirty="0"/>
              <a:t>elle est mellifère.</a:t>
            </a:r>
          </a:p>
          <a:p>
            <a:endParaRPr lang="fr-FR" dirty="0"/>
          </a:p>
          <a:p>
            <a:r>
              <a:rPr lang="fr-FR" dirty="0"/>
              <a:t>Une plante </a:t>
            </a:r>
            <a:r>
              <a:rPr lang="fr-FR" dirty="0" smtClean="0"/>
              <a:t>très </a:t>
            </a:r>
            <a:r>
              <a:rPr lang="fr-FR" dirty="0"/>
              <a:t>bon a avoir dans nos jardins .</a:t>
            </a:r>
          </a:p>
          <a:p>
            <a:endParaRPr lang="fr-FR" dirty="0"/>
          </a:p>
          <a:p>
            <a:r>
              <a:rPr lang="fr-FR" dirty="0"/>
              <a:t> </a:t>
            </a:r>
          </a:p>
          <a:p>
            <a:endParaRPr lang="fr-FR" dirty="0"/>
          </a:p>
          <a:p>
            <a:r>
              <a:rPr lang="fr-FR" dirty="0"/>
              <a:t> </a:t>
            </a:r>
          </a:p>
          <a:p>
            <a:endParaRPr lang="fr-FR" dirty="0"/>
          </a:p>
          <a:p>
            <a:r>
              <a:rPr lang="fr-FR" dirty="0" smtClean="0"/>
              <a:t>Mélittes </a:t>
            </a:r>
            <a:r>
              <a:rPr lang="fr-FR" dirty="0" err="1" smtClean="0"/>
              <a:t>mélissophyllum</a:t>
            </a:r>
            <a:r>
              <a:rPr lang="fr-FR" dirty="0"/>
              <a:t>, appelée également Mélisse sauvage (mélitte à feuilles de mélisse) est une vivace qui disparaît en hiver.  Cette plante est encore méconnue.</a:t>
            </a:r>
          </a:p>
          <a:p>
            <a:endParaRPr lang="fr-FR" dirty="0"/>
          </a:p>
          <a:p>
            <a:r>
              <a:rPr lang="fr-FR" dirty="0"/>
              <a:t>Elle pourrait être confondue avec l’ortie blanche.  Toutes les deux font partie de la famille des Lamiacées : la feuille et la tige sont légèrement velues.</a:t>
            </a:r>
          </a:p>
          <a:p>
            <a:endParaRPr lang="fr-FR" dirty="0"/>
          </a:p>
          <a:p>
            <a:r>
              <a:rPr lang="fr-FR" dirty="0"/>
              <a:t>Mais la comparaison s’arrête là.  Quand on froisse les feuilles de </a:t>
            </a:r>
            <a:r>
              <a:rPr lang="fr-FR" dirty="0" smtClean="0"/>
              <a:t>Mélittes </a:t>
            </a:r>
            <a:r>
              <a:rPr lang="fr-FR" dirty="0" err="1" smtClean="0"/>
              <a:t>mélissophyllum</a:t>
            </a:r>
            <a:r>
              <a:rPr lang="fr-FR" dirty="0"/>
              <a:t>, une faible odeur de miel se dégage.  La plante est utilisée en herboristerie </a:t>
            </a:r>
          </a:p>
          <a:p>
            <a:r>
              <a:rPr lang="fr-FR" dirty="0"/>
              <a:t>pour ses vertus apaisantes et calmantes.</a:t>
            </a:r>
          </a:p>
          <a:p>
            <a:endParaRPr lang="fr-FR" dirty="0"/>
          </a:p>
          <a:p>
            <a:r>
              <a:rPr lang="fr-FR" dirty="0"/>
              <a:t>La fleur est composée d’un capuchon et d’une partie inférieure divisée en 3 parties dont la centrale est rose.</a:t>
            </a:r>
          </a:p>
          <a:p>
            <a:endParaRPr lang="fr-FR" dirty="0"/>
          </a:p>
          <a:p>
            <a:r>
              <a:rPr lang="fr-FR" dirty="0"/>
              <a:t> </a:t>
            </a:r>
          </a:p>
          <a:p>
            <a:endParaRPr lang="fr-FR" dirty="0"/>
          </a:p>
          <a:p>
            <a:r>
              <a:rPr lang="fr-FR" dirty="0"/>
              <a:t>Association :</a:t>
            </a:r>
          </a:p>
          <a:p>
            <a:endParaRPr lang="fr-FR" dirty="0"/>
          </a:p>
          <a:p>
            <a:r>
              <a:rPr lang="fr-FR" dirty="0"/>
              <a:t>Avec un </a:t>
            </a:r>
            <a:r>
              <a:rPr lang="fr-FR" dirty="0" smtClean="0"/>
              <a:t>baronnera </a:t>
            </a:r>
            <a:r>
              <a:rPr lang="fr-FR" dirty="0"/>
              <a:t>argenté, une fougère, une pulmonaire ou encore un </a:t>
            </a:r>
            <a:r>
              <a:rPr lang="fr-FR" dirty="0" smtClean="0"/>
              <a:t>rôderais.</a:t>
            </a:r>
            <a:endParaRPr lang="fr-FR" dirty="0"/>
          </a:p>
          <a:p>
            <a:endParaRPr lang="fr-FR" dirty="0"/>
          </a:p>
          <a:p>
            <a:r>
              <a:rPr lang="fr-FR" dirty="0"/>
              <a:t>Cette plante est très facile à vivre, elle aime la </a:t>
            </a:r>
            <a:r>
              <a:rPr lang="fr-FR" dirty="0" smtClean="0"/>
              <a:t>mi- ombre </a:t>
            </a:r>
            <a:r>
              <a:rPr lang="fr-FR" dirty="0"/>
              <a:t>et, fait rare, l’ombre sèche.</a:t>
            </a:r>
          </a:p>
          <a:p>
            <a:endParaRPr lang="fr-FR" dirty="0"/>
          </a:p>
          <a:p>
            <a:r>
              <a:rPr lang="fr-FR" dirty="0"/>
              <a:t>On ne lui connaît aucune maladie, n’est attaquée par aucun insecte ravageur, elle résiste bien au froid et, </a:t>
            </a:r>
            <a:r>
              <a:rPr lang="fr-FR" dirty="0" smtClean="0"/>
              <a:t> </a:t>
            </a:r>
            <a:r>
              <a:rPr lang="fr-FR" dirty="0"/>
              <a:t>elle est mellifère.</a:t>
            </a:r>
          </a:p>
          <a:p>
            <a:endParaRPr lang="fr-FR" dirty="0"/>
          </a:p>
          <a:p>
            <a:r>
              <a:rPr lang="fr-FR" dirty="0"/>
              <a:t>Une plante </a:t>
            </a:r>
            <a:r>
              <a:rPr lang="fr-FR" dirty="0" smtClean="0"/>
              <a:t>très bonne </a:t>
            </a:r>
            <a:r>
              <a:rPr lang="fr-FR" dirty="0"/>
              <a:t>a avoir dans nos jardins .</a:t>
            </a:r>
          </a:p>
        </p:txBody>
      </p:sp>
    </p:spTree>
    <p:extLst>
      <p:ext uri="{BB962C8B-B14F-4D97-AF65-F5344CB8AC3E}">
        <p14:creationId xmlns:p14="http://schemas.microsoft.com/office/powerpoint/2010/main" val="23464771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pour perdre du poids </a:t>
            </a:r>
            <a:endParaRPr lang="fr-FR" dirty="0">
              <a:effectLst/>
            </a:endParaRPr>
          </a:p>
        </p:txBody>
      </p:sp>
      <p:sp>
        <p:nvSpPr>
          <p:cNvPr id="3" name="Espace réservé du contenu 2"/>
          <p:cNvSpPr>
            <a:spLocks noGrp="1"/>
          </p:cNvSpPr>
          <p:nvPr>
            <p:ph idx="1"/>
          </p:nvPr>
        </p:nvSpPr>
        <p:spPr/>
        <p:txBody>
          <a:bodyPr/>
          <a:lstStyle/>
          <a:p>
            <a:endParaRPr lang="fr-FR"/>
          </a:p>
        </p:txBody>
      </p:sp>
      <p:sp>
        <p:nvSpPr>
          <p:cNvPr id="4" name="Espace réservé du texte 3"/>
          <p:cNvSpPr>
            <a:spLocks noGrp="1"/>
          </p:cNvSpPr>
          <p:nvPr>
            <p:ph type="body" sz="half" idx="2"/>
          </p:nvPr>
        </p:nvSpPr>
        <p:spPr/>
        <p:txBody>
          <a:bodyPr>
            <a:normAutofit fontScale="25000" lnSpcReduction="20000"/>
          </a:bodyPr>
          <a:lstStyle/>
          <a:p>
            <a:r>
              <a:rPr lang="fr-FR" sz="3600" dirty="0"/>
              <a:t>pour perdre du poids </a:t>
            </a:r>
          </a:p>
          <a:p>
            <a:r>
              <a:rPr lang="fr-FR" sz="3600" dirty="0"/>
              <a:t> vinaigre de cidre et  citron prendre deux cuillères à café de vinaigre de cidre dans un verre d'eau matin, midi, et soir, cela aven </a:t>
            </a:r>
          </a:p>
          <a:p>
            <a:r>
              <a:rPr lang="fr-FR" sz="3600" dirty="0"/>
              <a:t> de manger pendants une semaine puis faire la même chose l'autre semaine mais avec du citron faire cela pendants un mois  puis arrêter un moi et recommencer un moi comme sa toute l'année .</a:t>
            </a:r>
          </a:p>
          <a:p>
            <a:r>
              <a:rPr lang="fr-FR" sz="3600" dirty="0"/>
              <a:t> QUELQUE kg en moins, a en virons 3 mois </a:t>
            </a:r>
          </a:p>
          <a:p>
            <a:r>
              <a:rPr lang="fr-FR" sz="3600" dirty="0"/>
              <a:t> FAIRE AUSSI DES MASSAGES SUR LES CUISSE , LES GAMBES AVEC LE VINEGRE DE CIDRE CELA EST TRES BON AUSSI POUR FAIRE DISPARETE LES VARIS </a:t>
            </a:r>
          </a:p>
          <a:p>
            <a:r>
              <a:rPr lang="fr-FR" sz="3600" dirty="0"/>
              <a:t> Le bute n'est pas de perde beaucoup de poids d'un coups rapidement, car cela n'est pas bon pour le corps et pour l'esprit,</a:t>
            </a:r>
          </a:p>
          <a:p>
            <a:r>
              <a:rPr lang="fr-FR" sz="3600" dirty="0"/>
              <a:t> car il ne faut pas que se soi une galère, car plus vous vous torturer l'esprit, et moins vous perdrez du poids. Il faut que</a:t>
            </a:r>
          </a:p>
          <a:p>
            <a:r>
              <a:rPr lang="fr-FR" sz="3600" dirty="0"/>
              <a:t> se soi naturel et sans contrainte. Ne vous priver de rien mais réduisez tous se qui est gras, sucré, salé . Cela ne veux pas</a:t>
            </a:r>
          </a:p>
          <a:p>
            <a:r>
              <a:rPr lang="fr-FR" sz="3600" dirty="0"/>
              <a:t> dire de tous arrêter complètement mais dans la vie tous doit être juste se qu'il faut ni trop ni moins trop c'est pas bon et</a:t>
            </a:r>
          </a:p>
          <a:p>
            <a:r>
              <a:rPr lang="fr-FR" sz="3600" dirty="0"/>
              <a:t> moins c'est pas bon alors chercher la quantité la plus juste  , sauf si votre médecin vous di de ne plu prendre de sel ou du sucre </a:t>
            </a:r>
          </a:p>
          <a:p>
            <a:r>
              <a:rPr lang="fr-FR" sz="3600" dirty="0"/>
              <a:t> alors écouter leu car dans se cas c'est qu'il à déjà constater un début de diabète , et pareille pour le gras mais</a:t>
            </a:r>
          </a:p>
          <a:p>
            <a:r>
              <a:rPr lang="fr-FR" sz="3600" dirty="0"/>
              <a:t> la sa sera surement un début de cholestérol , enfin parlez en à votre médecin de votre technique du vinaigre de cidre</a:t>
            </a:r>
          </a:p>
          <a:p>
            <a:r>
              <a:rPr lang="fr-FR" sz="3600" dirty="0"/>
              <a:t> et du citron Ps: le matin vous pouvez maitre un peut de miel car au début il est possible qu'il vous face un peu mal</a:t>
            </a:r>
          </a:p>
          <a:p>
            <a:r>
              <a:rPr lang="fr-FR" sz="3600" dirty="0"/>
              <a:t> à l'estomac, mais c'est pas à tous le monde? et c'est pas méchant. </a:t>
            </a:r>
          </a:p>
          <a:p>
            <a:r>
              <a:rPr lang="fr-FR" sz="3600" dirty="0"/>
              <a:t>Tenez moi au courant pour savoir si sa vous a apporter quelque chose de bien merci Léon</a:t>
            </a:r>
          </a:p>
          <a:p>
            <a:r>
              <a:rPr lang="fr-FR" sz="2300" dirty="0"/>
              <a:t/>
            </a:r>
            <a:br>
              <a:rPr lang="fr-FR" sz="2300" dirty="0"/>
            </a:br>
            <a:endParaRPr lang="fr-FR" sz="2300" dirty="0"/>
          </a:p>
          <a:p>
            <a:r>
              <a:rPr lang="fr-FR" dirty="0"/>
              <a:t/>
            </a:r>
            <a:br>
              <a:rPr lang="fr-FR" dirty="0"/>
            </a:br>
            <a:endParaRPr lang="fr-FR" dirty="0">
              <a:effectLst/>
            </a:endParaRPr>
          </a:p>
        </p:txBody>
      </p:sp>
    </p:spTree>
    <p:extLst>
      <p:ext uri="{BB962C8B-B14F-4D97-AF65-F5344CB8AC3E}">
        <p14:creationId xmlns:p14="http://schemas.microsoft.com/office/powerpoint/2010/main" val="25060692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1" y="476672"/>
            <a:ext cx="3008313" cy="792088"/>
          </a:xfrm>
        </p:spPr>
        <p:txBody>
          <a:bodyPr/>
          <a:lstStyle/>
          <a:p>
            <a:r>
              <a:rPr lang="fr-FR" i="1" dirty="0" err="1"/>
              <a:t>Stevia</a:t>
            </a:r>
            <a:r>
              <a:rPr lang="fr-FR" i="1" dirty="0"/>
              <a:t> </a:t>
            </a:r>
            <a:r>
              <a:rPr lang="fr-FR" i="1" dirty="0" err="1"/>
              <a:t>rebaudiana</a:t>
            </a:r>
            <a:r>
              <a:rPr lang="fr-FR" i="1" dirty="0"/>
              <a:t> </a:t>
            </a:r>
            <a:r>
              <a:rPr lang="fr-FR" i="1" dirty="0" err="1"/>
              <a:t>Bertoni</a:t>
            </a:r>
            <a:r>
              <a:rPr lang="fr-FR" i="1" dirty="0"/>
              <a:t>. </a:t>
            </a:r>
            <a:endParaRPr lang="fr-FR" dirty="0">
              <a:effectLst/>
            </a:endParaRPr>
          </a:p>
        </p:txBody>
      </p:sp>
      <p:sp>
        <p:nvSpPr>
          <p:cNvPr id="3" name="Espace réservé du contenu 2"/>
          <p:cNvSpPr>
            <a:spLocks noGrp="1"/>
          </p:cNvSpPr>
          <p:nvPr>
            <p:ph idx="1"/>
          </p:nvPr>
        </p:nvSpPr>
        <p:spPr>
          <a:xfrm>
            <a:off x="3575050" y="273052"/>
            <a:ext cx="5111750" cy="6584948"/>
          </a:xfrm>
        </p:spPr>
        <p:txBody>
          <a:bodyPr>
            <a:normAutofit/>
          </a:bodyPr>
          <a:lstStyle/>
          <a:p>
            <a:r>
              <a:rPr lang="fr-FR" sz="2400" b="1" dirty="0"/>
              <a:t>La </a:t>
            </a:r>
            <a:r>
              <a:rPr lang="fr-FR" sz="2400" b="1" dirty="0" err="1"/>
              <a:t>stévia</a:t>
            </a:r>
            <a:r>
              <a:rPr lang="fr-FR" sz="2400" b="1" dirty="0"/>
              <a:t> : du sucre en feuilles mais pas seulement </a:t>
            </a:r>
            <a:endParaRPr lang="fr-FR" sz="2400" b="1" dirty="0" smtClean="0"/>
          </a:p>
          <a:p>
            <a:endParaRPr lang="fr-FR" sz="2400" b="1" dirty="0"/>
          </a:p>
          <a:p>
            <a:endParaRPr lang="fr-FR" sz="2400" b="1" dirty="0"/>
          </a:p>
        </p:txBody>
      </p:sp>
      <p:sp>
        <p:nvSpPr>
          <p:cNvPr id="4" name="Espace réservé du texte 3"/>
          <p:cNvSpPr>
            <a:spLocks noGrp="1"/>
          </p:cNvSpPr>
          <p:nvPr>
            <p:ph type="body" sz="half" idx="2"/>
          </p:nvPr>
        </p:nvSpPr>
        <p:spPr/>
        <p:txBody>
          <a:bodyPr>
            <a:normAutofit fontScale="62500" lnSpcReduction="20000"/>
          </a:bodyPr>
          <a:lstStyle/>
          <a:p>
            <a:r>
              <a:rPr lang="fr-FR" b="1" dirty="0"/>
              <a:t>Son puissant pouvoir sucrant sans effets sur la glycémie ou le poids font de la </a:t>
            </a:r>
            <a:r>
              <a:rPr lang="fr-FR" b="1" dirty="0" err="1"/>
              <a:t>stévia</a:t>
            </a:r>
            <a:r>
              <a:rPr lang="fr-FR" b="1" dirty="0"/>
              <a:t> une précieuse alliée des diabétiques et des personnes suivant un régime amincissant. Ce que l'on sait moins c'est que les bienfaits de la </a:t>
            </a:r>
            <a:r>
              <a:rPr lang="fr-FR" b="1" dirty="0" err="1"/>
              <a:t>stévia</a:t>
            </a:r>
            <a:r>
              <a:rPr lang="fr-FR" b="1" dirty="0"/>
              <a:t> ne s'arrêtent pas là. Elle lutte également contre l'eczéma, l'acné et l'</a:t>
            </a:r>
            <a:r>
              <a:rPr lang="fr-FR" b="1" dirty="0" err="1"/>
              <a:t>herpés</a:t>
            </a:r>
            <a:r>
              <a:rPr lang="fr-FR" b="1" dirty="0"/>
              <a:t> courant, embellit la peau et les cheveux ternes. </a:t>
            </a:r>
          </a:p>
          <a:p>
            <a:r>
              <a:rPr lang="fr-FR" dirty="0"/>
              <a:t>Elle s’appelle </a:t>
            </a:r>
            <a:r>
              <a:rPr lang="fr-FR" dirty="0" err="1"/>
              <a:t>ofﬁciellement</a:t>
            </a:r>
            <a:r>
              <a:rPr lang="fr-FR" dirty="0"/>
              <a:t> </a:t>
            </a:r>
            <a:r>
              <a:rPr lang="fr-FR" i="1" dirty="0" err="1"/>
              <a:t>Stevia</a:t>
            </a:r>
            <a:r>
              <a:rPr lang="fr-FR" i="1" dirty="0"/>
              <a:t> </a:t>
            </a:r>
            <a:r>
              <a:rPr lang="fr-FR" i="1" dirty="0" err="1"/>
              <a:t>rebaudiana</a:t>
            </a:r>
            <a:r>
              <a:rPr lang="fr-FR" i="1" dirty="0"/>
              <a:t> </a:t>
            </a:r>
            <a:r>
              <a:rPr lang="fr-FR" i="1" dirty="0" err="1"/>
              <a:t>Bertoni</a:t>
            </a:r>
            <a:r>
              <a:rPr lang="fr-FR" i="1" dirty="0"/>
              <a:t>. </a:t>
            </a:r>
            <a:r>
              <a:rPr lang="fr-FR" dirty="0"/>
              <a:t>Elle est utilisée depuis plusieurs siècles par les Guaranis et les Indiens du Mato-Grosso pour </a:t>
            </a:r>
            <a:r>
              <a:rPr lang="fr-FR" b="1" dirty="0"/>
              <a:t>sucrer leurs aliments et leurs boissons</a:t>
            </a:r>
            <a:r>
              <a:rPr lang="fr-FR" dirty="0"/>
              <a:t>. C’est que cette plante possède </a:t>
            </a:r>
            <a:r>
              <a:rPr lang="fr-FR" b="1" dirty="0"/>
              <a:t>un extraordinaire pouvoir sucrant, bien qu’elle n’apporte ni glucides ni calories</a:t>
            </a:r>
            <a:r>
              <a:rPr lang="fr-FR" dirty="0"/>
              <a:t>. Un végétal quasi miraculeux pour tous ceux qui doivent se passer de sucre : </a:t>
            </a:r>
            <a:r>
              <a:rPr lang="fr-FR" b="1" dirty="0"/>
              <a:t>diabétiques, personnes sujettes aux crises d’hypoglycémie, vrais obèses ou simples candidats à l’amincissement</a:t>
            </a:r>
            <a:r>
              <a:rPr lang="fr-FR" dirty="0"/>
              <a:t>. La </a:t>
            </a:r>
            <a:r>
              <a:rPr lang="fr-FR" b="1" dirty="0" err="1"/>
              <a:t>stévia</a:t>
            </a:r>
            <a:r>
              <a:rPr lang="fr-FR" dirty="0"/>
              <a:t> !</a:t>
            </a:r>
          </a:p>
          <a:p>
            <a:r>
              <a:rPr lang="fr-FR" dirty="0"/>
              <a:t>Les Japonais ont compris depuis longtemps les avantages de cette plante. “</a:t>
            </a:r>
            <a:r>
              <a:rPr lang="fr-FR" i="1" dirty="0"/>
              <a:t>Au pays du soleil levant</a:t>
            </a:r>
            <a:r>
              <a:rPr lang="fr-FR" dirty="0"/>
              <a:t>, explique Barbara </a:t>
            </a:r>
            <a:r>
              <a:rPr lang="fr-FR" dirty="0" err="1"/>
              <a:t>Simonsohn</a:t>
            </a:r>
            <a:r>
              <a:rPr lang="fr-FR" dirty="0"/>
              <a:t> dans </a:t>
            </a:r>
            <a:r>
              <a:rPr lang="fr-FR" i="1" dirty="0"/>
              <a:t>La </a:t>
            </a:r>
            <a:r>
              <a:rPr lang="fr-FR" i="1" dirty="0" err="1"/>
              <a:t>stévia</a:t>
            </a:r>
            <a:r>
              <a:rPr lang="fr-FR" i="1" dirty="0"/>
              <a:t> </a:t>
            </a:r>
            <a:r>
              <a:rPr lang="fr-FR" dirty="0"/>
              <a:t>(Librairie de Médicis), </a:t>
            </a:r>
            <a:r>
              <a:rPr lang="fr-FR" i="1" dirty="0"/>
              <a:t>on trouve toujours sur les tables des restaurants de la poudre ou des petits cubes de </a:t>
            </a:r>
            <a:r>
              <a:rPr lang="fr-FR" i="1" dirty="0" err="1"/>
              <a:t>stévia</a:t>
            </a:r>
            <a:r>
              <a:rPr lang="fr-FR" i="1" dirty="0"/>
              <a:t>. Cette plante y a déjà conquis 50 % du marché des </a:t>
            </a:r>
            <a:r>
              <a:rPr lang="fr-FR" b="1" dirty="0"/>
              <a:t>édulcorants</a:t>
            </a:r>
            <a:r>
              <a:rPr lang="fr-FR" i="1" dirty="0"/>
              <a:t>. Depuis trente ans, elle trouve de nombreuses applications dans la cuisine, la fabrication des gâteaux, du coca-cola light, des crèmes glacées, des produits laitiers, des dentifrices et même des bonbons</a:t>
            </a:r>
            <a:r>
              <a:rPr lang="fr-FR" dirty="0"/>
              <a:t>”.</a:t>
            </a:r>
          </a:p>
          <a:p>
            <a:r>
              <a:rPr lang="fr-FR" b="1" dirty="0"/>
              <a:t>La </a:t>
            </a:r>
            <a:r>
              <a:rPr lang="fr-FR" b="1" dirty="0" err="1"/>
              <a:t>stévia</a:t>
            </a:r>
            <a:r>
              <a:rPr lang="fr-FR" b="1" dirty="0"/>
              <a:t> : un puissant édulcorant </a:t>
            </a:r>
          </a:p>
          <a:p>
            <a:r>
              <a:rPr lang="fr-FR" dirty="0"/>
              <a:t>La </a:t>
            </a:r>
            <a:r>
              <a:rPr lang="fr-FR" dirty="0" err="1"/>
              <a:t>stévia</a:t>
            </a:r>
            <a:r>
              <a:rPr lang="fr-FR" dirty="0"/>
              <a:t> est originaire du nord-est du Paraguay, de la vallée du </a:t>
            </a:r>
            <a:r>
              <a:rPr lang="fr-FR" dirty="0" err="1"/>
              <a:t>ﬂeuve</a:t>
            </a:r>
            <a:r>
              <a:rPr lang="fr-FR" dirty="0"/>
              <a:t> </a:t>
            </a:r>
            <a:r>
              <a:rPr lang="fr-FR" dirty="0" err="1"/>
              <a:t>Monday</a:t>
            </a:r>
            <a:r>
              <a:rPr lang="fr-FR" dirty="0"/>
              <a:t> précisément. Là-bas, on l’appelle “Herbe douce”. Elle y pousse au milieu des asters et des chrysanthèmes, dans les sols sablonneux des hauts plateaux.</a:t>
            </a:r>
          </a:p>
          <a:p>
            <a:r>
              <a:rPr lang="fr-FR" dirty="0"/>
              <a:t>Selon l’endroit où elle pousse, une feuille de </a:t>
            </a:r>
            <a:r>
              <a:rPr lang="fr-FR" dirty="0" err="1"/>
              <a:t>stévia</a:t>
            </a:r>
            <a:r>
              <a:rPr lang="fr-FR" dirty="0"/>
              <a:t> est </a:t>
            </a:r>
            <a:r>
              <a:rPr lang="fr-FR" b="1" dirty="0"/>
              <a:t>dix à trente fois plus sucrante que le sucre de canne ou de </a:t>
            </a:r>
            <a:r>
              <a:rPr lang="fr-FR" b="1" dirty="0">
                <a:hlinkClick r:id="rId2"/>
              </a:rPr>
              <a:t>betterave</a:t>
            </a:r>
            <a:r>
              <a:rPr lang="fr-FR" dirty="0"/>
              <a:t> ! “</a:t>
            </a:r>
            <a:r>
              <a:rPr lang="fr-FR" i="1" dirty="0"/>
              <a:t>Le doux secret de cette plante tient à une molécule complexe qui </a:t>
            </a:r>
            <a:r>
              <a:rPr lang="fr-FR" i="1" dirty="0" smtClean="0"/>
              <a:t>porte</a:t>
            </a:r>
            <a:endParaRPr lang="fr-FR" i="1" dirty="0"/>
          </a:p>
          <a:p>
            <a:endParaRPr lang="fr-FR" i="1" dirty="0" smtClean="0">
              <a:effectLst/>
            </a:endParaRPr>
          </a:p>
          <a:p>
            <a:r>
              <a:rPr lang="fr-FR" i="1" dirty="0" smtClean="0"/>
              <a:t>SUITE DANS LA PAGE SUIVENTE  CLQUER </a:t>
            </a:r>
            <a:endParaRPr lang="fr-FR" dirty="0">
              <a:effectLst/>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7904" y="1568847"/>
            <a:ext cx="5256584" cy="3993357"/>
          </a:xfrm>
          <a:prstGeom prst="rect">
            <a:avLst/>
          </a:prstGeom>
        </p:spPr>
      </p:pic>
    </p:spTree>
    <p:extLst>
      <p:ext uri="{BB962C8B-B14F-4D97-AF65-F5344CB8AC3E}">
        <p14:creationId xmlns:p14="http://schemas.microsoft.com/office/powerpoint/2010/main" val="42385877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116631"/>
            <a:ext cx="8856984" cy="4524315"/>
          </a:xfrm>
          <a:prstGeom prst="rect">
            <a:avLst/>
          </a:prstGeom>
        </p:spPr>
        <p:txBody>
          <a:bodyPr wrap="square">
            <a:spAutoFit/>
          </a:bodyPr>
          <a:lstStyle/>
          <a:p>
            <a:pPr algn="just"/>
            <a:r>
              <a:rPr lang="fr-FR" sz="1400" i="1" dirty="0"/>
              <a:t>le nom de </a:t>
            </a:r>
            <a:r>
              <a:rPr lang="fr-FR" sz="1400" b="1" dirty="0" err="1"/>
              <a:t>stévioside</a:t>
            </a:r>
            <a:r>
              <a:rPr lang="fr-FR" sz="1400" dirty="0"/>
              <a:t>”, explique Barbara </a:t>
            </a:r>
            <a:r>
              <a:rPr lang="fr-FR" sz="1400" dirty="0" err="1"/>
              <a:t>Simonsohn</a:t>
            </a:r>
            <a:r>
              <a:rPr lang="fr-FR" sz="1400" dirty="0"/>
              <a:t>. Une molécule qui délivre une intense saveur sucrée sans apporter la moindre calorie et sans affecter le taux de sucre dans le sang ! Le </a:t>
            </a:r>
            <a:r>
              <a:rPr lang="fr-FR" sz="1400" dirty="0" err="1"/>
              <a:t>rébaudioside</a:t>
            </a:r>
            <a:r>
              <a:rPr lang="fr-FR" sz="1400" dirty="0"/>
              <a:t> A, deuxième composé responsable du goût sucré de la feuille fut découvert plus tard. Il représente à peine 3 % de la feuille de </a:t>
            </a:r>
            <a:r>
              <a:rPr lang="fr-FR" sz="1400" dirty="0" err="1"/>
              <a:t>stévia</a:t>
            </a:r>
            <a:r>
              <a:rPr lang="fr-FR" sz="1400" dirty="0"/>
              <a:t>. On l’extrait par </a:t>
            </a:r>
            <a:r>
              <a:rPr lang="fr-FR" sz="1400" b="1" dirty="0"/>
              <a:t>macération</a:t>
            </a:r>
            <a:r>
              <a:rPr lang="fr-FR" sz="1400" dirty="0"/>
              <a:t> des feuilles dans de l’eau chaude ou de l’alcool éthylique, puis </a:t>
            </a:r>
            <a:r>
              <a:rPr lang="fr-FR" sz="1400" b="1" dirty="0"/>
              <a:t>filtration</a:t>
            </a:r>
            <a:r>
              <a:rPr lang="fr-FR" sz="1400" dirty="0"/>
              <a:t> et </a:t>
            </a:r>
            <a:r>
              <a:rPr lang="fr-FR" sz="1400" b="1" dirty="0" err="1"/>
              <a:t>cristallisation</a:t>
            </a:r>
            <a:r>
              <a:rPr lang="fr-FR" sz="1400" dirty="0" err="1"/>
              <a:t>.C’est</a:t>
            </a:r>
            <a:r>
              <a:rPr lang="fr-FR" sz="1400" dirty="0"/>
              <a:t> pourquoi la mention « </a:t>
            </a:r>
            <a:r>
              <a:rPr lang="fr-FR" sz="1400" b="1" dirty="0"/>
              <a:t>édulcorant naturel</a:t>
            </a:r>
            <a:r>
              <a:rPr lang="fr-FR" sz="1400" dirty="0"/>
              <a:t> » ne figure pas sur les emballages</a:t>
            </a:r>
            <a:r>
              <a:rPr lang="fr-FR" sz="1400" b="1" dirty="0"/>
              <a:t>.</a:t>
            </a:r>
            <a:endParaRPr lang="fr-FR" sz="1400" dirty="0"/>
          </a:p>
          <a:p>
            <a:r>
              <a:rPr lang="fr-FR" sz="1400" dirty="0"/>
              <a:t>La feuille de </a:t>
            </a:r>
            <a:r>
              <a:rPr lang="fr-FR" sz="1400" dirty="0" err="1"/>
              <a:t>stévia</a:t>
            </a:r>
            <a:r>
              <a:rPr lang="fr-FR" sz="1400" dirty="0"/>
              <a:t> renferme des principes sucrants importants, non assimilés par notre organisme: le </a:t>
            </a:r>
            <a:r>
              <a:rPr lang="fr-FR" sz="1400" b="1" dirty="0" err="1"/>
              <a:t>stévioside</a:t>
            </a:r>
            <a:r>
              <a:rPr lang="fr-FR" sz="1400" dirty="0"/>
              <a:t> (le plus abondant) et le </a:t>
            </a:r>
            <a:r>
              <a:rPr lang="fr-FR" sz="1400" b="1" dirty="0" err="1" smtClean="0"/>
              <a:t>rébaudioside</a:t>
            </a:r>
            <a:r>
              <a:rPr lang="fr-FR" sz="1400" b="1" dirty="0" smtClean="0"/>
              <a:t> </a:t>
            </a:r>
            <a:r>
              <a:rPr lang="fr-FR" sz="1400" dirty="0"/>
              <a:t>(le plus abondant) et le </a:t>
            </a:r>
            <a:r>
              <a:rPr lang="fr-FR" sz="1400" b="1" dirty="0" err="1"/>
              <a:t>rébaudioside</a:t>
            </a:r>
            <a:r>
              <a:rPr lang="fr-FR" sz="1400" dirty="0"/>
              <a:t> (plus sucrant que le </a:t>
            </a:r>
            <a:r>
              <a:rPr lang="fr-FR" sz="1400" dirty="0" err="1"/>
              <a:t>stévioside</a:t>
            </a:r>
            <a:r>
              <a:rPr lang="fr-FR" sz="1400" dirty="0"/>
              <a:t>). Il contient aussi </a:t>
            </a:r>
            <a:r>
              <a:rPr lang="fr-FR" sz="1400" b="1" dirty="0"/>
              <a:t>un taux de protéines appréciable</a:t>
            </a:r>
            <a:r>
              <a:rPr lang="fr-FR" sz="1400" dirty="0"/>
              <a:t> (variant de 10 à 20 %) ainsi que des </a:t>
            </a:r>
            <a:r>
              <a:rPr lang="fr-FR" sz="1400" b="1" dirty="0"/>
              <a:t>huiles essentielles</a:t>
            </a:r>
            <a:r>
              <a:rPr lang="fr-FR" sz="1400" dirty="0"/>
              <a:t>, des </a:t>
            </a:r>
            <a:r>
              <a:rPr lang="fr-FR" sz="1400" b="1" dirty="0"/>
              <a:t>vitamines</a:t>
            </a:r>
            <a:r>
              <a:rPr lang="fr-FR" sz="1400" dirty="0"/>
              <a:t> (C, B1 et B3), des</a:t>
            </a:r>
            <a:r>
              <a:rPr lang="fr-FR" sz="1400" b="1" dirty="0"/>
              <a:t> tannins</a:t>
            </a:r>
            <a:r>
              <a:rPr lang="fr-FR" sz="1400" dirty="0"/>
              <a:t>, des </a:t>
            </a:r>
            <a:r>
              <a:rPr lang="fr-FR" sz="1400" b="1" dirty="0"/>
              <a:t>minéraux</a:t>
            </a:r>
            <a:r>
              <a:rPr lang="fr-FR" sz="1400" dirty="0"/>
              <a:t> (calcium, fluor, zinc, sodium, magnésium, potassium, sodium) et des </a:t>
            </a:r>
            <a:r>
              <a:rPr lang="fr-FR" sz="1400" b="1" dirty="0"/>
              <a:t>fibres</a:t>
            </a:r>
            <a:r>
              <a:rPr lang="fr-FR" sz="1400" dirty="0"/>
              <a:t>. Elle peut être utilisée directement, </a:t>
            </a:r>
            <a:r>
              <a:rPr lang="fr-FR" sz="1400" b="1" dirty="0"/>
              <a:t>à l’état naturel</a:t>
            </a:r>
            <a:r>
              <a:rPr lang="fr-FR" sz="1400" dirty="0"/>
              <a:t>, sans subir aucune transformation, distillation ni préparation.</a:t>
            </a:r>
          </a:p>
          <a:p>
            <a:r>
              <a:rPr lang="fr-FR" sz="1400" dirty="0"/>
              <a:t>Cette plante vivace produit 1000 à 1200 kilos de feuilles séchées à l’hectare, ce qui la rend compétitive. “</a:t>
            </a:r>
            <a:r>
              <a:rPr lang="fr-FR" sz="1400" i="1" dirty="0"/>
              <a:t>Les recherches sur la toxicité, menées au Japon et au Brésil, ont montré qu’il n’y a </a:t>
            </a:r>
            <a:r>
              <a:rPr lang="fr-FR" sz="1400" b="1" dirty="0"/>
              <a:t>aucun danger à la consommer</a:t>
            </a:r>
            <a:r>
              <a:rPr lang="fr-FR" sz="1400" i="1" dirty="0"/>
              <a:t> tant qu’on ne dépasse pas 38,5mg de </a:t>
            </a:r>
            <a:r>
              <a:rPr lang="fr-FR" sz="1400" i="1" dirty="0" err="1"/>
              <a:t>stévoside</a:t>
            </a:r>
            <a:r>
              <a:rPr lang="fr-FR" sz="1400" i="1" dirty="0"/>
              <a:t> par kilo de poids et par jour</a:t>
            </a:r>
            <a:r>
              <a:rPr lang="fr-FR" sz="1400" dirty="0"/>
              <a:t>, remarque Barbara </a:t>
            </a:r>
            <a:r>
              <a:rPr lang="fr-FR" sz="1400" dirty="0" err="1"/>
              <a:t>Simonsohn</a:t>
            </a:r>
            <a:r>
              <a:rPr lang="fr-FR" sz="1400" i="1" dirty="0"/>
              <a:t>. Il est impossible de dépasser cette frontière, car le corps est saturé de goût sucré lorsqu’on atteint une consommation de 7,2 mg par kilo et par jour</a:t>
            </a:r>
            <a:r>
              <a:rPr lang="fr-FR" sz="1400" dirty="0"/>
              <a:t>”. </a:t>
            </a:r>
          </a:p>
          <a:p>
            <a:r>
              <a:rPr lang="fr-FR" sz="1400" dirty="0"/>
              <a:t>Depuis 1975, de nombreux pays ont adopté la </a:t>
            </a:r>
            <a:r>
              <a:rPr lang="fr-FR" sz="1400" dirty="0" err="1"/>
              <a:t>stévia</a:t>
            </a:r>
            <a:r>
              <a:rPr lang="fr-FR" sz="1400" dirty="0"/>
              <a:t>. Le Brésil et le Paraguay, bien sûr, mais aussi la Corée, le Japon et la Chine où elle est cultivée sous serre. “</a:t>
            </a:r>
            <a:r>
              <a:rPr lang="fr-FR" sz="1400" i="1" dirty="0"/>
              <a:t>Sur les recommandations de l’Organisation Mondiale de la Santé</a:t>
            </a:r>
            <a:r>
              <a:rPr lang="fr-FR" sz="1400" dirty="0"/>
              <a:t>, dit encore Barbara </a:t>
            </a:r>
            <a:r>
              <a:rPr lang="fr-FR" sz="1400" dirty="0" err="1"/>
              <a:t>Simonsohn</a:t>
            </a:r>
            <a:r>
              <a:rPr lang="fr-FR" sz="1400" dirty="0"/>
              <a:t>,</a:t>
            </a:r>
            <a:r>
              <a:rPr lang="fr-FR" sz="1400" i="1" dirty="0"/>
              <a:t> les </a:t>
            </a:r>
            <a:r>
              <a:rPr lang="fr-FR" sz="1400" i="1" dirty="0" err="1"/>
              <a:t>scientiﬁques</a:t>
            </a:r>
            <a:r>
              <a:rPr lang="fr-FR" sz="1400" i="1" dirty="0"/>
              <a:t> s’intéressent de plus en plus à la </a:t>
            </a:r>
            <a:r>
              <a:rPr lang="fr-FR" sz="1400" i="1" dirty="0" err="1"/>
              <a:t>stévia</a:t>
            </a:r>
            <a:r>
              <a:rPr lang="fr-FR" sz="1400" i="1" dirty="0"/>
              <a:t>. Au Brésil, on estime que </a:t>
            </a:r>
            <a:r>
              <a:rPr lang="fr-FR" sz="1400" b="1" dirty="0"/>
              <a:t>400.000 variétés de plantes locales totalisent 12.000 vertus médicinales</a:t>
            </a:r>
            <a:r>
              <a:rPr lang="fr-FR" sz="1400" i="1" dirty="0"/>
              <a:t>. Le ministère des affaires sociales a lancé un grand projet de recherche dans ce domaine. L’une des plantes sélectionnées pour ce </a:t>
            </a:r>
            <a:r>
              <a:rPr lang="fr-FR" i="1" dirty="0"/>
              <a:t>programme est justement la </a:t>
            </a:r>
            <a:r>
              <a:rPr lang="fr-FR" i="1" dirty="0" err="1"/>
              <a:t>stévia</a:t>
            </a:r>
            <a:r>
              <a:rPr lang="fr-FR" dirty="0"/>
              <a:t>”.</a:t>
            </a:r>
            <a:r>
              <a:rPr lang="fr-FR" b="1" dirty="0"/>
              <a:t> </a:t>
            </a:r>
            <a:endParaRPr lang="fr-FR" b="1" dirty="0" smtClean="0"/>
          </a:p>
          <a:p>
            <a:r>
              <a:rPr lang="fr-FR" b="1" dirty="0" smtClean="0">
                <a:effectLst/>
              </a:rPr>
              <a:t>Cliquer pour lire la suite</a:t>
            </a:r>
            <a:endParaRPr lang="fr-FR" dirty="0">
              <a:effectLst/>
            </a:endParaRPr>
          </a:p>
        </p:txBody>
      </p:sp>
    </p:spTree>
    <p:extLst>
      <p:ext uri="{BB962C8B-B14F-4D97-AF65-F5344CB8AC3E}">
        <p14:creationId xmlns:p14="http://schemas.microsoft.com/office/powerpoint/2010/main" val="41093022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3542140"/>
            <a:ext cx="8856984" cy="9448740"/>
          </a:xfrm>
          <a:prstGeom prst="rect">
            <a:avLst/>
          </a:prstGeom>
        </p:spPr>
        <p:txBody>
          <a:bodyPr wrap="square">
            <a:spAutoFit/>
          </a:bodyPr>
          <a:lstStyle/>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endParaRPr lang="fr-FR" b="1" dirty="0"/>
          </a:p>
          <a:p>
            <a:pPr algn="just"/>
            <a:endParaRPr lang="fr-FR" sz="1400" b="1" dirty="0" smtClean="0"/>
          </a:p>
          <a:p>
            <a:pPr algn="just"/>
            <a:r>
              <a:rPr lang="fr-FR" sz="1400" b="1" dirty="0" smtClean="0"/>
              <a:t>Pas </a:t>
            </a:r>
            <a:r>
              <a:rPr lang="fr-FR" sz="1400" b="1" dirty="0"/>
              <a:t>juste sucrante, aussi hypoglycémiante </a:t>
            </a:r>
          </a:p>
          <a:p>
            <a:pPr algn="just"/>
            <a:r>
              <a:rPr lang="fr-FR" sz="1400" dirty="0"/>
              <a:t>Cet </a:t>
            </a:r>
            <a:r>
              <a:rPr lang="fr-FR" sz="1400" b="1" dirty="0"/>
              <a:t>édulcorant naturel</a:t>
            </a:r>
            <a:r>
              <a:rPr lang="fr-FR" sz="1400" dirty="0"/>
              <a:t> ne provoque pas de </a:t>
            </a:r>
            <a:r>
              <a:rPr lang="fr-FR" sz="1400" b="1" dirty="0"/>
              <a:t>caries dentaires</a:t>
            </a:r>
            <a:r>
              <a:rPr lang="fr-FR" sz="1400" dirty="0"/>
              <a:t>. Il est intéressant pour les </a:t>
            </a:r>
            <a:r>
              <a:rPr lang="fr-FR" sz="1400" b="1" dirty="0"/>
              <a:t>diabétiques</a:t>
            </a:r>
            <a:r>
              <a:rPr lang="fr-FR" sz="1400" dirty="0"/>
              <a:t>, les personnes souffrant d’</a:t>
            </a:r>
            <a:r>
              <a:rPr lang="fr-FR" sz="1400" b="1" dirty="0"/>
              <a:t>hypertension </a:t>
            </a:r>
            <a:r>
              <a:rPr lang="fr-FR" sz="1400" dirty="0"/>
              <a:t>ainsi, bien sûr, que pour les</a:t>
            </a:r>
            <a:r>
              <a:rPr lang="fr-FR" sz="1400" b="1" dirty="0"/>
              <a:t> régimes pauvres en glucides</a:t>
            </a:r>
            <a:r>
              <a:rPr lang="fr-FR" sz="1400" dirty="0"/>
              <a:t>, car le </a:t>
            </a:r>
            <a:r>
              <a:rPr lang="fr-FR" sz="1400" dirty="0" err="1"/>
              <a:t>stévia</a:t>
            </a:r>
            <a:r>
              <a:rPr lang="fr-FR" sz="1400" dirty="0"/>
              <a:t> est très faiblement calorique et modifie fort peu le </a:t>
            </a:r>
            <a:r>
              <a:rPr lang="fr-FR" sz="1400" b="1" dirty="0"/>
              <a:t>taux de glucose dans le sang</a:t>
            </a:r>
            <a:r>
              <a:rPr lang="fr-FR" sz="1400" dirty="0"/>
              <a:t>. Des recherches sont en cours car le </a:t>
            </a:r>
            <a:r>
              <a:rPr lang="fr-FR" sz="1400" dirty="0" err="1"/>
              <a:t>stévia</a:t>
            </a:r>
            <a:r>
              <a:rPr lang="fr-FR" sz="1400" dirty="0"/>
              <a:t>, sous forme d’extrait standardisé, pourrait soigner les diabétiques et les hypertendus. </a:t>
            </a:r>
          </a:p>
          <a:p>
            <a:pPr algn="just"/>
            <a:r>
              <a:rPr lang="fr-FR" sz="1400" dirty="0"/>
              <a:t>L’</a:t>
            </a:r>
            <a:r>
              <a:rPr lang="fr-FR" sz="1400" b="1" dirty="0" err="1"/>
              <a:t>insulino</a:t>
            </a:r>
            <a:r>
              <a:rPr lang="fr-FR" sz="1400" b="1" dirty="0"/>
              <a:t>-résistance</a:t>
            </a:r>
            <a:r>
              <a:rPr lang="fr-FR" sz="1400" dirty="0"/>
              <a:t> est un problème majeur de santé publique aujourd’hui, un nombre croissant de personnes dans le monde se retrouvant en situation de diabète ou de pré-diabète. Ce phénomène, caractérisé par une moindre capacité du corps à faire pénétrer le glucose dans les cellules (muscles, tissus adipeux, foie), peut être en partie pris en charge par des molécules d’origine végétale. La </a:t>
            </a:r>
            <a:endParaRPr lang="fr-FR" sz="1400" dirty="0" smtClean="0"/>
          </a:p>
          <a:p>
            <a:pPr algn="just"/>
            <a:r>
              <a:rPr lang="fr-FR" sz="1400" dirty="0" err="1" smtClean="0"/>
              <a:t>stévia</a:t>
            </a:r>
            <a:r>
              <a:rPr lang="fr-FR" sz="1400" dirty="0" smtClean="0"/>
              <a:t> </a:t>
            </a:r>
            <a:r>
              <a:rPr lang="fr-FR" sz="1400" dirty="0"/>
              <a:t>n’est de ce point de vue pas seulement une plante édulcorante (pouvoir sucrant de 100 à 300 fois supérieur à celui du saccharose) à la mode. Elle est également, et c’est moins connu, un </a:t>
            </a:r>
            <a:r>
              <a:rPr lang="fr-FR" sz="1400" b="1" dirty="0"/>
              <a:t>excellent hypoglycémiant</a:t>
            </a:r>
            <a:r>
              <a:rPr lang="fr-FR" sz="1400" dirty="0"/>
              <a:t> qui augmente la pénétration au cœur de la cellule du glucose circulant dans le sang. Une étude vient de montrer précisément comment certains de ses composants remplissaient une fonction très similaire à celle de l’</a:t>
            </a:r>
            <a:r>
              <a:rPr lang="fr-FR" sz="1400" b="1" dirty="0"/>
              <a:t>insuline</a:t>
            </a:r>
            <a:r>
              <a:rPr lang="fr-FR" sz="1400" dirty="0"/>
              <a:t> en activant le gène de la protéine GLUT4. Lorsque vous achetez de la </a:t>
            </a:r>
            <a:r>
              <a:rPr lang="fr-FR" sz="1400" dirty="0" err="1"/>
              <a:t>stévia</a:t>
            </a:r>
            <a:r>
              <a:rPr lang="fr-FR" sz="1400" dirty="0"/>
              <a:t>, privilégiez des extraits de feuille entière ou du moins contenant les neuf glycosides de </a:t>
            </a:r>
            <a:r>
              <a:rPr lang="fr-FR" sz="1400" dirty="0" err="1"/>
              <a:t>steviol</a:t>
            </a:r>
            <a:r>
              <a:rPr lang="fr-FR" sz="1400" dirty="0"/>
              <a:t> présents dans la plante, plutôt qu’un seul glycoside pris isolément comme les molécules </a:t>
            </a:r>
            <a:r>
              <a:rPr lang="fr-FR" sz="1400" dirty="0" err="1"/>
              <a:t>stévioside</a:t>
            </a:r>
            <a:r>
              <a:rPr lang="fr-FR" sz="1400" dirty="0"/>
              <a:t> ou le </a:t>
            </a:r>
            <a:r>
              <a:rPr lang="fr-FR" sz="1400" dirty="0" err="1"/>
              <a:t>ribauside</a:t>
            </a:r>
            <a:r>
              <a:rPr lang="fr-FR" sz="1400" dirty="0"/>
              <a:t> A qu’on trouve parfois dans les sodas. Les propriétés hypoglycémiantes, dites </a:t>
            </a:r>
            <a:r>
              <a:rPr lang="fr-FR" sz="1400" dirty="0" err="1"/>
              <a:t>insulino</a:t>
            </a:r>
            <a:r>
              <a:rPr lang="fr-FR" sz="1400" dirty="0"/>
              <a:t>-mimétiques, sont, en effet, plus fortes en synergie. </a:t>
            </a:r>
          </a:p>
          <a:p>
            <a:pPr algn="just"/>
            <a:r>
              <a:rPr lang="fr-FR" sz="1400" b="1" dirty="0"/>
              <a:t>Sédative, diurétique, tonifiante</a:t>
            </a:r>
          </a:p>
          <a:p>
            <a:pPr algn="just"/>
            <a:r>
              <a:rPr lang="fr-FR" sz="1400" dirty="0"/>
              <a:t>Parmi les autres vertus de la </a:t>
            </a:r>
            <a:r>
              <a:rPr lang="fr-FR" sz="1400" dirty="0" err="1"/>
              <a:t>stévia</a:t>
            </a:r>
            <a:r>
              <a:rPr lang="fr-FR" sz="1400" dirty="0"/>
              <a:t>, citons son </a:t>
            </a:r>
            <a:r>
              <a:rPr lang="fr-FR" sz="1400" b="1" dirty="0"/>
              <a:t>effet sédatif</a:t>
            </a:r>
            <a:r>
              <a:rPr lang="fr-FR" sz="1400" dirty="0"/>
              <a:t>. Les Indiens d’Amérique du Sud l’utilisent comme</a:t>
            </a:r>
            <a:r>
              <a:rPr lang="fr-FR" sz="1400" b="1" dirty="0"/>
              <a:t> régulateur de l’humeur et stimulant nerveux</a:t>
            </a:r>
            <a:r>
              <a:rPr lang="fr-FR" sz="1400" dirty="0"/>
              <a:t>. Elle est aussi </a:t>
            </a:r>
            <a:r>
              <a:rPr lang="fr-FR" sz="1400" b="1" dirty="0"/>
              <a:t>antibactérienne</a:t>
            </a:r>
            <a:r>
              <a:rPr lang="fr-FR" sz="1400" dirty="0"/>
              <a:t> car elle est riche en vitamine C et en zinc, deux nutriments essentiels pour lutter contre les infections. Elle participe à la </a:t>
            </a:r>
            <a:r>
              <a:rPr lang="fr-FR" sz="1400" b="1" dirty="0"/>
              <a:t>régénération cellulaire de la peau</a:t>
            </a:r>
            <a:r>
              <a:rPr lang="fr-FR" sz="1400" dirty="0"/>
              <a:t> et fait merveille pour lutter </a:t>
            </a:r>
            <a:r>
              <a:rPr lang="fr-FR" sz="1400" dirty="0" smtClean="0"/>
              <a:t>contre </a:t>
            </a:r>
            <a:r>
              <a:rPr lang="fr-FR" sz="1400" dirty="0"/>
              <a:t>les </a:t>
            </a:r>
            <a:r>
              <a:rPr lang="fr-FR" sz="1400" b="1" dirty="0"/>
              <a:t>gerçures</a:t>
            </a:r>
            <a:r>
              <a:rPr lang="fr-FR" sz="1400" dirty="0"/>
              <a:t>, l’</a:t>
            </a:r>
            <a:r>
              <a:rPr lang="fr-FR" sz="1400" b="1" dirty="0"/>
              <a:t>eczéma</a:t>
            </a:r>
            <a:r>
              <a:rPr lang="fr-FR" sz="1400" dirty="0"/>
              <a:t>, et même l’</a:t>
            </a:r>
            <a:r>
              <a:rPr lang="fr-FR" sz="1400" b="1" dirty="0"/>
              <a:t>acné </a:t>
            </a:r>
            <a:r>
              <a:rPr lang="fr-FR" sz="1400" dirty="0"/>
              <a:t>et l’</a:t>
            </a:r>
            <a:r>
              <a:rPr lang="fr-FR" sz="1400" b="1" dirty="0"/>
              <a:t>herpès </a:t>
            </a:r>
            <a:r>
              <a:rPr lang="fr-FR" sz="1400" dirty="0"/>
              <a:t>courant. “</a:t>
            </a:r>
            <a:r>
              <a:rPr lang="fr-FR" sz="1400" i="1" dirty="0"/>
              <a:t>En Amérique latine</a:t>
            </a:r>
            <a:r>
              <a:rPr lang="fr-FR" sz="1400" dirty="0"/>
              <a:t>, souligne </a:t>
            </a:r>
            <a:r>
              <a:rPr lang="fr-FR" sz="1400" b="1" dirty="0"/>
              <a:t>Barbara </a:t>
            </a:r>
            <a:r>
              <a:rPr lang="fr-FR" sz="1400" b="1" dirty="0" err="1"/>
              <a:t>Simonsohn</a:t>
            </a:r>
            <a:r>
              <a:rPr lang="fr-FR" sz="1400" dirty="0"/>
              <a:t>, </a:t>
            </a:r>
            <a:r>
              <a:rPr lang="fr-FR" sz="1400" i="1" dirty="0"/>
              <a:t>on utilise traditionnellement un mélange d’argile et de tisane de </a:t>
            </a:r>
            <a:r>
              <a:rPr lang="fr-FR" sz="1400" i="1" dirty="0" err="1"/>
              <a:t>stévia</a:t>
            </a:r>
            <a:r>
              <a:rPr lang="fr-FR" sz="1400" i="1" dirty="0"/>
              <a:t> pour </a:t>
            </a:r>
            <a:r>
              <a:rPr lang="fr-FR" sz="1400" b="1" dirty="0"/>
              <a:t>apaiser les douleurs occasionnées par les </a:t>
            </a:r>
            <a:r>
              <a:rPr lang="fr-FR" sz="1400" b="1" dirty="0">
                <a:hlinkClick r:id="rId2"/>
              </a:rPr>
              <a:t>piqûres d’insectes</a:t>
            </a:r>
            <a:r>
              <a:rPr lang="fr-FR" sz="1400" dirty="0"/>
              <a:t>”. Ajoutez à cela qu’elle </a:t>
            </a:r>
            <a:r>
              <a:rPr lang="fr-FR" sz="1400" b="1" dirty="0"/>
              <a:t>adoucit la peau, embellit les cheveux ternes, renforce le muscle cardiaque</a:t>
            </a:r>
            <a:r>
              <a:rPr lang="fr-FR" sz="1400" dirty="0"/>
              <a:t>… De quoi se prendre de passion pour ce végétal. </a:t>
            </a:r>
          </a:p>
          <a:p>
            <a:pPr algn="just"/>
            <a:endParaRPr lang="fr-FR" sz="1400" dirty="0" smtClean="0">
              <a:effectLst/>
            </a:endParaRPr>
          </a:p>
          <a:p>
            <a:pPr algn="just"/>
            <a:r>
              <a:rPr lang="fr-FR" sz="1400" dirty="0" smtClean="0"/>
              <a:t>CLIQUER POUR LIRE LA SUITE</a:t>
            </a:r>
            <a:endParaRPr lang="fr-FR" sz="1400" dirty="0">
              <a:effectLst/>
            </a:endParaRPr>
          </a:p>
        </p:txBody>
      </p:sp>
    </p:spTree>
    <p:extLst>
      <p:ext uri="{BB962C8B-B14F-4D97-AF65-F5344CB8AC3E}">
        <p14:creationId xmlns:p14="http://schemas.microsoft.com/office/powerpoint/2010/main" val="4222261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741646"/>
            <a:ext cx="8640960" cy="8863965"/>
          </a:xfrm>
          <a:prstGeom prst="rect">
            <a:avLst/>
          </a:prstGeom>
        </p:spPr>
        <p:txBody>
          <a:bodyPr wrap="square">
            <a:spAutoFit/>
          </a:bodyPr>
          <a:lstStyle/>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endParaRPr lang="fr-FR" b="1" dirty="0"/>
          </a:p>
          <a:p>
            <a:pPr algn="just"/>
            <a:endParaRPr lang="fr-FR" b="1" dirty="0" smtClean="0"/>
          </a:p>
          <a:p>
            <a:pPr algn="just"/>
            <a:r>
              <a:rPr lang="fr-FR" b="1" dirty="0" smtClean="0"/>
              <a:t>Comment </a:t>
            </a:r>
            <a:r>
              <a:rPr lang="fr-FR" b="1" dirty="0"/>
              <a:t>cultiver la </a:t>
            </a:r>
            <a:r>
              <a:rPr lang="fr-FR" b="1" dirty="0" err="1"/>
              <a:t>stévia</a:t>
            </a:r>
            <a:r>
              <a:rPr lang="fr-FR" b="1" dirty="0"/>
              <a:t> ?</a:t>
            </a:r>
          </a:p>
          <a:p>
            <a:pPr marL="1600200" lvl="3" indent="-228600" algn="just">
              <a:buFont typeface="Arial" panose="020B0604020202020204" pitchFamily="34" charset="0"/>
              <a:buChar char="•"/>
            </a:pPr>
            <a:r>
              <a:rPr lang="fr-FR" b="1" dirty="0"/>
              <a:t>Où ?</a:t>
            </a:r>
          </a:p>
          <a:p>
            <a:pPr algn="just"/>
            <a:r>
              <a:rPr lang="fr-FR" sz="1400" dirty="0"/>
              <a:t>Les</a:t>
            </a:r>
            <a:r>
              <a:rPr lang="fr-FR" sz="1400" b="1" dirty="0"/>
              <a:t> semis </a:t>
            </a:r>
            <a:r>
              <a:rPr lang="fr-FR" sz="1400" dirty="0"/>
              <a:t>sont délicats à réussir et la</a:t>
            </a:r>
            <a:r>
              <a:rPr lang="fr-FR" sz="1400" b="1" dirty="0"/>
              <a:t> levée des graines </a:t>
            </a:r>
            <a:r>
              <a:rPr lang="fr-FR" sz="1400" dirty="0"/>
              <a:t>aléatoires. Mais cela vaut la peine d’essayer car vous aurez plusieurs plants pour le prix d’un seul… Semez </a:t>
            </a:r>
            <a:r>
              <a:rPr lang="fr-FR" sz="1400" b="1" dirty="0"/>
              <a:t>sous abri chauffé</a:t>
            </a:r>
            <a:r>
              <a:rPr lang="fr-FR" sz="1400" dirty="0"/>
              <a:t> en février. Dès que les gelées ne sont plus à craindre, plantez </a:t>
            </a:r>
            <a:r>
              <a:rPr lang="fr-FR" sz="1400" b="1" dirty="0"/>
              <a:t>dehors en pleine terre ou en pot, à </a:t>
            </a:r>
            <a:r>
              <a:rPr lang="fr-FR" sz="1400" b="1" dirty="0" err="1"/>
              <a:t>mi-ombre</a:t>
            </a:r>
            <a:r>
              <a:rPr lang="fr-FR" sz="1400" b="1" dirty="0"/>
              <a:t> ou en situation ensoleillée pas trop chaude</a:t>
            </a:r>
            <a:r>
              <a:rPr lang="fr-FR" sz="1400" dirty="0"/>
              <a:t>. Le </a:t>
            </a:r>
            <a:r>
              <a:rPr lang="fr-FR" sz="1400" dirty="0" err="1"/>
              <a:t>stévia</a:t>
            </a:r>
            <a:r>
              <a:rPr lang="fr-FR" sz="1400" dirty="0"/>
              <a:t> s’adapte à de nombreux sols mais apprécie une</a:t>
            </a:r>
            <a:r>
              <a:rPr lang="fr-FR" sz="1400" b="1" dirty="0"/>
              <a:t> terre enrichie de compost ou d’algues bien décomposées</a:t>
            </a:r>
            <a:r>
              <a:rPr lang="fr-FR" sz="1400" dirty="0"/>
              <a:t>, ainsi que les</a:t>
            </a:r>
            <a:r>
              <a:rPr lang="fr-FR" sz="1400" b="1" dirty="0"/>
              <a:t> arrosages au purin d’ortie </a:t>
            </a:r>
            <a:r>
              <a:rPr lang="fr-FR" sz="1400" dirty="0"/>
              <a:t>(en début de croissance).</a:t>
            </a:r>
          </a:p>
          <a:p>
            <a:pPr marL="1600200" lvl="3" indent="-228600" algn="just">
              <a:buFont typeface="Arial" panose="020B0604020202020204" pitchFamily="34" charset="0"/>
              <a:buChar char="•"/>
            </a:pPr>
            <a:r>
              <a:rPr lang="fr-FR" sz="1400" b="1" dirty="0"/>
              <a:t>Quand ?</a:t>
            </a:r>
          </a:p>
          <a:p>
            <a:pPr algn="just"/>
            <a:r>
              <a:rPr lang="fr-FR" sz="1400" dirty="0"/>
              <a:t>La division de touffes se pratique au printemps, le bouturage en été. Il est possible de prélever des feuilles fraîches selon vos besoins, puis de procéder à la récolte annuelle en fin d’été (fin août/début septembre), période optimale en principes sucrants.</a:t>
            </a:r>
          </a:p>
          <a:p>
            <a:pPr marL="1600200" lvl="3" indent="-228600" algn="just">
              <a:buFont typeface="Arial" panose="020B0604020202020204" pitchFamily="34" charset="0"/>
              <a:buChar char="•"/>
            </a:pPr>
            <a:r>
              <a:rPr lang="fr-FR" sz="1400" b="1" dirty="0"/>
              <a:t>Comment ?</a:t>
            </a:r>
          </a:p>
          <a:p>
            <a:pPr algn="just"/>
            <a:r>
              <a:rPr lang="fr-FR" sz="1400" dirty="0"/>
              <a:t>Cette plante tropicale a besoin d’une</a:t>
            </a:r>
            <a:r>
              <a:rPr lang="fr-FR" sz="1400" b="1" dirty="0"/>
              <a:t> terre humide mais bien drainée</a:t>
            </a:r>
            <a:r>
              <a:rPr lang="fr-FR" sz="1400" dirty="0"/>
              <a:t>, trop d’eau ou trop de sécheresse pouvant provoquer le dépérissement de la plante au-dessus du collet.</a:t>
            </a:r>
          </a:p>
          <a:p>
            <a:pPr marL="1600200" lvl="3" indent="-228600" algn="just">
              <a:buFont typeface="Arial" panose="020B0604020202020204" pitchFamily="34" charset="0"/>
              <a:buChar char="•"/>
            </a:pPr>
            <a:r>
              <a:rPr lang="fr-FR" sz="1400" b="1" dirty="0"/>
              <a:t>Et s’il fait froid ?</a:t>
            </a:r>
          </a:p>
          <a:p>
            <a:pPr algn="just"/>
            <a:r>
              <a:rPr lang="fr-FR" sz="1400" dirty="0"/>
              <a:t>Originaire du Paraguay,</a:t>
            </a:r>
            <a:r>
              <a:rPr lang="fr-FR" sz="1400" b="1" dirty="0"/>
              <a:t> cette plante n’aime pas les chutes de températures</a:t>
            </a:r>
            <a:r>
              <a:rPr lang="fr-FR" sz="1400" dirty="0"/>
              <a:t>. Avant les gelées, recouvrir le </a:t>
            </a:r>
            <a:r>
              <a:rPr lang="fr-FR" sz="1400" dirty="0" err="1"/>
              <a:t>stévia</a:t>
            </a:r>
            <a:r>
              <a:rPr lang="fr-FR" sz="1400" dirty="0"/>
              <a:t> d’un matelas de feuilles mortes puis d’une caissette en polystyrène. Il est également possible d’arracher les touffes, de les installer dans des pots et de les rentrer dans un local hors gel : ayant cumulé ces deux protections, j’ai des pieds de </a:t>
            </a:r>
            <a:r>
              <a:rPr lang="fr-FR" sz="1400" dirty="0" err="1"/>
              <a:t>stévia</a:t>
            </a:r>
            <a:r>
              <a:rPr lang="fr-FR" sz="1400" dirty="0"/>
              <a:t> qui ont plus de cinq ans. </a:t>
            </a:r>
            <a:endParaRPr lang="fr-FR" sz="1400" dirty="0" smtClean="0"/>
          </a:p>
          <a:p>
            <a:r>
              <a:rPr lang="fr-FR" sz="1200" b="1" dirty="0" smtClean="0"/>
              <a:t>Recettes </a:t>
            </a:r>
            <a:r>
              <a:rPr lang="fr-FR" sz="1200" b="1" dirty="0"/>
              <a:t>à la </a:t>
            </a:r>
            <a:r>
              <a:rPr lang="fr-FR" sz="1200" b="1" dirty="0" err="1"/>
              <a:t>stévia</a:t>
            </a:r>
            <a:endParaRPr lang="fr-FR" sz="1200" b="1" dirty="0"/>
          </a:p>
          <a:p>
            <a:r>
              <a:rPr lang="fr-FR" sz="1200" b="1" dirty="0"/>
              <a:t>Cocktail vitalisant</a:t>
            </a:r>
          </a:p>
          <a:p>
            <a:r>
              <a:rPr lang="fr-FR" sz="1200" b="1" u="sng" dirty="0"/>
              <a:t>Ingrédients</a:t>
            </a:r>
            <a:r>
              <a:rPr lang="fr-FR" sz="1200" b="1" dirty="0"/>
              <a:t> : </a:t>
            </a:r>
            <a:endParaRPr lang="fr-FR" sz="1200" dirty="0"/>
          </a:p>
          <a:p>
            <a:r>
              <a:rPr lang="fr-FR" sz="1200" dirty="0"/>
              <a:t>3/4 de cuiller à café de </a:t>
            </a:r>
            <a:r>
              <a:rPr lang="fr-FR" sz="1200" dirty="0" err="1"/>
              <a:t>stévia</a:t>
            </a:r>
            <a:r>
              <a:rPr lang="fr-FR" sz="1200" dirty="0"/>
              <a:t> en poudre (plante sèche)</a:t>
            </a:r>
          </a:p>
          <a:p>
            <a:r>
              <a:rPr lang="fr-FR" sz="1200" dirty="0"/>
              <a:t>1 généreuse cuiller à soupe de </a:t>
            </a:r>
            <a:r>
              <a:rPr lang="fr-FR" sz="1200" dirty="0">
                <a:hlinkClick r:id="rId2"/>
              </a:rPr>
              <a:t>spiruline</a:t>
            </a:r>
            <a:r>
              <a:rPr lang="fr-FR" sz="1200" dirty="0"/>
              <a:t> en poudre</a:t>
            </a:r>
          </a:p>
          <a:p>
            <a:r>
              <a:rPr lang="fr-FR" sz="1200" dirty="0"/>
              <a:t>1 verre de jus de </a:t>
            </a:r>
            <a:r>
              <a:rPr lang="fr-FR" sz="1200" dirty="0">
                <a:hlinkClick r:id="rId3"/>
              </a:rPr>
              <a:t>carotte</a:t>
            </a:r>
            <a:r>
              <a:rPr lang="fr-FR" sz="1200" dirty="0"/>
              <a:t>, de betterave ou d’oranges fraîchement pressées. </a:t>
            </a:r>
          </a:p>
          <a:p>
            <a:r>
              <a:rPr lang="fr-FR" sz="1200" b="1" u="sng" dirty="0"/>
              <a:t>Préparation</a:t>
            </a:r>
            <a:r>
              <a:rPr lang="fr-FR" sz="1200" dirty="0"/>
              <a:t> : Mélangez le tout et consommez de préférence au petit-déjeuner.</a:t>
            </a:r>
          </a:p>
          <a:p>
            <a:r>
              <a:rPr lang="fr-FR" sz="1200" b="1" dirty="0"/>
              <a:t>Masque pour le visage</a:t>
            </a:r>
          </a:p>
          <a:p>
            <a:r>
              <a:rPr lang="fr-FR" sz="1200" b="1" u="sng" dirty="0"/>
              <a:t>Ingrédients</a:t>
            </a:r>
            <a:r>
              <a:rPr lang="fr-FR" sz="1200" dirty="0"/>
              <a:t> :</a:t>
            </a:r>
          </a:p>
          <a:p>
            <a:r>
              <a:rPr lang="fr-FR" sz="1200" dirty="0"/>
              <a:t>10 feuilles de </a:t>
            </a:r>
            <a:r>
              <a:rPr lang="fr-FR" sz="1200" dirty="0" err="1"/>
              <a:t>stévia</a:t>
            </a:r>
            <a:endParaRPr lang="fr-FR" sz="1200" dirty="0"/>
          </a:p>
          <a:p>
            <a:r>
              <a:rPr lang="fr-FR" sz="1200" dirty="0"/>
              <a:t>50 ml d’eau</a:t>
            </a:r>
          </a:p>
          <a:p>
            <a:r>
              <a:rPr lang="fr-FR" sz="1200" dirty="0"/>
              <a:t>1 généreuse cuiller à soupe d’argile </a:t>
            </a:r>
            <a:r>
              <a:rPr lang="fr-FR" sz="1200" dirty="0" smtClean="0"/>
              <a:t>verte</a:t>
            </a:r>
          </a:p>
          <a:p>
            <a:r>
              <a:rPr lang="fr-FR" sz="1200" dirty="0" smtClean="0"/>
              <a:t>CLQUER POUR LIRE LA SUITE</a:t>
            </a:r>
            <a:endParaRPr lang="fr-FR" sz="1200" dirty="0"/>
          </a:p>
          <a:p>
            <a:pPr algn="just"/>
            <a:endParaRPr lang="fr-FR" sz="1400" dirty="0">
              <a:effectLst/>
            </a:endParaRPr>
          </a:p>
        </p:txBody>
      </p:sp>
    </p:spTree>
    <p:extLst>
      <p:ext uri="{BB962C8B-B14F-4D97-AF65-F5344CB8AC3E}">
        <p14:creationId xmlns:p14="http://schemas.microsoft.com/office/powerpoint/2010/main" val="36201993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3648" y="197346"/>
            <a:ext cx="5454352" cy="6463308"/>
          </a:xfrm>
          <a:prstGeom prst="rect">
            <a:avLst/>
          </a:prstGeom>
        </p:spPr>
        <p:txBody>
          <a:bodyPr wrap="square">
            <a:spAutoFit/>
          </a:bodyPr>
          <a:lstStyle/>
          <a:p>
            <a:pPr algn="just"/>
            <a:r>
              <a:rPr lang="fr-FR" b="1" u="sng" dirty="0"/>
              <a:t>Préparation</a:t>
            </a:r>
            <a:r>
              <a:rPr lang="fr-FR" dirty="0"/>
              <a:t> :</a:t>
            </a:r>
          </a:p>
          <a:p>
            <a:pPr algn="just">
              <a:buFont typeface="+mj-lt"/>
              <a:buAutoNum type="arabicPeriod"/>
            </a:pPr>
            <a:r>
              <a:rPr lang="fr-FR" dirty="0"/>
              <a:t>Faire infuser le </a:t>
            </a:r>
            <a:r>
              <a:rPr lang="fr-FR" dirty="0" err="1"/>
              <a:t>stévia</a:t>
            </a:r>
            <a:r>
              <a:rPr lang="fr-FR" dirty="0"/>
              <a:t> 10 minutes dans l’eau très chaude.</a:t>
            </a:r>
          </a:p>
          <a:p>
            <a:pPr algn="just">
              <a:buFont typeface="+mj-lt"/>
              <a:buAutoNum type="arabicPeriod"/>
            </a:pPr>
            <a:r>
              <a:rPr lang="fr-FR" dirty="0"/>
              <a:t>Filtrez. Utilisez un peu de cette eau pour diluer l’argile.</a:t>
            </a:r>
          </a:p>
          <a:p>
            <a:pPr algn="just">
              <a:buFont typeface="+mj-lt"/>
              <a:buAutoNum type="arabicPeriod"/>
            </a:pPr>
            <a:r>
              <a:rPr lang="fr-FR" dirty="0"/>
              <a:t>Appliquer sur le visage. Laissez poser 20 minutes.</a:t>
            </a:r>
          </a:p>
          <a:p>
            <a:pPr algn="just">
              <a:buFont typeface="+mj-lt"/>
              <a:buAutoNum type="arabicPeriod"/>
            </a:pPr>
            <a:r>
              <a:rPr lang="fr-FR" dirty="0"/>
              <a:t>Retirez l’argile avec un gant humide, finir de nettoyer la peau avec l’infusion (qui pourra être conservée trois jours au réfrigérateur et utilisée comme lotion de beauté).</a:t>
            </a:r>
          </a:p>
          <a:p>
            <a:pPr algn="just"/>
            <a:r>
              <a:rPr lang="fr-FR" u="sng" dirty="0"/>
              <a:t>Note</a:t>
            </a:r>
            <a:r>
              <a:rPr lang="fr-FR" dirty="0"/>
              <a:t> : on entend par poudre la feuille sèche finement broyée dans un </a:t>
            </a:r>
            <a:r>
              <a:rPr lang="fr-FR" dirty="0" err="1"/>
              <a:t>blender</a:t>
            </a:r>
            <a:r>
              <a:rPr lang="fr-FR" dirty="0"/>
              <a:t> ou un moulin à café</a:t>
            </a:r>
            <a:r>
              <a:rPr lang="fr-FR" dirty="0" smtClean="0"/>
              <a:t>.</a:t>
            </a:r>
            <a:r>
              <a:rPr lang="fr-FR" dirty="0"/>
              <a:t>  </a:t>
            </a:r>
            <a:r>
              <a:rPr lang="fr-FR" dirty="0" err="1"/>
              <a:t>blender</a:t>
            </a:r>
            <a:r>
              <a:rPr lang="fr-FR" dirty="0"/>
              <a:t> nous dirions que c’est un robot de cuisine muni d’un bol, dont le moteur fait tourner un couteau équipé de lames. Utilisé pour la préparation de fruits, de légumes, en soupes ou smoothies. Il sert aussi à broyer (glace, grain de café, fruits à coque…).</a:t>
            </a:r>
          </a:p>
          <a:p>
            <a:r>
              <a:rPr lang="fr-FR" dirty="0"/>
              <a:t>En aucun cas les informations et conseils proposés </a:t>
            </a:r>
            <a:r>
              <a:rPr lang="fr-FR" dirty="0" smtClean="0"/>
              <a:t>ici </a:t>
            </a:r>
            <a:r>
              <a:rPr lang="fr-FR" dirty="0"/>
              <a:t>ne sont susceptibles de se substituer à une consultation ou un diagnostic formulé par un médecin ou un professionnel de santé, seuls en mesure </a:t>
            </a:r>
            <a:r>
              <a:rPr lang="fr-FR" dirty="0" smtClean="0"/>
              <a:t>d’évaluer</a:t>
            </a:r>
          </a:p>
          <a:p>
            <a:r>
              <a:rPr lang="fr-FR" dirty="0" smtClean="0"/>
              <a:t>adéquatement </a:t>
            </a:r>
            <a:r>
              <a:rPr lang="fr-FR" dirty="0"/>
              <a:t>votre état de santé. </a:t>
            </a:r>
          </a:p>
          <a:p>
            <a:r>
              <a:rPr lang="fr-FR" dirty="0"/>
              <a:t/>
            </a:r>
            <a:br>
              <a:rPr lang="fr-FR" dirty="0"/>
            </a:br>
            <a:endParaRPr lang="fr-FR" dirty="0">
              <a:effectLst/>
            </a:endParaRPr>
          </a:p>
        </p:txBody>
      </p:sp>
    </p:spTree>
    <p:extLst>
      <p:ext uri="{BB962C8B-B14F-4D97-AF65-F5344CB8AC3E}">
        <p14:creationId xmlns:p14="http://schemas.microsoft.com/office/powerpoint/2010/main" val="1105576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Contacte </a:t>
            </a:r>
            <a:endParaRPr lang="fr-FR" dirty="0"/>
          </a:p>
        </p:txBody>
      </p:sp>
      <p:sp>
        <p:nvSpPr>
          <p:cNvPr id="3" name="ZoneTexte 2"/>
          <p:cNvSpPr txBox="1"/>
          <p:nvPr/>
        </p:nvSpPr>
        <p:spPr>
          <a:xfrm>
            <a:off x="1043608" y="1700808"/>
            <a:ext cx="7416824" cy="461665"/>
          </a:xfrm>
          <a:prstGeom prst="rect">
            <a:avLst/>
          </a:prstGeom>
          <a:noFill/>
        </p:spPr>
        <p:txBody>
          <a:bodyPr wrap="square" rtlCol="0">
            <a:spAutoFit/>
          </a:bodyPr>
          <a:lstStyle/>
          <a:p>
            <a:r>
              <a:rPr lang="fr-FR" sz="1200" dirty="0" smtClean="0"/>
              <a:t>Pour me contacter cliquer sur le lien  adresse :  </a:t>
            </a:r>
            <a:r>
              <a:rPr lang="fr-FR" sz="1200" dirty="0" smtClean="0">
                <a:hlinkClick r:id="rId2"/>
              </a:rPr>
              <a:t>aide.recherche74@gmail.com</a:t>
            </a:r>
            <a:endParaRPr lang="fr-FR" sz="1200" dirty="0" smtClean="0"/>
          </a:p>
          <a:p>
            <a:r>
              <a:rPr lang="fr-FR" sz="1200" dirty="0" smtClean="0"/>
              <a:t> </a:t>
            </a:r>
            <a:endParaRPr lang="fr-FR" sz="1200" dirty="0"/>
          </a:p>
        </p:txBody>
      </p:sp>
    </p:spTree>
    <p:extLst>
      <p:ext uri="{BB962C8B-B14F-4D97-AF65-F5344CB8AC3E}">
        <p14:creationId xmlns:p14="http://schemas.microsoft.com/office/powerpoint/2010/main" val="3400247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476672"/>
            <a:ext cx="8686800" cy="792088"/>
          </a:xfrm>
        </p:spPr>
        <p:txBody>
          <a:bodyPr>
            <a:normAutofit fontScale="90000"/>
          </a:bodyPr>
          <a:lstStyle/>
          <a:p>
            <a:r>
              <a:rPr lang="fr-FR" sz="3600" dirty="0" smtClean="0">
                <a:solidFill>
                  <a:srgbClr val="00B0F0"/>
                </a:solidFill>
              </a:rPr>
              <a:t>Cliquez sur le lien pour </a:t>
            </a:r>
            <a:r>
              <a:rPr lang="fr-FR" sz="3600" dirty="0" smtClean="0">
                <a:solidFill>
                  <a:srgbClr val="00B050"/>
                </a:solidFill>
              </a:rPr>
              <a:t>écrire ou lire les messages</a:t>
            </a:r>
            <a:br>
              <a:rPr lang="fr-FR" sz="3600" dirty="0" smtClean="0">
                <a:solidFill>
                  <a:srgbClr val="00B050"/>
                </a:solidFill>
              </a:rPr>
            </a:br>
            <a:r>
              <a:rPr lang="fr-FR" sz="1800" dirty="0" smtClean="0">
                <a:solidFill>
                  <a:srgbClr val="00B050"/>
                </a:solidFill>
              </a:rPr>
              <a:t>appuyiez sur la touche Ctrl pour cliquer</a:t>
            </a:r>
            <a:r>
              <a:rPr lang="fr-FR" sz="2200" dirty="0">
                <a:solidFill>
                  <a:srgbClr val="00B050"/>
                </a:solidFill>
              </a:rPr>
              <a:t/>
            </a:r>
            <a:br>
              <a:rPr lang="fr-FR" sz="2200" dirty="0">
                <a:solidFill>
                  <a:srgbClr val="00B050"/>
                </a:solidFill>
              </a:rPr>
            </a:br>
            <a:r>
              <a:rPr lang="fr-FR" sz="2700" dirty="0">
                <a:hlinkClick r:id="rId2"/>
              </a:rPr>
              <a:t>http://</a:t>
            </a:r>
            <a:r>
              <a:rPr lang="fr-FR" sz="2700" dirty="0" smtClean="0">
                <a:hlinkClick r:id="rId2"/>
              </a:rPr>
              <a:t>www.free-livredor.com/vision-leon-128747-1.html</a:t>
            </a:r>
            <a:r>
              <a:rPr lang="fr-FR" sz="5300" dirty="0" smtClean="0"/>
              <a:t/>
            </a:r>
            <a:br>
              <a:rPr lang="fr-FR" sz="5300" dirty="0" smtClean="0"/>
            </a:br>
            <a:endParaRPr lang="fr-FR" sz="5300"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6114" y="1268760"/>
            <a:ext cx="4868173" cy="5589240"/>
          </a:xfrm>
          <a:prstGeom prst="rect">
            <a:avLst/>
          </a:prstGeom>
        </p:spPr>
      </p:pic>
    </p:spTree>
    <p:extLst>
      <p:ext uri="{BB962C8B-B14F-4D97-AF65-F5344CB8AC3E}">
        <p14:creationId xmlns:p14="http://schemas.microsoft.com/office/powerpoint/2010/main" val="4519191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3082354"/>
          </a:xfrm>
        </p:spPr>
        <p:txBody>
          <a:bodyPr>
            <a:normAutofit/>
          </a:bodyPr>
          <a:lstStyle/>
          <a:p>
            <a:r>
              <a:rPr lang="fr-FR" dirty="0" smtClean="0">
                <a:solidFill>
                  <a:srgbClr val="00B0F0"/>
                </a:solidFill>
              </a:rPr>
              <a:t>Il y a pas que les elfes mais aussi les sirène de nos océans.</a:t>
            </a:r>
            <a:br>
              <a:rPr lang="fr-FR" dirty="0" smtClean="0">
                <a:solidFill>
                  <a:srgbClr val="00B0F0"/>
                </a:solidFill>
              </a:rPr>
            </a:br>
            <a:r>
              <a:rPr lang="fr-FR" dirty="0" smtClean="0">
                <a:solidFill>
                  <a:srgbClr val="00B0F0"/>
                </a:solidFill>
              </a:rPr>
              <a:t> </a:t>
            </a:r>
            <a:r>
              <a:rPr lang="fr-FR" sz="2000" dirty="0">
                <a:solidFill>
                  <a:srgbClr val="00B0F0"/>
                </a:solidFill>
              </a:rPr>
              <a:t>E</a:t>
            </a:r>
            <a:r>
              <a:rPr lang="fr-FR" sz="2000" dirty="0" smtClean="0">
                <a:solidFill>
                  <a:srgbClr val="00B0F0"/>
                </a:solidFill>
              </a:rPr>
              <a:t>t</a:t>
            </a:r>
            <a:r>
              <a:rPr lang="fr-FR" dirty="0" smtClean="0">
                <a:solidFill>
                  <a:srgbClr val="00B0F0"/>
                </a:solidFill>
              </a:rPr>
              <a:t> </a:t>
            </a:r>
            <a:r>
              <a:rPr lang="fr-FR" sz="2000" dirty="0" smtClean="0">
                <a:solidFill>
                  <a:srgbClr val="00B0F0"/>
                </a:solidFill>
              </a:rPr>
              <a:t>surement bien d’autre que vous ne verrais jamais</a:t>
            </a:r>
            <a:br>
              <a:rPr lang="fr-FR" sz="2000" dirty="0" smtClean="0">
                <a:solidFill>
                  <a:srgbClr val="00B0F0"/>
                </a:solidFill>
              </a:rPr>
            </a:br>
            <a:r>
              <a:rPr lang="fr-FR" sz="2000" dirty="0" smtClean="0">
                <a:solidFill>
                  <a:srgbClr val="00B0F0"/>
                </a:solidFill>
              </a:rPr>
              <a:t>Voici une vidéo  de une sirène trouver morte sur une plage elle n’est pas une ou un humain déguiser en sirène elle est en observation dans un laboratoire scientifique et bien sur tous cela n’est pas un conte de fée!</a:t>
            </a:r>
            <a:endParaRPr lang="fr-FR" sz="2000" dirty="0">
              <a:solidFill>
                <a:srgbClr val="00B0F0"/>
              </a:solidFill>
            </a:endParaRPr>
          </a:p>
        </p:txBody>
      </p:sp>
      <p:pic>
        <p:nvPicPr>
          <p:cNvPr id="5" name="leon vidéo sirène ">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63688" y="3429000"/>
            <a:ext cx="6096000" cy="3429000"/>
          </a:xfrm>
          <a:prstGeom prst="rect">
            <a:avLst/>
          </a:prstGeom>
        </p:spPr>
      </p:pic>
    </p:spTree>
    <p:extLst>
      <p:ext uri="{BB962C8B-B14F-4D97-AF65-F5344CB8AC3E}">
        <p14:creationId xmlns:p14="http://schemas.microsoft.com/office/powerpoint/2010/main" val="4117280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260648"/>
            <a:ext cx="8892480" cy="2664296"/>
          </a:xfrm>
        </p:spPr>
        <p:txBody>
          <a:bodyPr>
            <a:normAutofit fontScale="90000"/>
          </a:bodyPr>
          <a:lstStyle/>
          <a:p>
            <a:r>
              <a:rPr lang="fr-FR" dirty="0" smtClean="0"/>
              <a:t/>
            </a:r>
            <a:br>
              <a:rPr lang="fr-FR" dirty="0" smtClean="0"/>
            </a:br>
            <a:r>
              <a:rPr lang="fr-FR" dirty="0" smtClean="0"/>
              <a:t/>
            </a:r>
            <a:br>
              <a:rPr lang="fr-FR" dirty="0" smtClean="0"/>
            </a:br>
            <a:r>
              <a:rPr lang="fr-FR" dirty="0"/>
              <a:t/>
            </a:r>
            <a:br>
              <a:rPr lang="fr-FR" dirty="0"/>
            </a:br>
            <a:r>
              <a:rPr lang="fr-FR" dirty="0" smtClean="0"/>
              <a:t>Merci </a:t>
            </a:r>
            <a:r>
              <a:rPr lang="fr-FR" dirty="0" smtClean="0"/>
              <a:t>de votre visite </a:t>
            </a:r>
            <a:br>
              <a:rPr lang="fr-FR" dirty="0" smtClean="0"/>
            </a:br>
            <a:r>
              <a:rPr lang="fr-FR" sz="3100" dirty="0" smtClean="0"/>
              <a:t>faite un don si vous aimer </a:t>
            </a:r>
            <a:br>
              <a:rPr lang="fr-FR" sz="3100" dirty="0" smtClean="0"/>
            </a:br>
            <a:r>
              <a:rPr lang="fr-FR" sz="3100" dirty="0" smtClean="0"/>
              <a:t>et connaitre plus votre nature</a:t>
            </a:r>
            <a:br>
              <a:rPr lang="fr-FR" sz="3100" dirty="0" smtClean="0"/>
            </a:br>
            <a:r>
              <a:rPr lang="fr-FR" sz="2200" dirty="0" smtClean="0">
                <a:solidFill>
                  <a:schemeClr val="bg2">
                    <a:lumMod val="50000"/>
                  </a:schemeClr>
                </a:solidFill>
              </a:rPr>
              <a:t>faire un don : </a:t>
            </a:r>
            <a:r>
              <a:rPr lang="fr-FR" sz="2200" dirty="0" smtClean="0">
                <a:solidFill>
                  <a:srgbClr val="00B050"/>
                </a:solidFill>
                <a:hlinkClick r:id="rId3"/>
              </a:rPr>
              <a:t>leoncanivez@gmail.com</a:t>
            </a:r>
            <a:r>
              <a:rPr lang="fr-FR" sz="2200" dirty="0" smtClean="0">
                <a:solidFill>
                  <a:srgbClr val="00B050"/>
                </a:solidFill>
              </a:rPr>
              <a:t/>
            </a:r>
            <a:br>
              <a:rPr lang="fr-FR" sz="2200" dirty="0" smtClean="0">
                <a:solidFill>
                  <a:srgbClr val="00B050"/>
                </a:solidFill>
              </a:rPr>
            </a:br>
            <a:r>
              <a:rPr lang="fr-FR" sz="2000" dirty="0" smtClean="0">
                <a:solidFill>
                  <a:schemeClr val="bg2">
                    <a:lumMod val="50000"/>
                  </a:schemeClr>
                </a:solidFill>
              </a:rPr>
              <a:t>Pour aider et soutenir le travail et découvrir beaucoup de choses </a:t>
            </a:r>
            <a:r>
              <a:rPr lang="fr-FR" sz="2000" dirty="0">
                <a:solidFill>
                  <a:schemeClr val="bg2">
                    <a:lumMod val="50000"/>
                  </a:schemeClr>
                </a:solidFill>
              </a:rPr>
              <a:t/>
            </a:r>
            <a:br>
              <a:rPr lang="fr-FR" sz="2000" dirty="0">
                <a:solidFill>
                  <a:schemeClr val="bg2">
                    <a:lumMod val="50000"/>
                  </a:schemeClr>
                </a:solidFill>
              </a:rPr>
            </a:br>
            <a:r>
              <a:rPr lang="fr-FR" sz="2000" dirty="0" smtClean="0">
                <a:solidFill>
                  <a:schemeClr val="bg2">
                    <a:lumMod val="50000"/>
                  </a:schemeClr>
                </a:solidFill>
              </a:rPr>
              <a:t>Pour aller dans le site cliquez sur le </a:t>
            </a:r>
            <a:r>
              <a:rPr lang="fr-FR" sz="2000" dirty="0">
                <a:solidFill>
                  <a:schemeClr val="bg2">
                    <a:lumMod val="50000"/>
                  </a:schemeClr>
                </a:solidFill>
              </a:rPr>
              <a:t>lien dessous </a:t>
            </a:r>
            <a:r>
              <a:rPr lang="fr-FR" sz="1600" dirty="0">
                <a:solidFill>
                  <a:srgbClr val="00B050"/>
                </a:solidFill>
              </a:rPr>
              <a:t/>
            </a:r>
            <a:br>
              <a:rPr lang="fr-FR" sz="1600" dirty="0">
                <a:solidFill>
                  <a:srgbClr val="00B050"/>
                </a:solidFill>
              </a:rPr>
            </a:br>
            <a:r>
              <a:rPr lang="fr-FR" sz="1600" dirty="0">
                <a:solidFill>
                  <a:srgbClr val="00B050"/>
                </a:solidFill>
              </a:rPr>
              <a:t/>
            </a:r>
            <a:br>
              <a:rPr lang="fr-FR" sz="1600" dirty="0">
                <a:solidFill>
                  <a:srgbClr val="00B050"/>
                </a:solidFill>
              </a:rPr>
            </a:br>
            <a:r>
              <a:rPr lang="fr-FR" sz="1600" dirty="0">
                <a:solidFill>
                  <a:srgbClr val="00B050"/>
                </a:solidFill>
              </a:rPr>
              <a:t> </a:t>
            </a:r>
            <a:r>
              <a:rPr lang="fr-FR" sz="2700" dirty="0">
                <a:solidFill>
                  <a:schemeClr val="tx2">
                    <a:lumMod val="60000"/>
                    <a:lumOff val="40000"/>
                  </a:schemeClr>
                </a:solidFill>
                <a:hlinkClick r:id="rId4"/>
              </a:rPr>
              <a:t>https://</a:t>
            </a:r>
            <a:r>
              <a:rPr lang="fr-FR" sz="2700" dirty="0" smtClean="0">
                <a:solidFill>
                  <a:schemeClr val="tx2">
                    <a:lumMod val="60000"/>
                    <a:lumOff val="40000"/>
                  </a:schemeClr>
                </a:solidFill>
                <a:hlinkClick r:id="rId4"/>
              </a:rPr>
              <a:t>guerrisons.000webhostapp.com</a:t>
            </a:r>
            <a:r>
              <a:rPr lang="fr-FR" sz="2700" dirty="0">
                <a:solidFill>
                  <a:schemeClr val="tx2">
                    <a:lumMod val="60000"/>
                    <a:lumOff val="40000"/>
                  </a:schemeClr>
                </a:solidFill>
              </a:rPr>
              <a:t/>
            </a:r>
            <a:br>
              <a:rPr lang="fr-FR" sz="2700" dirty="0">
                <a:solidFill>
                  <a:schemeClr val="tx2">
                    <a:lumMod val="60000"/>
                    <a:lumOff val="40000"/>
                  </a:schemeClr>
                </a:solidFill>
              </a:rPr>
            </a:br>
            <a:r>
              <a:rPr lang="fr-FR" sz="2700" dirty="0" smtClean="0">
                <a:solidFill>
                  <a:schemeClr val="tx2">
                    <a:lumMod val="60000"/>
                    <a:lumOff val="40000"/>
                  </a:schemeClr>
                </a:solidFill>
              </a:rPr>
              <a:t/>
            </a:r>
            <a:br>
              <a:rPr lang="fr-FR" sz="2700" dirty="0" smtClean="0">
                <a:solidFill>
                  <a:schemeClr val="tx2">
                    <a:lumMod val="60000"/>
                    <a:lumOff val="40000"/>
                  </a:schemeClr>
                </a:solidFill>
              </a:rPr>
            </a:br>
            <a:r>
              <a:rPr lang="fr-FR" sz="1600" dirty="0" smtClean="0">
                <a:solidFill>
                  <a:srgbClr val="00B050"/>
                </a:solidFill>
              </a:rPr>
              <a:t/>
            </a:r>
            <a:br>
              <a:rPr lang="fr-FR" sz="1600" dirty="0" smtClean="0">
                <a:solidFill>
                  <a:srgbClr val="00B050"/>
                </a:solidFill>
              </a:rPr>
            </a:br>
            <a:r>
              <a:rPr lang="fr-FR" sz="2200" dirty="0" smtClean="0">
                <a:solidFill>
                  <a:srgbClr val="00B050"/>
                </a:solidFill>
              </a:rPr>
              <a:t/>
            </a:r>
            <a:br>
              <a:rPr lang="fr-FR" sz="2200" dirty="0" smtClean="0">
                <a:solidFill>
                  <a:srgbClr val="00B050"/>
                </a:solidFill>
              </a:rPr>
            </a:br>
            <a:r>
              <a:rPr lang="fr-FR" sz="2200" dirty="0" smtClean="0"/>
              <a:t/>
            </a:r>
            <a:br>
              <a:rPr lang="fr-FR" sz="2200" dirty="0" smtClean="0"/>
            </a:br>
            <a:endParaRPr lang="fr-FR" sz="2200" dirty="0"/>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501008"/>
            <a:ext cx="9144000" cy="3389530"/>
          </a:xfrm>
          <a:prstGeom prst="rect">
            <a:avLst/>
          </a:prstGeom>
        </p:spPr>
      </p:pic>
    </p:spTree>
    <p:extLst>
      <p:ext uri="{BB962C8B-B14F-4D97-AF65-F5344CB8AC3E}">
        <p14:creationId xmlns:p14="http://schemas.microsoft.com/office/powerpoint/2010/main" val="294859746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5C391C1-8F15-48D1-A7E5-33DF36D170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Thème écologie - Concept feuilles</Template>
  <TotalTime>1050</TotalTime>
  <Words>2100</Words>
  <Application>Microsoft Office PowerPoint</Application>
  <PresentationFormat>Affichage à l'écran (4:3)</PresentationFormat>
  <Paragraphs>148</Paragraphs>
  <Slides>13</Slides>
  <Notes>2</Notes>
  <HiddenSlides>0</HiddenSlides>
  <MMClips>3</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13</vt:i4>
      </vt:variant>
    </vt:vector>
  </HeadingPairs>
  <TitlesOfParts>
    <vt:vector size="16" baseType="lpstr">
      <vt:lpstr>Arial</vt:lpstr>
      <vt:lpstr>Calibri</vt:lpstr>
      <vt:lpstr>Thème Office</vt:lpstr>
      <vt:lpstr>Les milles merveilles de la nature</vt:lpstr>
      <vt:lpstr>Dans une merveilleuse foret  regarder la vidéo et écouter</vt:lpstr>
      <vt:lpstr>la mélisse sauvage (Mélittes mélissophyllum)</vt:lpstr>
      <vt:lpstr>pour perdre du poids </vt:lpstr>
      <vt:lpstr>Stevia rebaudiana Bertoni. </vt:lpstr>
      <vt:lpstr>Présentation PowerPoint</vt:lpstr>
      <vt:lpstr>Présentation PowerPoint</vt:lpstr>
      <vt:lpstr>Présentation PowerPoint</vt:lpstr>
      <vt:lpstr>Présentation PowerPoint</vt:lpstr>
      <vt:lpstr>Contacte </vt:lpstr>
      <vt:lpstr>Cliquez sur le lien pour écrire ou lire les messages appuyiez sur la touche Ctrl pour cliquer http://www.free-livredor.com/vision-leon-128747-1.html </vt:lpstr>
      <vt:lpstr>Il y a pas que les elfes mais aussi les sirène de nos océans.  Et surement bien d’autre que vous ne verrais jamais Voici une vidéo  de une sirène trouver morte sur une plage elle n’est pas une ou un humain déguiser en sirène elle est en observation dans un laboratoire scientifique et bien sur tous cela n’est pas un conte de fée!</vt:lpstr>
      <vt:lpstr>   Merci de votre visite  faite un don si vous aimer  et connaitre plus votre nature faire un don : leoncanivez@gmail.com Pour aider et soutenir le travail et découvrir beaucoup de choses  Pour aller dans le site cliquez sur le lien dessous    https://guerrisons.000webhostapp.com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leon canivez</dc:creator>
  <cp:keywords/>
  <cp:lastModifiedBy>Admin</cp:lastModifiedBy>
  <cp:revision>42</cp:revision>
  <dcterms:created xsi:type="dcterms:W3CDTF">2019-06-23T10:30:33Z</dcterms:created>
  <dcterms:modified xsi:type="dcterms:W3CDTF">2019-09-03T15:09:55Z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TC300072879990</vt:lpwstr>
  </property>
</Properties>
</file>