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72" r:id="rId3"/>
    <p:sldId id="268" r:id="rId4"/>
    <p:sldId id="274" r:id="rId5"/>
    <p:sldId id="275" r:id="rId6"/>
    <p:sldId id="277" r:id="rId7"/>
    <p:sldId id="262" r:id="rId8"/>
    <p:sldId id="261" r:id="rId9"/>
    <p:sldId id="269" r:id="rId10"/>
    <p:sldId id="280" r:id="rId11"/>
    <p:sldId id="282" r:id="rId12"/>
    <p:sldId id="283" r:id="rId13"/>
    <p:sldId id="286" r:id="rId14"/>
    <p:sldId id="287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62FA379-766D-4B95-AC2E-B90FAC83C322}">
          <p14:sldIdLst>
            <p14:sldId id="260"/>
            <p14:sldId id="272"/>
            <p14:sldId id="268"/>
            <p14:sldId id="274"/>
            <p14:sldId id="275"/>
            <p14:sldId id="277"/>
            <p14:sldId id="262"/>
            <p14:sldId id="261"/>
            <p14:sldId id="269"/>
            <p14:sldId id="280"/>
            <p14:sldId id="282"/>
            <p14:sldId id="283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6CEBE-CD38-4EF4-AFC8-2F1161910D8D}" type="datetimeFigureOut">
              <a:rPr lang="fr-FR" smtClean="0"/>
              <a:t>01/10/2019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2C05A-62AC-487F-A151-552609E135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2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2C05A-62AC-487F-A151-552609E1350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4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01/10/2019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COMPETENCE SOCLE COMMUN:            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</a:rPr>
              <a:t>« J’utilise différents langages (D1) » </a:t>
            </a:r>
            <a:r>
              <a:rPr lang="fr-FR" dirty="0"/>
              <a:t>et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</a:rPr>
              <a:t>« j’établis des liens entre l’espace et l’organisation de la société (D5) » </a:t>
            </a:r>
            <a:r>
              <a:rPr lang="fr-FR" dirty="0"/>
              <a:t>en répondant aux questions des documents 2 à 10</a:t>
            </a:r>
          </a:p>
        </p:txBody>
      </p:sp>
    </p:spTree>
    <p:extLst>
      <p:ext uri="{BB962C8B-B14F-4D97-AF65-F5344CB8AC3E}">
        <p14:creationId xmlns:p14="http://schemas.microsoft.com/office/powerpoint/2010/main" val="54613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4328-3F6C-4962-87E5-C7AFD6A8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r-FR" sz="2200" dirty="0"/>
              <a:t>5) Comment se réalise le </a:t>
            </a:r>
            <a:r>
              <a:rPr lang="fr-FR" sz="2200" u="sng" dirty="0"/>
              <a:t>vivre-ensemble</a:t>
            </a:r>
            <a:r>
              <a:rPr lang="fr-FR" sz="2200" dirty="0"/>
              <a:t> 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CD3E46E-0AB1-496C-B5CE-ECB56141D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64" y="2276873"/>
            <a:ext cx="3680547" cy="30069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5BA779-2706-4D71-B39C-97DCD23A0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3"/>
          <a:stretch/>
        </p:blipFill>
        <p:spPr>
          <a:xfrm>
            <a:off x="4860032" y="1129630"/>
            <a:ext cx="399822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6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37EF3-03F1-42BA-B24F-DC7A0348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>
                <a:solidFill>
                  <a:srgbClr val="FF0000"/>
                </a:solidFill>
              </a:rPr>
              <a:t>COMPETENCE SOCLE COMMUN: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6FE8D-5FEF-4A6F-A40B-26C19B7AB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/>
              <a:t>« </a:t>
            </a:r>
            <a:r>
              <a:rPr lang="fr-FR" b="1" i="1" dirty="0">
                <a:solidFill>
                  <a:srgbClr val="FF0000"/>
                </a:solidFill>
              </a:rPr>
              <a:t>Je formule des hypothèses et je les vérifie (D4) </a:t>
            </a:r>
            <a:r>
              <a:rPr lang="fr-FR" i="1" dirty="0"/>
              <a:t>» </a:t>
            </a:r>
            <a:r>
              <a:rPr lang="fr-FR" dirty="0"/>
              <a:t>à partir du document 12</a:t>
            </a:r>
          </a:p>
        </p:txBody>
      </p:sp>
    </p:spTree>
    <p:extLst>
      <p:ext uri="{BB962C8B-B14F-4D97-AF65-F5344CB8AC3E}">
        <p14:creationId xmlns:p14="http://schemas.microsoft.com/office/powerpoint/2010/main" val="182770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7F89D-8D06-46EC-8030-44A5AC42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fr-FR" sz="2200" b="1" u="sng" dirty="0"/>
              <a:t>Mise en perspective des études des deux cas</a:t>
            </a:r>
            <a:br>
              <a:rPr lang="fr-FR" sz="2200" b="1" u="sng" dirty="0"/>
            </a:br>
            <a:r>
              <a:rPr lang="fr-FR" sz="2200" b="1" dirty="0"/>
              <a:t>   </a:t>
            </a:r>
            <a:r>
              <a:rPr lang="fr-FR" sz="2200" dirty="0"/>
              <a:t>1) Lagos et Londres sont-elles des </a:t>
            </a:r>
            <a:r>
              <a:rPr lang="fr-FR" sz="2200" u="sng" dirty="0"/>
              <a:t>grandes métropoles </a:t>
            </a:r>
            <a:r>
              <a:rPr lang="fr-FR" sz="2200" dirty="0"/>
              <a:t>mondiales?</a:t>
            </a:r>
            <a:br>
              <a:rPr lang="fr-FR" sz="2200" dirty="0"/>
            </a:br>
            <a:r>
              <a:rPr lang="fr-FR" sz="2200" dirty="0"/>
              <a:t>2) Quel est le </a:t>
            </a:r>
            <a:r>
              <a:rPr lang="fr-FR" sz="2200" u="sng" dirty="0"/>
              <a:t>point commun </a:t>
            </a:r>
            <a:r>
              <a:rPr lang="fr-FR" sz="2200" dirty="0"/>
              <a:t>des grandes métropoles mondiales?</a:t>
            </a:r>
            <a:endParaRPr lang="fr-FR" sz="2200" b="1" u="sng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85252EE-73A4-42AB-927A-A9D1D0C2B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393" y="1600200"/>
            <a:ext cx="699321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65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E12DEF-F3D1-4145-AC9C-01E7EE1D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u="sng" dirty="0">
                <a:solidFill>
                  <a:srgbClr val="FF0000"/>
                </a:solidFill>
              </a:rPr>
              <a:t>COMPETENCE SOCLE COMMUN</a:t>
            </a:r>
            <a:br>
              <a:rPr lang="fr-FR" sz="4000" b="1" u="sng" dirty="0">
                <a:solidFill>
                  <a:srgbClr val="FF0000"/>
                </a:solidFill>
              </a:rPr>
            </a:br>
            <a:endParaRPr lang="fr-FR" sz="4000" b="1" u="sng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</a:rPr>
              <a:t>« apprendre à utiliser le numérique qui peut conduire à des réalisations collectives (D2)» </a:t>
            </a:r>
            <a:r>
              <a:rPr lang="fr-FR" dirty="0"/>
              <a:t>et</a:t>
            </a:r>
          </a:p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</a:rPr>
              <a:t>« écrire pour construire sa pensée, pour argumenter et échanger (D2)» </a:t>
            </a:r>
            <a:r>
              <a:rPr lang="fr-FR" dirty="0"/>
              <a:t>à partir du document 14</a:t>
            </a:r>
          </a:p>
        </p:txBody>
      </p:sp>
    </p:spTree>
    <p:extLst>
      <p:ext uri="{BB962C8B-B14F-4D97-AF65-F5344CB8AC3E}">
        <p14:creationId xmlns:p14="http://schemas.microsoft.com/office/powerpoint/2010/main" val="47420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ACEA54-8C9E-4F9D-BA90-C3F5EC1E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fr-FR" sz="2200" dirty="0"/>
              <a:t>	</a:t>
            </a:r>
            <a:br>
              <a:rPr lang="fr-FR" sz="2200" dirty="0"/>
            </a:br>
            <a:br>
              <a:rPr lang="fr-FR" sz="2200" dirty="0"/>
            </a:br>
            <a:r>
              <a:rPr lang="fr-FR" sz="3100" u="sng" dirty="0"/>
              <a:t>Sujet</a:t>
            </a:r>
            <a:r>
              <a:rPr lang="fr-FR" sz="3100" dirty="0"/>
              <a:t>: </a:t>
            </a:r>
            <a:r>
              <a:rPr lang="fr-FR" sz="3100" b="1" dirty="0">
                <a:solidFill>
                  <a:srgbClr val="0070C0"/>
                </a:solidFill>
              </a:rPr>
              <a:t>Imaginer la ville du futur (Paris en 2050) </a:t>
            </a:r>
            <a:br>
              <a:rPr lang="fr-FR" sz="4000" b="1" dirty="0"/>
            </a:br>
            <a:br>
              <a:rPr lang="fr-FR" sz="4000" b="1" dirty="0"/>
            </a:br>
            <a:endParaRPr lang="fr-FR" sz="4000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F9A107-578D-4432-AEFE-E861F4BD8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se </a:t>
            </a:r>
            <a:r>
              <a:rPr lang="fr-FR" u="sng" dirty="0"/>
              <a:t>loger</a:t>
            </a:r>
            <a:r>
              <a:rPr lang="fr-FR" dirty="0"/>
              <a:t> et s’y </a:t>
            </a:r>
            <a:r>
              <a:rPr lang="fr-FR" u="sng" dirty="0"/>
              <a:t>déplacer</a:t>
            </a:r>
            <a:r>
              <a:rPr lang="fr-FR" dirty="0"/>
              <a:t> ? </a:t>
            </a:r>
          </a:p>
          <a:p>
            <a:r>
              <a:rPr lang="fr-FR" dirty="0"/>
              <a:t>Comment ménager la cohabitation pour </a:t>
            </a:r>
            <a:r>
              <a:rPr lang="fr-FR" u="sng" dirty="0"/>
              <a:t>mieux vivre ensemble </a:t>
            </a:r>
            <a:r>
              <a:rPr lang="fr-FR" dirty="0"/>
              <a:t>? </a:t>
            </a:r>
          </a:p>
          <a:p>
            <a:r>
              <a:rPr lang="fr-FR" dirty="0"/>
              <a:t>Comment améliorer </a:t>
            </a:r>
            <a:r>
              <a:rPr lang="fr-FR" u="sng" dirty="0"/>
              <a:t>l’économie </a:t>
            </a:r>
            <a:r>
              <a:rPr lang="fr-FR" dirty="0"/>
              <a:t>en favorisant le  développement durable ? (s’enrichir sans polluer en réduisant la pauvreté !)</a:t>
            </a:r>
          </a:p>
          <a:p>
            <a:pPr marL="0" indent="0">
              <a:buNone/>
            </a:pPr>
            <a:r>
              <a:rPr lang="fr-FR" dirty="0"/>
              <a:t>(points d’appuis p 194-197)</a:t>
            </a:r>
          </a:p>
        </p:txBody>
      </p:sp>
    </p:spTree>
    <p:extLst>
      <p:ext uri="{BB962C8B-B14F-4D97-AF65-F5344CB8AC3E}">
        <p14:creationId xmlns:p14="http://schemas.microsoft.com/office/powerpoint/2010/main" val="347704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u="sng" dirty="0"/>
              <a:t>Etude de cas sur Lagos (Afrique)</a:t>
            </a:r>
            <a:r>
              <a:rPr lang="fr-FR" sz="2000" b="1" dirty="0"/>
              <a:t>                             </a:t>
            </a:r>
            <a:br>
              <a:rPr lang="fr-FR" sz="2000" dirty="0"/>
            </a:br>
            <a:r>
              <a:rPr lang="fr-FR" sz="2000" dirty="0"/>
              <a:t>        </a:t>
            </a:r>
            <a:r>
              <a:rPr lang="fr-FR" sz="1800" dirty="0"/>
              <a:t>1) Quels sont les </a:t>
            </a:r>
            <a:r>
              <a:rPr lang="fr-FR" sz="1800" u="sng" dirty="0"/>
              <a:t>différents quartiers </a:t>
            </a:r>
            <a:r>
              <a:rPr lang="fr-FR" sz="1800" dirty="0"/>
              <a:t>d’habitation?</a:t>
            </a:r>
            <a:br>
              <a:rPr lang="fr-FR" sz="1800" dirty="0"/>
            </a:br>
            <a:r>
              <a:rPr lang="fr-FR" sz="1800" dirty="0"/>
              <a:t>2) Quels sont les </a:t>
            </a:r>
            <a:r>
              <a:rPr lang="fr-FR" sz="1800" u="sng" dirty="0"/>
              <a:t>inégalités</a:t>
            </a:r>
            <a:r>
              <a:rPr lang="fr-FR" sz="1800" dirty="0"/>
              <a:t> dans le logement?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FE6D11-47AA-4A81-B72A-5E7D90ACB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28800"/>
            <a:ext cx="4392488" cy="5112188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227AAEE0-02F6-4BF3-BB04-BE42AE1AC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610417"/>
            <a:ext cx="4248472" cy="51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dirty="0"/>
              <a:t>3)  Pourquoi la vie d’</a:t>
            </a:r>
            <a:r>
              <a:rPr lang="fr-FR" sz="2200" dirty="0" err="1"/>
              <a:t>Ochuko</a:t>
            </a:r>
            <a:r>
              <a:rPr lang="fr-FR" sz="2200" dirty="0"/>
              <a:t> est-elle </a:t>
            </a:r>
            <a:r>
              <a:rPr lang="fr-FR" sz="2200" u="sng" dirty="0"/>
              <a:t>difficile</a:t>
            </a:r>
            <a:r>
              <a:rPr lang="fr-FR" sz="2200" dirty="0"/>
              <a:t>? 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B238DB8F-B150-41B0-9E5B-1CAA50CED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0808"/>
            <a:ext cx="3620770" cy="45259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5A3713-C814-4EC4-8C49-F2F107708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94"/>
          <a:stretch/>
        </p:blipFill>
        <p:spPr>
          <a:xfrm>
            <a:off x="4283969" y="1745631"/>
            <a:ext cx="4421614" cy="21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0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638D10-C93B-47F5-AE4B-DB80CEFB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947"/>
            <a:ext cx="8229600" cy="955981"/>
          </a:xfrm>
        </p:spPr>
        <p:txBody>
          <a:bodyPr>
            <a:normAutofit/>
          </a:bodyPr>
          <a:lstStyle/>
          <a:p>
            <a:r>
              <a:rPr lang="fr-FR" sz="2200" dirty="0"/>
              <a:t>4) Comment se </a:t>
            </a:r>
            <a:r>
              <a:rPr lang="fr-FR" sz="2200" u="sng" dirty="0"/>
              <a:t>déplace</a:t>
            </a:r>
            <a:r>
              <a:rPr lang="fr-FR" sz="2200" dirty="0"/>
              <a:t>-t-on à Lagos?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42D073E-8EC0-4279-B28E-0A652AF07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7646"/>
            <a:ext cx="8229600" cy="42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1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62EF8-16B4-4463-8D49-9428068F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</p:spPr>
        <p:txBody>
          <a:bodyPr>
            <a:normAutofit/>
          </a:bodyPr>
          <a:lstStyle/>
          <a:p>
            <a:r>
              <a:rPr lang="fr-FR" sz="2200" dirty="0"/>
              <a:t>5) Quels sont les </a:t>
            </a:r>
            <a:r>
              <a:rPr lang="fr-FR" sz="2200" u="sng" dirty="0"/>
              <a:t>activités économiques </a:t>
            </a:r>
            <a:r>
              <a:rPr lang="fr-FR" sz="2200" dirty="0"/>
              <a:t>de la métropole africaine (décrire les deux photos) ?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ED3B2F74-7EC2-4D38-BFF8-B88692FE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5926" y="1278661"/>
            <a:ext cx="6496050" cy="23812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8B7869-A265-4EBF-B862-79DD81023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3" y="3429000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6C080-FF01-44CF-A95B-97A73428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r-FR" sz="2000" dirty="0"/>
              <a:t>6) Comment se réalise le </a:t>
            </a:r>
            <a:r>
              <a:rPr lang="fr-FR" sz="2000" u="sng" dirty="0"/>
              <a:t>vivre-ensemble </a:t>
            </a:r>
            <a:r>
              <a:rPr lang="fr-FR" sz="2000" dirty="0"/>
              <a:t>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96DE5C3-C552-4A73-9545-4A136594D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1628800"/>
            <a:ext cx="3522315" cy="40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0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-293666"/>
            <a:ext cx="8416200" cy="1210146"/>
          </a:xfrm>
        </p:spPr>
        <p:txBody>
          <a:bodyPr>
            <a:noAutofit/>
          </a:bodyPr>
          <a:lstStyle/>
          <a:p>
            <a:br>
              <a:rPr lang="fr-FR" sz="2000" dirty="0">
                <a:solidFill>
                  <a:srgbClr val="FF0000"/>
                </a:solidFill>
              </a:rPr>
            </a:b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0600" y="620688"/>
            <a:ext cx="847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                                              </a:t>
            </a:r>
            <a:r>
              <a:rPr lang="fr-FR" sz="2000" b="1" u="sng" dirty="0"/>
              <a:t>Etude de cas sur Londres</a:t>
            </a:r>
          </a:p>
          <a:p>
            <a:r>
              <a:rPr lang="fr-FR" sz="2000" dirty="0"/>
              <a:t>	1) Quels sont les </a:t>
            </a:r>
            <a:r>
              <a:rPr lang="fr-FR" sz="2000" u="sng" dirty="0"/>
              <a:t>différents quartiers </a:t>
            </a:r>
            <a:r>
              <a:rPr lang="fr-FR" sz="2000" dirty="0"/>
              <a:t>d’habitation?</a:t>
            </a:r>
            <a:br>
              <a:rPr lang="fr-FR" sz="2000" dirty="0"/>
            </a:br>
            <a:r>
              <a:rPr lang="fr-FR" sz="2000" dirty="0"/>
              <a:t>	2) Quels sont les </a:t>
            </a:r>
            <a:r>
              <a:rPr lang="fr-FR" sz="2000" u="sng" dirty="0"/>
              <a:t>inégalités</a:t>
            </a:r>
            <a:r>
              <a:rPr lang="fr-FR" sz="2000" dirty="0"/>
              <a:t> dans le logement?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7206DDC8-C867-4814-82F9-04B381E2E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2132855"/>
            <a:ext cx="5616624" cy="40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58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229600" cy="936105"/>
          </a:xfrm>
        </p:spPr>
        <p:txBody>
          <a:bodyPr>
            <a:normAutofit/>
          </a:bodyPr>
          <a:lstStyle/>
          <a:p>
            <a:br>
              <a:rPr lang="fr-FR" sz="2000" u="sng" dirty="0"/>
            </a:br>
            <a:r>
              <a:rPr lang="fr-FR" sz="2000" dirty="0"/>
              <a:t>              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EF9693-164E-43AB-8F85-20D2FBF1D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91397"/>
            <a:ext cx="7422086" cy="4525964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AAD3E282-8CA3-42B8-9E66-ECBC812AEC5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8388425" y="6126162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7FC161-96FD-4AD5-BF46-55F3D17E39FD}"/>
              </a:ext>
            </a:extLst>
          </p:cNvPr>
          <p:cNvSpPr/>
          <p:nvPr/>
        </p:nvSpPr>
        <p:spPr>
          <a:xfrm>
            <a:off x="1619672" y="476671"/>
            <a:ext cx="4807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       3) Comment se </a:t>
            </a:r>
            <a:r>
              <a:rPr lang="fr-FR" u="sng" dirty="0"/>
              <a:t>déplace</a:t>
            </a:r>
            <a:r>
              <a:rPr lang="fr-FR" dirty="0"/>
              <a:t>-t-on à Londres?</a:t>
            </a:r>
          </a:p>
        </p:txBody>
      </p:sp>
    </p:spTree>
    <p:extLst>
      <p:ext uri="{BB962C8B-B14F-4D97-AF65-F5344CB8AC3E}">
        <p14:creationId xmlns:p14="http://schemas.microsoft.com/office/powerpoint/2010/main" val="2064541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6979" y="1459467"/>
            <a:ext cx="3733482" cy="10905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4) </a:t>
            </a:r>
            <a:r>
              <a:rPr lang="en-US" sz="24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Quels</a:t>
            </a:r>
            <a:r>
              <a:rPr lang="en-US" sz="2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sont</a:t>
            </a:r>
            <a:r>
              <a:rPr lang="en-US" sz="2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les </a:t>
            </a:r>
            <a:r>
              <a:rPr lang="en-US" sz="2400" u="sng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activités</a:t>
            </a:r>
            <a:r>
              <a:rPr lang="en-US" sz="2400" u="sng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u="sng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économiques</a:t>
            </a:r>
            <a:r>
              <a:rPr lang="en-US" sz="2400" u="sng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 la </a:t>
            </a:r>
            <a:r>
              <a:rPr lang="en-US" sz="24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métropole</a:t>
            </a:r>
            <a:r>
              <a:rPr lang="en-US" sz="2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londonienne</a:t>
            </a:r>
            <a:r>
              <a:rPr lang="en-US" sz="2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E23F557-C2C4-4FD3-8EEA-9710BD724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3313" r="32912" b="-1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4C76E3-305A-48FF-BBBD-99CD50779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32079" y="2997684"/>
            <a:ext cx="3223281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421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Affichage à l'écran (4:3)</PresentationFormat>
  <Paragraphs>27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Calibri</vt:lpstr>
      <vt:lpstr>Thème Office</vt:lpstr>
      <vt:lpstr>COMPETENCE SOCLE COMMUN:              </vt:lpstr>
      <vt:lpstr>Etude de cas sur Lagos (Afrique)                                      1) Quels sont les différents quartiers d’habitation? 2) Quels sont les inégalités dans le logement?</vt:lpstr>
      <vt:lpstr>3)  Pourquoi la vie d’Ochuko est-elle difficile? </vt:lpstr>
      <vt:lpstr>4) Comment se déplace-t-on à Lagos?</vt:lpstr>
      <vt:lpstr>5) Quels sont les activités économiques de la métropole africaine (décrire les deux photos) ?</vt:lpstr>
      <vt:lpstr>6) Comment se réalise le vivre-ensemble ?</vt:lpstr>
      <vt:lpstr> </vt:lpstr>
      <vt:lpstr>               </vt:lpstr>
      <vt:lpstr>4) Quels sont les activités économiques de la métropole londonienne?</vt:lpstr>
      <vt:lpstr>5) Comment se réalise le vivre-ensemble ?</vt:lpstr>
      <vt:lpstr>COMPETENCE SOCLE COMMUN: </vt:lpstr>
      <vt:lpstr>Mise en perspective des études des deux cas    1) Lagos et Londres sont-elles des grandes métropoles mondiales? 2) Quel est le point commun des grandes métropoles mondiales?</vt:lpstr>
      <vt:lpstr>COMPETENCE SOCLE COMMUN </vt:lpstr>
      <vt:lpstr>   Sujet: Imaginer la ville du futur (Paris en 2050)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COMPETENCE SOCLE COMMUN:              </dc:title>
  <dc:creator>Mikael WOZNIAK</dc:creator>
  <cp:lastModifiedBy>Mikael WOZNIAK</cp:lastModifiedBy>
  <cp:revision>5</cp:revision>
  <dcterms:created xsi:type="dcterms:W3CDTF">2019-10-01T13:44:17Z</dcterms:created>
  <dcterms:modified xsi:type="dcterms:W3CDTF">2019-10-01T14:52:05Z</dcterms:modified>
</cp:coreProperties>
</file>