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C00FF"/>
        </a:solidFill>
        <a:effectLst>
          <a:outerShdw blurRad="50800" dist="38100" dir="5400000" rotWithShape="0">
            <a:srgbClr val="000000"/>
          </a:outerShdw>
        </a:effectLst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D"/>
          </a:solidFill>
        </a:fill>
      </a:tcStyle>
    </a:wholeTbl>
    <a:band2H>
      <a:tcTxStyle/>
      <a:tcStyle>
        <a:tcBdr/>
        <a:fill>
          <a:solidFill>
            <a:srgbClr val="E6EB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E6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BC00FF"/>
        </a:fontRef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CAFF"/>
          </a:solidFill>
        </a:fill>
      </a:tcStyle>
    </a:wholeTbl>
    <a:band2H>
      <a:tcTxStyle/>
      <a:tcStyle>
        <a:tcBdr/>
        <a:fill>
          <a:solidFill>
            <a:srgbClr val="F3E6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3"/>
    <p:restoredTop sz="94008"/>
  </p:normalViewPr>
  <p:slideViewPr>
    <p:cSldViewPr snapToGrid="0" snapToObjects="1">
      <p:cViewPr varScale="1">
        <p:scale>
          <a:sx n="48" d="100"/>
          <a:sy n="48" d="100"/>
        </p:scale>
        <p:origin x="16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package" Target="../embeddings/Feuille_de_calcul_Microsoft_Excel1.xlsx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c:style val="2"/>
  <c:chart>
    <c:title>
      <c:tx>
        <c:rich>
          <a:bodyPr rot="0"/>
          <a:lstStyle/>
          <a:p>
            <a:pPr>
              <a:defRPr sz="2800" b="0" i="0" u="none" strike="noStrike">
                <a:solidFill>
                  <a:srgbClr val="FFFFFF"/>
                </a:solidFill>
                <a:latin typeface="Helvetica Neue Light"/>
              </a:defRPr>
            </a:pPr>
            <a:r>
              <a:rPr lang="fr-FR" sz="2800" b="0" i="0" u="none" strike="noStrike">
                <a:solidFill>
                  <a:srgbClr val="FFFFFF"/>
                </a:solidFill>
                <a:latin typeface="Helvetica Neue Light"/>
              </a:rPr>
              <a:t>Facteurs de succès des projets</a:t>
            </a:r>
          </a:p>
        </c:rich>
      </c:tx>
      <c:layout>
        <c:manualLayout>
          <c:xMode val="edge"/>
          <c:yMode val="edge"/>
          <c:x val="6.5072000000000003E-3"/>
          <c:y val="0"/>
          <c:w val="0.97807500000000003"/>
          <c:h val="0.23083799999999999"/>
        </c:manualLayout>
      </c:layout>
      <c:overlay val="1"/>
      <c:spPr>
        <a:noFill/>
        <a:effectLst/>
      </c:spPr>
    </c:title>
    <c:autoTitleDeleted val="0"/>
    <c:view3D>
      <c:rotX val="80"/>
      <c:hPercent val="27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74710836847192E-2"/>
          <c:y val="0.14817365001978228"/>
          <c:w val="0.85983787908621423"/>
          <c:h val="0.50322489247380442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  <a:sp3d prstMaterial="matte"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E35-0140-ACEF-57B91CD5BDDF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35-0140-ACEF-57B91CD5BDDF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E35-0140-ACEF-57B91CD5BDDF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E35-0140-ACEF-57B91CD5BDDF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E35-0140-ACEF-57B91CD5BDDF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E35-0140-ACEF-57B91CD5BDDF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latin typeface="Helvetica Neue Light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latin typeface="Helvetica Neue Light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latin typeface="Helvetica Neue Light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latin typeface="Helvetica Neue Light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latin typeface="Helvetica Neue Light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latin typeface="Helvetica Neue Light"/>
                    </a:defRPr>
                  </a:pPr>
                  <a:endParaRPr lang="fr-F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0" i="0" u="none" strike="noStrike">
                    <a:solidFill>
                      <a:srgbClr val="FFFFFF"/>
                    </a:solidFill>
                    <a:latin typeface="Helvetica Neue Light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Implication des utilisateurs</c:v>
                </c:pt>
                <c:pt idx="1">
                  <c:v>Autres</c:v>
                </c:pt>
                <c:pt idx="2">
                  <c:v>Jalonnement du projet</c:v>
                </c:pt>
                <c:pt idx="3">
                  <c:v>Chef de projet expérimenté</c:v>
                </c:pt>
                <c:pt idx="4">
                  <c:v>Objectifs clairs</c:v>
                </c:pt>
                <c:pt idx="5">
                  <c:v>Soutien des responsables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20</c:v>
                </c:pt>
                <c:pt idx="1">
                  <c:v>25</c:v>
                </c:pt>
                <c:pt idx="2">
                  <c:v>10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E35-0140-ACEF-57B91CD5B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71223899999999996"/>
          <c:w val="1"/>
          <c:h val="0.287760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FFFFFF"/>
              </a:solidFill>
              <a:latin typeface="Helvetica Neue Light"/>
            </a:defRPr>
          </a:pPr>
          <a:endParaRPr lang="fr-F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7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4637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  <a:lvl2pPr marL="740833" indent="-296333" algn="ctr">
              <a:spcBef>
                <a:spcPts val="0"/>
              </a:spcBef>
              <a:buBlip>
                <a:blip r:embed="rId2"/>
              </a:buBlip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2pPr>
            <a:lvl3pPr marL="1185333" indent="-296333" algn="ctr">
              <a:spcBef>
                <a:spcPts val="0"/>
              </a:spcBef>
              <a:buBlip>
                <a:blip r:embed="rId2"/>
              </a:buBlip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3pPr>
            <a:lvl4pPr marL="1629833" indent="-296333" algn="ctr">
              <a:spcBef>
                <a:spcPts val="0"/>
              </a:spcBef>
              <a:buBlip>
                <a:blip r:embed="rId2"/>
              </a:buBlip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4pPr>
            <a:lvl5pPr marL="2074333" indent="-296333" algn="ctr">
              <a:spcBef>
                <a:spcPts val="0"/>
              </a:spcBef>
              <a:buBlip>
                <a:blip r:embed="rId2"/>
              </a:buBlip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3" name="Shape 93" descr="“Type a quote here.”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 descr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 descr="Rectangle aux angles arrondis"/>
          <p:cNvSpPr/>
          <p:nvPr/>
        </p:nvSpPr>
        <p:spPr>
          <a:xfrm>
            <a:off x="525245" y="2444546"/>
            <a:ext cx="12487070" cy="7313153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3175">
            <a:solidFill>
              <a:srgbClr val="C0C0C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7" name="Shape 117" descr="Rectangle aux angles arrondis"/>
          <p:cNvSpPr/>
          <p:nvPr/>
        </p:nvSpPr>
        <p:spPr>
          <a:xfrm>
            <a:off x="2731" y="-2"/>
            <a:ext cx="233596" cy="1184368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" name="Shape 118" descr="Rectangle aux angles arrondis"/>
          <p:cNvSpPr/>
          <p:nvPr/>
        </p:nvSpPr>
        <p:spPr>
          <a:xfrm>
            <a:off x="2731" y="3073612"/>
            <a:ext cx="233596" cy="1184368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" name="Shape 119" descr="Rectangle aux angles arrondis"/>
          <p:cNvSpPr/>
          <p:nvPr/>
        </p:nvSpPr>
        <p:spPr>
          <a:xfrm>
            <a:off x="2731" y="1508118"/>
            <a:ext cx="233596" cy="1184368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959650" y="717175"/>
            <a:ext cx="11099845" cy="1618772"/>
          </a:xfrm>
          <a:prstGeom prst="rect">
            <a:avLst/>
          </a:prstGeom>
        </p:spPr>
        <p:txBody>
          <a:bodyPr lIns="0" tIns="0" rIns="0" bIns="0"/>
          <a:lstStyle>
            <a:lvl1pPr algn="ctr" defTabSz="579888">
              <a:lnSpc>
                <a:spcPct val="93000"/>
              </a:lnSpc>
              <a:defRPr sz="30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Texte du titre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959650" y="2712976"/>
            <a:ext cx="11099845" cy="6136983"/>
          </a:xfrm>
          <a:prstGeom prst="rect">
            <a:avLst/>
          </a:prstGeom>
        </p:spPr>
        <p:txBody>
          <a:bodyPr lIns="0" tIns="0" rIns="0" bIns="0" anchor="t"/>
          <a:lstStyle>
            <a:lvl1pPr marL="442600" indent="-44260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Texte niveau 1</a:t>
            </a:r>
          </a:p>
          <a:p>
            <a:pPr lvl="1">
              <a:defRPr>
                <a:effectLst/>
              </a:defRPr>
            </a:pPr>
            <a:r>
              <a:t>Texte niveau 2</a:t>
            </a:r>
          </a:p>
          <a:p>
            <a:pPr lvl="2">
              <a:defRPr>
                <a:effectLst/>
              </a:defRPr>
            </a:pPr>
            <a:r>
              <a:t>Texte niveau 3</a:t>
            </a:r>
          </a:p>
          <a:p>
            <a:pPr lvl="3">
              <a:defRPr>
                <a:effectLst/>
              </a:defRPr>
            </a:pPr>
            <a:r>
              <a:t>Texte niveau 4</a:t>
            </a:r>
          </a:p>
          <a:p>
            <a:pPr lvl="4">
              <a:defRPr>
                <a:effectLst/>
              </a:defRPr>
            </a:pPr>
            <a:r>
              <a:t>Texte niveau 5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9318921" y="9040141"/>
            <a:ext cx="323479" cy="321061"/>
          </a:xfrm>
          <a:prstGeom prst="rect">
            <a:avLst/>
          </a:prstGeom>
        </p:spPr>
        <p:txBody>
          <a:bodyPr lIns="0" tIns="0" rIns="0" bIns="0" anchor="t"/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652287" y="389324"/>
            <a:ext cx="11698176" cy="1618771"/>
          </a:xfrm>
          <a:prstGeom prst="rect">
            <a:avLst/>
          </a:prstGeom>
        </p:spPr>
        <p:txBody>
          <a:bodyPr lIns="0" tIns="0" rIns="0" bIns="0"/>
          <a:lstStyle>
            <a:lvl1pPr algn="ctr" defTabSz="579888">
              <a:lnSpc>
                <a:spcPct val="93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Texte du titre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652287" y="2282669"/>
            <a:ext cx="11698176" cy="6430002"/>
          </a:xfrm>
          <a:prstGeom prst="rect">
            <a:avLst/>
          </a:prstGeom>
        </p:spPr>
        <p:txBody>
          <a:bodyPr lIns="0" tIns="0" rIns="0" bIns="0" anchor="t"/>
          <a:lstStyle>
            <a:lvl1pPr marL="442600" indent="-44260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42600" indent="0" defTabSz="579888">
              <a:lnSpc>
                <a:spcPct val="93000"/>
              </a:lnSpc>
              <a:spcBef>
                <a:spcPts val="1800"/>
              </a:spcBef>
              <a:buSzTx/>
              <a:buNone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Texte niveau 1</a:t>
            </a:r>
          </a:p>
          <a:p>
            <a:pPr lvl="1">
              <a:defRPr>
                <a:effectLst/>
              </a:defRPr>
            </a:pPr>
            <a:r>
              <a:t>Texte niveau 2</a:t>
            </a:r>
          </a:p>
          <a:p>
            <a:pPr lvl="2">
              <a:defRPr>
                <a:effectLst/>
              </a:defRPr>
            </a:pPr>
            <a:r>
              <a:t>Texte niveau 3</a:t>
            </a:r>
          </a:p>
          <a:p>
            <a:pPr lvl="3">
              <a:defRPr>
                <a:effectLst/>
              </a:defRPr>
            </a:pPr>
            <a:r>
              <a:t>Texte niveau 4</a:t>
            </a:r>
          </a:p>
          <a:p>
            <a:pPr lvl="4">
              <a:defRPr>
                <a:effectLst/>
              </a:defRPr>
            </a:pPr>
            <a:r>
              <a:t>Texte niveau 5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9332173" y="8888889"/>
            <a:ext cx="323478" cy="321060"/>
          </a:xfrm>
          <a:prstGeom prst="rect">
            <a:avLst/>
          </a:prstGeom>
        </p:spPr>
        <p:txBody>
          <a:bodyPr lIns="0" tIns="0" rIns="0" bIns="0" anchor="t"/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 descr="Image"/>
          <p:cNvSpPr>
            <a:spLocks noGrp="1"/>
          </p:cNvSpPr>
          <p:nvPr>
            <p:ph type="pic" idx="13"/>
          </p:nvPr>
        </p:nvSpPr>
        <p:spPr>
          <a:xfrm>
            <a:off x="825500" y="914400"/>
            <a:ext cx="11341100" cy="574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 descr="Image"/>
          <p:cNvSpPr>
            <a:spLocks noGrp="1"/>
          </p:cNvSpPr>
          <p:nvPr>
            <p:ph type="pic" sz="half" idx="13"/>
          </p:nvPr>
        </p:nvSpPr>
        <p:spPr>
          <a:xfrm>
            <a:off x="7200900" y="1257300"/>
            <a:ext cx="5016500" cy="721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 descr="Image"/>
          <p:cNvSpPr>
            <a:spLocks noGrp="1"/>
          </p:cNvSpPr>
          <p:nvPr>
            <p:ph type="pic" sz="half" idx="13"/>
          </p:nvPr>
        </p:nvSpPr>
        <p:spPr>
          <a:xfrm>
            <a:off x="7213600" y="2755900"/>
            <a:ext cx="5016500" cy="571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 descr="Image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5321300" cy="33813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Shape 83" descr="Image"/>
          <p:cNvSpPr>
            <a:spLocks noGrp="1"/>
          </p:cNvSpPr>
          <p:nvPr>
            <p:ph type="pic" sz="quarter" idx="14"/>
          </p:nvPr>
        </p:nvSpPr>
        <p:spPr>
          <a:xfrm>
            <a:off x="6858000" y="1270000"/>
            <a:ext cx="5316293" cy="337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 descr="Image"/>
          <p:cNvSpPr>
            <a:spLocks noGrp="1"/>
          </p:cNvSpPr>
          <p:nvPr>
            <p:ph type="pic" sz="half" idx="15"/>
          </p:nvPr>
        </p:nvSpPr>
        <p:spPr>
          <a:xfrm>
            <a:off x="1143000" y="1244600"/>
            <a:ext cx="5219700" cy="721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12534900" y="9311678"/>
            <a:ext cx="312015" cy="31234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536221" y="9311678"/>
            <a:ext cx="312015" cy="3123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 descr="COURS DE GESTON DE PROJET…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COURS DE GESTON DE PROJET</a:t>
            </a:r>
          </a:p>
          <a:p>
            <a:pPr>
              <a:defRPr sz="3600"/>
            </a:pPr>
            <a:r>
              <a:t>SUPPORT DE PRESENTATION</a:t>
            </a:r>
          </a:p>
        </p:txBody>
      </p:sp>
      <p:sp>
        <p:nvSpPr>
          <p:cNvPr id="141" name="Shape 141" descr="Rédigé par:…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500"/>
            </a:pPr>
            <a:r>
              <a:t>Rédigé par:</a:t>
            </a:r>
          </a:p>
          <a:p>
            <a:pPr>
              <a:defRPr sz="2500"/>
            </a:pPr>
            <a:r>
              <a:t>ASCENSI Carole</a:t>
            </a:r>
          </a:p>
        </p:txBody>
      </p:sp>
      <p:sp>
        <p:nvSpPr>
          <p:cNvPr id="142" name="Shape 142" descr="Numéro de diapositive"/>
          <p:cNvSpPr>
            <a:spLocks noGrp="1"/>
          </p:cNvSpPr>
          <p:nvPr>
            <p:ph type="sldNum" sz="quarter" idx="4294967295"/>
          </p:nvPr>
        </p:nvSpPr>
        <p:spPr>
          <a:xfrm>
            <a:off x="12635076" y="9311677"/>
            <a:ext cx="213158" cy="3123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1</a:t>
            </a:fld>
            <a:endParaRPr/>
          </a:p>
        </p:txBody>
      </p:sp>
      <p:grpSp>
        <p:nvGrpSpPr>
          <p:cNvPr id="145" name="Group 145" descr="pasted-image.tiff"/>
          <p:cNvGrpSpPr/>
          <p:nvPr/>
        </p:nvGrpSpPr>
        <p:grpSpPr>
          <a:xfrm>
            <a:off x="11277600" y="7620000"/>
            <a:ext cx="1651000" cy="1676400"/>
            <a:chOff x="0" y="0"/>
            <a:chExt cx="1651000" cy="1676400"/>
          </a:xfrm>
        </p:grpSpPr>
        <p:pic>
          <p:nvPicPr>
            <p:cNvPr id="143" name="image1.ti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0" y="190500"/>
              <a:ext cx="1270000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image3.png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1000" cy="167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 descr="LES TROIS PILIERS DE…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820367"/>
          </a:xfrm>
          <a:prstGeom prst="rect">
            <a:avLst/>
          </a:prstGeom>
        </p:spPr>
        <p:txBody>
          <a:bodyPr/>
          <a:lstStyle/>
          <a:p>
            <a:pPr algn="ctr">
              <a:defRPr sz="3600"/>
            </a:pPr>
            <a:r>
              <a:t>LES TROIS PILIERS DE </a:t>
            </a:r>
          </a:p>
          <a:p>
            <a:pPr algn="ctr">
              <a:defRPr sz="3600"/>
            </a:pPr>
            <a:r>
              <a:t>LA GESTION DE PROJET</a:t>
            </a:r>
          </a:p>
        </p:txBody>
      </p:sp>
      <p:grpSp>
        <p:nvGrpSpPr>
          <p:cNvPr id="209" name="Group 209" descr="ORGANISATION"/>
          <p:cNvGrpSpPr/>
          <p:nvPr/>
        </p:nvGrpSpPr>
        <p:grpSpPr>
          <a:xfrm>
            <a:off x="3061562" y="4167974"/>
            <a:ext cx="1192992" cy="4739240"/>
            <a:chOff x="0" y="0"/>
            <a:chExt cx="1192991" cy="4739238"/>
          </a:xfrm>
        </p:grpSpPr>
        <p:sp>
          <p:nvSpPr>
            <p:cNvPr id="207" name="Shape 207" descr="ORGANISATION"/>
            <p:cNvSpPr/>
            <p:nvPr/>
          </p:nvSpPr>
          <p:spPr>
            <a:xfrm rot="16219889">
              <a:off x="-1591991" y="2002631"/>
              <a:ext cx="4351574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68FFF9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ORGANISATION</a:t>
              </a:r>
            </a:p>
          </p:txBody>
        </p:sp>
        <p:pic>
          <p:nvPicPr>
            <p:cNvPr id="208" name="image9.png" descr="ORGANISATION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19889">
              <a:off x="-1769792" y="1786803"/>
              <a:ext cx="4732575" cy="116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" name="Group 212" descr="ANIMATION"/>
          <p:cNvGrpSpPr/>
          <p:nvPr/>
        </p:nvGrpSpPr>
        <p:grpSpPr>
          <a:xfrm>
            <a:off x="8303193" y="4149216"/>
            <a:ext cx="1176162" cy="4628675"/>
            <a:chOff x="0" y="0"/>
            <a:chExt cx="1176161" cy="4628674"/>
          </a:xfrm>
        </p:grpSpPr>
        <p:sp>
          <p:nvSpPr>
            <p:cNvPr id="210" name="Shape 210" descr="ANIMATION"/>
            <p:cNvSpPr/>
            <p:nvPr/>
          </p:nvSpPr>
          <p:spPr>
            <a:xfrm rot="16207828">
              <a:off x="-1547135" y="1947393"/>
              <a:ext cx="4245032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3AC4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ANIMATION</a:t>
              </a:r>
            </a:p>
          </p:txBody>
        </p:sp>
        <p:pic>
          <p:nvPicPr>
            <p:cNvPr id="211" name="image10.png" descr="ANIMATIO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7828">
              <a:off x="-1724936" y="1731521"/>
              <a:ext cx="4626033" cy="116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5" name="Group 215" descr="GESTION"/>
          <p:cNvGrpSpPr/>
          <p:nvPr/>
        </p:nvGrpSpPr>
        <p:grpSpPr>
          <a:xfrm>
            <a:off x="5906394" y="4189793"/>
            <a:ext cx="1165633" cy="4606630"/>
            <a:chOff x="0" y="0"/>
            <a:chExt cx="1165631" cy="4606629"/>
          </a:xfrm>
        </p:grpSpPr>
        <p:sp>
          <p:nvSpPr>
            <p:cNvPr id="213" name="Shape 213" descr="GESTION"/>
            <p:cNvSpPr/>
            <p:nvPr/>
          </p:nvSpPr>
          <p:spPr>
            <a:xfrm rot="16200000">
              <a:off x="-1542700" y="1936401"/>
              <a:ext cx="4225630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6B20F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GESTION</a:t>
              </a:r>
            </a:p>
          </p:txBody>
        </p:sp>
        <p:pic>
          <p:nvPicPr>
            <p:cNvPr id="214" name="image11.png" descr="GESTION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1720500" y="1720499"/>
              <a:ext cx="4606631" cy="116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" name="Group 218" descr="PROJET"/>
          <p:cNvGrpSpPr/>
          <p:nvPr/>
        </p:nvGrpSpPr>
        <p:grpSpPr>
          <a:xfrm>
            <a:off x="3269589" y="3196732"/>
            <a:ext cx="6051683" cy="1165633"/>
            <a:chOff x="0" y="-1"/>
            <a:chExt cx="6051682" cy="1165631"/>
          </a:xfrm>
        </p:grpSpPr>
        <p:sp>
          <p:nvSpPr>
            <p:cNvPr id="216" name="Shape 216" descr="PROJET"/>
            <p:cNvSpPr/>
            <p:nvPr/>
          </p:nvSpPr>
          <p:spPr>
            <a:xfrm>
              <a:off x="190499" y="203200"/>
              <a:ext cx="5670684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7BFF5C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PROJET</a:t>
              </a:r>
            </a:p>
          </p:txBody>
        </p:sp>
        <p:pic>
          <p:nvPicPr>
            <p:cNvPr id="217" name="image12.png" descr="PROJET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6051684" cy="1165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 descr="Monde totalement nouveau pour les étudiants!!"/>
          <p:cNvSpPr>
            <a:spLocks noGrp="1"/>
          </p:cNvSpPr>
          <p:nvPr>
            <p:ph type="title"/>
          </p:nvPr>
        </p:nvSpPr>
        <p:spPr>
          <a:xfrm>
            <a:off x="787400" y="253999"/>
            <a:ext cx="11430000" cy="13571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Monde totalement nouveau pour les étudiants!!</a:t>
            </a:r>
          </a:p>
        </p:txBody>
      </p:sp>
      <p:pic>
        <p:nvPicPr>
          <p:cNvPr id="221" name="image11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7727" y="718568"/>
            <a:ext cx="2360645" cy="15092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22" name="Table 222" descr="Tableau"/>
          <p:cNvGraphicFramePr/>
          <p:nvPr/>
        </p:nvGraphicFramePr>
        <p:xfrm>
          <a:off x="1181483" y="3879201"/>
          <a:ext cx="11430002" cy="571500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28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2EC7F6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Seul (voir en binôme)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0D0D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En équipe (éventuellement multi-nationales multi-compétences)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3AD6FF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Un problème technique unique assez délimité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0B25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Des problèmes divers et multiples par toujours clairement identifiés/définis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1AD5FF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Un problème avec une solution unique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3000">
                          <a:solidFill>
                            <a:srgbClr val="FF1237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  <a:r>
                        <a:t>Ayant plusieurs solutions possibles (trouver le meilleur compromis: coût, délai, </a:t>
                      </a:r>
                      <a:r>
                        <a:rPr>
                          <a:solidFill>
                            <a:srgbClr val="FFFFFF"/>
                          </a:solidFill>
                        </a:rPr>
                        <a:t>rentabilité)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2AD3FF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Encadré par et réalisé pour un professeur compétent techniquement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081B"/>
                          </a:solidFill>
                          <a:effectLst>
                            <a:outerShdw blurRad="38100" dist="63500" dir="5400000" rotWithShape="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Pour un client et encadré par un chef pas forcément compétents techniquement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3" name="Shape 223" descr="Un étudient doit résoudre"/>
          <p:cNvSpPr/>
          <p:nvPr/>
        </p:nvSpPr>
        <p:spPr>
          <a:xfrm>
            <a:off x="447332" y="2638232"/>
            <a:ext cx="5723004" cy="63480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 b="1">
                <a:solidFill>
                  <a:srgbClr val="3C1A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Un étudient doit résoudre</a:t>
            </a:r>
          </a:p>
        </p:txBody>
      </p:sp>
      <p:sp>
        <p:nvSpPr>
          <p:cNvPr id="224" name="Shape 224" descr="Un professionnel doit résoudre"/>
          <p:cNvSpPr/>
          <p:nvPr/>
        </p:nvSpPr>
        <p:spPr>
          <a:xfrm>
            <a:off x="6327795" y="2638232"/>
            <a:ext cx="6657785" cy="63480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5A3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Un professionnel doit résoudre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 descr="METHODE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047850"/>
          </a:xfrm>
          <a:prstGeom prst="rect">
            <a:avLst/>
          </a:prstGeom>
        </p:spPr>
        <p:txBody>
          <a:bodyPr/>
          <a:lstStyle>
            <a:lvl1pPr algn="ctr">
              <a:defRPr sz="3900"/>
            </a:lvl1pPr>
          </a:lstStyle>
          <a:p>
            <a:r>
              <a:t>METHODE</a:t>
            </a:r>
          </a:p>
        </p:txBody>
      </p:sp>
      <p:sp>
        <p:nvSpPr>
          <p:cNvPr id="227" name="Shape 227" descr="CADRAGE – PREPARATION – SUIVI…"/>
          <p:cNvSpPr>
            <a:spLocks noGrp="1"/>
          </p:cNvSpPr>
          <p:nvPr>
            <p:ph type="body" idx="1"/>
          </p:nvPr>
        </p:nvSpPr>
        <p:spPr>
          <a:xfrm>
            <a:off x="505767" y="1387369"/>
            <a:ext cx="12295834" cy="7550985"/>
          </a:xfrm>
          <a:prstGeom prst="rect">
            <a:avLst/>
          </a:prstGeom>
        </p:spPr>
        <p:txBody>
          <a:bodyPr/>
          <a:lstStyle/>
          <a:p>
            <a:pPr marL="226695" indent="-226695" algn="ctr" defTabSz="297940">
              <a:spcBef>
                <a:spcPts val="1800"/>
              </a:spcBef>
              <a:buBlip>
                <a:blip r:embed="rId2"/>
              </a:buBlip>
              <a:defRPr sz="3500">
                <a:solidFill>
                  <a:srgbClr val="1221FF"/>
                </a:solidFill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CADRAGE – PREPARATION – SUIVI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18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endParaRPr/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 u="sng">
                <a:solidFill>
                  <a:srgbClr val="1497FC"/>
                </a:solidFill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CADRAGE :</a:t>
            </a:r>
            <a:r>
              <a:rPr u="none">
                <a:solidFill>
                  <a:srgbClr val="FFFFFF"/>
                </a:solidFill>
              </a:rPr>
              <a:t>        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-Définition du Projet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 u="sng">
                <a:solidFill>
                  <a:srgbClr val="1497FC"/>
                </a:solidFill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PREPARATION : 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-Mettre en place les équipes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-Découpage, planification et gestion des coûts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 u="sng">
                <a:solidFill>
                  <a:srgbClr val="1497FC"/>
                </a:solidFill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SUIVI :</a:t>
            </a:r>
            <a:r>
              <a:rPr u="none">
                <a:solidFill>
                  <a:srgbClr val="FFFFFF"/>
                </a:solidFill>
              </a:rPr>
              <a:t>		     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-Lancement des actions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-Analyse périodique de l’avancement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-Synthèse</a:t>
            </a:r>
          </a:p>
          <a:p>
            <a:pPr marL="226695" indent="-226695" defTabSz="297940">
              <a:spcBef>
                <a:spcPts val="1800"/>
              </a:spcBef>
              <a:buBlip>
                <a:blip r:embed="rId2"/>
              </a:buBlip>
              <a:defRPr sz="2500">
                <a:effectLst>
                  <a:outerShdw blurRad="25400" dist="19431" dir="5400000" rotWithShape="0">
                    <a:srgbClr val="000000"/>
                  </a:outerShdw>
                </a:effectLst>
              </a:defRPr>
            </a:pPr>
            <a:r>
              <a:t>-Actions correctives si nécessaire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 descr="CADRAGE DU PROJET"/>
          <p:cNvSpPr>
            <a:spLocks noGrp="1"/>
          </p:cNvSpPr>
          <p:nvPr>
            <p:ph type="title"/>
          </p:nvPr>
        </p:nvSpPr>
        <p:spPr>
          <a:xfrm>
            <a:off x="652287" y="389323"/>
            <a:ext cx="6072811" cy="1618773"/>
          </a:xfrm>
          <a:prstGeom prst="rect">
            <a:avLst/>
          </a:prstGeom>
        </p:spPr>
        <p:txBody>
          <a:bodyPr/>
          <a:lstStyle>
            <a:lvl1pPr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4000">
                <a:solidFill>
                  <a:srgbClr val="0000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CADRAGE DU PROJET</a:t>
            </a:r>
          </a:p>
        </p:txBody>
      </p:sp>
      <p:sp>
        <p:nvSpPr>
          <p:cNvPr id="230" name="Shape 230" descr="7 points sont à présenter…"/>
          <p:cNvSpPr>
            <a:spLocks noGrp="1"/>
          </p:cNvSpPr>
          <p:nvPr>
            <p:ph type="body" idx="1"/>
          </p:nvPr>
        </p:nvSpPr>
        <p:spPr>
          <a:xfrm>
            <a:off x="652287" y="2282669"/>
            <a:ext cx="11698176" cy="6430002"/>
          </a:xfrm>
          <a:prstGeom prst="rect">
            <a:avLst/>
          </a:prstGeom>
        </p:spPr>
        <p:txBody>
          <a:bodyPr/>
          <a:lstStyle/>
          <a:p>
            <a:pPr marL="512905" indent="-408130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7 points sont à présenter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-LE PROJET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-LES OBJECTIFS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endParaRPr/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-LA TECHNIQUE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-LE PLANNING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-LES MOYENS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endParaRPr/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-LE MANAGEMENT DU PROJET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-LA COMMUNICATION</a:t>
            </a:r>
          </a:p>
        </p:txBody>
      </p:sp>
      <p:grpSp>
        <p:nvGrpSpPr>
          <p:cNvPr id="235" name="Group 235" descr="Grouper"/>
          <p:cNvGrpSpPr/>
          <p:nvPr/>
        </p:nvGrpSpPr>
        <p:grpSpPr>
          <a:xfrm>
            <a:off x="4675773" y="2788791"/>
            <a:ext cx="5084659" cy="1393375"/>
            <a:chOff x="0" y="0"/>
            <a:chExt cx="5084658" cy="1393374"/>
          </a:xfrm>
        </p:grpSpPr>
        <p:sp>
          <p:nvSpPr>
            <p:cNvPr id="231" name="Shape 231" descr="Figure"/>
            <p:cNvSpPr/>
            <p:nvPr/>
          </p:nvSpPr>
          <p:spPr>
            <a:xfrm>
              <a:off x="1181166" y="-1"/>
              <a:ext cx="3903493" cy="139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2" name="Shape 232" descr="Ovale"/>
            <p:cNvSpPr/>
            <p:nvPr/>
          </p:nvSpPr>
          <p:spPr>
            <a:xfrm>
              <a:off x="-1" y="1150370"/>
              <a:ext cx="253005" cy="9031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3" name="Shape 233" descr="Figure"/>
            <p:cNvSpPr/>
            <p:nvPr/>
          </p:nvSpPr>
          <p:spPr>
            <a:xfrm>
              <a:off x="1374534" y="74829"/>
              <a:ext cx="3570972" cy="1183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13361" y="13350"/>
                  </a:moveTo>
                  <a:cubicBezTo>
                    <a:pt x="13361" y="12179"/>
                    <a:pt x="12480" y="11231"/>
                    <a:pt x="11394" y="11231"/>
                  </a:cubicBezTo>
                  <a:cubicBezTo>
                    <a:pt x="10307" y="11231"/>
                    <a:pt x="9426" y="12179"/>
                    <a:pt x="9426" y="13350"/>
                  </a:cubicBezTo>
                  <a:cubicBezTo>
                    <a:pt x="9426" y="14520"/>
                    <a:pt x="10307" y="15468"/>
                    <a:pt x="11394" y="15468"/>
                  </a:cubicBezTo>
                  <a:cubicBezTo>
                    <a:pt x="12480" y="15468"/>
                    <a:pt x="13361" y="14520"/>
                    <a:pt x="13361" y="13350"/>
                  </a:cubicBezTo>
                  <a:close/>
                  <a:moveTo>
                    <a:pt x="3721" y="16826"/>
                  </a:moveTo>
                  <a:cubicBezTo>
                    <a:pt x="3721" y="16046"/>
                    <a:pt x="3134" y="15413"/>
                    <a:pt x="2409" y="15413"/>
                  </a:cubicBezTo>
                  <a:cubicBezTo>
                    <a:pt x="1685" y="15413"/>
                    <a:pt x="1097" y="16046"/>
                    <a:pt x="1097" y="16826"/>
                  </a:cubicBezTo>
                  <a:cubicBezTo>
                    <a:pt x="1097" y="17606"/>
                    <a:pt x="1685" y="18238"/>
                    <a:pt x="2409" y="18238"/>
                  </a:cubicBezTo>
                  <a:cubicBezTo>
                    <a:pt x="3134" y="18238"/>
                    <a:pt x="3721" y="17606"/>
                    <a:pt x="3721" y="16826"/>
                  </a:cubicBezTo>
                  <a:close/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4" name="Shape 234" descr="Le « QUOI »"/>
            <p:cNvSpPr/>
            <p:nvPr/>
          </p:nvSpPr>
          <p:spPr>
            <a:xfrm>
              <a:off x="2141959" y="447430"/>
              <a:ext cx="1712636" cy="43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Le « QUOI »</a:t>
              </a:r>
            </a:p>
          </p:txBody>
        </p:sp>
      </p:grpSp>
      <p:grpSp>
        <p:nvGrpSpPr>
          <p:cNvPr id="240" name="Group 240" descr="Grouper"/>
          <p:cNvGrpSpPr/>
          <p:nvPr/>
        </p:nvGrpSpPr>
        <p:grpSpPr>
          <a:xfrm>
            <a:off x="5976937" y="4739511"/>
            <a:ext cx="5084659" cy="1393375"/>
            <a:chOff x="0" y="0"/>
            <a:chExt cx="5084658" cy="1393374"/>
          </a:xfrm>
        </p:grpSpPr>
        <p:sp>
          <p:nvSpPr>
            <p:cNvPr id="236" name="Shape 236" descr="Figure"/>
            <p:cNvSpPr/>
            <p:nvPr/>
          </p:nvSpPr>
          <p:spPr>
            <a:xfrm>
              <a:off x="1181166" y="-1"/>
              <a:ext cx="3903493" cy="139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7" name="Shape 237" descr="Ovale"/>
            <p:cNvSpPr/>
            <p:nvPr/>
          </p:nvSpPr>
          <p:spPr>
            <a:xfrm>
              <a:off x="0" y="1150370"/>
              <a:ext cx="253005" cy="9031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8" name="Shape 238" descr="Figure"/>
            <p:cNvSpPr/>
            <p:nvPr/>
          </p:nvSpPr>
          <p:spPr>
            <a:xfrm>
              <a:off x="1374534" y="74829"/>
              <a:ext cx="3570972" cy="1183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13361" y="13350"/>
                  </a:moveTo>
                  <a:cubicBezTo>
                    <a:pt x="13361" y="12179"/>
                    <a:pt x="12480" y="11231"/>
                    <a:pt x="11394" y="11231"/>
                  </a:cubicBezTo>
                  <a:cubicBezTo>
                    <a:pt x="10307" y="11231"/>
                    <a:pt x="9426" y="12179"/>
                    <a:pt x="9426" y="13350"/>
                  </a:cubicBezTo>
                  <a:cubicBezTo>
                    <a:pt x="9426" y="14520"/>
                    <a:pt x="10307" y="15468"/>
                    <a:pt x="11394" y="15468"/>
                  </a:cubicBezTo>
                  <a:cubicBezTo>
                    <a:pt x="12480" y="15468"/>
                    <a:pt x="13361" y="14520"/>
                    <a:pt x="13361" y="13350"/>
                  </a:cubicBezTo>
                  <a:close/>
                  <a:moveTo>
                    <a:pt x="3721" y="16826"/>
                  </a:moveTo>
                  <a:cubicBezTo>
                    <a:pt x="3721" y="16046"/>
                    <a:pt x="3134" y="15413"/>
                    <a:pt x="2409" y="15413"/>
                  </a:cubicBezTo>
                  <a:cubicBezTo>
                    <a:pt x="1685" y="15413"/>
                    <a:pt x="1097" y="16046"/>
                    <a:pt x="1097" y="16826"/>
                  </a:cubicBezTo>
                  <a:cubicBezTo>
                    <a:pt x="1097" y="17606"/>
                    <a:pt x="1685" y="18238"/>
                    <a:pt x="2409" y="18238"/>
                  </a:cubicBezTo>
                  <a:cubicBezTo>
                    <a:pt x="3134" y="18238"/>
                    <a:pt x="3721" y="17606"/>
                    <a:pt x="3721" y="16826"/>
                  </a:cubicBezTo>
                  <a:close/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9" name="Shape 239" descr="Le « COMMENT »"/>
            <p:cNvSpPr/>
            <p:nvPr/>
          </p:nvSpPr>
          <p:spPr>
            <a:xfrm>
              <a:off x="1777293" y="447430"/>
              <a:ext cx="2441968" cy="43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Le « COMMENT »</a:t>
              </a:r>
            </a:p>
          </p:txBody>
        </p:sp>
      </p:grpSp>
      <p:grpSp>
        <p:nvGrpSpPr>
          <p:cNvPr id="245" name="Group 245" descr="Grouper"/>
          <p:cNvGrpSpPr/>
          <p:nvPr/>
        </p:nvGrpSpPr>
        <p:grpSpPr>
          <a:xfrm>
            <a:off x="7556773" y="7155371"/>
            <a:ext cx="5084659" cy="1393375"/>
            <a:chOff x="0" y="0"/>
            <a:chExt cx="5084658" cy="1393374"/>
          </a:xfrm>
        </p:grpSpPr>
        <p:sp>
          <p:nvSpPr>
            <p:cNvPr id="241" name="Shape 241" descr="Figure"/>
            <p:cNvSpPr/>
            <p:nvPr/>
          </p:nvSpPr>
          <p:spPr>
            <a:xfrm>
              <a:off x="1181166" y="-1"/>
              <a:ext cx="3903493" cy="139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2" name="Shape 242" descr="Ovale"/>
            <p:cNvSpPr/>
            <p:nvPr/>
          </p:nvSpPr>
          <p:spPr>
            <a:xfrm>
              <a:off x="0" y="1150370"/>
              <a:ext cx="253005" cy="9031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3" name="Shape 243" descr="Figure"/>
            <p:cNvSpPr/>
            <p:nvPr/>
          </p:nvSpPr>
          <p:spPr>
            <a:xfrm>
              <a:off x="1374534" y="74829"/>
              <a:ext cx="3570972" cy="1183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13361" y="13350"/>
                  </a:moveTo>
                  <a:cubicBezTo>
                    <a:pt x="13361" y="12179"/>
                    <a:pt x="12480" y="11231"/>
                    <a:pt x="11394" y="11231"/>
                  </a:cubicBezTo>
                  <a:cubicBezTo>
                    <a:pt x="10307" y="11231"/>
                    <a:pt x="9426" y="12179"/>
                    <a:pt x="9426" y="13350"/>
                  </a:cubicBezTo>
                  <a:cubicBezTo>
                    <a:pt x="9426" y="14520"/>
                    <a:pt x="10307" y="15468"/>
                    <a:pt x="11394" y="15468"/>
                  </a:cubicBezTo>
                  <a:cubicBezTo>
                    <a:pt x="12480" y="15468"/>
                    <a:pt x="13361" y="14520"/>
                    <a:pt x="13361" y="13350"/>
                  </a:cubicBezTo>
                  <a:close/>
                  <a:moveTo>
                    <a:pt x="3721" y="16826"/>
                  </a:moveTo>
                  <a:cubicBezTo>
                    <a:pt x="3721" y="16046"/>
                    <a:pt x="3134" y="15413"/>
                    <a:pt x="2409" y="15413"/>
                  </a:cubicBezTo>
                  <a:cubicBezTo>
                    <a:pt x="1685" y="15413"/>
                    <a:pt x="1097" y="16046"/>
                    <a:pt x="1097" y="16826"/>
                  </a:cubicBezTo>
                  <a:cubicBezTo>
                    <a:pt x="1097" y="17606"/>
                    <a:pt x="1685" y="18238"/>
                    <a:pt x="2409" y="18238"/>
                  </a:cubicBezTo>
                  <a:cubicBezTo>
                    <a:pt x="3134" y="18238"/>
                    <a:pt x="3721" y="17606"/>
                    <a:pt x="3721" y="16826"/>
                  </a:cubicBezTo>
                  <a:close/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4" name="Shape 244" descr="L'ORGANISATION"/>
            <p:cNvSpPr/>
            <p:nvPr/>
          </p:nvSpPr>
          <p:spPr>
            <a:xfrm>
              <a:off x="1739094" y="447430"/>
              <a:ext cx="2518366" cy="43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L'ORGANISATION</a:t>
              </a:r>
            </a:p>
          </p:txBody>
        </p:sp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 descr="Rectangle aux angles arrondis"/>
          <p:cNvSpPr/>
          <p:nvPr/>
        </p:nvSpPr>
        <p:spPr>
          <a:xfrm>
            <a:off x="4555778" y="2510116"/>
            <a:ext cx="2881002" cy="1487631"/>
          </a:xfrm>
          <a:prstGeom prst="roundRect">
            <a:avLst>
              <a:gd name="adj" fmla="val 134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8" name="Shape 248" descr="Rectangle aux angles arrondis"/>
          <p:cNvSpPr/>
          <p:nvPr/>
        </p:nvSpPr>
        <p:spPr>
          <a:xfrm>
            <a:off x="8924407" y="2415860"/>
            <a:ext cx="2881002" cy="1487631"/>
          </a:xfrm>
          <a:prstGeom prst="roundRect">
            <a:avLst>
              <a:gd name="adj" fmla="val 134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9" name="Shape 249" descr="Rectangle aux angles arrondis"/>
          <p:cNvSpPr/>
          <p:nvPr/>
        </p:nvSpPr>
        <p:spPr>
          <a:xfrm>
            <a:off x="4463569" y="6692280"/>
            <a:ext cx="2881003" cy="1487631"/>
          </a:xfrm>
          <a:prstGeom prst="roundRect">
            <a:avLst>
              <a:gd name="adj" fmla="val 134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0" name="Shape 250" descr="Rectangle aux angles arrondis"/>
          <p:cNvSpPr/>
          <p:nvPr/>
        </p:nvSpPr>
        <p:spPr>
          <a:xfrm>
            <a:off x="8924407" y="6692280"/>
            <a:ext cx="2881002" cy="1487631"/>
          </a:xfrm>
          <a:prstGeom prst="roundRect">
            <a:avLst>
              <a:gd name="adj" fmla="val 134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1" name="Shape 251" descr="Ligne"/>
          <p:cNvSpPr/>
          <p:nvPr/>
        </p:nvSpPr>
        <p:spPr>
          <a:xfrm>
            <a:off x="9854686" y="2415860"/>
            <a:ext cx="2051" cy="148763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Shape 252" descr="Ligne"/>
          <p:cNvSpPr/>
          <p:nvPr/>
        </p:nvSpPr>
        <p:spPr>
          <a:xfrm>
            <a:off x="10875126" y="2415860"/>
            <a:ext cx="2051" cy="148763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Shape 253" descr="Ligne"/>
          <p:cNvSpPr/>
          <p:nvPr/>
        </p:nvSpPr>
        <p:spPr>
          <a:xfrm>
            <a:off x="8924406" y="3159673"/>
            <a:ext cx="2881003" cy="205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hape 254" descr="Ligne"/>
          <p:cNvSpPr/>
          <p:nvPr/>
        </p:nvSpPr>
        <p:spPr>
          <a:xfrm>
            <a:off x="5486058" y="6692280"/>
            <a:ext cx="2051" cy="148763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Shape 255" descr="Ligne"/>
          <p:cNvSpPr/>
          <p:nvPr/>
        </p:nvSpPr>
        <p:spPr>
          <a:xfrm>
            <a:off x="6508546" y="6692280"/>
            <a:ext cx="2051" cy="148763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Shape 256" descr="Ligne"/>
          <p:cNvSpPr/>
          <p:nvPr/>
        </p:nvSpPr>
        <p:spPr>
          <a:xfrm>
            <a:off x="4463568" y="7528303"/>
            <a:ext cx="2881003" cy="205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hape 257" descr="Ligne"/>
          <p:cNvSpPr/>
          <p:nvPr/>
        </p:nvSpPr>
        <p:spPr>
          <a:xfrm>
            <a:off x="8924406" y="7528303"/>
            <a:ext cx="2881003" cy="205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Shape 258" descr="Ligne"/>
          <p:cNvSpPr/>
          <p:nvPr/>
        </p:nvSpPr>
        <p:spPr>
          <a:xfrm>
            <a:off x="9854686" y="6692280"/>
            <a:ext cx="2051" cy="148763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Shape 259" descr="Ligne"/>
          <p:cNvSpPr/>
          <p:nvPr/>
        </p:nvSpPr>
        <p:spPr>
          <a:xfrm>
            <a:off x="10969384" y="6692280"/>
            <a:ext cx="2051" cy="148763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Shape 260" descr="Rectangle aux angles arrondis"/>
          <p:cNvSpPr/>
          <p:nvPr/>
        </p:nvSpPr>
        <p:spPr>
          <a:xfrm>
            <a:off x="2605058" y="6598022"/>
            <a:ext cx="1114699" cy="1301165"/>
          </a:xfrm>
          <a:prstGeom prst="roundRect">
            <a:avLst>
              <a:gd name="adj" fmla="val 181"/>
            </a:avLst>
          </a:prstGeom>
          <a:solidFill>
            <a:srgbClr val="0000FF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1" name="Shape 261" descr="Ligne"/>
          <p:cNvSpPr/>
          <p:nvPr/>
        </p:nvSpPr>
        <p:spPr>
          <a:xfrm flipH="1" flipV="1">
            <a:off x="3713607" y="6593925"/>
            <a:ext cx="756110" cy="104503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2" name="Shape 262" descr="Ligne"/>
          <p:cNvSpPr/>
          <p:nvPr/>
        </p:nvSpPr>
        <p:spPr>
          <a:xfrm flipH="1">
            <a:off x="3713607" y="7528303"/>
            <a:ext cx="756111" cy="370884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Shape 263" descr="Ligne"/>
          <p:cNvSpPr/>
          <p:nvPr/>
        </p:nvSpPr>
        <p:spPr>
          <a:xfrm flipH="1">
            <a:off x="3713607" y="7155371"/>
            <a:ext cx="756111" cy="2051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Shape 264" descr="Ligne"/>
          <p:cNvSpPr/>
          <p:nvPr/>
        </p:nvSpPr>
        <p:spPr>
          <a:xfrm>
            <a:off x="7715452" y="3159673"/>
            <a:ext cx="930283" cy="2051"/>
          </a:xfrm>
          <a:prstGeom prst="line">
            <a:avLst/>
          </a:prstGeom>
          <a:ln w="1270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hape 265" descr="Ligne"/>
          <p:cNvSpPr/>
          <p:nvPr/>
        </p:nvSpPr>
        <p:spPr>
          <a:xfrm>
            <a:off x="7623244" y="7341837"/>
            <a:ext cx="930282" cy="2051"/>
          </a:xfrm>
          <a:prstGeom prst="line">
            <a:avLst/>
          </a:prstGeom>
          <a:ln w="1270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Shape 266" descr="VUE D'ENSEMBLE"/>
          <p:cNvSpPr/>
          <p:nvPr/>
        </p:nvSpPr>
        <p:spPr>
          <a:xfrm>
            <a:off x="4686918" y="743813"/>
            <a:ext cx="3159677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VUE D'ENSEMBLE</a:t>
            </a:r>
          </a:p>
        </p:txBody>
      </p:sp>
      <p:sp>
        <p:nvSpPr>
          <p:cNvPr id="267" name="Shape 267" descr="Ligne"/>
          <p:cNvSpPr/>
          <p:nvPr/>
        </p:nvSpPr>
        <p:spPr>
          <a:xfrm flipV="1">
            <a:off x="4555777" y="1481480"/>
            <a:ext cx="1487632" cy="1034785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Shape 268" descr="Ligne"/>
          <p:cNvSpPr/>
          <p:nvPr/>
        </p:nvSpPr>
        <p:spPr>
          <a:xfrm flipH="1" flipV="1">
            <a:off x="6037259" y="1481480"/>
            <a:ext cx="1405668" cy="1034785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Shape 269" descr="DECOUPAGE"/>
          <p:cNvSpPr/>
          <p:nvPr/>
        </p:nvSpPr>
        <p:spPr>
          <a:xfrm>
            <a:off x="9110873" y="743813"/>
            <a:ext cx="3159676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DECOUPAGE</a:t>
            </a:r>
          </a:p>
        </p:txBody>
      </p:sp>
      <p:sp>
        <p:nvSpPr>
          <p:cNvPr id="270" name="Shape 270" descr="Ligne"/>
          <p:cNvSpPr/>
          <p:nvPr/>
        </p:nvSpPr>
        <p:spPr>
          <a:xfrm>
            <a:off x="6043406" y="1704830"/>
            <a:ext cx="2052" cy="618823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Shape 271" descr="Ligne"/>
          <p:cNvSpPr/>
          <p:nvPr/>
        </p:nvSpPr>
        <p:spPr>
          <a:xfrm>
            <a:off x="10317777" y="1610572"/>
            <a:ext cx="2052" cy="618823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Shape 272" descr="ANALYSE"/>
          <p:cNvSpPr/>
          <p:nvPr/>
        </p:nvSpPr>
        <p:spPr>
          <a:xfrm>
            <a:off x="4834451" y="5409558"/>
            <a:ext cx="2415862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ANALYSE</a:t>
            </a:r>
          </a:p>
        </p:txBody>
      </p:sp>
      <p:sp>
        <p:nvSpPr>
          <p:cNvPr id="273" name="Shape 273" descr="SYNTHESE"/>
          <p:cNvSpPr/>
          <p:nvPr/>
        </p:nvSpPr>
        <p:spPr>
          <a:xfrm>
            <a:off x="9110873" y="5409558"/>
            <a:ext cx="2694536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SYNTHESE</a:t>
            </a:r>
          </a:p>
        </p:txBody>
      </p:sp>
      <p:sp>
        <p:nvSpPr>
          <p:cNvPr id="274" name="Shape 274" descr="Ligne"/>
          <p:cNvSpPr/>
          <p:nvPr/>
        </p:nvSpPr>
        <p:spPr>
          <a:xfrm flipV="1">
            <a:off x="8924407" y="5850111"/>
            <a:ext cx="1301165" cy="848319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Shape 275" descr="Ligne"/>
          <p:cNvSpPr/>
          <p:nvPr/>
        </p:nvSpPr>
        <p:spPr>
          <a:xfrm flipH="1" flipV="1">
            <a:off x="10219422" y="5850111"/>
            <a:ext cx="1592134" cy="848319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Shape 276" descr="Ligne"/>
          <p:cNvSpPr/>
          <p:nvPr/>
        </p:nvSpPr>
        <p:spPr>
          <a:xfrm flipV="1">
            <a:off x="10225569" y="5850110"/>
            <a:ext cx="2051" cy="661854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Shape 277" descr="PREPARATION"/>
          <p:cNvSpPr/>
          <p:nvPr/>
        </p:nvSpPr>
        <p:spPr>
          <a:xfrm>
            <a:off x="326724" y="2887017"/>
            <a:ext cx="3596336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PREPARATION</a:t>
            </a:r>
          </a:p>
        </p:txBody>
      </p:sp>
      <p:sp>
        <p:nvSpPr>
          <p:cNvPr id="278" name="Shape 278" descr="SUIVI"/>
          <p:cNvSpPr/>
          <p:nvPr/>
        </p:nvSpPr>
        <p:spPr>
          <a:xfrm>
            <a:off x="307506" y="6789825"/>
            <a:ext cx="136885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SUIVI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 descr="LE CADRAGE DU PROJE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LE CADRAGE DU PROJET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 descr="LE PROJET"/>
          <p:cNvSpPr>
            <a:spLocks noGrp="1"/>
          </p:cNvSpPr>
          <p:nvPr>
            <p:ph type="title"/>
          </p:nvPr>
        </p:nvSpPr>
        <p:spPr>
          <a:xfrm>
            <a:off x="653312" y="154095"/>
            <a:ext cx="11698176" cy="857952"/>
          </a:xfrm>
          <a:prstGeom prst="rect">
            <a:avLst/>
          </a:prstGeom>
        </p:spPr>
        <p:txBody>
          <a:bodyPr/>
          <a:lstStyle>
            <a:lvl1pPr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900">
                <a:solidFill>
                  <a:srgbClr val="00008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LE PROJET</a:t>
            </a:r>
          </a:p>
        </p:txBody>
      </p:sp>
      <p:sp>
        <p:nvSpPr>
          <p:cNvPr id="283" name="Shape 283" descr="Nom du projet…"/>
          <p:cNvSpPr>
            <a:spLocks noGrp="1"/>
          </p:cNvSpPr>
          <p:nvPr>
            <p:ph type="body" sz="half" idx="1"/>
          </p:nvPr>
        </p:nvSpPr>
        <p:spPr>
          <a:xfrm>
            <a:off x="653312" y="904899"/>
            <a:ext cx="11698176" cy="29249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Nom du projet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Définition succincte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Caractéristiques essentielles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Motifs qui sous-entendent ce projet</a:t>
            </a:r>
          </a:p>
        </p:txBody>
      </p:sp>
      <p:sp>
        <p:nvSpPr>
          <p:cNvPr id="284" name="Shape 284" descr="OBJECTIFS « TECHNIQUES »…"/>
          <p:cNvSpPr/>
          <p:nvPr/>
        </p:nvSpPr>
        <p:spPr>
          <a:xfrm>
            <a:off x="734701" y="5578662"/>
            <a:ext cx="10056814" cy="3636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32341" indent="-427566" algn="l" defTabSz="449262">
              <a:lnSpc>
                <a:spcPct val="93000"/>
              </a:lnSpc>
              <a:spcBef>
                <a:spcPts val="1400"/>
              </a:spcBef>
              <a:buClr>
                <a:srgbClr val="0E594D"/>
              </a:buClr>
              <a:buSzPct val="45000"/>
              <a:buChar char="●"/>
              <a:tabLst>
                <a:tab pos="419100" algn="l"/>
                <a:tab pos="520700" algn="l"/>
                <a:tab pos="977900" algn="l"/>
                <a:tab pos="1422400" algn="l"/>
                <a:tab pos="1866900" algn="l"/>
                <a:tab pos="2324100" algn="l"/>
                <a:tab pos="2768600" algn="l"/>
                <a:tab pos="3225800" algn="l"/>
                <a:tab pos="3670300" algn="l"/>
                <a:tab pos="4114800" algn="l"/>
                <a:tab pos="4572000" algn="l"/>
                <a:tab pos="5016500" algn="l"/>
                <a:tab pos="5461000" algn="l"/>
                <a:tab pos="5918200" algn="l"/>
                <a:tab pos="6362700" algn="l"/>
                <a:tab pos="6819900" algn="l"/>
                <a:tab pos="7264400" algn="l"/>
                <a:tab pos="7708900" algn="l"/>
                <a:tab pos="8166100" algn="l"/>
                <a:tab pos="8610600" algn="l"/>
                <a:tab pos="9055100" algn="l"/>
              </a:tabLst>
              <a:defRPr sz="3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OBJECTIFS « TECHNIQUES »</a:t>
            </a:r>
          </a:p>
          <a:p>
            <a:pPr marL="215900" indent="-111125" algn="l" defTabSz="449262">
              <a:lnSpc>
                <a:spcPct val="93000"/>
              </a:lnSpc>
              <a:spcBef>
                <a:spcPts val="1400"/>
              </a:spcBef>
              <a:tabLst>
                <a:tab pos="419100" algn="l"/>
                <a:tab pos="520700" algn="l"/>
                <a:tab pos="977900" algn="l"/>
                <a:tab pos="1422400" algn="l"/>
                <a:tab pos="1866900" algn="l"/>
                <a:tab pos="2324100" algn="l"/>
                <a:tab pos="2768600" algn="l"/>
                <a:tab pos="3225800" algn="l"/>
                <a:tab pos="3670300" algn="l"/>
                <a:tab pos="4114800" algn="l"/>
                <a:tab pos="4572000" algn="l"/>
                <a:tab pos="5016500" algn="l"/>
                <a:tab pos="5461000" algn="l"/>
                <a:tab pos="5918200" algn="l"/>
                <a:tab pos="6362700" algn="l"/>
                <a:tab pos="6819900" algn="l"/>
                <a:tab pos="7264400" algn="l"/>
                <a:tab pos="7708900" algn="l"/>
                <a:tab pos="8166100" algn="l"/>
                <a:tab pos="8610600" algn="l"/>
                <a:tab pos="9055100" algn="l"/>
              </a:tabLst>
              <a:defRPr sz="3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Les résultats à atteindre</a:t>
            </a:r>
          </a:p>
          <a:p>
            <a:pPr marL="532341" indent="-427566" algn="l" defTabSz="449262">
              <a:lnSpc>
                <a:spcPct val="93000"/>
              </a:lnSpc>
              <a:spcBef>
                <a:spcPts val="1400"/>
              </a:spcBef>
              <a:buClr>
                <a:srgbClr val="0E594D"/>
              </a:buClr>
              <a:buSzPct val="45000"/>
              <a:buChar char="●"/>
              <a:tabLst>
                <a:tab pos="419100" algn="l"/>
                <a:tab pos="520700" algn="l"/>
                <a:tab pos="977900" algn="l"/>
                <a:tab pos="1422400" algn="l"/>
                <a:tab pos="1866900" algn="l"/>
                <a:tab pos="2324100" algn="l"/>
                <a:tab pos="2768600" algn="l"/>
                <a:tab pos="3225800" algn="l"/>
                <a:tab pos="3670300" algn="l"/>
                <a:tab pos="4114800" algn="l"/>
                <a:tab pos="4572000" algn="l"/>
                <a:tab pos="5016500" algn="l"/>
                <a:tab pos="5461000" algn="l"/>
                <a:tab pos="5918200" algn="l"/>
                <a:tab pos="6362700" algn="l"/>
                <a:tab pos="6819900" algn="l"/>
                <a:tab pos="7264400" algn="l"/>
                <a:tab pos="7708900" algn="l"/>
                <a:tab pos="8166100" algn="l"/>
                <a:tab pos="8610600" algn="l"/>
                <a:tab pos="9055100" algn="l"/>
              </a:tabLst>
              <a:defRPr sz="3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OBJECTIFS DE DELAI</a:t>
            </a:r>
          </a:p>
          <a:p>
            <a:pPr marL="215900" indent="-111125" algn="l" defTabSz="449262">
              <a:lnSpc>
                <a:spcPct val="93000"/>
              </a:lnSpc>
              <a:spcBef>
                <a:spcPts val="1400"/>
              </a:spcBef>
              <a:tabLst>
                <a:tab pos="419100" algn="l"/>
                <a:tab pos="520700" algn="l"/>
                <a:tab pos="977900" algn="l"/>
                <a:tab pos="1422400" algn="l"/>
                <a:tab pos="1866900" algn="l"/>
                <a:tab pos="2324100" algn="l"/>
                <a:tab pos="2768600" algn="l"/>
                <a:tab pos="3225800" algn="l"/>
                <a:tab pos="3670300" algn="l"/>
                <a:tab pos="4114800" algn="l"/>
                <a:tab pos="4572000" algn="l"/>
                <a:tab pos="5016500" algn="l"/>
                <a:tab pos="5461000" algn="l"/>
                <a:tab pos="5918200" algn="l"/>
                <a:tab pos="6362700" algn="l"/>
                <a:tab pos="6819900" algn="l"/>
                <a:tab pos="7264400" algn="l"/>
                <a:tab pos="7708900" algn="l"/>
                <a:tab pos="8166100" algn="l"/>
                <a:tab pos="8610600" algn="l"/>
                <a:tab pos="9055100" algn="l"/>
              </a:tabLst>
              <a:defRPr sz="3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Date de fin de projet et dates intermédiaires</a:t>
            </a:r>
          </a:p>
          <a:p>
            <a:pPr marL="532341" indent="-427566" algn="l" defTabSz="449262">
              <a:lnSpc>
                <a:spcPct val="93000"/>
              </a:lnSpc>
              <a:spcBef>
                <a:spcPts val="1400"/>
              </a:spcBef>
              <a:buClr>
                <a:srgbClr val="0E594D"/>
              </a:buClr>
              <a:buSzPct val="45000"/>
              <a:buChar char="●"/>
              <a:tabLst>
                <a:tab pos="419100" algn="l"/>
                <a:tab pos="520700" algn="l"/>
                <a:tab pos="977900" algn="l"/>
                <a:tab pos="1422400" algn="l"/>
                <a:tab pos="1866900" algn="l"/>
                <a:tab pos="2324100" algn="l"/>
                <a:tab pos="2768600" algn="l"/>
                <a:tab pos="3225800" algn="l"/>
                <a:tab pos="3670300" algn="l"/>
                <a:tab pos="4114800" algn="l"/>
                <a:tab pos="4572000" algn="l"/>
                <a:tab pos="5016500" algn="l"/>
                <a:tab pos="5461000" algn="l"/>
                <a:tab pos="5918200" algn="l"/>
                <a:tab pos="6362700" algn="l"/>
                <a:tab pos="6819900" algn="l"/>
                <a:tab pos="7264400" algn="l"/>
                <a:tab pos="7708900" algn="l"/>
                <a:tab pos="8166100" algn="l"/>
                <a:tab pos="8610600" algn="l"/>
                <a:tab pos="9055100" algn="l"/>
              </a:tabLst>
              <a:defRPr sz="3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OBJECTIF DE COUT</a:t>
            </a:r>
          </a:p>
          <a:p>
            <a:pPr marL="215900" indent="-111125" algn="l" defTabSz="449262">
              <a:lnSpc>
                <a:spcPct val="93000"/>
              </a:lnSpc>
              <a:spcBef>
                <a:spcPts val="1400"/>
              </a:spcBef>
              <a:tabLst>
                <a:tab pos="419100" algn="l"/>
                <a:tab pos="520700" algn="l"/>
                <a:tab pos="977900" algn="l"/>
                <a:tab pos="1422400" algn="l"/>
                <a:tab pos="1866900" algn="l"/>
                <a:tab pos="2324100" algn="l"/>
                <a:tab pos="2768600" algn="l"/>
                <a:tab pos="3225800" algn="l"/>
                <a:tab pos="3670300" algn="l"/>
                <a:tab pos="4114800" algn="l"/>
                <a:tab pos="4572000" algn="l"/>
                <a:tab pos="5016500" algn="l"/>
                <a:tab pos="5461000" algn="l"/>
                <a:tab pos="5918200" algn="l"/>
                <a:tab pos="6362700" algn="l"/>
                <a:tab pos="6819900" algn="l"/>
                <a:tab pos="7264400" algn="l"/>
                <a:tab pos="7708900" algn="l"/>
                <a:tab pos="8166100" algn="l"/>
                <a:tab pos="8610600" algn="l"/>
                <a:tab pos="9055100" algn="l"/>
              </a:tabLst>
              <a:defRPr sz="3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t>Coût général et indication du coût d'étapes spécifiques</a:t>
            </a:r>
          </a:p>
        </p:txBody>
      </p:sp>
      <p:sp>
        <p:nvSpPr>
          <p:cNvPr id="285" name="Shape 285" descr="LES OBJECTIFS"/>
          <p:cNvSpPr/>
          <p:nvPr/>
        </p:nvSpPr>
        <p:spPr>
          <a:xfrm>
            <a:off x="4546156" y="4382149"/>
            <a:ext cx="3912487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4926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90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LES OBJECTIFS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 descr="LES HOMMES…"/>
          <p:cNvSpPr>
            <a:spLocks noGrp="1"/>
          </p:cNvSpPr>
          <p:nvPr>
            <p:ph type="body" idx="1"/>
          </p:nvPr>
        </p:nvSpPr>
        <p:spPr>
          <a:xfrm>
            <a:off x="652287" y="2282669"/>
            <a:ext cx="11698176" cy="6430002"/>
          </a:xfrm>
          <a:prstGeom prst="rect">
            <a:avLst/>
          </a:prstGeom>
        </p:spPr>
        <p:txBody>
          <a:bodyPr/>
          <a:lstStyle/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3600">
                <a:effectLst/>
              </a:defRPr>
            </a:pPr>
            <a:r>
              <a:t>LES HOMMES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Des spécialistes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Des groupes (services, équipes...)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Des sociétés (sous-traitant, fournisseurs…)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endParaRPr/>
          </a:p>
          <a:p>
            <a:pPr marL="0" lvl="1" indent="457199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 MATERIEL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moyens de réalisation et de contrôle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locaux et matériels divers et spécifiques</a:t>
            </a:r>
          </a:p>
        </p:txBody>
      </p:sp>
      <p:sp>
        <p:nvSpPr>
          <p:cNvPr id="288" name="Shape 288" descr="LES MOYENS"/>
          <p:cNvSpPr/>
          <p:nvPr/>
        </p:nvSpPr>
        <p:spPr>
          <a:xfrm>
            <a:off x="947355" y="755911"/>
            <a:ext cx="4290715" cy="54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90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LES MOYENS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 descr="LES ACTEURS D’UN PROJET"/>
          <p:cNvSpPr>
            <a:spLocks noGrp="1"/>
          </p:cNvSpPr>
          <p:nvPr>
            <p:ph type="title"/>
          </p:nvPr>
        </p:nvSpPr>
        <p:spPr>
          <a:xfrm>
            <a:off x="787400" y="292647"/>
            <a:ext cx="11430000" cy="746517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t>LES ACTEURS D’UN PROJET</a:t>
            </a:r>
          </a:p>
        </p:txBody>
      </p:sp>
      <p:sp>
        <p:nvSpPr>
          <p:cNvPr id="291" name="Shape 291" descr="LE MANAGEMENT"/>
          <p:cNvSpPr/>
          <p:nvPr/>
        </p:nvSpPr>
        <p:spPr>
          <a:xfrm>
            <a:off x="180437" y="6898367"/>
            <a:ext cx="3863798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LE MANAGEMENT</a:t>
            </a:r>
          </a:p>
        </p:txBody>
      </p:sp>
      <p:sp>
        <p:nvSpPr>
          <p:cNvPr id="292" name="Shape 292" descr="MEMBRE DE L’EQUIPE…"/>
          <p:cNvSpPr/>
          <p:nvPr/>
        </p:nvSpPr>
        <p:spPr>
          <a:xfrm>
            <a:off x="3458286" y="7646943"/>
            <a:ext cx="5021428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MEMBRE DE L’EQUIPE </a:t>
            </a: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PROJET</a:t>
            </a:r>
          </a:p>
        </p:txBody>
      </p:sp>
      <p:sp>
        <p:nvSpPr>
          <p:cNvPr id="293" name="Shape 293" descr="SUPPORT…"/>
          <p:cNvSpPr/>
          <p:nvPr/>
        </p:nvSpPr>
        <p:spPr>
          <a:xfrm>
            <a:off x="8774255" y="6428863"/>
            <a:ext cx="4253789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SUPPORT </a:t>
            </a: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A L’EQUIPE PROJET</a:t>
            </a:r>
          </a:p>
        </p:txBody>
      </p:sp>
      <p:grpSp>
        <p:nvGrpSpPr>
          <p:cNvPr id="296" name="Group 296" descr="Direction"/>
          <p:cNvGrpSpPr/>
          <p:nvPr/>
        </p:nvGrpSpPr>
        <p:grpSpPr>
          <a:xfrm>
            <a:off x="559192" y="2089483"/>
            <a:ext cx="2593430" cy="1343660"/>
            <a:chOff x="0" y="0"/>
            <a:chExt cx="2593428" cy="1343658"/>
          </a:xfrm>
        </p:grpSpPr>
        <p:sp>
          <p:nvSpPr>
            <p:cNvPr id="294" name="Shape 294"/>
            <p:cNvSpPr/>
            <p:nvPr/>
          </p:nvSpPr>
          <p:spPr>
            <a:xfrm>
              <a:off x="-1" y="-1"/>
              <a:ext cx="2593430" cy="134366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379798" y="0"/>
              <a:ext cx="1833831" cy="1343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Direction</a:t>
              </a:r>
            </a:p>
          </p:txBody>
        </p:sp>
      </p:grpSp>
      <p:grpSp>
        <p:nvGrpSpPr>
          <p:cNvPr id="299" name="Group 299" descr="Chef de Service"/>
          <p:cNvGrpSpPr/>
          <p:nvPr/>
        </p:nvGrpSpPr>
        <p:grpSpPr>
          <a:xfrm>
            <a:off x="559192" y="4273829"/>
            <a:ext cx="2593430" cy="1714991"/>
            <a:chOff x="0" y="0"/>
            <a:chExt cx="2593428" cy="1714990"/>
          </a:xfrm>
        </p:grpSpPr>
        <p:sp>
          <p:nvSpPr>
            <p:cNvPr id="297" name="Shape 297"/>
            <p:cNvSpPr/>
            <p:nvPr/>
          </p:nvSpPr>
          <p:spPr>
            <a:xfrm>
              <a:off x="-1" y="-1"/>
              <a:ext cx="2593430" cy="171499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379799" y="254526"/>
              <a:ext cx="1833829" cy="1205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Chef de Service</a:t>
              </a:r>
            </a:p>
          </p:txBody>
        </p:sp>
      </p:grpSp>
      <p:grpSp>
        <p:nvGrpSpPr>
          <p:cNvPr id="302" name="Group 302" descr="Chef de projet"/>
          <p:cNvGrpSpPr/>
          <p:nvPr/>
        </p:nvGrpSpPr>
        <p:grpSpPr>
          <a:xfrm>
            <a:off x="5054730" y="1478843"/>
            <a:ext cx="2895339" cy="1825648"/>
            <a:chOff x="0" y="0"/>
            <a:chExt cx="2895338" cy="1825646"/>
          </a:xfrm>
        </p:grpSpPr>
        <p:sp>
          <p:nvSpPr>
            <p:cNvPr id="300" name="Shape 300"/>
            <p:cNvSpPr/>
            <p:nvPr/>
          </p:nvSpPr>
          <p:spPr>
            <a:xfrm>
              <a:off x="-1" y="-1"/>
              <a:ext cx="2895340" cy="1825648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424012" y="309853"/>
              <a:ext cx="2047314" cy="1205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Chef de projet</a:t>
              </a:r>
            </a:p>
          </p:txBody>
        </p:sp>
      </p:grpSp>
      <p:grpSp>
        <p:nvGrpSpPr>
          <p:cNvPr id="305" name="Group 305" descr="Responsables équipes de réalisation"/>
          <p:cNvGrpSpPr/>
          <p:nvPr/>
        </p:nvGrpSpPr>
        <p:grpSpPr>
          <a:xfrm>
            <a:off x="4570500" y="3852872"/>
            <a:ext cx="4231542" cy="2556905"/>
            <a:chOff x="0" y="0"/>
            <a:chExt cx="4231540" cy="2556904"/>
          </a:xfrm>
        </p:grpSpPr>
        <p:sp>
          <p:nvSpPr>
            <p:cNvPr id="303" name="Shape 303"/>
            <p:cNvSpPr/>
            <p:nvPr/>
          </p:nvSpPr>
          <p:spPr>
            <a:xfrm>
              <a:off x="0" y="-1"/>
              <a:ext cx="4231541" cy="2556905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619694" y="312102"/>
              <a:ext cx="2992152" cy="1932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Responsables équipes de réalisation</a:t>
              </a:r>
            </a:p>
          </p:txBody>
        </p:sp>
      </p:grpSp>
      <p:sp>
        <p:nvSpPr>
          <p:cNvPr id="306" name="Shape 306" descr="-Ressources humaines…"/>
          <p:cNvSpPr/>
          <p:nvPr/>
        </p:nvSpPr>
        <p:spPr>
          <a:xfrm>
            <a:off x="8785380" y="2496308"/>
            <a:ext cx="4231539" cy="306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-Ressources humaines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-Achats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-Finance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-Moyens généraux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-Juridiques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-etc…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oup 310" descr="LES TACHES DU MANAGER"/>
          <p:cNvGrpSpPr/>
          <p:nvPr/>
        </p:nvGrpSpPr>
        <p:grpSpPr>
          <a:xfrm>
            <a:off x="4624046" y="3962400"/>
            <a:ext cx="3262622" cy="1828800"/>
            <a:chOff x="0" y="0"/>
            <a:chExt cx="3262621" cy="1828800"/>
          </a:xfrm>
        </p:grpSpPr>
        <p:sp>
          <p:nvSpPr>
            <p:cNvPr id="308" name="Shape 308"/>
            <p:cNvSpPr/>
            <p:nvPr/>
          </p:nvSpPr>
          <p:spPr>
            <a:xfrm>
              <a:off x="-1" y="0"/>
              <a:ext cx="3262623" cy="1828800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-1" y="311430"/>
              <a:ext cx="3262623" cy="1205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LES TACHES DU MANAGER</a:t>
              </a:r>
            </a:p>
          </p:txBody>
        </p:sp>
      </p:grpSp>
      <p:grpSp>
        <p:nvGrpSpPr>
          <p:cNvPr id="313" name="Group 313" descr="COMMUNIQUER"/>
          <p:cNvGrpSpPr/>
          <p:nvPr/>
        </p:nvGrpSpPr>
        <p:grpSpPr>
          <a:xfrm>
            <a:off x="3454456" y="188473"/>
            <a:ext cx="3478789" cy="2919148"/>
            <a:chOff x="0" y="0"/>
            <a:chExt cx="3478788" cy="2919146"/>
          </a:xfrm>
        </p:grpSpPr>
        <p:sp>
          <p:nvSpPr>
            <p:cNvPr id="311" name="Shape 311"/>
            <p:cNvSpPr/>
            <p:nvPr/>
          </p:nvSpPr>
          <p:spPr>
            <a:xfrm>
              <a:off x="-1" y="-1"/>
              <a:ext cx="3478789" cy="2919148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509456" y="891098"/>
              <a:ext cx="2459876" cy="1136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COMMUNIQUER</a:t>
              </a:r>
            </a:p>
          </p:txBody>
        </p:sp>
      </p:grpSp>
      <p:grpSp>
        <p:nvGrpSpPr>
          <p:cNvPr id="316" name="Group 316" descr="FAIRE-FAIRE"/>
          <p:cNvGrpSpPr/>
          <p:nvPr/>
        </p:nvGrpSpPr>
        <p:grpSpPr>
          <a:xfrm>
            <a:off x="7760847" y="646157"/>
            <a:ext cx="1554588" cy="1898240"/>
            <a:chOff x="0" y="0"/>
            <a:chExt cx="1554586" cy="1898239"/>
          </a:xfrm>
        </p:grpSpPr>
        <p:sp>
          <p:nvSpPr>
            <p:cNvPr id="314" name="Shape 314"/>
            <p:cNvSpPr/>
            <p:nvPr/>
          </p:nvSpPr>
          <p:spPr>
            <a:xfrm>
              <a:off x="-1" y="0"/>
              <a:ext cx="1554588" cy="189824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227664" y="534440"/>
              <a:ext cx="1099259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FAIRE-FAIRE</a:t>
              </a:r>
            </a:p>
          </p:txBody>
        </p:sp>
      </p:grpSp>
      <p:grpSp>
        <p:nvGrpSpPr>
          <p:cNvPr id="319" name="Group 319" descr="GERER"/>
          <p:cNvGrpSpPr/>
          <p:nvPr/>
        </p:nvGrpSpPr>
        <p:grpSpPr>
          <a:xfrm>
            <a:off x="10755225" y="525525"/>
            <a:ext cx="1699520" cy="2024254"/>
            <a:chOff x="0" y="0"/>
            <a:chExt cx="1699519" cy="2024252"/>
          </a:xfrm>
        </p:grpSpPr>
        <p:sp>
          <p:nvSpPr>
            <p:cNvPr id="317" name="Shape 317"/>
            <p:cNvSpPr/>
            <p:nvPr/>
          </p:nvSpPr>
          <p:spPr>
            <a:xfrm>
              <a:off x="0" y="-1"/>
              <a:ext cx="1699520" cy="2024254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48889" y="541334"/>
              <a:ext cx="1201742" cy="941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GERER</a:t>
              </a:r>
            </a:p>
          </p:txBody>
        </p:sp>
      </p:grpSp>
      <p:grpSp>
        <p:nvGrpSpPr>
          <p:cNvPr id="322" name="Group 322" descr="ANALYSER"/>
          <p:cNvGrpSpPr/>
          <p:nvPr/>
        </p:nvGrpSpPr>
        <p:grpSpPr>
          <a:xfrm>
            <a:off x="10565678" y="3723674"/>
            <a:ext cx="2305375" cy="2260442"/>
            <a:chOff x="0" y="0"/>
            <a:chExt cx="2305373" cy="2260441"/>
          </a:xfrm>
        </p:grpSpPr>
        <p:sp>
          <p:nvSpPr>
            <p:cNvPr id="320" name="Shape 320"/>
            <p:cNvSpPr/>
            <p:nvPr/>
          </p:nvSpPr>
          <p:spPr>
            <a:xfrm>
              <a:off x="-1" y="-1"/>
              <a:ext cx="2305375" cy="2260443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337613" y="604497"/>
              <a:ext cx="1630146" cy="1051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ANALYSER</a:t>
              </a:r>
            </a:p>
          </p:txBody>
        </p:sp>
      </p:grpSp>
      <p:grpSp>
        <p:nvGrpSpPr>
          <p:cNvPr id="325" name="Group 325" descr="DECIDER"/>
          <p:cNvGrpSpPr/>
          <p:nvPr/>
        </p:nvGrpSpPr>
        <p:grpSpPr>
          <a:xfrm>
            <a:off x="10697599" y="7011444"/>
            <a:ext cx="2041532" cy="2240463"/>
            <a:chOff x="0" y="0"/>
            <a:chExt cx="2041531" cy="2240461"/>
          </a:xfrm>
        </p:grpSpPr>
        <p:sp>
          <p:nvSpPr>
            <p:cNvPr id="323" name="Shape 323"/>
            <p:cNvSpPr/>
            <p:nvPr/>
          </p:nvSpPr>
          <p:spPr>
            <a:xfrm>
              <a:off x="-1" y="0"/>
              <a:ext cx="2041532" cy="224046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298975" y="575660"/>
              <a:ext cx="1443581" cy="108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DECIDER</a:t>
              </a:r>
            </a:p>
          </p:txBody>
        </p:sp>
      </p:grpSp>
      <p:grpSp>
        <p:nvGrpSpPr>
          <p:cNvPr id="328" name="Group 328" descr="PREVOIR"/>
          <p:cNvGrpSpPr/>
          <p:nvPr/>
        </p:nvGrpSpPr>
        <p:grpSpPr>
          <a:xfrm>
            <a:off x="5620356" y="7168208"/>
            <a:ext cx="2041532" cy="2341479"/>
            <a:chOff x="0" y="0"/>
            <a:chExt cx="2041531" cy="2341478"/>
          </a:xfrm>
        </p:grpSpPr>
        <p:sp>
          <p:nvSpPr>
            <p:cNvPr id="326" name="Shape 326"/>
            <p:cNvSpPr/>
            <p:nvPr/>
          </p:nvSpPr>
          <p:spPr>
            <a:xfrm>
              <a:off x="-1" y="-1"/>
              <a:ext cx="2041532" cy="234148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98975" y="626168"/>
              <a:ext cx="1443581" cy="108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PREVOIR</a:t>
              </a:r>
            </a:p>
          </p:txBody>
        </p:sp>
      </p:grpSp>
      <p:grpSp>
        <p:nvGrpSpPr>
          <p:cNvPr id="331" name="Group 331" descr="ORGANISER"/>
          <p:cNvGrpSpPr/>
          <p:nvPr/>
        </p:nvGrpSpPr>
        <p:grpSpPr>
          <a:xfrm>
            <a:off x="807548" y="6921861"/>
            <a:ext cx="2558377" cy="2717342"/>
            <a:chOff x="0" y="0"/>
            <a:chExt cx="2558376" cy="2717341"/>
          </a:xfrm>
        </p:grpSpPr>
        <p:sp>
          <p:nvSpPr>
            <p:cNvPr id="329" name="Shape 329"/>
            <p:cNvSpPr/>
            <p:nvPr/>
          </p:nvSpPr>
          <p:spPr>
            <a:xfrm>
              <a:off x="-1" y="-1"/>
              <a:ext cx="2558377" cy="2717343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374665" y="796320"/>
              <a:ext cx="1809045" cy="112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ORGANISER</a:t>
              </a:r>
            </a:p>
          </p:txBody>
        </p:sp>
      </p:grpSp>
      <p:grpSp>
        <p:nvGrpSpPr>
          <p:cNvPr id="334" name="Group 334" descr="ANIMER"/>
          <p:cNvGrpSpPr/>
          <p:nvPr/>
        </p:nvGrpSpPr>
        <p:grpSpPr>
          <a:xfrm>
            <a:off x="700172" y="3907640"/>
            <a:ext cx="1818434" cy="1854703"/>
            <a:chOff x="0" y="0"/>
            <a:chExt cx="1818432" cy="1854701"/>
          </a:xfrm>
        </p:grpSpPr>
        <p:sp>
          <p:nvSpPr>
            <p:cNvPr id="332" name="Shape 332"/>
            <p:cNvSpPr/>
            <p:nvPr/>
          </p:nvSpPr>
          <p:spPr>
            <a:xfrm>
              <a:off x="-1" y="0"/>
              <a:ext cx="1818434" cy="18547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266302" y="486648"/>
              <a:ext cx="1285827" cy="881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ANIMER</a:t>
              </a:r>
            </a:p>
          </p:txBody>
        </p:sp>
      </p:grpSp>
      <p:grpSp>
        <p:nvGrpSpPr>
          <p:cNvPr id="337" name="Group 337" descr="MOTIVER"/>
          <p:cNvGrpSpPr/>
          <p:nvPr/>
        </p:nvGrpSpPr>
        <p:grpSpPr>
          <a:xfrm>
            <a:off x="807548" y="563855"/>
            <a:ext cx="2041532" cy="2168384"/>
            <a:chOff x="0" y="0"/>
            <a:chExt cx="2041531" cy="2168382"/>
          </a:xfrm>
        </p:grpSpPr>
        <p:sp>
          <p:nvSpPr>
            <p:cNvPr id="335" name="Shape 335"/>
            <p:cNvSpPr/>
            <p:nvPr/>
          </p:nvSpPr>
          <p:spPr>
            <a:xfrm>
              <a:off x="-1" y="-1"/>
              <a:ext cx="2041532" cy="2168384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298975" y="635447"/>
              <a:ext cx="1443580" cy="897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MOTIVER</a:t>
              </a:r>
            </a:p>
          </p:txBody>
        </p:sp>
      </p:grpSp>
      <p:sp>
        <p:nvSpPr>
          <p:cNvPr id="338" name="Shape 338" descr="Ligne"/>
          <p:cNvSpPr/>
          <p:nvPr/>
        </p:nvSpPr>
        <p:spPr>
          <a:xfrm flipV="1">
            <a:off x="7183276" y="2185440"/>
            <a:ext cx="788126" cy="1725558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Shape 339" descr="Ligne"/>
          <p:cNvSpPr/>
          <p:nvPr/>
        </p:nvSpPr>
        <p:spPr>
          <a:xfrm flipV="1">
            <a:off x="7938989" y="2429029"/>
            <a:ext cx="3023586" cy="17231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Shape 340" descr="Ligne"/>
          <p:cNvSpPr/>
          <p:nvPr/>
        </p:nvSpPr>
        <p:spPr>
          <a:xfrm flipH="1" flipV="1">
            <a:off x="5097968" y="2673462"/>
            <a:ext cx="216488" cy="1274389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1" name="Shape 341" descr="Ligne"/>
          <p:cNvSpPr/>
          <p:nvPr/>
        </p:nvSpPr>
        <p:spPr>
          <a:xfrm>
            <a:off x="7946984" y="4952620"/>
            <a:ext cx="2558377" cy="3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Shape 342" descr="Ligne"/>
          <p:cNvSpPr/>
          <p:nvPr/>
        </p:nvSpPr>
        <p:spPr>
          <a:xfrm>
            <a:off x="7852254" y="5731307"/>
            <a:ext cx="2751408" cy="189299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3" name="Shape 343" descr="Ligne"/>
          <p:cNvSpPr/>
          <p:nvPr/>
        </p:nvSpPr>
        <p:spPr>
          <a:xfrm flipH="1">
            <a:off x="6462824" y="5768908"/>
            <a:ext cx="99277" cy="1532966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4" name="Shape 344" descr="Ligne"/>
          <p:cNvSpPr/>
          <p:nvPr/>
        </p:nvSpPr>
        <p:spPr>
          <a:xfrm flipH="1">
            <a:off x="2742220" y="5710339"/>
            <a:ext cx="1882069" cy="1882069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hape 345" descr="Ligne"/>
          <p:cNvSpPr/>
          <p:nvPr/>
        </p:nvSpPr>
        <p:spPr>
          <a:xfrm flipH="1">
            <a:off x="2550560" y="4901823"/>
            <a:ext cx="2041532" cy="2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Shape 346" descr="Ligne"/>
          <p:cNvSpPr/>
          <p:nvPr/>
        </p:nvSpPr>
        <p:spPr>
          <a:xfrm flipH="1" flipV="1">
            <a:off x="2578620" y="2514467"/>
            <a:ext cx="1982152" cy="1591185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 descr="TAUX DE REUSSITE DES PROJET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TAUX DE REUSSITE DES PROJETS</a:t>
            </a:r>
          </a:p>
        </p:txBody>
      </p:sp>
      <p:sp>
        <p:nvSpPr>
          <p:cNvPr id="148" name="Shape 148" descr="Les 2/3 des projets n’atteignent pas leurs objectifs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 2/3 des projets n’atteignent pas leurs objectifs</a:t>
            </a:r>
          </a:p>
        </p:txBody>
      </p:sp>
      <p:sp>
        <p:nvSpPr>
          <p:cNvPr id="149" name="Shape 149" descr="Texte"/>
          <p:cNvSpPr/>
          <p:nvPr/>
        </p:nvSpPr>
        <p:spPr>
          <a:xfrm>
            <a:off x="4673600" y="-421641"/>
            <a:ext cx="1524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150" name="Shape 150" descr="Numéro de diapositive"/>
          <p:cNvSpPr>
            <a:spLocks noGrp="1"/>
          </p:cNvSpPr>
          <p:nvPr>
            <p:ph type="sldNum" sz="quarter" idx="4294967295"/>
          </p:nvPr>
        </p:nvSpPr>
        <p:spPr>
          <a:xfrm>
            <a:off x="12635076" y="9311677"/>
            <a:ext cx="213158" cy="3123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2</a:t>
            </a:fld>
            <a:endParaRPr/>
          </a:p>
        </p:txBody>
      </p:sp>
      <p:pic>
        <p:nvPicPr>
          <p:cNvPr id="151" name="image2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0561" y="2088309"/>
            <a:ext cx="6089878" cy="4848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 descr="BIEN IDENTIFIER TOUS LES ACTEURS…"/>
          <p:cNvSpPr>
            <a:spLocks noGrp="1"/>
          </p:cNvSpPr>
          <p:nvPr>
            <p:ph type="body" idx="1"/>
          </p:nvPr>
        </p:nvSpPr>
        <p:spPr>
          <a:xfrm>
            <a:off x="787400" y="2140946"/>
            <a:ext cx="11677144" cy="6663409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Blip>
                <a:blip r:embed="rId2"/>
              </a:buBlip>
              <a:defRPr sz="3000"/>
            </a:pPr>
            <a:r>
              <a:t>BIEN IDENTIFIER TOUS LES ACTEURS</a:t>
            </a:r>
          </a:p>
          <a:p>
            <a:pPr lvl="1" algn="just">
              <a:buBlip>
                <a:blip r:embed="rId2"/>
              </a:buBlip>
              <a:defRPr sz="3000"/>
            </a:pPr>
            <a:r>
              <a:t>Leur rôle/implication</a:t>
            </a:r>
          </a:p>
          <a:p>
            <a:pPr lvl="1" algn="just">
              <a:buBlip>
                <a:blip r:embed="rId2"/>
              </a:buBlip>
              <a:defRPr sz="3000"/>
            </a:pPr>
            <a:r>
              <a:t>Ce qu’on peut attendre d’eux</a:t>
            </a:r>
          </a:p>
          <a:p>
            <a:pPr lvl="1" algn="just">
              <a:buBlip>
                <a:blip r:embed="rId2"/>
              </a:buBlip>
              <a:defRPr sz="3000"/>
            </a:pPr>
            <a:r>
              <a:t>Ce que l’on peut/doit leur dire</a:t>
            </a:r>
          </a:p>
          <a:p>
            <a:pPr lvl="1" algn="just">
              <a:buBlip>
                <a:blip r:embed="rId2"/>
              </a:buBlip>
              <a:defRPr sz="3000"/>
            </a:pPr>
            <a:r>
              <a:t>Leur fiabilité</a:t>
            </a:r>
          </a:p>
          <a:p>
            <a:pPr>
              <a:buBlip>
                <a:blip r:embed="rId2"/>
              </a:buBlip>
              <a:defRPr sz="3000"/>
            </a:pPr>
            <a:r>
              <a:t>ASSURER UNE BONNE COMMUNICATION</a:t>
            </a:r>
          </a:p>
          <a:p>
            <a:pPr>
              <a:buBlip>
                <a:blip r:embed="rId2"/>
              </a:buBlip>
              <a:defRPr sz="3000"/>
            </a:pPr>
            <a:r>
              <a:t>NE PAS NEGLIGER LES DIFFICULTES</a:t>
            </a:r>
          </a:p>
        </p:txBody>
      </p:sp>
      <p:sp>
        <p:nvSpPr>
          <p:cNvPr id="349" name="Shape 349" descr="ROLE DU CHEF DE PROJET…"/>
          <p:cNvSpPr>
            <a:spLocks noGrp="1"/>
          </p:cNvSpPr>
          <p:nvPr>
            <p:ph type="title"/>
          </p:nvPr>
        </p:nvSpPr>
        <p:spPr>
          <a:xfrm>
            <a:off x="910970" y="540607"/>
            <a:ext cx="11430003" cy="1619444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ROLE DU CHEF DE PROJET </a:t>
            </a:r>
          </a:p>
          <a:p>
            <a:pPr>
              <a:defRPr sz="3900"/>
            </a:pPr>
            <a:r>
              <a:t>vis-à vis des acteurs du projet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 descr="DIFFERENTES ORGANISATION DE PROJET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895893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DIFFERENTES ORGANISATION DE PROJET</a:t>
            </a:r>
          </a:p>
        </p:txBody>
      </p:sp>
      <p:grpSp>
        <p:nvGrpSpPr>
          <p:cNvPr id="354" name="Group 354" descr="Direction"/>
          <p:cNvGrpSpPr/>
          <p:nvPr/>
        </p:nvGrpSpPr>
        <p:grpSpPr>
          <a:xfrm>
            <a:off x="5125544" y="1969130"/>
            <a:ext cx="1514157" cy="895894"/>
            <a:chOff x="0" y="0"/>
            <a:chExt cx="1514156" cy="895892"/>
          </a:xfrm>
        </p:grpSpPr>
        <p:sp>
          <p:nvSpPr>
            <p:cNvPr id="352" name="Shape 352"/>
            <p:cNvSpPr/>
            <p:nvPr/>
          </p:nvSpPr>
          <p:spPr>
            <a:xfrm>
              <a:off x="0" y="0"/>
              <a:ext cx="1514157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5796" y="223582"/>
              <a:ext cx="1402565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Direction</a:t>
              </a:r>
            </a:p>
          </p:txBody>
        </p:sp>
      </p:grpSp>
      <p:grpSp>
        <p:nvGrpSpPr>
          <p:cNvPr id="357" name="Group 357" descr="Chef de…"/>
          <p:cNvGrpSpPr/>
          <p:nvPr/>
        </p:nvGrpSpPr>
        <p:grpSpPr>
          <a:xfrm>
            <a:off x="9833310" y="3242666"/>
            <a:ext cx="1650880" cy="895894"/>
            <a:chOff x="0" y="0"/>
            <a:chExt cx="1650879" cy="895892"/>
          </a:xfrm>
        </p:grpSpPr>
        <p:sp>
          <p:nvSpPr>
            <p:cNvPr id="355" name="Shape 355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55795" y="45782"/>
              <a:ext cx="1539289" cy="804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Chef de</a:t>
              </a:r>
            </a:p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projet</a:t>
              </a:r>
            </a:p>
          </p:txBody>
        </p:sp>
      </p:grpSp>
      <p:grpSp>
        <p:nvGrpSpPr>
          <p:cNvPr id="360" name="Group 360" descr="Bureau…"/>
          <p:cNvGrpSpPr/>
          <p:nvPr/>
        </p:nvGrpSpPr>
        <p:grpSpPr>
          <a:xfrm>
            <a:off x="1578311" y="4842867"/>
            <a:ext cx="1650880" cy="895894"/>
            <a:chOff x="0" y="0"/>
            <a:chExt cx="1650879" cy="895892"/>
          </a:xfrm>
        </p:grpSpPr>
        <p:sp>
          <p:nvSpPr>
            <p:cNvPr id="358" name="Shape 358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55795" y="45782"/>
              <a:ext cx="1539289" cy="804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Bureau </a:t>
              </a:r>
            </a:p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d’études</a:t>
              </a:r>
            </a:p>
          </p:txBody>
        </p:sp>
      </p:grpSp>
      <p:grpSp>
        <p:nvGrpSpPr>
          <p:cNvPr id="363" name="Group 363" descr="Usine"/>
          <p:cNvGrpSpPr/>
          <p:nvPr/>
        </p:nvGrpSpPr>
        <p:grpSpPr>
          <a:xfrm>
            <a:off x="5057183" y="4842867"/>
            <a:ext cx="1650880" cy="895894"/>
            <a:chOff x="0" y="0"/>
            <a:chExt cx="1650879" cy="895892"/>
          </a:xfrm>
        </p:grpSpPr>
        <p:sp>
          <p:nvSpPr>
            <p:cNvPr id="361" name="Shape 361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55795" y="223582"/>
              <a:ext cx="1539289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Usine</a:t>
              </a:r>
            </a:p>
          </p:txBody>
        </p:sp>
      </p:grpSp>
      <p:grpSp>
        <p:nvGrpSpPr>
          <p:cNvPr id="366" name="Group 366" descr="Qualité"/>
          <p:cNvGrpSpPr/>
          <p:nvPr/>
        </p:nvGrpSpPr>
        <p:grpSpPr>
          <a:xfrm>
            <a:off x="8809204" y="4842867"/>
            <a:ext cx="1650881" cy="895894"/>
            <a:chOff x="0" y="0"/>
            <a:chExt cx="1650880" cy="895892"/>
          </a:xfrm>
        </p:grpSpPr>
        <p:sp>
          <p:nvSpPr>
            <p:cNvPr id="364" name="Shape 364"/>
            <p:cNvSpPr/>
            <p:nvPr/>
          </p:nvSpPr>
          <p:spPr>
            <a:xfrm>
              <a:off x="0" y="0"/>
              <a:ext cx="1650881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55795" y="223582"/>
              <a:ext cx="1539290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Qualité</a:t>
              </a:r>
            </a:p>
          </p:txBody>
        </p:sp>
      </p:grpSp>
      <p:grpSp>
        <p:nvGrpSpPr>
          <p:cNvPr id="369" name="Group 369" descr="Ressource 1"/>
          <p:cNvGrpSpPr/>
          <p:nvPr/>
        </p:nvGrpSpPr>
        <p:grpSpPr>
          <a:xfrm>
            <a:off x="533403" y="6700573"/>
            <a:ext cx="543568" cy="1823918"/>
            <a:chOff x="0" y="0"/>
            <a:chExt cx="543567" cy="1823916"/>
          </a:xfrm>
        </p:grpSpPr>
        <p:sp>
          <p:nvSpPr>
            <p:cNvPr id="367" name="Shape 367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1</a:t>
              </a:r>
            </a:p>
          </p:txBody>
        </p:sp>
      </p:grpSp>
      <p:grpSp>
        <p:nvGrpSpPr>
          <p:cNvPr id="372" name="Group 372" descr="Ressource 2"/>
          <p:cNvGrpSpPr/>
          <p:nvPr/>
        </p:nvGrpSpPr>
        <p:grpSpPr>
          <a:xfrm>
            <a:off x="1498603" y="6700573"/>
            <a:ext cx="543568" cy="1823918"/>
            <a:chOff x="0" y="0"/>
            <a:chExt cx="543567" cy="1823916"/>
          </a:xfrm>
        </p:grpSpPr>
        <p:sp>
          <p:nvSpPr>
            <p:cNvPr id="370" name="Shape 370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2</a:t>
              </a:r>
            </a:p>
          </p:txBody>
        </p:sp>
      </p:grpSp>
      <p:grpSp>
        <p:nvGrpSpPr>
          <p:cNvPr id="375" name="Group 375" descr="Ressource 3"/>
          <p:cNvGrpSpPr/>
          <p:nvPr/>
        </p:nvGrpSpPr>
        <p:grpSpPr>
          <a:xfrm>
            <a:off x="2463803" y="6700573"/>
            <a:ext cx="543568" cy="1823918"/>
            <a:chOff x="0" y="0"/>
            <a:chExt cx="543567" cy="1823916"/>
          </a:xfrm>
        </p:grpSpPr>
        <p:sp>
          <p:nvSpPr>
            <p:cNvPr id="373" name="Shape 373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3</a:t>
              </a:r>
            </a:p>
          </p:txBody>
        </p:sp>
      </p:grpSp>
      <p:grpSp>
        <p:nvGrpSpPr>
          <p:cNvPr id="378" name="Group 378" descr="Ressource 4"/>
          <p:cNvGrpSpPr/>
          <p:nvPr/>
        </p:nvGrpSpPr>
        <p:grpSpPr>
          <a:xfrm>
            <a:off x="4375813" y="6700573"/>
            <a:ext cx="543568" cy="1823918"/>
            <a:chOff x="0" y="0"/>
            <a:chExt cx="543567" cy="1823916"/>
          </a:xfrm>
        </p:grpSpPr>
        <p:sp>
          <p:nvSpPr>
            <p:cNvPr id="376" name="Shape 376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4</a:t>
              </a:r>
            </a:p>
          </p:txBody>
        </p:sp>
      </p:grpSp>
      <p:grpSp>
        <p:nvGrpSpPr>
          <p:cNvPr id="381" name="Group 381" descr="Ressource 5"/>
          <p:cNvGrpSpPr/>
          <p:nvPr/>
        </p:nvGrpSpPr>
        <p:grpSpPr>
          <a:xfrm>
            <a:off x="5460185" y="6700573"/>
            <a:ext cx="543568" cy="1823918"/>
            <a:chOff x="0" y="0"/>
            <a:chExt cx="543567" cy="1823916"/>
          </a:xfrm>
        </p:grpSpPr>
        <p:sp>
          <p:nvSpPr>
            <p:cNvPr id="379" name="Shape 379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5</a:t>
              </a:r>
            </a:p>
          </p:txBody>
        </p:sp>
      </p:grpSp>
      <p:grpSp>
        <p:nvGrpSpPr>
          <p:cNvPr id="384" name="Group 384" descr="Ressource 6"/>
          <p:cNvGrpSpPr/>
          <p:nvPr/>
        </p:nvGrpSpPr>
        <p:grpSpPr>
          <a:xfrm>
            <a:off x="6544557" y="6700573"/>
            <a:ext cx="543568" cy="1823918"/>
            <a:chOff x="0" y="0"/>
            <a:chExt cx="543567" cy="1823916"/>
          </a:xfrm>
        </p:grpSpPr>
        <p:sp>
          <p:nvSpPr>
            <p:cNvPr id="382" name="Shape 382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6</a:t>
              </a:r>
            </a:p>
          </p:txBody>
        </p:sp>
      </p:grpSp>
      <p:grpSp>
        <p:nvGrpSpPr>
          <p:cNvPr id="387" name="Group 387" descr="Ressource 7"/>
          <p:cNvGrpSpPr/>
          <p:nvPr/>
        </p:nvGrpSpPr>
        <p:grpSpPr>
          <a:xfrm>
            <a:off x="8914586" y="6700573"/>
            <a:ext cx="543568" cy="1823918"/>
            <a:chOff x="0" y="0"/>
            <a:chExt cx="543567" cy="1823916"/>
          </a:xfrm>
        </p:grpSpPr>
        <p:sp>
          <p:nvSpPr>
            <p:cNvPr id="385" name="Shape 385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7</a:t>
              </a:r>
            </a:p>
          </p:txBody>
        </p:sp>
      </p:grpSp>
      <p:grpSp>
        <p:nvGrpSpPr>
          <p:cNvPr id="390" name="Group 390" descr="Ressource 8"/>
          <p:cNvGrpSpPr/>
          <p:nvPr/>
        </p:nvGrpSpPr>
        <p:grpSpPr>
          <a:xfrm>
            <a:off x="10132966" y="6700573"/>
            <a:ext cx="543568" cy="1823918"/>
            <a:chOff x="0" y="0"/>
            <a:chExt cx="543567" cy="1823916"/>
          </a:xfrm>
        </p:grpSpPr>
        <p:sp>
          <p:nvSpPr>
            <p:cNvPr id="388" name="Shape 388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8</a:t>
              </a:r>
            </a:p>
          </p:txBody>
        </p:sp>
      </p:grpSp>
      <p:sp>
        <p:nvSpPr>
          <p:cNvPr id="391" name="Shape 391" descr="Ligne"/>
          <p:cNvSpPr/>
          <p:nvPr/>
        </p:nvSpPr>
        <p:spPr>
          <a:xfrm flipV="1">
            <a:off x="5882621" y="2857500"/>
            <a:ext cx="2" cy="1968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Shape 392" descr="Ligne"/>
          <p:cNvSpPr/>
          <p:nvPr/>
        </p:nvSpPr>
        <p:spPr>
          <a:xfrm>
            <a:off x="5876147" y="3619325"/>
            <a:ext cx="3915393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hape 393" descr="Ligne"/>
          <p:cNvSpPr/>
          <p:nvPr/>
        </p:nvSpPr>
        <p:spPr>
          <a:xfrm>
            <a:off x="2666999" y="4381499"/>
            <a:ext cx="2" cy="4445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Shape 394" descr="Ligne"/>
          <p:cNvSpPr/>
          <p:nvPr/>
        </p:nvSpPr>
        <p:spPr>
          <a:xfrm>
            <a:off x="5925927" y="4379977"/>
            <a:ext cx="3326036" cy="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Shape 395" descr="Ligne"/>
          <p:cNvSpPr/>
          <p:nvPr/>
        </p:nvSpPr>
        <p:spPr>
          <a:xfrm>
            <a:off x="2682434" y="4379977"/>
            <a:ext cx="3326036" cy="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6" name="Shape 396" descr="Ligne"/>
          <p:cNvSpPr/>
          <p:nvPr/>
        </p:nvSpPr>
        <p:spPr>
          <a:xfrm flipV="1">
            <a:off x="767679" y="5760116"/>
            <a:ext cx="951834" cy="9518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Shape 397" descr="Ligne"/>
          <p:cNvSpPr/>
          <p:nvPr/>
        </p:nvSpPr>
        <p:spPr>
          <a:xfrm>
            <a:off x="2619485" y="5713777"/>
            <a:ext cx="95031" cy="10445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Shape 398" descr="Ligne"/>
          <p:cNvSpPr/>
          <p:nvPr/>
        </p:nvSpPr>
        <p:spPr>
          <a:xfrm flipV="1">
            <a:off x="1787736" y="5747625"/>
            <a:ext cx="340235" cy="97681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Shape 399" descr="Ligne"/>
          <p:cNvSpPr/>
          <p:nvPr/>
        </p:nvSpPr>
        <p:spPr>
          <a:xfrm flipV="1">
            <a:off x="4584700" y="5772816"/>
            <a:ext cx="926434" cy="9264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Shape 400" descr="Ligne"/>
          <p:cNvSpPr/>
          <p:nvPr/>
        </p:nvSpPr>
        <p:spPr>
          <a:xfrm flipH="1" flipV="1">
            <a:off x="6318354" y="5777251"/>
            <a:ext cx="368092" cy="91756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hape 401" descr="Ligne"/>
          <p:cNvSpPr/>
          <p:nvPr/>
        </p:nvSpPr>
        <p:spPr>
          <a:xfrm flipV="1">
            <a:off x="5714998" y="5740399"/>
            <a:ext cx="127002" cy="9906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Shape 402" descr="Ligne"/>
          <p:cNvSpPr/>
          <p:nvPr/>
        </p:nvSpPr>
        <p:spPr>
          <a:xfrm flipV="1">
            <a:off x="9232900" y="4343400"/>
            <a:ext cx="0" cy="4826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Shape 403" descr="Ligne"/>
          <p:cNvSpPr/>
          <p:nvPr/>
        </p:nvSpPr>
        <p:spPr>
          <a:xfrm flipV="1">
            <a:off x="9168986" y="5748599"/>
            <a:ext cx="127829" cy="98739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4" name="Shape 404" descr="Ligne"/>
          <p:cNvSpPr/>
          <p:nvPr/>
        </p:nvSpPr>
        <p:spPr>
          <a:xfrm flipH="1" flipV="1">
            <a:off x="10085621" y="5763410"/>
            <a:ext cx="273425" cy="94524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 descr="DIFFERENTES ORGANISATION DE PROJET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895893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DIFFERENTES ORGANISATION DE PROJET</a:t>
            </a:r>
          </a:p>
        </p:txBody>
      </p:sp>
      <p:grpSp>
        <p:nvGrpSpPr>
          <p:cNvPr id="409" name="Group 409" descr="Direction"/>
          <p:cNvGrpSpPr/>
          <p:nvPr/>
        </p:nvGrpSpPr>
        <p:grpSpPr>
          <a:xfrm>
            <a:off x="5125544" y="1969130"/>
            <a:ext cx="1514157" cy="895894"/>
            <a:chOff x="0" y="0"/>
            <a:chExt cx="1514156" cy="895892"/>
          </a:xfrm>
        </p:grpSpPr>
        <p:sp>
          <p:nvSpPr>
            <p:cNvPr id="407" name="Shape 407"/>
            <p:cNvSpPr/>
            <p:nvPr/>
          </p:nvSpPr>
          <p:spPr>
            <a:xfrm>
              <a:off x="0" y="0"/>
              <a:ext cx="1514157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55796" y="223582"/>
              <a:ext cx="1402565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Direction</a:t>
              </a:r>
            </a:p>
          </p:txBody>
        </p:sp>
      </p:grpSp>
      <p:grpSp>
        <p:nvGrpSpPr>
          <p:cNvPr id="412" name="Group 412" descr="Chef de…"/>
          <p:cNvGrpSpPr/>
          <p:nvPr/>
        </p:nvGrpSpPr>
        <p:grpSpPr>
          <a:xfrm>
            <a:off x="10278368" y="4715178"/>
            <a:ext cx="1650881" cy="895893"/>
            <a:chOff x="0" y="0"/>
            <a:chExt cx="1650880" cy="895892"/>
          </a:xfrm>
        </p:grpSpPr>
        <p:sp>
          <p:nvSpPr>
            <p:cNvPr id="410" name="Shape 410"/>
            <p:cNvSpPr/>
            <p:nvPr/>
          </p:nvSpPr>
          <p:spPr>
            <a:xfrm>
              <a:off x="0" y="0"/>
              <a:ext cx="1650881" cy="895893"/>
            </a:xfrm>
            <a:prstGeom prst="roundRect">
              <a:avLst>
                <a:gd name="adj" fmla="val 21264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55795" y="45782"/>
              <a:ext cx="1539290" cy="804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Chef de</a:t>
              </a:r>
            </a:p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projet</a:t>
              </a:r>
            </a:p>
          </p:txBody>
        </p:sp>
      </p:grpSp>
      <p:grpSp>
        <p:nvGrpSpPr>
          <p:cNvPr id="415" name="Group 415" descr="Bureau…"/>
          <p:cNvGrpSpPr/>
          <p:nvPr/>
        </p:nvGrpSpPr>
        <p:grpSpPr>
          <a:xfrm>
            <a:off x="1578311" y="4842867"/>
            <a:ext cx="1650880" cy="895894"/>
            <a:chOff x="0" y="0"/>
            <a:chExt cx="1650879" cy="895892"/>
          </a:xfrm>
        </p:grpSpPr>
        <p:sp>
          <p:nvSpPr>
            <p:cNvPr id="413" name="Shape 413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55795" y="45782"/>
              <a:ext cx="1539289" cy="804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Bureau </a:t>
              </a:r>
            </a:p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d’études</a:t>
              </a:r>
            </a:p>
          </p:txBody>
        </p:sp>
      </p:grpSp>
      <p:grpSp>
        <p:nvGrpSpPr>
          <p:cNvPr id="418" name="Group 418" descr="Usine"/>
          <p:cNvGrpSpPr/>
          <p:nvPr/>
        </p:nvGrpSpPr>
        <p:grpSpPr>
          <a:xfrm>
            <a:off x="5057183" y="4842867"/>
            <a:ext cx="1650880" cy="895894"/>
            <a:chOff x="0" y="0"/>
            <a:chExt cx="1650879" cy="895892"/>
          </a:xfrm>
        </p:grpSpPr>
        <p:sp>
          <p:nvSpPr>
            <p:cNvPr id="416" name="Shape 416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55795" y="223582"/>
              <a:ext cx="1539289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Usine</a:t>
              </a:r>
            </a:p>
          </p:txBody>
        </p:sp>
      </p:grpSp>
      <p:grpSp>
        <p:nvGrpSpPr>
          <p:cNvPr id="421" name="Group 421" descr="Qualité"/>
          <p:cNvGrpSpPr/>
          <p:nvPr/>
        </p:nvGrpSpPr>
        <p:grpSpPr>
          <a:xfrm>
            <a:off x="7901893" y="4715178"/>
            <a:ext cx="1650880" cy="895893"/>
            <a:chOff x="0" y="0"/>
            <a:chExt cx="1650879" cy="895892"/>
          </a:xfrm>
        </p:grpSpPr>
        <p:sp>
          <p:nvSpPr>
            <p:cNvPr id="419" name="Shape 419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55795" y="223582"/>
              <a:ext cx="1539289" cy="448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Qualité</a:t>
              </a:r>
            </a:p>
          </p:txBody>
        </p:sp>
      </p:grpSp>
      <p:grpSp>
        <p:nvGrpSpPr>
          <p:cNvPr id="424" name="Group 424" descr="Ressource 1"/>
          <p:cNvGrpSpPr/>
          <p:nvPr/>
        </p:nvGrpSpPr>
        <p:grpSpPr>
          <a:xfrm>
            <a:off x="533403" y="6700573"/>
            <a:ext cx="543568" cy="1823918"/>
            <a:chOff x="0" y="0"/>
            <a:chExt cx="543567" cy="1823916"/>
          </a:xfrm>
        </p:grpSpPr>
        <p:sp>
          <p:nvSpPr>
            <p:cNvPr id="422" name="Shape 422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1</a:t>
              </a:r>
            </a:p>
          </p:txBody>
        </p:sp>
      </p:grpSp>
      <p:grpSp>
        <p:nvGrpSpPr>
          <p:cNvPr id="427" name="Group 427" descr="Ressource 2"/>
          <p:cNvGrpSpPr/>
          <p:nvPr/>
        </p:nvGrpSpPr>
        <p:grpSpPr>
          <a:xfrm>
            <a:off x="1498603" y="6700573"/>
            <a:ext cx="543568" cy="1823918"/>
            <a:chOff x="0" y="0"/>
            <a:chExt cx="543567" cy="1823916"/>
          </a:xfrm>
        </p:grpSpPr>
        <p:sp>
          <p:nvSpPr>
            <p:cNvPr id="425" name="Shape 425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2</a:t>
              </a:r>
            </a:p>
          </p:txBody>
        </p:sp>
      </p:grpSp>
      <p:grpSp>
        <p:nvGrpSpPr>
          <p:cNvPr id="430" name="Group 430" descr="Ressource 3"/>
          <p:cNvGrpSpPr/>
          <p:nvPr/>
        </p:nvGrpSpPr>
        <p:grpSpPr>
          <a:xfrm>
            <a:off x="2463803" y="6700573"/>
            <a:ext cx="543568" cy="1823918"/>
            <a:chOff x="0" y="0"/>
            <a:chExt cx="543567" cy="1823916"/>
          </a:xfrm>
        </p:grpSpPr>
        <p:sp>
          <p:nvSpPr>
            <p:cNvPr id="428" name="Shape 428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3</a:t>
              </a:r>
            </a:p>
          </p:txBody>
        </p:sp>
      </p:grpSp>
      <p:grpSp>
        <p:nvGrpSpPr>
          <p:cNvPr id="433" name="Group 433" descr="Ressource 4"/>
          <p:cNvGrpSpPr/>
          <p:nvPr/>
        </p:nvGrpSpPr>
        <p:grpSpPr>
          <a:xfrm>
            <a:off x="4375813" y="6700573"/>
            <a:ext cx="543568" cy="1823918"/>
            <a:chOff x="0" y="0"/>
            <a:chExt cx="543567" cy="1823916"/>
          </a:xfrm>
        </p:grpSpPr>
        <p:sp>
          <p:nvSpPr>
            <p:cNvPr id="431" name="Shape 431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4</a:t>
              </a:r>
            </a:p>
          </p:txBody>
        </p:sp>
      </p:grpSp>
      <p:grpSp>
        <p:nvGrpSpPr>
          <p:cNvPr id="436" name="Group 436" descr="Ressource 5"/>
          <p:cNvGrpSpPr/>
          <p:nvPr/>
        </p:nvGrpSpPr>
        <p:grpSpPr>
          <a:xfrm>
            <a:off x="5460185" y="6700573"/>
            <a:ext cx="543568" cy="1823918"/>
            <a:chOff x="0" y="0"/>
            <a:chExt cx="543567" cy="1823916"/>
          </a:xfrm>
        </p:grpSpPr>
        <p:sp>
          <p:nvSpPr>
            <p:cNvPr id="434" name="Shape 434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5</a:t>
              </a:r>
            </a:p>
          </p:txBody>
        </p:sp>
      </p:grpSp>
      <p:grpSp>
        <p:nvGrpSpPr>
          <p:cNvPr id="439" name="Group 439" descr="Ressource 6"/>
          <p:cNvGrpSpPr/>
          <p:nvPr/>
        </p:nvGrpSpPr>
        <p:grpSpPr>
          <a:xfrm>
            <a:off x="6544557" y="6700573"/>
            <a:ext cx="543568" cy="1823918"/>
            <a:chOff x="0" y="0"/>
            <a:chExt cx="543567" cy="1823916"/>
          </a:xfrm>
        </p:grpSpPr>
        <p:sp>
          <p:nvSpPr>
            <p:cNvPr id="437" name="Shape 437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6</a:t>
              </a:r>
            </a:p>
          </p:txBody>
        </p:sp>
      </p:grpSp>
      <p:grpSp>
        <p:nvGrpSpPr>
          <p:cNvPr id="442" name="Group 442" descr="Ressource 7"/>
          <p:cNvGrpSpPr/>
          <p:nvPr/>
        </p:nvGrpSpPr>
        <p:grpSpPr>
          <a:xfrm>
            <a:off x="8114146" y="6700573"/>
            <a:ext cx="543568" cy="1823918"/>
            <a:chOff x="0" y="0"/>
            <a:chExt cx="543567" cy="1823916"/>
          </a:xfrm>
        </p:grpSpPr>
        <p:sp>
          <p:nvSpPr>
            <p:cNvPr id="440" name="Shape 440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7</a:t>
              </a:r>
            </a:p>
          </p:txBody>
        </p:sp>
      </p:grpSp>
      <p:grpSp>
        <p:nvGrpSpPr>
          <p:cNvPr id="445" name="Group 445" descr="Ressource 8"/>
          <p:cNvGrpSpPr/>
          <p:nvPr/>
        </p:nvGrpSpPr>
        <p:grpSpPr>
          <a:xfrm>
            <a:off x="8961115" y="6700573"/>
            <a:ext cx="543568" cy="1823918"/>
            <a:chOff x="0" y="0"/>
            <a:chExt cx="543567" cy="1823916"/>
          </a:xfrm>
        </p:grpSpPr>
        <p:sp>
          <p:nvSpPr>
            <p:cNvPr id="443" name="Shape 443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8</a:t>
              </a:r>
            </a:p>
          </p:txBody>
        </p:sp>
      </p:grpSp>
      <p:sp>
        <p:nvSpPr>
          <p:cNvPr id="446" name="Shape 446" descr="Ligne"/>
          <p:cNvSpPr/>
          <p:nvPr/>
        </p:nvSpPr>
        <p:spPr>
          <a:xfrm flipV="1">
            <a:off x="5882621" y="2857500"/>
            <a:ext cx="2" cy="1968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7" name="Shape 447" descr="Ligne"/>
          <p:cNvSpPr/>
          <p:nvPr/>
        </p:nvSpPr>
        <p:spPr>
          <a:xfrm>
            <a:off x="2666999" y="4381499"/>
            <a:ext cx="2" cy="4445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Shape 448" descr="Ligne"/>
          <p:cNvSpPr/>
          <p:nvPr/>
        </p:nvSpPr>
        <p:spPr>
          <a:xfrm>
            <a:off x="5925927" y="4379978"/>
            <a:ext cx="5124876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hape 449" descr="Ligne"/>
          <p:cNvSpPr/>
          <p:nvPr/>
        </p:nvSpPr>
        <p:spPr>
          <a:xfrm>
            <a:off x="2682434" y="4379977"/>
            <a:ext cx="3326036" cy="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0" name="Shape 450" descr="Ligne"/>
          <p:cNvSpPr/>
          <p:nvPr/>
        </p:nvSpPr>
        <p:spPr>
          <a:xfrm flipV="1">
            <a:off x="767679" y="5760116"/>
            <a:ext cx="951834" cy="9518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1" name="Shape 451" descr="Ligne"/>
          <p:cNvSpPr/>
          <p:nvPr/>
        </p:nvSpPr>
        <p:spPr>
          <a:xfrm>
            <a:off x="2619485" y="5713777"/>
            <a:ext cx="95031" cy="10445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2" name="Shape 452" descr="Ligne"/>
          <p:cNvSpPr/>
          <p:nvPr/>
        </p:nvSpPr>
        <p:spPr>
          <a:xfrm flipV="1">
            <a:off x="1787736" y="5747625"/>
            <a:ext cx="340235" cy="97681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3" name="Shape 453" descr="Ligne"/>
          <p:cNvSpPr/>
          <p:nvPr/>
        </p:nvSpPr>
        <p:spPr>
          <a:xfrm flipV="1">
            <a:off x="4584700" y="5772816"/>
            <a:ext cx="926434" cy="9264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4" name="Shape 454" descr="Ligne"/>
          <p:cNvSpPr/>
          <p:nvPr/>
        </p:nvSpPr>
        <p:spPr>
          <a:xfrm flipH="1" flipV="1">
            <a:off x="6318354" y="5777251"/>
            <a:ext cx="368092" cy="91756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Shape 455" descr="Ligne"/>
          <p:cNvSpPr/>
          <p:nvPr/>
        </p:nvSpPr>
        <p:spPr>
          <a:xfrm flipV="1">
            <a:off x="5714998" y="5740399"/>
            <a:ext cx="127002" cy="9906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6" name="Shape 456" descr="Ligne"/>
          <p:cNvSpPr/>
          <p:nvPr/>
        </p:nvSpPr>
        <p:spPr>
          <a:xfrm flipV="1">
            <a:off x="8727333" y="4343400"/>
            <a:ext cx="2" cy="3556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hape 457" descr="Ligne"/>
          <p:cNvSpPr/>
          <p:nvPr/>
        </p:nvSpPr>
        <p:spPr>
          <a:xfrm flipV="1">
            <a:off x="8265891" y="5663777"/>
            <a:ext cx="240078" cy="98408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8" name="Shape 458" descr="Ligne"/>
          <p:cNvSpPr/>
          <p:nvPr/>
        </p:nvSpPr>
        <p:spPr>
          <a:xfrm flipH="1" flipV="1">
            <a:off x="9050505" y="5638798"/>
            <a:ext cx="114434" cy="10414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9" name="Shape 459" descr="Ligne"/>
          <p:cNvSpPr/>
          <p:nvPr/>
        </p:nvSpPr>
        <p:spPr>
          <a:xfrm flipV="1">
            <a:off x="11010899" y="4381498"/>
            <a:ext cx="1" cy="3429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62" name="Group 462" descr="Ressource 9"/>
          <p:cNvGrpSpPr/>
          <p:nvPr/>
        </p:nvGrpSpPr>
        <p:grpSpPr>
          <a:xfrm>
            <a:off x="10480028" y="6700573"/>
            <a:ext cx="543568" cy="1823918"/>
            <a:chOff x="0" y="0"/>
            <a:chExt cx="543567" cy="1823916"/>
          </a:xfrm>
        </p:grpSpPr>
        <p:sp>
          <p:nvSpPr>
            <p:cNvPr id="460" name="Shape 460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9</a:t>
              </a:r>
            </a:p>
          </p:txBody>
        </p:sp>
      </p:grpSp>
      <p:grpSp>
        <p:nvGrpSpPr>
          <p:cNvPr id="465" name="Group 465" descr="Ressource 10"/>
          <p:cNvGrpSpPr/>
          <p:nvPr/>
        </p:nvGrpSpPr>
        <p:grpSpPr>
          <a:xfrm>
            <a:off x="11237975" y="6700573"/>
            <a:ext cx="543568" cy="2155457"/>
            <a:chOff x="0" y="0"/>
            <a:chExt cx="543567" cy="2155456"/>
          </a:xfrm>
        </p:grpSpPr>
        <p:sp>
          <p:nvSpPr>
            <p:cNvPr id="463" name="Shape 463"/>
            <p:cNvSpPr/>
            <p:nvPr/>
          </p:nvSpPr>
          <p:spPr>
            <a:xfrm rot="16200000">
              <a:off x="-805945" y="805944"/>
              <a:ext cx="215545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 rot="16200000">
              <a:off x="-805945" y="853364"/>
              <a:ext cx="2155457" cy="448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10</a:t>
              </a:r>
            </a:p>
          </p:txBody>
        </p:sp>
      </p:grpSp>
      <p:grpSp>
        <p:nvGrpSpPr>
          <p:cNvPr id="468" name="Group 468" descr="Ressource 11"/>
          <p:cNvGrpSpPr/>
          <p:nvPr/>
        </p:nvGrpSpPr>
        <p:grpSpPr>
          <a:xfrm>
            <a:off x="11998940" y="6700572"/>
            <a:ext cx="543568" cy="2155458"/>
            <a:chOff x="0" y="0"/>
            <a:chExt cx="543567" cy="2155456"/>
          </a:xfrm>
        </p:grpSpPr>
        <p:sp>
          <p:nvSpPr>
            <p:cNvPr id="466" name="Shape 466"/>
            <p:cNvSpPr/>
            <p:nvPr/>
          </p:nvSpPr>
          <p:spPr>
            <a:xfrm rot="16200000">
              <a:off x="-805945" y="805944"/>
              <a:ext cx="2155458" cy="54356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 rot="16200000">
              <a:off x="-805945" y="853364"/>
              <a:ext cx="215545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11</a:t>
              </a:r>
            </a:p>
          </p:txBody>
        </p:sp>
      </p:grpSp>
      <p:sp>
        <p:nvSpPr>
          <p:cNvPr id="469" name="Shape 469" descr="Ligne"/>
          <p:cNvSpPr/>
          <p:nvPr/>
        </p:nvSpPr>
        <p:spPr>
          <a:xfrm flipV="1">
            <a:off x="10650748" y="5638798"/>
            <a:ext cx="202131" cy="106680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Shape 470" descr="Ligne"/>
          <p:cNvSpPr/>
          <p:nvPr/>
        </p:nvSpPr>
        <p:spPr>
          <a:xfrm>
            <a:off x="11287060" y="5600700"/>
            <a:ext cx="217965" cy="11176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1" name="Shape 471" descr="Ligne"/>
          <p:cNvSpPr/>
          <p:nvPr/>
        </p:nvSpPr>
        <p:spPr>
          <a:xfrm flipH="1" flipV="1">
            <a:off x="11742299" y="5613399"/>
            <a:ext cx="532098" cy="11176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 descr="DIFFERENTES ORGANISATION DE PROJET"/>
          <p:cNvSpPr>
            <a:spLocks noGrp="1"/>
          </p:cNvSpPr>
          <p:nvPr>
            <p:ph type="title"/>
          </p:nvPr>
        </p:nvSpPr>
        <p:spPr>
          <a:xfrm>
            <a:off x="787400" y="482224"/>
            <a:ext cx="11430000" cy="895893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DIFFERENTES ORGANISATION DE PROJET</a:t>
            </a:r>
          </a:p>
        </p:txBody>
      </p:sp>
      <p:grpSp>
        <p:nvGrpSpPr>
          <p:cNvPr id="476" name="Group 476" descr="Direction"/>
          <p:cNvGrpSpPr/>
          <p:nvPr/>
        </p:nvGrpSpPr>
        <p:grpSpPr>
          <a:xfrm>
            <a:off x="5125544" y="1969130"/>
            <a:ext cx="1514157" cy="895894"/>
            <a:chOff x="0" y="0"/>
            <a:chExt cx="1514156" cy="895892"/>
          </a:xfrm>
        </p:grpSpPr>
        <p:sp>
          <p:nvSpPr>
            <p:cNvPr id="474" name="Shape 474"/>
            <p:cNvSpPr/>
            <p:nvPr/>
          </p:nvSpPr>
          <p:spPr>
            <a:xfrm>
              <a:off x="0" y="0"/>
              <a:ext cx="1514157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55796" y="223582"/>
              <a:ext cx="1402565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Direction</a:t>
              </a:r>
            </a:p>
          </p:txBody>
        </p:sp>
      </p:grpSp>
      <p:grpSp>
        <p:nvGrpSpPr>
          <p:cNvPr id="479" name="Group 479" descr="Chef de…"/>
          <p:cNvGrpSpPr/>
          <p:nvPr/>
        </p:nvGrpSpPr>
        <p:grpSpPr>
          <a:xfrm>
            <a:off x="11244684" y="8585723"/>
            <a:ext cx="1650881" cy="895894"/>
            <a:chOff x="0" y="0"/>
            <a:chExt cx="1650880" cy="895892"/>
          </a:xfrm>
        </p:grpSpPr>
        <p:sp>
          <p:nvSpPr>
            <p:cNvPr id="477" name="Shape 477"/>
            <p:cNvSpPr/>
            <p:nvPr/>
          </p:nvSpPr>
          <p:spPr>
            <a:xfrm>
              <a:off x="0" y="0"/>
              <a:ext cx="1650881" cy="895893"/>
            </a:xfrm>
            <a:prstGeom prst="roundRect">
              <a:avLst>
                <a:gd name="adj" fmla="val 21264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55795" y="45782"/>
              <a:ext cx="1539290" cy="804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Chef de</a:t>
              </a:r>
            </a:p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projet</a:t>
              </a:r>
            </a:p>
          </p:txBody>
        </p:sp>
      </p:grpSp>
      <p:grpSp>
        <p:nvGrpSpPr>
          <p:cNvPr id="482" name="Group 482" descr="Bureau…"/>
          <p:cNvGrpSpPr/>
          <p:nvPr/>
        </p:nvGrpSpPr>
        <p:grpSpPr>
          <a:xfrm>
            <a:off x="1578311" y="4842867"/>
            <a:ext cx="1650880" cy="895894"/>
            <a:chOff x="0" y="0"/>
            <a:chExt cx="1650879" cy="895892"/>
          </a:xfrm>
        </p:grpSpPr>
        <p:sp>
          <p:nvSpPr>
            <p:cNvPr id="480" name="Shape 480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55795" y="45782"/>
              <a:ext cx="1539289" cy="804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Bureau </a:t>
              </a:r>
            </a:p>
            <a:p>
              <a:pPr>
                <a:defRPr sz="2300">
                  <a:solidFill>
                    <a:srgbClr val="000000"/>
                  </a:solidFill>
                </a:defRPr>
              </a:pPr>
              <a:r>
                <a:t>d’études</a:t>
              </a:r>
            </a:p>
          </p:txBody>
        </p:sp>
      </p:grpSp>
      <p:grpSp>
        <p:nvGrpSpPr>
          <p:cNvPr id="485" name="Group 485" descr="Usine"/>
          <p:cNvGrpSpPr/>
          <p:nvPr/>
        </p:nvGrpSpPr>
        <p:grpSpPr>
          <a:xfrm>
            <a:off x="5057183" y="4842867"/>
            <a:ext cx="1650880" cy="895894"/>
            <a:chOff x="0" y="0"/>
            <a:chExt cx="1650879" cy="895892"/>
          </a:xfrm>
        </p:grpSpPr>
        <p:sp>
          <p:nvSpPr>
            <p:cNvPr id="483" name="Shape 483"/>
            <p:cNvSpPr/>
            <p:nvPr/>
          </p:nvSpPr>
          <p:spPr>
            <a:xfrm>
              <a:off x="0" y="0"/>
              <a:ext cx="1650880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55795" y="223582"/>
              <a:ext cx="1539289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Usine</a:t>
              </a:r>
            </a:p>
          </p:txBody>
        </p:sp>
      </p:grpSp>
      <p:grpSp>
        <p:nvGrpSpPr>
          <p:cNvPr id="488" name="Group 488" descr="Qualité"/>
          <p:cNvGrpSpPr/>
          <p:nvPr/>
        </p:nvGrpSpPr>
        <p:grpSpPr>
          <a:xfrm>
            <a:off x="8809204" y="4842867"/>
            <a:ext cx="1650881" cy="895894"/>
            <a:chOff x="0" y="0"/>
            <a:chExt cx="1650880" cy="895892"/>
          </a:xfrm>
        </p:grpSpPr>
        <p:sp>
          <p:nvSpPr>
            <p:cNvPr id="486" name="Shape 486"/>
            <p:cNvSpPr/>
            <p:nvPr/>
          </p:nvSpPr>
          <p:spPr>
            <a:xfrm>
              <a:off x="0" y="0"/>
              <a:ext cx="1650881" cy="895893"/>
            </a:xfrm>
            <a:prstGeom prst="roundRect">
              <a:avLst>
                <a:gd name="adj" fmla="val 21264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55795" y="223582"/>
              <a:ext cx="1539290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Qualité</a:t>
              </a:r>
            </a:p>
          </p:txBody>
        </p:sp>
      </p:grpSp>
      <p:grpSp>
        <p:nvGrpSpPr>
          <p:cNvPr id="491" name="Group 491" descr="Ressource 1"/>
          <p:cNvGrpSpPr/>
          <p:nvPr/>
        </p:nvGrpSpPr>
        <p:grpSpPr>
          <a:xfrm>
            <a:off x="533403" y="6700573"/>
            <a:ext cx="543568" cy="1823918"/>
            <a:chOff x="0" y="0"/>
            <a:chExt cx="543567" cy="1823916"/>
          </a:xfrm>
        </p:grpSpPr>
        <p:sp>
          <p:nvSpPr>
            <p:cNvPr id="489" name="Shape 489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1</a:t>
              </a:r>
            </a:p>
          </p:txBody>
        </p:sp>
      </p:grpSp>
      <p:grpSp>
        <p:nvGrpSpPr>
          <p:cNvPr id="494" name="Group 494" descr="Ressource 2"/>
          <p:cNvGrpSpPr/>
          <p:nvPr/>
        </p:nvGrpSpPr>
        <p:grpSpPr>
          <a:xfrm>
            <a:off x="1498603" y="6700573"/>
            <a:ext cx="543568" cy="1823918"/>
            <a:chOff x="0" y="0"/>
            <a:chExt cx="543567" cy="1823916"/>
          </a:xfrm>
        </p:grpSpPr>
        <p:sp>
          <p:nvSpPr>
            <p:cNvPr id="492" name="Shape 492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2</a:t>
              </a:r>
            </a:p>
          </p:txBody>
        </p:sp>
      </p:grpSp>
      <p:grpSp>
        <p:nvGrpSpPr>
          <p:cNvPr id="497" name="Group 497" descr="Ressource 3"/>
          <p:cNvGrpSpPr/>
          <p:nvPr/>
        </p:nvGrpSpPr>
        <p:grpSpPr>
          <a:xfrm>
            <a:off x="2463803" y="6700573"/>
            <a:ext cx="543568" cy="1823918"/>
            <a:chOff x="0" y="0"/>
            <a:chExt cx="543567" cy="1823916"/>
          </a:xfrm>
        </p:grpSpPr>
        <p:sp>
          <p:nvSpPr>
            <p:cNvPr id="495" name="Shape 495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3</a:t>
              </a:r>
            </a:p>
          </p:txBody>
        </p:sp>
      </p:grpSp>
      <p:grpSp>
        <p:nvGrpSpPr>
          <p:cNvPr id="500" name="Group 500" descr="Ressource 4"/>
          <p:cNvGrpSpPr/>
          <p:nvPr/>
        </p:nvGrpSpPr>
        <p:grpSpPr>
          <a:xfrm>
            <a:off x="4375813" y="6700573"/>
            <a:ext cx="543568" cy="1823918"/>
            <a:chOff x="0" y="0"/>
            <a:chExt cx="543567" cy="1823916"/>
          </a:xfrm>
        </p:grpSpPr>
        <p:sp>
          <p:nvSpPr>
            <p:cNvPr id="498" name="Shape 498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4</a:t>
              </a:r>
            </a:p>
          </p:txBody>
        </p:sp>
      </p:grpSp>
      <p:grpSp>
        <p:nvGrpSpPr>
          <p:cNvPr id="503" name="Group 503" descr="Ressource 5"/>
          <p:cNvGrpSpPr/>
          <p:nvPr/>
        </p:nvGrpSpPr>
        <p:grpSpPr>
          <a:xfrm>
            <a:off x="5460185" y="6700573"/>
            <a:ext cx="543568" cy="1823918"/>
            <a:chOff x="0" y="0"/>
            <a:chExt cx="543567" cy="1823916"/>
          </a:xfrm>
        </p:grpSpPr>
        <p:sp>
          <p:nvSpPr>
            <p:cNvPr id="501" name="Shape 501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5</a:t>
              </a:r>
            </a:p>
          </p:txBody>
        </p:sp>
      </p:grpSp>
      <p:grpSp>
        <p:nvGrpSpPr>
          <p:cNvPr id="506" name="Group 506" descr="Ressource 6"/>
          <p:cNvGrpSpPr/>
          <p:nvPr/>
        </p:nvGrpSpPr>
        <p:grpSpPr>
          <a:xfrm>
            <a:off x="6544557" y="6700573"/>
            <a:ext cx="543568" cy="1823918"/>
            <a:chOff x="0" y="0"/>
            <a:chExt cx="543567" cy="1823916"/>
          </a:xfrm>
        </p:grpSpPr>
        <p:sp>
          <p:nvSpPr>
            <p:cNvPr id="504" name="Shape 504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6</a:t>
              </a:r>
            </a:p>
          </p:txBody>
        </p:sp>
      </p:grpSp>
      <p:grpSp>
        <p:nvGrpSpPr>
          <p:cNvPr id="509" name="Group 509" descr="Ressource 7"/>
          <p:cNvGrpSpPr/>
          <p:nvPr/>
        </p:nvGrpSpPr>
        <p:grpSpPr>
          <a:xfrm>
            <a:off x="8914586" y="6700573"/>
            <a:ext cx="543568" cy="1823918"/>
            <a:chOff x="0" y="0"/>
            <a:chExt cx="543567" cy="1823916"/>
          </a:xfrm>
        </p:grpSpPr>
        <p:sp>
          <p:nvSpPr>
            <p:cNvPr id="507" name="Shape 507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7</a:t>
              </a:r>
            </a:p>
          </p:txBody>
        </p:sp>
      </p:grpSp>
      <p:grpSp>
        <p:nvGrpSpPr>
          <p:cNvPr id="512" name="Group 512" descr="Ressource 8"/>
          <p:cNvGrpSpPr/>
          <p:nvPr/>
        </p:nvGrpSpPr>
        <p:grpSpPr>
          <a:xfrm>
            <a:off x="10132966" y="6700573"/>
            <a:ext cx="543568" cy="1823918"/>
            <a:chOff x="0" y="0"/>
            <a:chExt cx="543567" cy="1823916"/>
          </a:xfrm>
        </p:grpSpPr>
        <p:sp>
          <p:nvSpPr>
            <p:cNvPr id="510" name="Shape 510"/>
            <p:cNvSpPr/>
            <p:nvPr/>
          </p:nvSpPr>
          <p:spPr>
            <a:xfrm rot="16200000">
              <a:off x="-640175" y="640174"/>
              <a:ext cx="1823917" cy="54356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C2FB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 rot="16200000">
              <a:off x="-640175" y="687594"/>
              <a:ext cx="1823917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r>
                <a:t>Ressource 8</a:t>
              </a:r>
            </a:p>
          </p:txBody>
        </p:sp>
      </p:grpSp>
      <p:sp>
        <p:nvSpPr>
          <p:cNvPr id="513" name="Shape 513" descr="Ligne"/>
          <p:cNvSpPr/>
          <p:nvPr/>
        </p:nvSpPr>
        <p:spPr>
          <a:xfrm flipV="1">
            <a:off x="5882621" y="2857500"/>
            <a:ext cx="2" cy="1968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4" name="Shape 514" descr="Ligne"/>
          <p:cNvSpPr/>
          <p:nvPr/>
        </p:nvSpPr>
        <p:spPr>
          <a:xfrm>
            <a:off x="2666999" y="4381499"/>
            <a:ext cx="2" cy="4445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Shape 515" descr="Ligne"/>
          <p:cNvSpPr/>
          <p:nvPr/>
        </p:nvSpPr>
        <p:spPr>
          <a:xfrm>
            <a:off x="5925927" y="4379977"/>
            <a:ext cx="3326036" cy="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Shape 516" descr="Ligne"/>
          <p:cNvSpPr/>
          <p:nvPr/>
        </p:nvSpPr>
        <p:spPr>
          <a:xfrm>
            <a:off x="2682434" y="4379977"/>
            <a:ext cx="3326036" cy="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Shape 517" descr="Ligne"/>
          <p:cNvSpPr/>
          <p:nvPr/>
        </p:nvSpPr>
        <p:spPr>
          <a:xfrm flipV="1">
            <a:off x="767679" y="5760116"/>
            <a:ext cx="951834" cy="9518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Shape 518" descr="Ligne"/>
          <p:cNvSpPr/>
          <p:nvPr/>
        </p:nvSpPr>
        <p:spPr>
          <a:xfrm>
            <a:off x="2619485" y="5713777"/>
            <a:ext cx="95031" cy="10445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Shape 519" descr="Ligne"/>
          <p:cNvSpPr/>
          <p:nvPr/>
        </p:nvSpPr>
        <p:spPr>
          <a:xfrm flipV="1">
            <a:off x="1787736" y="5747625"/>
            <a:ext cx="340235" cy="97681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Shape 520" descr="Ligne"/>
          <p:cNvSpPr/>
          <p:nvPr/>
        </p:nvSpPr>
        <p:spPr>
          <a:xfrm flipV="1">
            <a:off x="4584700" y="5772816"/>
            <a:ext cx="926434" cy="9264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Shape 521" descr="Ligne"/>
          <p:cNvSpPr/>
          <p:nvPr/>
        </p:nvSpPr>
        <p:spPr>
          <a:xfrm flipH="1" flipV="1">
            <a:off x="6318354" y="5777251"/>
            <a:ext cx="368092" cy="91756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2" name="Shape 522" descr="Ligne"/>
          <p:cNvSpPr/>
          <p:nvPr/>
        </p:nvSpPr>
        <p:spPr>
          <a:xfrm flipV="1">
            <a:off x="5714998" y="5740399"/>
            <a:ext cx="127002" cy="9906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3" name="Shape 523" descr="Ligne"/>
          <p:cNvSpPr/>
          <p:nvPr/>
        </p:nvSpPr>
        <p:spPr>
          <a:xfrm flipV="1">
            <a:off x="9232900" y="4343400"/>
            <a:ext cx="0" cy="4826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4" name="Shape 524" descr="Ligne"/>
          <p:cNvSpPr/>
          <p:nvPr/>
        </p:nvSpPr>
        <p:spPr>
          <a:xfrm flipV="1">
            <a:off x="9168986" y="5748599"/>
            <a:ext cx="127829" cy="98739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5" name="Shape 525" descr="Ligne"/>
          <p:cNvSpPr/>
          <p:nvPr/>
        </p:nvSpPr>
        <p:spPr>
          <a:xfrm flipH="1" flipV="1">
            <a:off x="10085621" y="5763410"/>
            <a:ext cx="273425" cy="94524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6" name="Shape 526" descr="Ligne"/>
          <p:cNvSpPr/>
          <p:nvPr/>
        </p:nvSpPr>
        <p:spPr>
          <a:xfrm>
            <a:off x="5925927" y="3462388"/>
            <a:ext cx="5939679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7" name="Shape 527" descr="Ligne"/>
          <p:cNvSpPr/>
          <p:nvPr/>
        </p:nvSpPr>
        <p:spPr>
          <a:xfrm flipV="1">
            <a:off x="11879061" y="3481952"/>
            <a:ext cx="1" cy="5090936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8" name="Shape 528" descr="Ligne"/>
          <p:cNvSpPr/>
          <p:nvPr/>
        </p:nvSpPr>
        <p:spPr>
          <a:xfrm flipH="1" flipV="1">
            <a:off x="736599" y="9033671"/>
            <a:ext cx="10515602" cy="1"/>
          </a:xfrm>
          <a:prstGeom prst="lin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9" name="Shape 529" descr="Ligne"/>
          <p:cNvSpPr/>
          <p:nvPr/>
        </p:nvSpPr>
        <p:spPr>
          <a:xfrm flipV="1">
            <a:off x="805186" y="8518222"/>
            <a:ext cx="3" cy="482602"/>
          </a:xfrm>
          <a:prstGeom prst="lin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0" name="Shape 530" descr="Ligne"/>
          <p:cNvSpPr/>
          <p:nvPr/>
        </p:nvSpPr>
        <p:spPr>
          <a:xfrm flipV="1">
            <a:off x="4647596" y="8534604"/>
            <a:ext cx="2" cy="482602"/>
          </a:xfrm>
          <a:prstGeom prst="lin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1" name="Shape 531" descr="Ligne"/>
          <p:cNvSpPr/>
          <p:nvPr/>
        </p:nvSpPr>
        <p:spPr>
          <a:xfrm flipV="1">
            <a:off x="5731969" y="8518222"/>
            <a:ext cx="2" cy="482602"/>
          </a:xfrm>
          <a:prstGeom prst="lin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2" name="Shape 532" descr="Ligne"/>
          <p:cNvSpPr/>
          <p:nvPr/>
        </p:nvSpPr>
        <p:spPr>
          <a:xfrm flipV="1">
            <a:off x="10404750" y="8534604"/>
            <a:ext cx="2" cy="482602"/>
          </a:xfrm>
          <a:prstGeom prst="lin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 descr="LES AUTRES ACTEURS D’UN PROJET"/>
          <p:cNvSpPr>
            <a:spLocks noGrp="1"/>
          </p:cNvSpPr>
          <p:nvPr>
            <p:ph type="title"/>
          </p:nvPr>
        </p:nvSpPr>
        <p:spPr>
          <a:xfrm>
            <a:off x="2078880" y="468954"/>
            <a:ext cx="8847040" cy="11587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LES AUTRES ACTEURS D’UN PROJET</a:t>
            </a:r>
          </a:p>
        </p:txBody>
      </p:sp>
      <p:sp>
        <p:nvSpPr>
          <p:cNvPr id="535" name="Shape 535" descr="Fournisseurs…"/>
          <p:cNvSpPr/>
          <p:nvPr/>
        </p:nvSpPr>
        <p:spPr>
          <a:xfrm>
            <a:off x="648462" y="2189261"/>
            <a:ext cx="10802637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 u="sng">
                <a:solidFill>
                  <a:srgbClr val="FFFFFF"/>
                </a:solidFill>
              </a:defRPr>
            </a:pPr>
            <a:r>
              <a:rPr dirty="0" err="1"/>
              <a:t>Fournisseurs</a:t>
            </a:r>
            <a:endParaRPr dirty="0"/>
          </a:p>
          <a:p>
            <a:pPr algn="l">
              <a:defRPr sz="40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dirty="0" err="1"/>
              <a:t>Externes</a:t>
            </a:r>
            <a:r>
              <a:rPr dirty="0"/>
              <a:t>: </a:t>
            </a:r>
            <a:r>
              <a:rPr dirty="0" err="1"/>
              <a:t>vendeur</a:t>
            </a:r>
            <a:r>
              <a:rPr dirty="0"/>
              <a:t> de </a:t>
            </a:r>
            <a:r>
              <a:rPr dirty="0" err="1"/>
              <a:t>matériel</a:t>
            </a:r>
            <a:r>
              <a:rPr dirty="0"/>
              <a:t>…</a:t>
            </a:r>
          </a:p>
          <a:p>
            <a:pPr algn="l">
              <a:defRPr sz="4000">
                <a:solidFill>
                  <a:srgbClr val="FFFFFF"/>
                </a:solidFill>
              </a:defRPr>
            </a:pPr>
            <a:r>
              <a:rPr dirty="0"/>
              <a:t>-Internes: </a:t>
            </a:r>
            <a:r>
              <a:rPr dirty="0" err="1"/>
              <a:t>autre</a:t>
            </a:r>
            <a:r>
              <a:rPr dirty="0"/>
              <a:t> service de </a:t>
            </a:r>
            <a:r>
              <a:rPr dirty="0" err="1"/>
              <a:t>votre</a:t>
            </a:r>
            <a:r>
              <a:rPr dirty="0"/>
              <a:t> </a:t>
            </a:r>
            <a:r>
              <a:rPr dirty="0" err="1"/>
              <a:t>entreprise</a:t>
            </a:r>
            <a:r>
              <a:rPr dirty="0"/>
              <a:t> </a:t>
            </a:r>
            <a:endParaRPr lang="fr-FR" dirty="0"/>
          </a:p>
          <a:p>
            <a:pPr algn="l">
              <a:defRPr sz="4000">
                <a:solidFill>
                  <a:srgbClr val="FFFFFF"/>
                </a:solidFill>
              </a:defRPr>
            </a:pPr>
            <a:r>
              <a:rPr dirty="0"/>
              <a:t>(</a:t>
            </a:r>
            <a:r>
              <a:rPr dirty="0" err="1"/>
              <a:t>exemple</a:t>
            </a:r>
            <a:r>
              <a:rPr dirty="0"/>
              <a:t>: service </a:t>
            </a:r>
            <a:r>
              <a:rPr dirty="0" err="1"/>
              <a:t>informatique</a:t>
            </a:r>
            <a:r>
              <a:rPr dirty="0"/>
              <a:t>)</a:t>
            </a:r>
          </a:p>
          <a:p>
            <a:pPr algn="l">
              <a:defRPr sz="4000">
                <a:solidFill>
                  <a:srgbClr val="FFFFFF"/>
                </a:solidFill>
              </a:defRPr>
            </a:pPr>
            <a:endParaRPr dirty="0"/>
          </a:p>
          <a:p>
            <a:pPr algn="l">
              <a:defRPr sz="4000" u="sng">
                <a:solidFill>
                  <a:srgbClr val="FFFFFF"/>
                </a:solidFill>
              </a:defRPr>
            </a:pPr>
            <a:r>
              <a:rPr dirty="0" err="1"/>
              <a:t>Autres</a:t>
            </a:r>
            <a:r>
              <a:rPr dirty="0"/>
              <a:t> </a:t>
            </a:r>
            <a:r>
              <a:rPr dirty="0" err="1"/>
              <a:t>projets</a:t>
            </a:r>
            <a:endParaRPr dirty="0"/>
          </a:p>
          <a:p>
            <a:pPr algn="l">
              <a:defRPr sz="4000">
                <a:solidFill>
                  <a:srgbClr val="FFFFFF"/>
                </a:solidFill>
              </a:defRPr>
            </a:pPr>
            <a:endParaRPr dirty="0"/>
          </a:p>
          <a:p>
            <a:pPr algn="l">
              <a:defRPr sz="4000" u="sng">
                <a:solidFill>
                  <a:srgbClr val="FFFFFF"/>
                </a:solidFill>
              </a:defRPr>
            </a:pPr>
            <a:r>
              <a:rPr dirty="0"/>
              <a:t>Et encore</a:t>
            </a:r>
          </a:p>
          <a:p>
            <a:pPr algn="l">
              <a:defRPr sz="4000">
                <a:solidFill>
                  <a:srgbClr val="FFFFFF"/>
                </a:solidFill>
              </a:defRPr>
            </a:pPr>
            <a:r>
              <a:rPr dirty="0"/>
              <a:t>-Des experts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spécialistes</a:t>
            </a:r>
            <a:endParaRPr dirty="0"/>
          </a:p>
          <a:p>
            <a:pPr algn="l">
              <a:defRPr sz="40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dirty="0" err="1"/>
              <a:t>Organismes</a:t>
            </a:r>
            <a:r>
              <a:rPr dirty="0"/>
              <a:t> de certification, qualification, </a:t>
            </a:r>
            <a:r>
              <a:rPr dirty="0" err="1"/>
              <a:t>etc</a:t>
            </a:r>
            <a:r>
              <a:rPr dirty="0"/>
              <a:t>….</a:t>
            </a:r>
          </a:p>
          <a:p>
            <a:pPr algn="l">
              <a:defRPr sz="40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dirty="0" err="1"/>
              <a:t>L’état</a:t>
            </a:r>
            <a:r>
              <a:rPr dirty="0"/>
              <a:t>, les </a:t>
            </a:r>
            <a:r>
              <a:rPr dirty="0" err="1"/>
              <a:t>collectivités</a:t>
            </a:r>
            <a:endParaRPr dirty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 descr="GESTION DES RISQUES"/>
          <p:cNvSpPr>
            <a:spLocks noGrp="1"/>
          </p:cNvSpPr>
          <p:nvPr>
            <p:ph type="title"/>
          </p:nvPr>
        </p:nvSpPr>
        <p:spPr>
          <a:xfrm>
            <a:off x="787399" y="253999"/>
            <a:ext cx="5678827" cy="1352710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GESTION DES RISQUES</a:t>
            </a:r>
          </a:p>
        </p:txBody>
      </p:sp>
      <p:pic>
        <p:nvPicPr>
          <p:cNvPr id="538" name="image12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337" y="2223514"/>
            <a:ext cx="2954348" cy="196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age13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5479" y="5760687"/>
            <a:ext cx="2750894" cy="2889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age14.ti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5473" y="1634786"/>
            <a:ext cx="3819654" cy="275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age15.ti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7151" y="6528230"/>
            <a:ext cx="2212994" cy="196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 descr="GESTION DES RISQUES"/>
          <p:cNvSpPr>
            <a:spLocks noGrp="1"/>
          </p:cNvSpPr>
          <p:nvPr>
            <p:ph type="title"/>
          </p:nvPr>
        </p:nvSpPr>
        <p:spPr>
          <a:xfrm>
            <a:off x="787399" y="254000"/>
            <a:ext cx="5728927" cy="126342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GESTION DES RISQUES</a:t>
            </a:r>
          </a:p>
        </p:txBody>
      </p:sp>
      <p:sp>
        <p:nvSpPr>
          <p:cNvPr id="544" name="Shape 544" descr="POURQUOI?"/>
          <p:cNvSpPr/>
          <p:nvPr/>
        </p:nvSpPr>
        <p:spPr>
          <a:xfrm>
            <a:off x="7948172" y="916318"/>
            <a:ext cx="2912251" cy="68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t>POURQUOI?</a:t>
            </a:r>
          </a:p>
        </p:txBody>
      </p:sp>
      <p:sp>
        <p:nvSpPr>
          <p:cNvPr id="545" name="Shape 545" descr="Risque…"/>
          <p:cNvSpPr/>
          <p:nvPr/>
        </p:nvSpPr>
        <p:spPr>
          <a:xfrm>
            <a:off x="85579" y="2218356"/>
            <a:ext cx="12833642" cy="194925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 err="1"/>
              <a:t>Risque</a:t>
            </a:r>
            <a:endParaRPr dirty="0"/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=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Situation </a:t>
            </a:r>
            <a:r>
              <a:rPr dirty="0" err="1"/>
              <a:t>potentielle</a:t>
            </a:r>
            <a:r>
              <a:rPr dirty="0"/>
              <a:t> (danger + exposition) qui </a:t>
            </a:r>
            <a:r>
              <a:rPr dirty="0" err="1"/>
              <a:t>peut</a:t>
            </a:r>
            <a:r>
              <a:rPr dirty="0"/>
              <a:t> </a:t>
            </a:r>
            <a:r>
              <a:rPr dirty="0" err="1"/>
              <a:t>nuire</a:t>
            </a:r>
            <a:r>
              <a:rPr dirty="0"/>
              <a:t> au bon </a:t>
            </a:r>
            <a:r>
              <a:rPr dirty="0" err="1"/>
              <a:t>déroulement</a:t>
            </a:r>
            <a:r>
              <a:rPr dirty="0"/>
              <a:t> </a:t>
            </a:r>
            <a:endParaRPr lang="fr-FR" dirty="0"/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du </a:t>
            </a:r>
            <a:r>
              <a:rPr dirty="0" err="1"/>
              <a:t>projet</a:t>
            </a:r>
            <a:endParaRPr dirty="0"/>
          </a:p>
        </p:txBody>
      </p:sp>
      <p:sp>
        <p:nvSpPr>
          <p:cNvPr id="546" name="Shape 546" descr="Gestion des risques…"/>
          <p:cNvSpPr/>
          <p:nvPr/>
        </p:nvSpPr>
        <p:spPr>
          <a:xfrm>
            <a:off x="382936" y="4768331"/>
            <a:ext cx="12238928" cy="2410916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Gestion des </a:t>
            </a:r>
            <a:r>
              <a:rPr dirty="0" err="1"/>
              <a:t>risques</a:t>
            </a:r>
            <a:endParaRPr dirty="0"/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=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 err="1"/>
              <a:t>Analyse</a:t>
            </a:r>
            <a:r>
              <a:rPr dirty="0"/>
              <a:t> proactive </a:t>
            </a:r>
            <a:r>
              <a:rPr dirty="0" err="1"/>
              <a:t>plutôt</a:t>
            </a:r>
            <a:r>
              <a:rPr dirty="0"/>
              <a:t> que </a:t>
            </a:r>
            <a:r>
              <a:rPr dirty="0" err="1"/>
              <a:t>réactive</a:t>
            </a:r>
            <a:r>
              <a:rPr dirty="0"/>
              <a:t> face aux dangers et aux </a:t>
            </a:r>
            <a:r>
              <a:rPr dirty="0" err="1"/>
              <a:t>problèmes</a:t>
            </a:r>
            <a:r>
              <a:rPr dirty="0"/>
              <a:t> </a:t>
            </a:r>
            <a:endParaRPr lang="fr-FR" dirty="0"/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 err="1"/>
              <a:t>potentiels</a:t>
            </a:r>
            <a:r>
              <a:rPr dirty="0"/>
              <a:t> qui </a:t>
            </a:r>
            <a:r>
              <a:rPr dirty="0" err="1"/>
              <a:t>peuvent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découler</a:t>
            </a:r>
            <a:r>
              <a:rPr dirty="0"/>
              <a:t>!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 err="1"/>
              <a:t>Capacité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réagir</a:t>
            </a:r>
            <a:r>
              <a:rPr dirty="0"/>
              <a:t> </a:t>
            </a:r>
            <a:r>
              <a:rPr dirty="0" err="1"/>
              <a:t>tant</a:t>
            </a:r>
            <a:r>
              <a:rPr dirty="0"/>
              <a:t> </a:t>
            </a:r>
            <a:r>
              <a:rPr dirty="0" err="1"/>
              <a:t>qu’on</a:t>
            </a:r>
            <a:r>
              <a:rPr dirty="0"/>
              <a:t> dispose encore </a:t>
            </a:r>
            <a:r>
              <a:rPr dirty="0" err="1"/>
              <a:t>d’une</a:t>
            </a:r>
            <a:r>
              <a:rPr dirty="0"/>
              <a:t> marge de </a:t>
            </a:r>
            <a:r>
              <a:rPr dirty="0" err="1"/>
              <a:t>manoeuvre</a:t>
            </a:r>
            <a:endParaRPr dirty="0"/>
          </a:p>
        </p:txBody>
      </p:sp>
      <p:sp>
        <p:nvSpPr>
          <p:cNvPr id="547" name="Shape 547" descr="ANTICIPER, PREVENIR, GERER!"/>
          <p:cNvSpPr/>
          <p:nvPr/>
        </p:nvSpPr>
        <p:spPr>
          <a:xfrm>
            <a:off x="1472920" y="8271605"/>
            <a:ext cx="7694449" cy="733829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ANTICIPER, PREVENIR, GERER!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 descr="DEMARCHE DE GESTION DES RISQUES"/>
          <p:cNvSpPr>
            <a:spLocks noGrp="1"/>
          </p:cNvSpPr>
          <p:nvPr>
            <p:ph type="title"/>
          </p:nvPr>
        </p:nvSpPr>
        <p:spPr>
          <a:xfrm>
            <a:off x="787399" y="254000"/>
            <a:ext cx="9402341" cy="1365023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DEMARCHE DE GESTION DES RISQUES</a:t>
            </a:r>
          </a:p>
        </p:txBody>
      </p:sp>
      <p:sp>
        <p:nvSpPr>
          <p:cNvPr id="550" name="Shape 550" descr="ETAPE 1…"/>
          <p:cNvSpPr/>
          <p:nvPr/>
        </p:nvSpPr>
        <p:spPr>
          <a:xfrm>
            <a:off x="1161693" y="1581654"/>
            <a:ext cx="9513571" cy="694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>
                <a:solidFill>
                  <a:srgbClr val="232CFF"/>
                </a:solidFill>
              </a:defRPr>
            </a:pPr>
            <a:r>
              <a:t>ETAPE 1</a:t>
            </a:r>
          </a:p>
          <a:p>
            <a:pPr algn="l">
              <a:defRPr sz="3000" u="sng">
                <a:solidFill>
                  <a:srgbClr val="232CFF"/>
                </a:solidFill>
              </a:defRPr>
            </a:pPr>
            <a:endParaRPr/>
          </a:p>
          <a:p>
            <a:pPr algn="l">
              <a:defRPr sz="3000">
                <a:solidFill>
                  <a:srgbClr val="DCDEE0"/>
                </a:solidFill>
              </a:defRPr>
            </a:pPr>
            <a:r>
              <a:t>Identification des dangers et des risques associés.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Quels sont les dangers auxquels mon projet est exposé?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 u="sng">
                <a:solidFill>
                  <a:srgbClr val="1520FF"/>
                </a:solidFill>
              </a:defRPr>
            </a:pPr>
            <a:r>
              <a:t>ETAPE 2</a:t>
            </a:r>
          </a:p>
          <a:p>
            <a:pPr algn="l">
              <a:defRPr sz="3000" u="sng">
                <a:solidFill>
                  <a:srgbClr val="1520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Evaluation du niveau des risques (Degré d’exposition)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Gravité, probabilité, impact sur le projet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 u="sng">
                <a:solidFill>
                  <a:srgbClr val="2436FF"/>
                </a:solidFill>
              </a:defRPr>
            </a:pPr>
            <a:r>
              <a:t>ETAPE 3</a:t>
            </a:r>
          </a:p>
          <a:p>
            <a:pPr algn="l">
              <a:defRPr sz="3000" u="sng">
                <a:solidFill>
                  <a:srgbClr val="2436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Répondre aux risques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Mise en place et suivi des actions définies</a:t>
            </a:r>
          </a:p>
        </p:txBody>
      </p:sp>
      <p:sp>
        <p:nvSpPr>
          <p:cNvPr id="551" name="Shape 551" descr="Ces étapes sont à mener tout au long du projet"/>
          <p:cNvSpPr/>
          <p:nvPr/>
        </p:nvSpPr>
        <p:spPr>
          <a:xfrm>
            <a:off x="1566647" y="8649899"/>
            <a:ext cx="9154987" cy="622107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Ces étapes sont à mener tout au long du projet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 descr="ETAPE 1:IDENTIFICATION DES DANGERS/RISQUES"/>
          <p:cNvSpPr>
            <a:spLocks noGrp="1"/>
          </p:cNvSpPr>
          <p:nvPr>
            <p:ph type="title"/>
          </p:nvPr>
        </p:nvSpPr>
        <p:spPr>
          <a:xfrm>
            <a:off x="370363" y="253999"/>
            <a:ext cx="12264074" cy="1653452"/>
          </a:xfrm>
          <a:prstGeom prst="rect">
            <a:avLst/>
          </a:prstGeom>
        </p:spPr>
        <p:txBody>
          <a:bodyPr/>
          <a:lstStyle>
            <a:lvl1pPr>
              <a:defRPr sz="3900" u="sng">
                <a:solidFill>
                  <a:srgbClr val="1E1FFF"/>
                </a:solidFill>
              </a:defRPr>
            </a:lvl1pPr>
          </a:lstStyle>
          <a:p>
            <a:r>
              <a:t>ETAPE 1:IDENTIFICATION DES DANGERS/RISQUES</a:t>
            </a:r>
          </a:p>
        </p:txBody>
      </p:sp>
      <p:sp>
        <p:nvSpPr>
          <p:cNvPr id="554" name="Shape 554" descr="Faire un Brain Storming…"/>
          <p:cNvSpPr/>
          <p:nvPr/>
        </p:nvSpPr>
        <p:spPr>
          <a:xfrm>
            <a:off x="616939" y="2222866"/>
            <a:ext cx="8456880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FFFFF"/>
                </a:solidFill>
              </a:defRPr>
            </a:pPr>
            <a:r>
              <a:t>Faire un Brain Storming</a:t>
            </a:r>
          </a:p>
          <a:p>
            <a:pPr lvl="6" indent="1371600" algn="l">
              <a:defRPr sz="3200">
                <a:solidFill>
                  <a:srgbClr val="FFFFFF"/>
                </a:solidFill>
              </a:defRPr>
            </a:pPr>
            <a:r>
              <a:t>Ne pas se limiter, on fera le tri plus tard!!</a:t>
            </a:r>
          </a:p>
        </p:txBody>
      </p:sp>
      <p:sp>
        <p:nvSpPr>
          <p:cNvPr id="555" name="Shape 555" descr="Réfléchir aux dangers, aux risques, aux causes (pas aux conséquences!)…"/>
          <p:cNvSpPr/>
          <p:nvPr/>
        </p:nvSpPr>
        <p:spPr>
          <a:xfrm>
            <a:off x="616939" y="4301520"/>
            <a:ext cx="12623319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FFFFF"/>
                </a:solidFill>
              </a:defRPr>
            </a:pPr>
            <a:r>
              <a:rPr dirty="0" err="1"/>
              <a:t>Réfléchir</a:t>
            </a:r>
            <a:r>
              <a:rPr dirty="0"/>
              <a:t> aux dangers, aux </a:t>
            </a:r>
            <a:r>
              <a:rPr dirty="0" err="1"/>
              <a:t>risques</a:t>
            </a:r>
            <a:r>
              <a:rPr dirty="0"/>
              <a:t>, aux causes </a:t>
            </a:r>
            <a:r>
              <a:rPr sz="3000" dirty="0"/>
              <a:t>(pas aux </a:t>
            </a:r>
            <a:r>
              <a:rPr sz="3000" dirty="0" err="1"/>
              <a:t>conséquences</a:t>
            </a:r>
            <a:r>
              <a:rPr sz="3000" dirty="0"/>
              <a:t>!</a:t>
            </a:r>
            <a:r>
              <a:rPr dirty="0"/>
              <a:t>)</a:t>
            </a:r>
          </a:p>
          <a:p>
            <a:pPr algn="l">
              <a:defRPr sz="3200">
                <a:solidFill>
                  <a:srgbClr val="FFFFFF"/>
                </a:solidFill>
              </a:defRPr>
            </a:pPr>
            <a:r>
              <a:rPr dirty="0"/>
              <a:t>                On </a:t>
            </a:r>
            <a:r>
              <a:rPr dirty="0" err="1"/>
              <a:t>peut</a:t>
            </a:r>
            <a:r>
              <a:rPr dirty="0"/>
              <a:t> </a:t>
            </a:r>
            <a:r>
              <a:rPr dirty="0" err="1"/>
              <a:t>utiliser</a:t>
            </a:r>
            <a:r>
              <a:rPr dirty="0"/>
              <a:t> la technique du </a:t>
            </a:r>
            <a:r>
              <a:rPr b="1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rPr>
              <a:t>« 5 Why »</a:t>
            </a:r>
          </a:p>
        </p:txBody>
      </p:sp>
      <p:sp>
        <p:nvSpPr>
          <p:cNvPr id="556" name="Shape 556" descr="Utiliser l’expérience des autres projets…"/>
          <p:cNvSpPr/>
          <p:nvPr/>
        </p:nvSpPr>
        <p:spPr>
          <a:xfrm>
            <a:off x="774481" y="6381800"/>
            <a:ext cx="11508741" cy="157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FFFFF"/>
                </a:solidFill>
              </a:defRPr>
            </a:pPr>
            <a:r>
              <a:t>Utiliser l’expérience des autres projets</a:t>
            </a:r>
          </a:p>
          <a:p>
            <a:pPr lvl="7" indent="1600200" algn="l">
              <a:defRPr sz="3200">
                <a:solidFill>
                  <a:srgbClr val="FFFFFF"/>
                </a:solidFill>
              </a:defRPr>
            </a:pPr>
            <a:r>
              <a:t>Les problèmes rencontrés par les autres sont peut être </a:t>
            </a:r>
          </a:p>
          <a:p>
            <a:pPr lvl="7" indent="1600200" algn="l">
              <a:defRPr sz="3200">
                <a:solidFill>
                  <a:srgbClr val="FFFFFF"/>
                </a:solidFill>
              </a:defRPr>
            </a:pPr>
            <a:r>
              <a:t>des risques pour vous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 descr="METHODE DU 5 WHY"/>
          <p:cNvSpPr>
            <a:spLocks noGrp="1"/>
          </p:cNvSpPr>
          <p:nvPr>
            <p:ph type="title"/>
          </p:nvPr>
        </p:nvSpPr>
        <p:spPr>
          <a:xfrm>
            <a:off x="787399" y="254000"/>
            <a:ext cx="5275646" cy="1050707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METHODE DU 5 WHY</a:t>
            </a:r>
          </a:p>
        </p:txBody>
      </p:sp>
      <p:sp>
        <p:nvSpPr>
          <p:cNvPr id="559" name="Shape 559" descr="Méthode pour trouver les causes racines des problèmes survenus"/>
          <p:cNvSpPr/>
          <p:nvPr/>
        </p:nvSpPr>
        <p:spPr>
          <a:xfrm>
            <a:off x="586647" y="1593550"/>
            <a:ext cx="10900030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Méthode pour trouver les causes racines des problèmes survenus</a:t>
            </a:r>
          </a:p>
        </p:txBody>
      </p:sp>
      <p:sp>
        <p:nvSpPr>
          <p:cNvPr id="560" name="Shape 560" descr="Exemple:"/>
          <p:cNvSpPr/>
          <p:nvPr/>
        </p:nvSpPr>
        <p:spPr>
          <a:xfrm>
            <a:off x="968874" y="2430143"/>
            <a:ext cx="1537362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u="sng">
                <a:solidFill>
                  <a:srgbClr val="FFFFFF"/>
                </a:solidFill>
              </a:defRPr>
            </a:pPr>
            <a:r>
              <a:t>Exemple</a:t>
            </a:r>
            <a:r>
              <a:rPr sz="3000" u="none"/>
              <a:t>:</a:t>
            </a:r>
          </a:p>
        </p:txBody>
      </p:sp>
      <p:sp>
        <p:nvSpPr>
          <p:cNvPr id="561" name="Shape 561" descr="Ma voiture ne démarre pas (le problème)…"/>
          <p:cNvSpPr/>
          <p:nvPr/>
        </p:nvSpPr>
        <p:spPr>
          <a:xfrm>
            <a:off x="110360" y="3241431"/>
            <a:ext cx="12738538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5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Ma </a:t>
            </a:r>
            <a:r>
              <a:rPr dirty="0" err="1"/>
              <a:t>voiture</a:t>
            </a:r>
            <a:r>
              <a:rPr dirty="0"/>
              <a:t> ne </a:t>
            </a:r>
            <a:r>
              <a:rPr dirty="0" err="1"/>
              <a:t>démarre</a:t>
            </a:r>
            <a:r>
              <a:rPr dirty="0"/>
              <a:t> pas (le </a:t>
            </a:r>
            <a:r>
              <a:rPr dirty="0" err="1"/>
              <a:t>problème</a:t>
            </a:r>
            <a:r>
              <a:rPr dirty="0"/>
              <a:t>)</a:t>
            </a:r>
          </a:p>
          <a:p>
            <a:pPr algn="l">
              <a:defRPr sz="25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1- </a:t>
            </a:r>
            <a:r>
              <a:rPr dirty="0" err="1"/>
              <a:t>Pourquoi</a:t>
            </a:r>
            <a:r>
              <a:rPr dirty="0"/>
              <a:t>? - La batterie </a:t>
            </a:r>
            <a:r>
              <a:rPr dirty="0" err="1"/>
              <a:t>n’est</a:t>
            </a:r>
            <a:r>
              <a:rPr dirty="0"/>
              <a:t> pas </a:t>
            </a:r>
            <a:r>
              <a:rPr dirty="0" err="1"/>
              <a:t>chargée</a:t>
            </a:r>
            <a:endParaRPr dirty="0"/>
          </a:p>
          <a:p>
            <a:pPr algn="l">
              <a:defRPr sz="25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2-Pourquoi (la batterie </a:t>
            </a:r>
            <a:r>
              <a:rPr dirty="0" err="1"/>
              <a:t>n’est-elle</a:t>
            </a:r>
            <a:r>
              <a:rPr dirty="0"/>
              <a:t> pas </a:t>
            </a:r>
            <a:r>
              <a:rPr dirty="0" err="1"/>
              <a:t>chargée</a:t>
            </a:r>
            <a:r>
              <a:rPr dirty="0"/>
              <a:t>)? -  </a:t>
            </a:r>
            <a:r>
              <a:rPr dirty="0" err="1"/>
              <a:t>L’alternateur</a:t>
            </a:r>
            <a:r>
              <a:rPr dirty="0"/>
              <a:t> ne </a:t>
            </a:r>
            <a:r>
              <a:rPr dirty="0" err="1"/>
              <a:t>fonctionne</a:t>
            </a:r>
            <a:r>
              <a:rPr dirty="0"/>
              <a:t> pas</a:t>
            </a:r>
          </a:p>
          <a:p>
            <a:pPr algn="l">
              <a:defRPr sz="25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3-Pourquoi (…)? - La </a:t>
            </a:r>
            <a:r>
              <a:rPr dirty="0" err="1"/>
              <a:t>courroie</a:t>
            </a:r>
            <a:r>
              <a:rPr dirty="0"/>
              <a:t> de </a:t>
            </a:r>
            <a:r>
              <a:rPr dirty="0" err="1"/>
              <a:t>l’alternateur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cassée</a:t>
            </a:r>
            <a:endParaRPr dirty="0"/>
          </a:p>
          <a:p>
            <a:pPr algn="l">
              <a:defRPr sz="25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4-Pourquoi? - </a:t>
            </a:r>
            <a:r>
              <a:rPr dirty="0" err="1"/>
              <a:t>J’ai</a:t>
            </a:r>
            <a:r>
              <a:rPr dirty="0"/>
              <a:t> passé la </a:t>
            </a:r>
            <a:r>
              <a:rPr dirty="0" err="1"/>
              <a:t>durée</a:t>
            </a:r>
            <a:r>
              <a:rPr dirty="0"/>
              <a:t> </a:t>
            </a:r>
            <a:r>
              <a:rPr dirty="0" err="1"/>
              <a:t>préconisée</a:t>
            </a:r>
            <a:r>
              <a:rPr dirty="0"/>
              <a:t> par le </a:t>
            </a:r>
            <a:r>
              <a:rPr dirty="0" err="1"/>
              <a:t>constructeur</a:t>
            </a:r>
            <a:r>
              <a:rPr dirty="0"/>
              <a:t> et la </a:t>
            </a:r>
            <a:r>
              <a:rPr dirty="0" err="1"/>
              <a:t>courroie</a:t>
            </a:r>
            <a:r>
              <a:rPr dirty="0"/>
              <a:t> </a:t>
            </a:r>
            <a:r>
              <a:rPr dirty="0" err="1"/>
              <a:t>était</a:t>
            </a:r>
            <a:r>
              <a:rPr dirty="0"/>
              <a:t> </a:t>
            </a:r>
            <a:r>
              <a:rPr dirty="0" err="1"/>
              <a:t>usée</a:t>
            </a:r>
            <a:endParaRPr dirty="0"/>
          </a:p>
          <a:p>
            <a:pPr algn="l">
              <a:defRPr sz="25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5-Pourquoi? - </a:t>
            </a:r>
            <a:r>
              <a:rPr dirty="0" err="1"/>
              <a:t>Je</a:t>
            </a:r>
            <a:r>
              <a:rPr dirty="0"/>
              <a:t> </a:t>
            </a:r>
            <a:r>
              <a:rPr dirty="0" err="1"/>
              <a:t>n’ai</a:t>
            </a:r>
            <a:r>
              <a:rPr dirty="0"/>
              <a:t> pas </a:t>
            </a:r>
            <a:r>
              <a:rPr dirty="0" err="1"/>
              <a:t>respecté</a:t>
            </a:r>
            <a:r>
              <a:rPr dirty="0"/>
              <a:t> les </a:t>
            </a:r>
            <a:r>
              <a:rPr dirty="0" err="1"/>
              <a:t>préconisations</a:t>
            </a:r>
            <a:r>
              <a:rPr dirty="0"/>
              <a:t> du </a:t>
            </a:r>
            <a:r>
              <a:rPr dirty="0" err="1"/>
              <a:t>constructeur</a:t>
            </a:r>
            <a:r>
              <a:rPr dirty="0"/>
              <a:t> (la cause première)</a:t>
            </a:r>
          </a:p>
        </p:txBody>
      </p:sp>
      <p:sp>
        <p:nvSpPr>
          <p:cNvPr id="562" name="Shape 562" descr="J’utilise la même démarche pour identifier les risques…"/>
          <p:cNvSpPr/>
          <p:nvPr/>
        </p:nvSpPr>
        <p:spPr>
          <a:xfrm>
            <a:off x="1554960" y="5915886"/>
            <a:ext cx="8963407" cy="100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J’utilise la même démarche pour identifier les risques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(à partir des problèmes possibles)</a:t>
            </a:r>
          </a:p>
        </p:txBody>
      </p:sp>
      <p:sp>
        <p:nvSpPr>
          <p:cNvPr id="563" name="Shape 563" descr="On découpe le risque initial en plusieurs risques…"/>
          <p:cNvSpPr/>
          <p:nvPr/>
        </p:nvSpPr>
        <p:spPr>
          <a:xfrm>
            <a:off x="1767176" y="7336135"/>
            <a:ext cx="7464197" cy="138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FFFFFF"/>
                </a:solidFill>
              </a:defRPr>
            </a:pPr>
            <a:r>
              <a:t>On découpe le risque initial en plusieurs risques</a:t>
            </a:r>
          </a:p>
          <a:p>
            <a:pPr lvl="8" indent="1828800" algn="l">
              <a:defRPr sz="2800">
                <a:solidFill>
                  <a:srgbClr val="FFFFFF"/>
                </a:solidFill>
              </a:defRPr>
            </a:pPr>
            <a:r>
              <a:t>-Plus simples</a:t>
            </a:r>
          </a:p>
          <a:p>
            <a:pPr lvl="8" indent="1828800" algn="l">
              <a:defRPr sz="2800">
                <a:solidFill>
                  <a:srgbClr val="FFFFFF"/>
                </a:solidFill>
              </a:defRPr>
            </a:pPr>
            <a:r>
              <a:t>-Plus maitrisables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 descr="POURQUOI AUTANT D’ECHEC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POURQUOI AUTANT D’ECHECS</a:t>
            </a:r>
          </a:p>
        </p:txBody>
      </p:sp>
      <p:sp>
        <p:nvSpPr>
          <p:cNvPr id="154" name="Shape 154" descr="Démarche de gestion de projet pour améliorer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FF8A1B"/>
                </a:solidFill>
              </a:defRPr>
            </a:lvl1pPr>
          </a:lstStyle>
          <a:p>
            <a:r>
              <a:t>Démarche de gestion de projet pour améliorer</a:t>
            </a:r>
          </a:p>
        </p:txBody>
      </p:sp>
      <p:graphicFrame>
        <p:nvGraphicFramePr>
          <p:cNvPr id="155" name="Chart 155" descr="Facteurs de succès des projets"/>
          <p:cNvGraphicFramePr/>
          <p:nvPr>
            <p:extLst>
              <p:ext uri="{D42A27DB-BD31-4B8C-83A1-F6EECF244321}">
                <p14:modId xmlns:p14="http://schemas.microsoft.com/office/powerpoint/2010/main" val="3747148758"/>
              </p:ext>
            </p:extLst>
          </p:nvPr>
        </p:nvGraphicFramePr>
        <p:xfrm>
          <a:off x="7393452" y="1524723"/>
          <a:ext cx="4895852" cy="783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6" name="Shape 156" descr="Numéro de diapositive"/>
          <p:cNvSpPr>
            <a:spLocks noGrp="1"/>
          </p:cNvSpPr>
          <p:nvPr>
            <p:ph type="sldNum" sz="quarter" idx="4294967295"/>
          </p:nvPr>
        </p:nvSpPr>
        <p:spPr>
          <a:xfrm>
            <a:off x="12635076" y="9311677"/>
            <a:ext cx="213158" cy="3123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 descr="ETAPE 2: EVALUATION DES RISQUES"/>
          <p:cNvSpPr/>
          <p:nvPr/>
        </p:nvSpPr>
        <p:spPr>
          <a:xfrm>
            <a:off x="831641" y="541615"/>
            <a:ext cx="8397699" cy="68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900" u="sng">
                <a:solidFill>
                  <a:srgbClr val="1E1FFF"/>
                </a:solidFill>
              </a:defRPr>
            </a:lvl1pPr>
          </a:lstStyle>
          <a:p>
            <a:r>
              <a:t>ETAPE 2: EVALUATION DES RISQUES</a:t>
            </a:r>
          </a:p>
        </p:txBody>
      </p:sp>
      <p:sp>
        <p:nvSpPr>
          <p:cNvPr id="566" name="Shape 566" descr="TRIER LES RISQUES AFIN DE SE FOCALISER SUR LES RISQUES MAJEURS"/>
          <p:cNvSpPr/>
          <p:nvPr/>
        </p:nvSpPr>
        <p:spPr>
          <a:xfrm>
            <a:off x="24638" y="1486072"/>
            <a:ext cx="1295552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TRIER LES RISQUES AFIN DE SE FOCALISER SUR LES RISQUES MAJEURS</a:t>
            </a:r>
          </a:p>
        </p:txBody>
      </p:sp>
      <p:sp>
        <p:nvSpPr>
          <p:cNvPr id="567" name="Shape 567" descr="Deux composantes à considérer"/>
          <p:cNvSpPr/>
          <p:nvPr/>
        </p:nvSpPr>
        <p:spPr>
          <a:xfrm>
            <a:off x="490183" y="2680659"/>
            <a:ext cx="5074209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Deux composantes à considérer</a:t>
            </a:r>
          </a:p>
        </p:txBody>
      </p:sp>
      <p:sp>
        <p:nvSpPr>
          <p:cNvPr id="568" name="Shape 568" descr="- Probabilité de voir le risque apparaître (niveau d’exposition au danger)…"/>
          <p:cNvSpPr/>
          <p:nvPr/>
        </p:nvSpPr>
        <p:spPr>
          <a:xfrm>
            <a:off x="615810" y="3999039"/>
            <a:ext cx="12051920" cy="101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FFFFFF"/>
                </a:solidFill>
              </a:defRPr>
            </a:pPr>
            <a:r>
              <a:t>-</a:t>
            </a:r>
            <a:r>
              <a:rPr sz="3000"/>
              <a:t> </a:t>
            </a:r>
            <a:r>
              <a:rPr sz="3000" b="1">
                <a:latin typeface="+mn-lt"/>
                <a:ea typeface="+mn-ea"/>
                <a:cs typeface="+mn-cs"/>
                <a:sym typeface="Helvetica Neue"/>
              </a:rPr>
              <a:t>Probabilité</a:t>
            </a:r>
            <a:r>
              <a:rPr sz="3000"/>
              <a:t> de voir le risque apparaître (niveau d’exposition au danger)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On notera la probabilité de 1 (faible) à 5 (forte)</a:t>
            </a:r>
          </a:p>
        </p:txBody>
      </p:sp>
      <p:sp>
        <p:nvSpPr>
          <p:cNvPr id="569" name="Shape 569" descr="Gravité/Ampleur de l’impact (niveau de dommages potentiels)…"/>
          <p:cNvSpPr/>
          <p:nvPr/>
        </p:nvSpPr>
        <p:spPr>
          <a:xfrm>
            <a:off x="772095" y="6270177"/>
            <a:ext cx="10936676" cy="147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08679" indent="-308679" algn="l">
              <a:buSzPct val="75000"/>
              <a:buChar char="-"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Gravité/Ampleur </a:t>
            </a: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de l’impact (niveau de dommages potentiels)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Essayer de quantifier l’impact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On notera la gravité par une note de 1 (faible) à 5 (forte)</a:t>
            </a:r>
          </a:p>
        </p:txBody>
      </p:sp>
      <p:pic>
        <p:nvPicPr>
          <p:cNvPr id="570" name="image16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68606" y="2755935"/>
            <a:ext cx="1037550" cy="996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age17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038" y="1551498"/>
            <a:ext cx="12026902" cy="7010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 descr="ETAPE 3: REPONDRE AUX RISQUES…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777160"/>
          </a:xfrm>
          <a:prstGeom prst="rect">
            <a:avLst/>
          </a:prstGeom>
        </p:spPr>
        <p:txBody>
          <a:bodyPr/>
          <a:lstStyle/>
          <a:p>
            <a:pPr>
              <a:defRPr sz="3900" u="sng">
                <a:solidFill>
                  <a:srgbClr val="1E1FFF"/>
                </a:solidFill>
              </a:defRPr>
            </a:pPr>
            <a:r>
              <a:t>ETAPE 3: REPONDRE AUX RISQUES</a:t>
            </a:r>
          </a:p>
          <a:p>
            <a:pPr lvl="8" indent="1828800">
              <a:defRPr sz="3900" u="sng">
                <a:solidFill>
                  <a:srgbClr val="1E1FFF"/>
                </a:solidFill>
              </a:defRPr>
            </a:pPr>
            <a:r>
              <a:t>COMMENT CONTRER LES RISQUES</a:t>
            </a:r>
          </a:p>
        </p:txBody>
      </p:sp>
      <p:sp>
        <p:nvSpPr>
          <p:cNvPr id="575" name="Shape 575" descr="-DEPLACER LE RISQUE DANS LA MATRICE"/>
          <p:cNvSpPr/>
          <p:nvPr/>
        </p:nvSpPr>
        <p:spPr>
          <a:xfrm>
            <a:off x="820590" y="2777157"/>
            <a:ext cx="6276341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-DEPLACER LE RISQUE DANS LA MATRICE</a:t>
            </a:r>
          </a:p>
        </p:txBody>
      </p:sp>
      <p:sp>
        <p:nvSpPr>
          <p:cNvPr id="576" name="Shape 576" descr="-DEUX STRATÉGIES"/>
          <p:cNvSpPr/>
          <p:nvPr/>
        </p:nvSpPr>
        <p:spPr>
          <a:xfrm>
            <a:off x="835187" y="3740951"/>
            <a:ext cx="2951164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-DEUX STRATÉGIES</a:t>
            </a:r>
          </a:p>
        </p:txBody>
      </p:sp>
      <p:sp>
        <p:nvSpPr>
          <p:cNvPr id="577" name="Shape 577" descr="1-LIMITER SA PROBABILITÉ D’APPARITION"/>
          <p:cNvSpPr/>
          <p:nvPr/>
        </p:nvSpPr>
        <p:spPr>
          <a:xfrm>
            <a:off x="2021419" y="4640104"/>
            <a:ext cx="6239193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1-LIMITER SA PROBABILITÉ D’APPARITION</a:t>
            </a:r>
          </a:p>
        </p:txBody>
      </p:sp>
      <p:sp>
        <p:nvSpPr>
          <p:cNvPr id="578" name="Shape 578" descr="2-MINIMISER SON IMPACT SI L’ÉVÉNEMENT SE PRODUIT"/>
          <p:cNvSpPr/>
          <p:nvPr/>
        </p:nvSpPr>
        <p:spPr>
          <a:xfrm>
            <a:off x="2028971" y="6503051"/>
            <a:ext cx="8301991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2-MINIMISER SON IMPACT SI L’ÉVÉNEMENT SE PRODUIT</a:t>
            </a:r>
          </a:p>
        </p:txBody>
      </p:sp>
      <p:sp>
        <p:nvSpPr>
          <p:cNvPr id="579" name="Shape 579" descr="Faire en sorte que l’évènement redouté ne se produise pas.…"/>
          <p:cNvSpPr/>
          <p:nvPr/>
        </p:nvSpPr>
        <p:spPr>
          <a:xfrm>
            <a:off x="2661677" y="5308531"/>
            <a:ext cx="8899526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FFFFFF"/>
                </a:solidFill>
              </a:defRPr>
            </a:pPr>
            <a:r>
              <a:t>Faire en sorte que l’évènement redouté ne se produise pas.</a:t>
            </a:r>
          </a:p>
          <a:p>
            <a:pPr algn="l">
              <a:defRPr sz="2500">
                <a:solidFill>
                  <a:srgbClr val="FFFFFF"/>
                </a:solidFill>
              </a:defRPr>
            </a:pPr>
            <a:r>
              <a:t>On élimine la cause du risque. On limite son exposition au risque</a:t>
            </a:r>
          </a:p>
        </p:txBody>
      </p:sp>
      <p:sp>
        <p:nvSpPr>
          <p:cNvPr id="580" name="Shape 580" descr="Réduire les conséquences car on ne peut éliminer la cause.…"/>
          <p:cNvSpPr/>
          <p:nvPr/>
        </p:nvSpPr>
        <p:spPr>
          <a:xfrm>
            <a:off x="2562937" y="7257109"/>
            <a:ext cx="8343584" cy="123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FFFFFF"/>
                </a:solidFill>
              </a:defRPr>
            </a:pPr>
            <a:r>
              <a:t>Réduire les conséquences car on ne peut éliminer la cause.</a:t>
            </a:r>
          </a:p>
          <a:p>
            <a:pPr algn="l">
              <a:defRPr sz="2500">
                <a:solidFill>
                  <a:srgbClr val="FFFFFF"/>
                </a:solidFill>
              </a:defRPr>
            </a:pPr>
            <a:r>
              <a:t>Exemple: Risque de livraison tardive </a:t>
            </a:r>
          </a:p>
          <a:p>
            <a:pPr algn="l">
              <a:defRPr sz="2500">
                <a:solidFill>
                  <a:srgbClr val="FFFFFF"/>
                </a:solidFill>
              </a:defRPr>
            </a:pPr>
            <a:r>
              <a:t>d’un fournisseur——-&gt;Prendre des marges dans le planning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 descr="LA PREPARATION DU PROJE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LA PREPARATION DU PROJET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 descr="DECOUPAGE - PLANIFICATION- TACHES…"/>
          <p:cNvSpPr>
            <a:spLocks noGrp="1"/>
          </p:cNvSpPr>
          <p:nvPr>
            <p:ph type="body" idx="1"/>
          </p:nvPr>
        </p:nvSpPr>
        <p:spPr>
          <a:xfrm>
            <a:off x="346737" y="1568811"/>
            <a:ext cx="12282639" cy="7394920"/>
          </a:xfrm>
          <a:prstGeom prst="rect">
            <a:avLst/>
          </a:prstGeom>
        </p:spPr>
        <p:txBody>
          <a:bodyPr/>
          <a:lstStyle/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DECOUPAGE - PLANIFICATION- TACHES</a:t>
            </a:r>
          </a:p>
          <a:p>
            <a:pPr marL="512905" indent="-408130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3500"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Le rôle du découpage :</a:t>
            </a:r>
            <a:endParaRPr sz="2400"/>
          </a:p>
          <a:p>
            <a:pPr marL="496711" indent="-391936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-faciliter la compréhension et la manipulation d'un ensemble</a:t>
            </a:r>
          </a:p>
          <a:p>
            <a:pPr marL="496711" indent="-391936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-classer et hiérarchiser</a:t>
            </a:r>
          </a:p>
          <a:p>
            <a:pPr marL="496711" indent="-391936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-permettre le suivi efficace du projet lors de son exécution grâce à l'utilisation de ces structures</a:t>
            </a:r>
          </a:p>
          <a:p>
            <a:pPr marL="512905" indent="-408130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3500"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Le planning :</a:t>
            </a:r>
          </a:p>
          <a:p>
            <a:pPr marL="496711" indent="-391936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Le planning donne </a:t>
            </a:r>
            <a:r>
              <a:rPr b="1"/>
              <a:t>un cadre de travail</a:t>
            </a:r>
            <a:r>
              <a:t> :</a:t>
            </a:r>
          </a:p>
          <a:p>
            <a:pPr marL="0" lvl="1" indent="1150936">
              <a:spcBef>
                <a:spcPts val="1400"/>
              </a:spcBef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-Des</a:t>
            </a:r>
            <a:r>
              <a:rPr b="1"/>
              <a:t> tâches</a:t>
            </a:r>
            <a:r>
              <a:t> à réaliser</a:t>
            </a:r>
          </a:p>
          <a:p>
            <a:pPr marL="0" lvl="1" indent="1150936">
              <a:spcBef>
                <a:spcPts val="1400"/>
              </a:spcBef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-Un cheminement logique</a:t>
            </a:r>
          </a:p>
          <a:p>
            <a:pPr marL="0" lvl="1" indent="1150936">
              <a:spcBef>
                <a:spcPts val="1400"/>
              </a:spcBef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-Des objectifs à atteindre</a:t>
            </a:r>
          </a:p>
          <a:p>
            <a:pPr marL="0" lvl="1" indent="1150936">
              <a:spcBef>
                <a:spcPts val="1400"/>
              </a:spcBef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-Une vision d'avenir</a:t>
            </a:r>
          </a:p>
          <a:p>
            <a:pPr marL="0" lvl="1" indent="1150936">
              <a:spcBef>
                <a:spcPts val="1400"/>
              </a:spcBef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Plus qu'un moyen de suivi, c'est </a:t>
            </a:r>
            <a:r>
              <a:rPr b="1"/>
              <a:t>le fil conducteur</a:t>
            </a:r>
            <a:r>
              <a:t> du projet.</a:t>
            </a:r>
          </a:p>
        </p:txBody>
      </p:sp>
      <p:sp>
        <p:nvSpPr>
          <p:cNvPr id="585" name="Shape 585" descr="PREPARATION"/>
          <p:cNvSpPr/>
          <p:nvPr/>
        </p:nvSpPr>
        <p:spPr>
          <a:xfrm>
            <a:off x="933012" y="634393"/>
            <a:ext cx="4546954" cy="542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9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PREPARATION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 descr="On peut découper suivant de nombreux critères :…"/>
          <p:cNvSpPr>
            <a:spLocks noGrp="1"/>
          </p:cNvSpPr>
          <p:nvPr>
            <p:ph type="body" idx="1"/>
          </p:nvPr>
        </p:nvSpPr>
        <p:spPr>
          <a:xfrm>
            <a:off x="652287" y="1842822"/>
            <a:ext cx="11724815" cy="6869849"/>
          </a:xfrm>
          <a:prstGeom prst="rect">
            <a:avLst/>
          </a:prstGeom>
        </p:spPr>
        <p:txBody>
          <a:bodyPr/>
          <a:lstStyle/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endParaRPr/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 b="1">
                <a:solidFill>
                  <a:srgbClr val="000080"/>
                </a:solidFill>
                <a:effectLst/>
              </a:defRPr>
            </a:pPr>
            <a:r>
              <a:t>On peut découper suivant de nombreux critères :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-Fonctionnalités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-sous-ensemble physique (boitier A, boitier B)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-responsabilités (sous-traitant X, service Y)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solidFill>
                  <a:srgbClr val="0000FF"/>
                </a:solidFill>
                <a:effectLst/>
              </a:defRPr>
            </a:pPr>
            <a:r>
              <a:t>-type de tâches (Etudes, réalisation, travaux)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-spécialités techniques (mécanique, logiciel, hydraulique)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-ressources (ingénieurs, techniciens...)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-coûts (devis A, achat K, sous-traitant X)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-maintenance (ordre de montage ou démontage)</a:t>
            </a:r>
          </a:p>
          <a:p>
            <a:pPr marL="295515" indent="-181215">
              <a:tabLst>
                <a:tab pos="546100" algn="l"/>
                <a:tab pos="685800" algn="l"/>
                <a:tab pos="1257300" algn="l"/>
                <a:tab pos="1841500" algn="l"/>
                <a:tab pos="2425700" algn="l"/>
                <a:tab pos="2997200" algn="l"/>
                <a:tab pos="3581400" algn="l"/>
                <a:tab pos="4152900" algn="l"/>
                <a:tab pos="4737100" algn="l"/>
                <a:tab pos="5321300" algn="l"/>
                <a:tab pos="5892800" algn="l"/>
                <a:tab pos="6489700" algn="l"/>
                <a:tab pos="7061200" algn="l"/>
                <a:tab pos="7632700" algn="l"/>
                <a:tab pos="8216900" algn="l"/>
                <a:tab pos="8801100" algn="l"/>
                <a:tab pos="9372600" algn="l"/>
                <a:tab pos="9956800" algn="l"/>
                <a:tab pos="10528300" algn="l"/>
                <a:tab pos="11125200" algn="l"/>
                <a:tab pos="11696700" algn="l"/>
              </a:tabLst>
              <a:defRPr sz="2800">
                <a:effectLst/>
              </a:defRPr>
            </a:pPr>
            <a:r>
              <a:t>-documentation (spécification, procédure administrative...)</a:t>
            </a:r>
          </a:p>
        </p:txBody>
      </p:sp>
      <p:sp>
        <p:nvSpPr>
          <p:cNvPr id="588" name="Shape 588" descr="LES DECOUPAGES"/>
          <p:cNvSpPr/>
          <p:nvPr/>
        </p:nvSpPr>
        <p:spPr>
          <a:xfrm>
            <a:off x="458086" y="699247"/>
            <a:ext cx="508770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600" b="1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LES DECOUPAGES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 descr="JALONNEMENT/ PHASAGE….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126137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JALONNEMENT/ PHASAGE….</a:t>
            </a:r>
          </a:p>
        </p:txBody>
      </p:sp>
      <p:sp>
        <p:nvSpPr>
          <p:cNvPr id="591" name="Shape 591" descr="APPROCHE ETAPE PAR ETAPE: OBJECTIFS INTERMEDIAIRES"/>
          <p:cNvSpPr/>
          <p:nvPr/>
        </p:nvSpPr>
        <p:spPr>
          <a:xfrm>
            <a:off x="856824" y="1880156"/>
            <a:ext cx="10646284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APPROCHE ETAPE PAR ETAPE: OBJECTIFS INTERMEDIAIRES</a:t>
            </a:r>
          </a:p>
        </p:txBody>
      </p:sp>
      <p:sp>
        <p:nvSpPr>
          <p:cNvPr id="592" name="Shape 592" descr="-MEILLEURE VISIBILITE/LISIBILITE DU PROJET…"/>
          <p:cNvSpPr/>
          <p:nvPr/>
        </p:nvSpPr>
        <p:spPr>
          <a:xfrm>
            <a:off x="2123839" y="3732888"/>
            <a:ext cx="8112253" cy="329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-MEILLEURE VISIBILITE/LISIBILITE DU PROJET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-SECURISE LA PROGRESSION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-LIMITE LES RISQUES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-DECLENCHE DES PAIEMENTS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 descr="LE PLANNNG…"/>
          <p:cNvSpPr>
            <a:spLocks noGrp="1"/>
          </p:cNvSpPr>
          <p:nvPr>
            <p:ph type="title"/>
          </p:nvPr>
        </p:nvSpPr>
        <p:spPr>
          <a:xfrm>
            <a:off x="787399" y="254000"/>
            <a:ext cx="6045482" cy="2022064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LE PLANNNG</a:t>
            </a:r>
          </a:p>
          <a:p>
            <a:pPr lvl="8" indent="1828800">
              <a:defRPr sz="3900"/>
            </a:pPr>
            <a:r>
              <a:t>POURQUOI??</a:t>
            </a:r>
          </a:p>
        </p:txBody>
      </p:sp>
      <p:pic>
        <p:nvPicPr>
          <p:cNvPr id="595" name="image18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0195" y="2296873"/>
            <a:ext cx="3864908" cy="5159854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 descr="CLEF DE VOUTE DE LA GESTION DE PROJET"/>
          <p:cNvSpPr/>
          <p:nvPr/>
        </p:nvSpPr>
        <p:spPr>
          <a:xfrm>
            <a:off x="2273180" y="8040857"/>
            <a:ext cx="9164321" cy="62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CLEF DE VOUTE DE LA GESTION DE PROJET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 descr="LE PLANNING…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7827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t>LE PLANNING</a:t>
            </a:r>
          </a:p>
          <a:p>
            <a:pPr lvl="7" indent="1600200">
              <a:defRPr sz="3900"/>
            </a:pPr>
            <a:r>
              <a:t>….SON ROLE TOUT AU LONG DU PROJET</a:t>
            </a:r>
          </a:p>
        </p:txBody>
      </p:sp>
      <p:sp>
        <p:nvSpPr>
          <p:cNvPr id="599" name="Shape 599" descr="ANTICIPATION: DEMARRAGE, puis TOUT AU LONG DU PROJET…"/>
          <p:cNvSpPr/>
          <p:nvPr/>
        </p:nvSpPr>
        <p:spPr>
          <a:xfrm>
            <a:off x="1098301" y="2337469"/>
            <a:ext cx="10808197" cy="1424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 u="sng">
                <a:solidFill>
                  <a:srgbClr val="FFFFFF"/>
                </a:solidFill>
              </a:defRPr>
            </a:pPr>
            <a:r>
              <a:t>ANTICIPATION: </a:t>
            </a:r>
            <a:r>
              <a:rPr u="none"/>
              <a:t>DEMARRAGE, puis TOUT AU LONG DU PROJET</a:t>
            </a:r>
          </a:p>
          <a:p>
            <a:pPr lvl="7" indent="1600200" algn="l">
              <a:defRPr sz="2900">
                <a:solidFill>
                  <a:srgbClr val="FFFFFF"/>
                </a:solidFill>
              </a:defRPr>
            </a:pPr>
            <a:r>
              <a:t>Construire le planning au démarrage du projet</a:t>
            </a:r>
          </a:p>
          <a:p>
            <a:pPr lvl="7" indent="1600200" algn="l">
              <a:defRPr sz="2900">
                <a:solidFill>
                  <a:srgbClr val="FFFFFF"/>
                </a:solidFill>
              </a:defRPr>
            </a:pPr>
            <a:r>
              <a:t>Niveau de détail adapté à nos connaissances du moment</a:t>
            </a:r>
          </a:p>
        </p:txBody>
      </p:sp>
      <p:sp>
        <p:nvSpPr>
          <p:cNvPr id="600" name="Shape 600" descr="SUIVI: TOUT AU LONG DU PROJET…"/>
          <p:cNvSpPr/>
          <p:nvPr/>
        </p:nvSpPr>
        <p:spPr>
          <a:xfrm>
            <a:off x="1358562" y="4300599"/>
            <a:ext cx="10287674" cy="1868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900" u="sng">
                <a:solidFill>
                  <a:srgbClr val="FFFFFF"/>
                </a:solidFill>
              </a:defRPr>
            </a:pPr>
            <a:r>
              <a:t>SUIVI:</a:t>
            </a:r>
            <a:r>
              <a:rPr u="none"/>
              <a:t> TOUT AU LONG DU PROJET</a:t>
            </a:r>
          </a:p>
          <a:p>
            <a:pPr lvl="8" indent="1828800" algn="l">
              <a:defRPr sz="2900">
                <a:solidFill>
                  <a:srgbClr val="FFFFFF"/>
                </a:solidFill>
              </a:defRPr>
            </a:pPr>
            <a:r>
              <a:t>Vérifier l’avancement des tâches</a:t>
            </a:r>
          </a:p>
          <a:p>
            <a:pPr lvl="8" indent="1828800" algn="l">
              <a:defRPr sz="2900">
                <a:solidFill>
                  <a:srgbClr val="FFFFFF"/>
                </a:solidFill>
              </a:defRPr>
            </a:pPr>
            <a:r>
              <a:t>Ré-évaluer le reste à faire: court terme/moyen terme</a:t>
            </a:r>
          </a:p>
          <a:p>
            <a:pPr lvl="8" indent="1828800" algn="l">
              <a:defRPr sz="2900">
                <a:solidFill>
                  <a:srgbClr val="FFFFFF"/>
                </a:solidFill>
              </a:defRPr>
            </a:pPr>
            <a:r>
              <a:t>Identifier les écarts</a:t>
            </a:r>
          </a:p>
        </p:txBody>
      </p:sp>
      <p:sp>
        <p:nvSpPr>
          <p:cNvPr id="601" name="Shape 601" descr="CORRECTIONS: TOUT AU LONG DU PROJET…"/>
          <p:cNvSpPr/>
          <p:nvPr/>
        </p:nvSpPr>
        <p:spPr>
          <a:xfrm>
            <a:off x="1271490" y="6529100"/>
            <a:ext cx="7667398" cy="142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 u="sng">
                <a:solidFill>
                  <a:srgbClr val="FFFFFF"/>
                </a:solidFill>
              </a:defRPr>
            </a:pPr>
            <a:r>
              <a:t>CORRECTIONS: </a:t>
            </a:r>
            <a:r>
              <a:rPr u="none"/>
              <a:t>TOUT AU LONG DU PROJET</a:t>
            </a:r>
          </a:p>
          <a:p>
            <a:pPr lvl="8" indent="1828800" algn="l">
              <a:defRPr sz="2900">
                <a:solidFill>
                  <a:srgbClr val="FFFFFF"/>
                </a:solidFill>
              </a:defRPr>
            </a:pPr>
            <a:r>
              <a:t>Actions correctives</a:t>
            </a:r>
          </a:p>
          <a:p>
            <a:pPr lvl="8" indent="1828800" algn="l">
              <a:defRPr sz="2900">
                <a:solidFill>
                  <a:srgbClr val="FFFFFF"/>
                </a:solidFill>
              </a:defRPr>
            </a:pPr>
            <a:r>
              <a:t>Mise à jour du planning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 descr="CONSTRUIRE LE PLANNING…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808509"/>
          </a:xfrm>
          <a:prstGeom prst="rect">
            <a:avLst/>
          </a:prstGeom>
        </p:spPr>
        <p:txBody>
          <a:bodyPr/>
          <a:lstStyle/>
          <a:p>
            <a:pPr defTabSz="560830">
              <a:defRPr sz="3700">
                <a:effectLst>
                  <a:outerShdw blurRad="50800" dist="36576" dir="5400000" rotWithShape="0">
                    <a:srgbClr val="000000"/>
                  </a:outerShdw>
                </a:effectLst>
              </a:defRPr>
            </a:pPr>
            <a:r>
              <a:t>CONSTRUIRE LE PLANNING</a:t>
            </a:r>
          </a:p>
          <a:p>
            <a:pPr lvl="8" indent="1755646" defTabSz="560830">
              <a:defRPr sz="3700">
                <a:effectLst>
                  <a:outerShdw blurRad="50800" dist="36576" dir="5400000" rotWithShape="0">
                    <a:srgbClr val="000000"/>
                  </a:outerShdw>
                </a:effectLst>
              </a:defRPr>
            </a:pPr>
            <a:r>
              <a:t>COMMENT S’Y PRENDRE?</a:t>
            </a:r>
          </a:p>
        </p:txBody>
      </p:sp>
      <p:sp>
        <p:nvSpPr>
          <p:cNvPr id="604" name="Shape 604" descr="REPONDRE AU « QUOI »…"/>
          <p:cNvSpPr/>
          <p:nvPr/>
        </p:nvSpPr>
        <p:spPr>
          <a:xfrm>
            <a:off x="1511909" y="2237287"/>
            <a:ext cx="4248837" cy="97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1187FF"/>
                </a:solidFill>
              </a:defRPr>
            </a:pPr>
            <a:r>
              <a:t>REPONDRE AU « QUOI »</a:t>
            </a:r>
          </a:p>
          <a:p>
            <a:pPr>
              <a:defRPr sz="2900">
                <a:solidFill>
                  <a:srgbClr val="1187FF"/>
                </a:solidFill>
              </a:defRPr>
            </a:pPr>
            <a:r>
              <a:t>Que doit on faire?</a:t>
            </a:r>
          </a:p>
        </p:txBody>
      </p:sp>
      <p:sp>
        <p:nvSpPr>
          <p:cNvPr id="605" name="Shape 605" descr="REPONDRE AU « QUAND »…"/>
          <p:cNvSpPr/>
          <p:nvPr/>
        </p:nvSpPr>
        <p:spPr>
          <a:xfrm>
            <a:off x="7192894" y="3322280"/>
            <a:ext cx="4637761" cy="97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83FF6F"/>
                </a:solidFill>
              </a:defRPr>
            </a:pPr>
            <a:r>
              <a:t>REPONDRE AU « QUAND »</a:t>
            </a:r>
          </a:p>
          <a:p>
            <a:pPr>
              <a:defRPr sz="2900">
                <a:solidFill>
                  <a:srgbClr val="83FF6F"/>
                </a:solidFill>
              </a:defRPr>
            </a:pPr>
            <a:r>
              <a:t>Ordre des tâches?</a:t>
            </a:r>
          </a:p>
        </p:txBody>
      </p:sp>
      <p:sp>
        <p:nvSpPr>
          <p:cNvPr id="606" name="Shape 606" descr="REPONDRE AU « QUI »…"/>
          <p:cNvSpPr/>
          <p:nvPr/>
        </p:nvSpPr>
        <p:spPr>
          <a:xfrm>
            <a:off x="-497078" y="4777881"/>
            <a:ext cx="8266812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FF15FA"/>
                </a:solidFill>
              </a:defRPr>
            </a:pPr>
            <a:r>
              <a:t>REPONDRE AU « QUI »</a:t>
            </a:r>
          </a:p>
          <a:p>
            <a:pPr lvl="8" indent="1828800">
              <a:defRPr sz="2900">
                <a:solidFill>
                  <a:srgbClr val="FF15FA"/>
                </a:solidFill>
              </a:defRPr>
            </a:pPr>
            <a:r>
              <a:t>Qui peut faire quoi? De qui ai-je besoin?</a:t>
            </a:r>
          </a:p>
        </p:txBody>
      </p:sp>
      <p:sp>
        <p:nvSpPr>
          <p:cNvPr id="607" name="Shape 607" descr="REPONDRE AU « COMBIEN DE TEMPS»…"/>
          <p:cNvSpPr/>
          <p:nvPr/>
        </p:nvSpPr>
        <p:spPr>
          <a:xfrm>
            <a:off x="5481247" y="6233483"/>
            <a:ext cx="6771323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3DD5FF"/>
                </a:solidFill>
              </a:defRPr>
            </a:pPr>
            <a:r>
              <a:t>REPONDRE AU « COMBIEN DE TEMPS»</a:t>
            </a:r>
          </a:p>
          <a:p>
            <a:pPr>
              <a:defRPr sz="2900">
                <a:solidFill>
                  <a:srgbClr val="3DD5FF"/>
                </a:solidFill>
              </a:defRPr>
            </a:pPr>
            <a:r>
              <a:t>Durée des tâches?</a:t>
            </a:r>
          </a:p>
        </p:txBody>
      </p:sp>
      <p:sp>
        <p:nvSpPr>
          <p:cNvPr id="608" name="Shape 608" descr="Ces questions appliquées à la description des tâches du Projet se traduiront par 7 réponses qu'on pourra matérialiser par les initiales « TRIEDRE » qui rappelleront l'équilibre « Technique-Coûts-Délais »"/>
          <p:cNvSpPr/>
          <p:nvPr/>
        </p:nvSpPr>
        <p:spPr>
          <a:xfrm>
            <a:off x="283107" y="7881561"/>
            <a:ext cx="12438586" cy="132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03200" indent="-88900" algn="l" defTabSz="449262">
              <a:lnSpc>
                <a:spcPct val="93000"/>
              </a:lnSpc>
              <a:spcBef>
                <a:spcPts val="1400"/>
              </a:spcBef>
              <a:tabLst>
                <a:tab pos="431800" algn="l"/>
                <a:tab pos="533400" algn="l"/>
                <a:tab pos="977900" algn="l"/>
                <a:tab pos="1435100" algn="l"/>
                <a:tab pos="1879600" algn="l"/>
                <a:tab pos="2324100" algn="l"/>
                <a:tab pos="2781300" algn="l"/>
                <a:tab pos="3225800" algn="l"/>
                <a:tab pos="3670300" algn="l"/>
                <a:tab pos="4127500" algn="l"/>
                <a:tab pos="4572000" algn="l"/>
                <a:tab pos="5029200" algn="l"/>
                <a:tab pos="5473700" algn="l"/>
                <a:tab pos="5918200" algn="l"/>
                <a:tab pos="6375400" algn="l"/>
                <a:tab pos="6819900" algn="l"/>
                <a:tab pos="7264400" algn="l"/>
                <a:tab pos="7721600" algn="l"/>
                <a:tab pos="8166100" algn="l"/>
                <a:tab pos="8623300" algn="l"/>
                <a:tab pos="9067800" algn="l"/>
              </a:tabLst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Ces questions appliquées à la description des tâches du Projet se traduiront par 7 réponses qu'on pourra matérialiser par les initiales « TRIEDRE » qui rappelleront l'équilibre « Technique-Coûts-Délais »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 descr="LES ENTREPRISES ONT BIEN COMPRIS L’IMPORTANCE DU MANAGEMENT DE PROJE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LES ENTREPRISES ONT BIEN COMPRIS L’IMPORTANCE DU MANAGEMENT DE PROJET</a:t>
            </a:r>
          </a:p>
        </p:txBody>
      </p:sp>
      <p:pic>
        <p:nvPicPr>
          <p:cNvPr id="159" name="image5.png" descr="page5image75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65650" y="857250"/>
            <a:ext cx="190500" cy="8360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 descr="Texte"/>
          <p:cNvSpPr/>
          <p:nvPr/>
        </p:nvSpPr>
        <p:spPr>
          <a:xfrm>
            <a:off x="-4565650" y="645159"/>
            <a:ext cx="1905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pic>
        <p:nvPicPr>
          <p:cNvPr id="161" name="image6.png" descr="page5image75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20341"/>
            <a:ext cx="13004800" cy="5707409"/>
          </a:xfrm>
          <a:prstGeom prst="rect">
            <a:avLst/>
          </a:prstGeom>
          <a:ln w="12700">
            <a:miter lim="400000"/>
          </a:ln>
          <a:effectLst>
            <a:reflection stA="80026" endPos="40000" dir="5400000" sy="-100000" algn="bl" rotWithShape="0"/>
          </a:effectLst>
        </p:spPr>
      </p:pic>
      <p:sp>
        <p:nvSpPr>
          <p:cNvPr id="162" name="Shape 162" descr="Texte"/>
          <p:cNvSpPr/>
          <p:nvPr/>
        </p:nvSpPr>
        <p:spPr>
          <a:xfrm>
            <a:off x="0" y="-1666241"/>
            <a:ext cx="1524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163" name="Shape 163" descr="Flèche"/>
          <p:cNvSpPr/>
          <p:nvPr/>
        </p:nvSpPr>
        <p:spPr>
          <a:xfrm rot="10800000">
            <a:off x="10023574" y="1739900"/>
            <a:ext cx="1025427" cy="1270000"/>
          </a:xfrm>
          <a:prstGeom prst="rightArrow">
            <a:avLst>
              <a:gd name="adj1" fmla="val 20844"/>
              <a:gd name="adj2" fmla="val 35191"/>
            </a:avLst>
          </a:prstGeom>
          <a:blipFill>
            <a:blip r:embed="rId4"/>
          </a:blipFill>
          <a:ln w="25400">
            <a:solidFill>
              <a:srgbClr val="F747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 descr="Travail à réaliser…"/>
          <p:cNvSpPr>
            <a:spLocks noGrp="1"/>
          </p:cNvSpPr>
          <p:nvPr>
            <p:ph type="body" idx="1"/>
          </p:nvPr>
        </p:nvSpPr>
        <p:spPr>
          <a:xfrm>
            <a:off x="1512109" y="2174069"/>
            <a:ext cx="11698176" cy="6430001"/>
          </a:xfrm>
          <a:prstGeom prst="rect">
            <a:avLst/>
          </a:prstGeom>
        </p:spPr>
        <p:txBody>
          <a:bodyPr/>
          <a:lstStyle/>
          <a:p>
            <a:pPr marL="206859" indent="-126850" defTabSz="405921">
              <a:spcBef>
                <a:spcPts val="12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r>
              <a:t> 						</a:t>
            </a:r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T</a:t>
            </a:r>
            <a:r>
              <a:rPr b="0"/>
              <a:t>ravail à réaliser</a:t>
            </a:r>
          </a:p>
          <a:p>
            <a:pPr marL="206859" indent="-126850" defTabSz="405921">
              <a:spcBef>
                <a:spcPts val="12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endParaRPr b="0"/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R</a:t>
            </a:r>
            <a:r>
              <a:rPr b="0"/>
              <a:t>esponsable</a:t>
            </a:r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endParaRPr b="0"/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I</a:t>
            </a:r>
            <a:r>
              <a:rPr b="0"/>
              <a:t>ndicateur de fin de tâche</a:t>
            </a:r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endParaRPr b="0"/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E</a:t>
            </a:r>
            <a:r>
              <a:rPr b="0"/>
              <a:t>nchainement</a:t>
            </a:r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endParaRPr b="0"/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D</a:t>
            </a:r>
            <a:r>
              <a:rPr b="0"/>
              <a:t>urée</a:t>
            </a:r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endParaRPr b="0"/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R</a:t>
            </a:r>
            <a:r>
              <a:rPr b="0"/>
              <a:t>essources</a:t>
            </a:r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>
                <a:effectLst/>
              </a:defRPr>
            </a:pPr>
            <a:endParaRPr b="0"/>
          </a:p>
          <a:p>
            <a:pPr marL="0" lvl="3" indent="2122486" defTabSz="405921">
              <a:spcBef>
                <a:spcPts val="400"/>
              </a:spcBef>
              <a:tabLst>
                <a:tab pos="381000" algn="l"/>
                <a:tab pos="635000" algn="l"/>
                <a:tab pos="1295400" algn="l"/>
                <a:tab pos="1943100" algn="l"/>
                <a:tab pos="2603500" algn="l"/>
                <a:tab pos="3251200" algn="l"/>
                <a:tab pos="3911600" algn="l"/>
                <a:tab pos="4559300" algn="l"/>
                <a:tab pos="5219700" algn="l"/>
                <a:tab pos="5867400" algn="l"/>
                <a:tab pos="6527800" algn="l"/>
                <a:tab pos="7175500" algn="l"/>
                <a:tab pos="7835900" algn="l"/>
                <a:tab pos="8483600" algn="l"/>
                <a:tab pos="8509000" algn="l"/>
                <a:tab pos="8915400" algn="l"/>
                <a:tab pos="9321800" algn="l"/>
                <a:tab pos="9728200" algn="l"/>
                <a:tab pos="9728200" algn="l"/>
                <a:tab pos="9728200" algn="l"/>
                <a:tab pos="9728200" algn="l"/>
              </a:tabLst>
              <a:defRPr sz="2800" b="1">
                <a:effectLst/>
              </a:defRPr>
            </a:pPr>
            <a:r>
              <a:t>E</a:t>
            </a:r>
            <a:r>
              <a:rPr b="0"/>
              <a:t>stimation des coûts</a:t>
            </a:r>
          </a:p>
        </p:txBody>
      </p:sp>
      <p:grpSp>
        <p:nvGrpSpPr>
          <p:cNvPr id="617" name="Group 617" descr="Grouper"/>
          <p:cNvGrpSpPr/>
          <p:nvPr/>
        </p:nvGrpSpPr>
        <p:grpSpPr>
          <a:xfrm>
            <a:off x="1117428" y="743813"/>
            <a:ext cx="3410741" cy="1022492"/>
            <a:chOff x="0" y="0"/>
            <a:chExt cx="3410739" cy="1022490"/>
          </a:xfrm>
        </p:grpSpPr>
        <p:sp>
          <p:nvSpPr>
            <p:cNvPr id="611" name="Shape 611" descr="Figure"/>
            <p:cNvSpPr/>
            <p:nvPr/>
          </p:nvSpPr>
          <p:spPr>
            <a:xfrm>
              <a:off x="-1" y="-1"/>
              <a:ext cx="2510120" cy="1022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2" name="Shape 612" descr="Ovale"/>
            <p:cNvSpPr/>
            <p:nvPr/>
          </p:nvSpPr>
          <p:spPr>
            <a:xfrm>
              <a:off x="2462355" y="530180"/>
              <a:ext cx="418355" cy="170417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3" name="Shape 613" descr="Ovale"/>
            <p:cNvSpPr/>
            <p:nvPr/>
          </p:nvSpPr>
          <p:spPr>
            <a:xfrm>
              <a:off x="2912782" y="721991"/>
              <a:ext cx="278905" cy="113613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4" name="Shape 614" descr="Ovale"/>
            <p:cNvSpPr/>
            <p:nvPr/>
          </p:nvSpPr>
          <p:spPr>
            <a:xfrm>
              <a:off x="3248045" y="914986"/>
              <a:ext cx="162695" cy="6627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5" name="Shape 615" descr="Figure"/>
            <p:cNvSpPr/>
            <p:nvPr/>
          </p:nvSpPr>
          <p:spPr>
            <a:xfrm>
              <a:off x="124343" y="54911"/>
              <a:ext cx="2296296" cy="86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6" name="Shape 616" descr="QUOI ?"/>
            <p:cNvSpPr/>
            <p:nvPr/>
          </p:nvSpPr>
          <p:spPr>
            <a:xfrm>
              <a:off x="630515" y="270145"/>
              <a:ext cx="1075937" cy="43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QUOI ?</a:t>
              </a:r>
            </a:p>
          </p:txBody>
        </p:sp>
      </p:grpSp>
      <p:grpSp>
        <p:nvGrpSpPr>
          <p:cNvPr id="624" name="Group 624" descr="Grouper"/>
          <p:cNvGrpSpPr/>
          <p:nvPr/>
        </p:nvGrpSpPr>
        <p:grpSpPr>
          <a:xfrm>
            <a:off x="933012" y="1858510"/>
            <a:ext cx="3410740" cy="1022492"/>
            <a:chOff x="0" y="0"/>
            <a:chExt cx="3410739" cy="1022490"/>
          </a:xfrm>
        </p:grpSpPr>
        <p:sp>
          <p:nvSpPr>
            <p:cNvPr id="618" name="Shape 618" descr="Figure"/>
            <p:cNvSpPr/>
            <p:nvPr/>
          </p:nvSpPr>
          <p:spPr>
            <a:xfrm>
              <a:off x="-1" y="-1"/>
              <a:ext cx="2510120" cy="1022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9" name="Shape 619" descr="Ovale"/>
            <p:cNvSpPr/>
            <p:nvPr/>
          </p:nvSpPr>
          <p:spPr>
            <a:xfrm>
              <a:off x="2462355" y="530180"/>
              <a:ext cx="418355" cy="170417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0" name="Shape 620" descr="Ovale"/>
            <p:cNvSpPr/>
            <p:nvPr/>
          </p:nvSpPr>
          <p:spPr>
            <a:xfrm>
              <a:off x="2912782" y="721991"/>
              <a:ext cx="278905" cy="113613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1" name="Shape 621" descr="Ovale"/>
            <p:cNvSpPr/>
            <p:nvPr/>
          </p:nvSpPr>
          <p:spPr>
            <a:xfrm>
              <a:off x="3248045" y="914986"/>
              <a:ext cx="162695" cy="6627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2" name="Shape 622" descr="Figure"/>
            <p:cNvSpPr/>
            <p:nvPr/>
          </p:nvSpPr>
          <p:spPr>
            <a:xfrm>
              <a:off x="124343" y="54911"/>
              <a:ext cx="2296296" cy="86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3" name="Shape 623" descr="QUI?"/>
            <p:cNvSpPr/>
            <p:nvPr/>
          </p:nvSpPr>
          <p:spPr>
            <a:xfrm>
              <a:off x="777991" y="270145"/>
              <a:ext cx="780984" cy="43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QUI?</a:t>
              </a:r>
            </a:p>
          </p:txBody>
        </p:sp>
      </p:grpSp>
      <p:grpSp>
        <p:nvGrpSpPr>
          <p:cNvPr id="631" name="Group 631" descr="Grouper"/>
          <p:cNvGrpSpPr/>
          <p:nvPr/>
        </p:nvGrpSpPr>
        <p:grpSpPr>
          <a:xfrm>
            <a:off x="746545" y="3346140"/>
            <a:ext cx="3128458" cy="1301165"/>
            <a:chOff x="0" y="0"/>
            <a:chExt cx="3128456" cy="1301164"/>
          </a:xfrm>
        </p:grpSpPr>
        <p:sp>
          <p:nvSpPr>
            <p:cNvPr id="625" name="Shape 625" descr="Figure"/>
            <p:cNvSpPr/>
            <p:nvPr/>
          </p:nvSpPr>
          <p:spPr>
            <a:xfrm>
              <a:off x="-1" y="0"/>
              <a:ext cx="2602330" cy="130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6" name="Shape 626" descr="Ovale"/>
            <p:cNvSpPr/>
            <p:nvPr/>
          </p:nvSpPr>
          <p:spPr>
            <a:xfrm>
              <a:off x="2416911" y="663773"/>
              <a:ext cx="433723" cy="216863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7" name="Shape 627" descr="Ovale"/>
            <p:cNvSpPr/>
            <p:nvPr/>
          </p:nvSpPr>
          <p:spPr>
            <a:xfrm>
              <a:off x="2748105" y="896959"/>
              <a:ext cx="289151" cy="14457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8" name="Shape 628" descr="Ovale"/>
            <p:cNvSpPr/>
            <p:nvPr/>
          </p:nvSpPr>
          <p:spPr>
            <a:xfrm>
              <a:off x="2959786" y="1131710"/>
              <a:ext cx="168671" cy="84337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9" name="Shape 629" descr="Figure"/>
            <p:cNvSpPr/>
            <p:nvPr/>
          </p:nvSpPr>
          <p:spPr>
            <a:xfrm>
              <a:off x="128911" y="69877"/>
              <a:ext cx="2380650" cy="110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0" name="Shape 630" descr="COMMENT ?"/>
            <p:cNvSpPr/>
            <p:nvPr/>
          </p:nvSpPr>
          <p:spPr>
            <a:xfrm>
              <a:off x="311296" y="403354"/>
              <a:ext cx="1800221" cy="437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COMMENT ?</a:t>
              </a:r>
            </a:p>
          </p:txBody>
        </p:sp>
      </p:grpSp>
      <p:grpSp>
        <p:nvGrpSpPr>
          <p:cNvPr id="638" name="Group 638" descr="Grouper"/>
          <p:cNvGrpSpPr/>
          <p:nvPr/>
        </p:nvGrpSpPr>
        <p:grpSpPr>
          <a:xfrm>
            <a:off x="1025220" y="4831720"/>
            <a:ext cx="2840774" cy="1114700"/>
            <a:chOff x="0" y="0"/>
            <a:chExt cx="2840773" cy="1114699"/>
          </a:xfrm>
        </p:grpSpPr>
        <p:sp>
          <p:nvSpPr>
            <p:cNvPr id="632" name="Shape 632" descr="Figure"/>
            <p:cNvSpPr/>
            <p:nvPr/>
          </p:nvSpPr>
          <p:spPr>
            <a:xfrm>
              <a:off x="0" y="0"/>
              <a:ext cx="2323654" cy="111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3" name="Shape 633" descr="Ovale"/>
            <p:cNvSpPr/>
            <p:nvPr/>
          </p:nvSpPr>
          <p:spPr>
            <a:xfrm>
              <a:off x="2173906" y="562612"/>
              <a:ext cx="387277" cy="18578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4" name="Shape 634" descr="Ovale"/>
            <p:cNvSpPr/>
            <p:nvPr/>
          </p:nvSpPr>
          <p:spPr>
            <a:xfrm>
              <a:off x="2485340" y="756342"/>
              <a:ext cx="258185" cy="123857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5" name="Shape 635" descr="Ovale"/>
            <p:cNvSpPr/>
            <p:nvPr/>
          </p:nvSpPr>
          <p:spPr>
            <a:xfrm>
              <a:off x="2690165" y="951363"/>
              <a:ext cx="150609" cy="72251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6" name="Shape 636" descr="Figure"/>
            <p:cNvSpPr/>
            <p:nvPr/>
          </p:nvSpPr>
          <p:spPr>
            <a:xfrm>
              <a:off x="115106" y="59863"/>
              <a:ext cx="2125714" cy="94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7" name="Shape 637" descr="QUAND?"/>
            <p:cNvSpPr/>
            <p:nvPr/>
          </p:nvSpPr>
          <p:spPr>
            <a:xfrm>
              <a:off x="435050" y="314221"/>
              <a:ext cx="1293263" cy="437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QUAND?</a:t>
              </a:r>
            </a:p>
          </p:txBody>
        </p:sp>
      </p:grpSp>
      <p:grpSp>
        <p:nvGrpSpPr>
          <p:cNvPr id="645" name="Group 645" descr="Grouper"/>
          <p:cNvGrpSpPr/>
          <p:nvPr/>
        </p:nvGrpSpPr>
        <p:grpSpPr>
          <a:xfrm>
            <a:off x="1117428" y="6132883"/>
            <a:ext cx="3025268" cy="1114700"/>
            <a:chOff x="0" y="0"/>
            <a:chExt cx="3025266" cy="1114699"/>
          </a:xfrm>
        </p:grpSpPr>
        <p:sp>
          <p:nvSpPr>
            <p:cNvPr id="639" name="Shape 639" descr="Figure"/>
            <p:cNvSpPr/>
            <p:nvPr/>
          </p:nvSpPr>
          <p:spPr>
            <a:xfrm>
              <a:off x="-1" y="0"/>
              <a:ext cx="2323654" cy="111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0" name="Shape 640" descr="Ovale"/>
            <p:cNvSpPr/>
            <p:nvPr/>
          </p:nvSpPr>
          <p:spPr>
            <a:xfrm>
              <a:off x="2235331" y="528552"/>
              <a:ext cx="387277" cy="18578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1" name="Shape 641" descr="Ovale"/>
            <p:cNvSpPr/>
            <p:nvPr/>
          </p:nvSpPr>
          <p:spPr>
            <a:xfrm>
              <a:off x="2608299" y="688222"/>
              <a:ext cx="258185" cy="123857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2" name="Shape 642" descr="Ovale"/>
            <p:cNvSpPr/>
            <p:nvPr/>
          </p:nvSpPr>
          <p:spPr>
            <a:xfrm>
              <a:off x="2874658" y="849182"/>
              <a:ext cx="150609" cy="72251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3" name="Shape 643" descr="Figure"/>
            <p:cNvSpPr/>
            <p:nvPr/>
          </p:nvSpPr>
          <p:spPr>
            <a:xfrm>
              <a:off x="115106" y="59863"/>
              <a:ext cx="2125713" cy="94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4" name="Shape 644" descr="QUI ? OU ?"/>
            <p:cNvSpPr/>
            <p:nvPr/>
          </p:nvSpPr>
          <p:spPr>
            <a:xfrm>
              <a:off x="287505" y="314221"/>
              <a:ext cx="1588352" cy="437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QUI ? OU ?</a:t>
              </a:r>
            </a:p>
          </p:txBody>
        </p:sp>
      </p:grpSp>
      <p:grpSp>
        <p:nvGrpSpPr>
          <p:cNvPr id="652" name="Group 652" descr="Grouper"/>
          <p:cNvGrpSpPr/>
          <p:nvPr/>
        </p:nvGrpSpPr>
        <p:grpSpPr>
          <a:xfrm>
            <a:off x="1117428" y="7249628"/>
            <a:ext cx="3075829" cy="1114700"/>
            <a:chOff x="0" y="0"/>
            <a:chExt cx="3075827" cy="1114699"/>
          </a:xfrm>
        </p:grpSpPr>
        <p:sp>
          <p:nvSpPr>
            <p:cNvPr id="646" name="Shape 646" descr="Figure"/>
            <p:cNvSpPr/>
            <p:nvPr/>
          </p:nvSpPr>
          <p:spPr>
            <a:xfrm>
              <a:off x="0" y="0"/>
              <a:ext cx="2323653" cy="111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</a:pathLst>
            </a:cu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7" name="Shape 647" descr="Ovale"/>
            <p:cNvSpPr/>
            <p:nvPr/>
          </p:nvSpPr>
          <p:spPr>
            <a:xfrm>
              <a:off x="2252221" y="459812"/>
              <a:ext cx="387277" cy="185785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8" name="Shape 648" descr="Ovale"/>
            <p:cNvSpPr/>
            <p:nvPr/>
          </p:nvSpPr>
          <p:spPr>
            <a:xfrm>
              <a:off x="2642078" y="550794"/>
              <a:ext cx="258185" cy="123857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9" name="Shape 649" descr="Ovale"/>
            <p:cNvSpPr/>
            <p:nvPr/>
          </p:nvSpPr>
          <p:spPr>
            <a:xfrm>
              <a:off x="2925219" y="643066"/>
              <a:ext cx="150609" cy="72251"/>
            </a:xfrm>
            <a:prstGeom prst="ellipse">
              <a:avLst/>
            </a:prstGeom>
            <a:solidFill>
              <a:srgbClr val="CFE7F5"/>
            </a:solidFill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0" name="Shape 650" descr="Figure"/>
            <p:cNvSpPr/>
            <p:nvPr/>
          </p:nvSpPr>
          <p:spPr>
            <a:xfrm>
              <a:off x="115106" y="59863"/>
              <a:ext cx="2125713" cy="94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5" y="0"/>
                  </a:moveTo>
                  <a:cubicBezTo>
                    <a:pt x="14921" y="283"/>
                    <a:pt x="14834" y="659"/>
                    <a:pt x="14724" y="1001"/>
                  </a:cubicBezTo>
                  <a:moveTo>
                    <a:pt x="19720" y="1825"/>
                  </a:moveTo>
                  <a:cubicBezTo>
                    <a:pt x="19742" y="2036"/>
                    <a:pt x="19851" y="2507"/>
                    <a:pt x="19807" y="2613"/>
                  </a:cubicBezTo>
                  <a:moveTo>
                    <a:pt x="21600" y="7651"/>
                  </a:moveTo>
                  <a:cubicBezTo>
                    <a:pt x="21414" y="8252"/>
                    <a:pt x="21163" y="8781"/>
                    <a:pt x="20813" y="9217"/>
                  </a:cubicBezTo>
                  <a:moveTo>
                    <a:pt x="19228" y="16303"/>
                  </a:moveTo>
                  <a:cubicBezTo>
                    <a:pt x="19315" y="15350"/>
                    <a:pt x="18813" y="12995"/>
                    <a:pt x="17413" y="12112"/>
                  </a:cubicBezTo>
                  <a:moveTo>
                    <a:pt x="14396" y="20187"/>
                  </a:moveTo>
                  <a:cubicBezTo>
                    <a:pt x="14484" y="19799"/>
                    <a:pt x="14517" y="19446"/>
                    <a:pt x="14538" y="19069"/>
                  </a:cubicBezTo>
                  <a:moveTo>
                    <a:pt x="7816" y="21600"/>
                  </a:moveTo>
                  <a:cubicBezTo>
                    <a:pt x="7641" y="21294"/>
                    <a:pt x="7532" y="20941"/>
                    <a:pt x="7422" y="20576"/>
                  </a:cubicBezTo>
                  <a:moveTo>
                    <a:pt x="2000" y="19399"/>
                  </a:moveTo>
                  <a:cubicBezTo>
                    <a:pt x="2208" y="19352"/>
                    <a:pt x="2416" y="19281"/>
                    <a:pt x="2613" y="19175"/>
                  </a:cubicBezTo>
                  <a:moveTo>
                    <a:pt x="0" y="13513"/>
                  </a:moveTo>
                  <a:cubicBezTo>
                    <a:pt x="361" y="13819"/>
                    <a:pt x="776" y="14090"/>
                    <a:pt x="1377" y="13984"/>
                  </a:cubicBezTo>
                  <a:moveTo>
                    <a:pt x="940" y="7063"/>
                  </a:moveTo>
                  <a:cubicBezTo>
                    <a:pt x="962" y="7357"/>
                    <a:pt x="1060" y="7687"/>
                    <a:pt x="1115" y="7957"/>
                  </a:cubicBezTo>
                  <a:moveTo>
                    <a:pt x="6449" y="1695"/>
                  </a:moveTo>
                  <a:cubicBezTo>
                    <a:pt x="6701" y="1919"/>
                    <a:pt x="7007" y="2225"/>
                    <a:pt x="7215" y="2531"/>
                  </a:cubicBezTo>
                  <a:moveTo>
                    <a:pt x="11084" y="636"/>
                  </a:moveTo>
                  <a:cubicBezTo>
                    <a:pt x="10997" y="883"/>
                    <a:pt x="10942" y="1177"/>
                    <a:pt x="10887" y="1460"/>
                  </a:cubicBezTo>
                </a:path>
              </a:pathLst>
            </a:cu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1" name="Shape 651" descr="COMBIEN ?"/>
            <p:cNvSpPr/>
            <p:nvPr/>
          </p:nvSpPr>
          <p:spPr>
            <a:xfrm>
              <a:off x="248761" y="314221"/>
              <a:ext cx="1665841" cy="437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8083" tIns="58083" rIns="58083" bIns="58083" numCol="1" anchor="ctr">
              <a:spAutoFit/>
            </a:bodyPr>
            <a:lstStyle>
              <a:lvl1pPr defTabSz="579888">
                <a:lnSpc>
                  <a:spcPct val="93000"/>
                </a:lnSpc>
                <a:tabLst>
                  <a:tab pos="571500" algn="l"/>
                  <a:tab pos="1143000" algn="l"/>
                  <a:tab pos="1727200" algn="l"/>
                  <a:tab pos="2298700" algn="l"/>
                  <a:tab pos="2882900" algn="l"/>
                  <a:tab pos="3467100" algn="l"/>
                  <a:tab pos="4038600" algn="l"/>
                  <a:tab pos="4610100" algn="l"/>
                  <a:tab pos="5207000" algn="l"/>
                  <a:tab pos="5778500" algn="l"/>
                  <a:tab pos="6375400" algn="l"/>
                  <a:tab pos="6946900" algn="l"/>
                  <a:tab pos="7518400" algn="l"/>
                  <a:tab pos="8102600" algn="l"/>
                  <a:tab pos="8686800" algn="l"/>
                  <a:tab pos="9258300" algn="l"/>
                  <a:tab pos="9842500" algn="l"/>
                  <a:tab pos="10414000" algn="l"/>
                  <a:tab pos="11010900" algn="l"/>
                  <a:tab pos="11582400" algn="l"/>
                </a:tabLst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effectLst/>
                </a:defRPr>
              </a:pPr>
              <a:r>
                <a:t>COMBIEN ?</a:t>
              </a:r>
            </a:p>
          </p:txBody>
        </p:sp>
      </p:grpSp>
      <p:sp>
        <p:nvSpPr>
          <p:cNvPr id="653" name="Shape 653" descr="Rectangle aux angles arrondis"/>
          <p:cNvSpPr/>
          <p:nvPr/>
        </p:nvSpPr>
        <p:spPr>
          <a:xfrm>
            <a:off x="9389547" y="1301161"/>
            <a:ext cx="186468" cy="2415863"/>
          </a:xfrm>
          <a:prstGeom prst="roundRect">
            <a:avLst>
              <a:gd name="adj" fmla="val 1111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4" name="Shape 654" descr="Rectangle aux angles arrondis"/>
          <p:cNvSpPr/>
          <p:nvPr/>
        </p:nvSpPr>
        <p:spPr>
          <a:xfrm>
            <a:off x="9389547" y="4553046"/>
            <a:ext cx="186468" cy="1487631"/>
          </a:xfrm>
          <a:prstGeom prst="roundRect">
            <a:avLst>
              <a:gd name="adj" fmla="val 1111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5" name="Shape 655" descr="Rectangle aux angles arrondis"/>
          <p:cNvSpPr/>
          <p:nvPr/>
        </p:nvSpPr>
        <p:spPr>
          <a:xfrm>
            <a:off x="9389547" y="6692280"/>
            <a:ext cx="186468" cy="1393373"/>
          </a:xfrm>
          <a:prstGeom prst="roundRect">
            <a:avLst>
              <a:gd name="adj" fmla="val 1111"/>
            </a:avLst>
          </a:prstGeom>
          <a:solidFill>
            <a:srgbClr val="CFE7F5"/>
          </a:solidFill>
          <a:ln w="3175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579888">
              <a:lnSpc>
                <a:spcPct val="93000"/>
              </a:lnSpc>
              <a:defRPr sz="220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6" name="Shape 656" descr="Ligne"/>
          <p:cNvSpPr/>
          <p:nvPr/>
        </p:nvSpPr>
        <p:spPr>
          <a:xfrm flipH="1">
            <a:off x="10028858" y="3811280"/>
            <a:ext cx="1321656" cy="148763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7" name="Shape 657" descr="Ligne"/>
          <p:cNvSpPr/>
          <p:nvPr/>
        </p:nvSpPr>
        <p:spPr>
          <a:xfrm flipV="1">
            <a:off x="11340266" y="1756057"/>
            <a:ext cx="2051" cy="206547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8" name="Shape 658" descr="Ligne"/>
          <p:cNvSpPr/>
          <p:nvPr/>
        </p:nvSpPr>
        <p:spPr>
          <a:xfrm>
            <a:off x="11340266" y="3811280"/>
            <a:ext cx="1301165" cy="148763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9" name="Shape 659" descr="C"/>
          <p:cNvSpPr/>
          <p:nvPr/>
        </p:nvSpPr>
        <p:spPr>
          <a:xfrm>
            <a:off x="12362756" y="5483326"/>
            <a:ext cx="465142" cy="437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C</a:t>
            </a:r>
          </a:p>
        </p:txBody>
      </p:sp>
      <p:sp>
        <p:nvSpPr>
          <p:cNvPr id="660" name="Shape 660" descr="D"/>
          <p:cNvSpPr/>
          <p:nvPr/>
        </p:nvSpPr>
        <p:spPr>
          <a:xfrm>
            <a:off x="10039104" y="5483326"/>
            <a:ext cx="465142" cy="437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D</a:t>
            </a:r>
          </a:p>
        </p:txBody>
      </p:sp>
      <p:sp>
        <p:nvSpPr>
          <p:cNvPr id="661" name="Shape 661" descr="T"/>
          <p:cNvSpPr/>
          <p:nvPr/>
        </p:nvSpPr>
        <p:spPr>
          <a:xfrm>
            <a:off x="11155850" y="1022487"/>
            <a:ext cx="649558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8083" tIns="58083" rIns="58083" bIns="58083">
            <a:spAutoFit/>
          </a:bodyPr>
          <a:lstStyle>
            <a:lvl1pPr algn="l"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</a:t>
            </a:r>
          </a:p>
        </p:txBody>
      </p:sp>
      <p:sp>
        <p:nvSpPr>
          <p:cNvPr id="662" name="Shape 662" descr="Ligne"/>
          <p:cNvSpPr/>
          <p:nvPr/>
        </p:nvSpPr>
        <p:spPr>
          <a:xfrm>
            <a:off x="12641429" y="5930024"/>
            <a:ext cx="2052" cy="946675"/>
          </a:xfrm>
          <a:prstGeom prst="line">
            <a:avLst/>
          </a:prstGeom>
          <a:ln w="38100">
            <a:solidFill>
              <a:srgbClr val="000080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3" name="Shape 663" descr="Ligne"/>
          <p:cNvSpPr/>
          <p:nvPr/>
        </p:nvSpPr>
        <p:spPr>
          <a:xfrm flipH="1">
            <a:off x="9563719" y="6876696"/>
            <a:ext cx="3087959" cy="2052"/>
          </a:xfrm>
          <a:prstGeom prst="line">
            <a:avLst/>
          </a:prstGeom>
          <a:ln w="50800">
            <a:solidFill>
              <a:srgbClr val="000080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Shape 664" descr="Ligne"/>
          <p:cNvSpPr/>
          <p:nvPr/>
        </p:nvSpPr>
        <p:spPr>
          <a:xfrm flipH="1">
            <a:off x="9563719" y="5296860"/>
            <a:ext cx="485633" cy="2051"/>
          </a:xfrm>
          <a:prstGeom prst="line">
            <a:avLst/>
          </a:prstGeom>
          <a:ln w="50800">
            <a:solidFill>
              <a:srgbClr val="002451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Shape 665" descr="Ligne"/>
          <p:cNvSpPr/>
          <p:nvPr/>
        </p:nvSpPr>
        <p:spPr>
          <a:xfrm flipH="1">
            <a:off x="9563717" y="1766302"/>
            <a:ext cx="1786796" cy="2051"/>
          </a:xfrm>
          <a:prstGeom prst="line">
            <a:avLst/>
          </a:prstGeom>
          <a:ln w="38100">
            <a:solidFill>
              <a:srgbClr val="000080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 descr="CONSTRUIRE LE PLANNING…"/>
          <p:cNvSpPr>
            <a:spLocks noGrp="1"/>
          </p:cNvSpPr>
          <p:nvPr>
            <p:ph type="title"/>
          </p:nvPr>
        </p:nvSpPr>
        <p:spPr>
          <a:xfrm>
            <a:off x="787400" y="253999"/>
            <a:ext cx="11430000" cy="1814808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CONSTRUIRE LE PLANNING</a:t>
            </a:r>
          </a:p>
          <a:p>
            <a:pPr lvl="8" indent="1828800">
              <a:defRPr sz="3900"/>
            </a:pPr>
            <a:r>
              <a:t>CHARGE ET DUREE!!</a:t>
            </a:r>
          </a:p>
        </p:txBody>
      </p:sp>
      <p:sp>
        <p:nvSpPr>
          <p:cNvPr id="668" name="Shape 668" descr="Charge: Nombre de jours (Heures) travaillés pour réaliser l’activité…"/>
          <p:cNvSpPr/>
          <p:nvPr/>
        </p:nvSpPr>
        <p:spPr>
          <a:xfrm>
            <a:off x="1242828" y="2201461"/>
            <a:ext cx="10519144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 u="sng">
                <a:solidFill>
                  <a:srgbClr val="FFFFFF"/>
                </a:solidFill>
              </a:defRPr>
            </a:pPr>
            <a:r>
              <a:t>Charge:</a:t>
            </a:r>
            <a:r>
              <a:rPr u="none"/>
              <a:t> Nombre de jours (Heures) travaillés pour réaliser l’activité</a:t>
            </a:r>
          </a:p>
          <a:p>
            <a:pPr>
              <a:defRPr sz="2900" u="sng">
                <a:solidFill>
                  <a:srgbClr val="FFFFFF"/>
                </a:solidFill>
              </a:defRPr>
            </a:pPr>
            <a:r>
              <a:t>Durée:</a:t>
            </a:r>
            <a:r>
              <a:rPr u="none"/>
              <a:t> Nombre de jours au bout desquels l’activité sera terminée</a:t>
            </a:r>
          </a:p>
        </p:txBody>
      </p:sp>
      <p:sp>
        <p:nvSpPr>
          <p:cNvPr id="669" name="Shape 669" descr="Exemple: Construction du gros oeuvre d’une maison…"/>
          <p:cNvSpPr/>
          <p:nvPr/>
        </p:nvSpPr>
        <p:spPr>
          <a:xfrm>
            <a:off x="414153" y="4164591"/>
            <a:ext cx="12176494" cy="142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900" u="sng">
                <a:solidFill>
                  <a:srgbClr val="FFFFFF"/>
                </a:solidFill>
              </a:defRPr>
            </a:pPr>
            <a:r>
              <a:t>Exemple</a:t>
            </a:r>
            <a:r>
              <a:rPr u="none"/>
              <a:t>: Construction du gros oeuvre d’une maison</a:t>
            </a:r>
          </a:p>
          <a:p>
            <a:pPr algn="l">
              <a:defRPr sz="2900">
                <a:solidFill>
                  <a:srgbClr val="FFFFFF"/>
                </a:solidFill>
              </a:defRPr>
            </a:pPr>
            <a:r>
              <a:t>Cinq maçons travaillent sur le chantier avec une charge estimée de 50 jours</a:t>
            </a:r>
          </a:p>
          <a:p>
            <a:pPr algn="l">
              <a:defRPr sz="2900">
                <a:solidFill>
                  <a:srgbClr val="FFFFFF"/>
                </a:solidFill>
              </a:defRPr>
            </a:pPr>
            <a:r>
              <a:t>-Charge: 50 j Durée: 10 j (50 jours/5 pers)</a:t>
            </a:r>
          </a:p>
        </p:txBody>
      </p:sp>
      <p:sp>
        <p:nvSpPr>
          <p:cNvPr id="670" name="Shape 670" descr="Somme des charges= coût d’un projet!…"/>
          <p:cNvSpPr/>
          <p:nvPr/>
        </p:nvSpPr>
        <p:spPr>
          <a:xfrm>
            <a:off x="1132188" y="6956985"/>
            <a:ext cx="11356595" cy="1180907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Somme des charges= coût d’un projet!</a:t>
            </a:r>
          </a:p>
          <a:p>
            <a:pPr algn="l">
              <a:defRPr sz="3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Somme des durées= durée du projet——&gt;date de fin!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 descr="Il permet à tous les participants au projet de se situer dans un travail commun et une perspective globale.…"/>
          <p:cNvSpPr>
            <a:spLocks noGrp="1"/>
          </p:cNvSpPr>
          <p:nvPr>
            <p:ph type="body" idx="1"/>
          </p:nvPr>
        </p:nvSpPr>
        <p:spPr>
          <a:xfrm>
            <a:off x="654337" y="1541381"/>
            <a:ext cx="11696126" cy="7171288"/>
          </a:xfrm>
          <a:prstGeom prst="rect">
            <a:avLst/>
          </a:prstGeom>
        </p:spPr>
        <p:txBody>
          <a:bodyPr/>
          <a:lstStyle/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Il permet à tous les participants au projet de se situer dans un </a:t>
            </a:r>
            <a:r>
              <a:rPr b="1"/>
              <a:t>travail</a:t>
            </a:r>
            <a:r>
              <a:t> </a:t>
            </a:r>
            <a:r>
              <a:rPr b="1"/>
              <a:t>commun</a:t>
            </a:r>
            <a:r>
              <a:t> et une </a:t>
            </a:r>
            <a:r>
              <a:rPr b="1"/>
              <a:t>perspective globale.</a:t>
            </a:r>
          </a:p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C'est la matérialisation de l'avancement, donc du mouvement et de l'aspect </a:t>
            </a:r>
            <a:r>
              <a:rPr b="1"/>
              <a:t>dynamique</a:t>
            </a:r>
            <a:r>
              <a:t> du projet.</a:t>
            </a:r>
          </a:p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Un planning « </a:t>
            </a:r>
            <a:r>
              <a:rPr b="1"/>
              <a:t>intelligent </a:t>
            </a:r>
            <a:r>
              <a:t>» et bien géré est un facteur important de </a:t>
            </a:r>
            <a:r>
              <a:rPr b="1"/>
              <a:t>motivation</a:t>
            </a:r>
            <a:r>
              <a:t> des équipes.</a:t>
            </a:r>
          </a:p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 b="1">
                <a:effectLst/>
              </a:defRPr>
            </a:pPr>
            <a:r>
              <a:t>Des délais trop longs ont un effet démotivant :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« On a le temps d'y penser » </a:t>
            </a:r>
          </a:p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 b="1">
                <a:effectLst/>
              </a:defRPr>
            </a:pPr>
            <a:r>
              <a:t>Des délais trop courts ont aussi un effet démotivant :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« c'est stupide, on n'y arrivera jamais »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« On est déjà en retard avant de commencer, alors un peu plus ou un peu moins ! »</a:t>
            </a:r>
          </a:p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Ne pas oublier que l'homme s'intéresse en priorité au court terme. Il faut donc définir </a:t>
            </a:r>
            <a:r>
              <a:rPr b="1"/>
              <a:t>de nombreux « jalons »</a:t>
            </a:r>
            <a:r>
              <a:t> qui donnent </a:t>
            </a:r>
            <a:r>
              <a:rPr b="1"/>
              <a:t>des objectifs</a:t>
            </a:r>
            <a:r>
              <a:t> </a:t>
            </a:r>
            <a:r>
              <a:rPr b="1"/>
              <a:t>intermédiaires.</a:t>
            </a:r>
          </a:p>
          <a:p>
            <a:pPr marL="489584" indent="-384809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2400">
                <a:effectLst/>
              </a:defRPr>
            </a:pPr>
            <a:r>
              <a:t>L'objectif doit être « tenable », mais doit aussi être un « challenge », demander un effort.</a:t>
            </a:r>
          </a:p>
        </p:txBody>
      </p:sp>
      <p:sp>
        <p:nvSpPr>
          <p:cNvPr id="673" name="Shape 673" descr="PLANIFICATION"/>
          <p:cNvSpPr/>
          <p:nvPr/>
        </p:nvSpPr>
        <p:spPr>
          <a:xfrm>
            <a:off x="668879" y="598448"/>
            <a:ext cx="4817327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600" b="1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PLANIFICATION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 descr="MISE A JOUR DU PLANNING"/>
          <p:cNvSpPr>
            <a:spLocks noGrp="1"/>
          </p:cNvSpPr>
          <p:nvPr>
            <p:ph type="title"/>
          </p:nvPr>
        </p:nvSpPr>
        <p:spPr>
          <a:xfrm>
            <a:off x="787400" y="253999"/>
            <a:ext cx="11430000" cy="1406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MISE A JOUR DU PLANNING</a:t>
            </a:r>
          </a:p>
        </p:txBody>
      </p:sp>
      <p:sp>
        <p:nvSpPr>
          <p:cNvPr id="676" name="Shape 676" descr="A chaque réunion d’avancement!!"/>
          <p:cNvSpPr/>
          <p:nvPr/>
        </p:nvSpPr>
        <p:spPr>
          <a:xfrm>
            <a:off x="2806389" y="1607988"/>
            <a:ext cx="7821931" cy="733828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 chaque réunion d’avancement!!</a:t>
            </a:r>
          </a:p>
        </p:txBody>
      </p:sp>
      <p:sp>
        <p:nvSpPr>
          <p:cNvPr id="677" name="Shape 677" descr="-LES TACHES TERMINEES—-&gt;livrable concret"/>
          <p:cNvSpPr/>
          <p:nvPr/>
        </p:nvSpPr>
        <p:spPr>
          <a:xfrm>
            <a:off x="1605608" y="3283532"/>
            <a:ext cx="7572376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t>-LES TACHES TERMINEES—-&gt;livrable concret</a:t>
            </a:r>
          </a:p>
        </p:txBody>
      </p:sp>
      <p:sp>
        <p:nvSpPr>
          <p:cNvPr id="678" name="Shape 678" descr="-LES ESTIMATIONS DU FUTUR…"/>
          <p:cNvSpPr/>
          <p:nvPr/>
        </p:nvSpPr>
        <p:spPr>
          <a:xfrm>
            <a:off x="1462708" y="4386841"/>
            <a:ext cx="7858177" cy="97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900">
                <a:solidFill>
                  <a:srgbClr val="FFFFFF"/>
                </a:solidFill>
              </a:defRPr>
            </a:pPr>
            <a:r>
              <a:t>-LES ESTIMATIONS DU FUTUR</a:t>
            </a:r>
          </a:p>
          <a:p>
            <a:pPr algn="l">
              <a:defRPr sz="2900">
                <a:solidFill>
                  <a:srgbClr val="FFFFFF"/>
                </a:solidFill>
              </a:defRPr>
            </a:pPr>
            <a:r>
              <a:t>La charge des tâches à venir dans le court terme</a:t>
            </a:r>
          </a:p>
        </p:txBody>
      </p:sp>
      <p:sp>
        <p:nvSpPr>
          <p:cNvPr id="679" name="Shape 679" descr="-LA LISTE DES TACHES…"/>
          <p:cNvSpPr/>
          <p:nvPr/>
        </p:nvSpPr>
        <p:spPr>
          <a:xfrm>
            <a:off x="1498535" y="5934648"/>
            <a:ext cx="4632605" cy="1424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900">
                <a:solidFill>
                  <a:srgbClr val="FFFFFF"/>
                </a:solidFill>
              </a:defRPr>
            </a:pPr>
            <a:r>
              <a:t>-LA LISTE DES TACHES</a:t>
            </a:r>
          </a:p>
          <a:p>
            <a:pPr algn="l">
              <a:defRPr sz="2900">
                <a:solidFill>
                  <a:srgbClr val="FFFFFF"/>
                </a:solidFill>
              </a:defRPr>
            </a:pPr>
            <a:r>
              <a:t>Tâches oubliées</a:t>
            </a:r>
          </a:p>
          <a:p>
            <a:pPr algn="l">
              <a:defRPr sz="2900">
                <a:solidFill>
                  <a:srgbClr val="FFFFFF"/>
                </a:solidFill>
              </a:defRPr>
            </a:pPr>
            <a:r>
              <a:t>Macro-tâches plus détaillées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 descr="PERT OU GANTT?"/>
          <p:cNvSpPr>
            <a:spLocks noGrp="1"/>
          </p:cNvSpPr>
          <p:nvPr>
            <p:ph type="title"/>
          </p:nvPr>
        </p:nvSpPr>
        <p:spPr>
          <a:xfrm>
            <a:off x="4047346" y="519684"/>
            <a:ext cx="4408545" cy="1190514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PERT OU GANTT?</a:t>
            </a:r>
          </a:p>
        </p:txBody>
      </p:sp>
      <p:sp>
        <p:nvSpPr>
          <p:cNvPr id="682" name="Shape 682" descr="LOGICIEL DE PLANIFICATION OU PAS?"/>
          <p:cNvSpPr/>
          <p:nvPr/>
        </p:nvSpPr>
        <p:spPr>
          <a:xfrm>
            <a:off x="939798" y="1963891"/>
            <a:ext cx="7865047" cy="62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LOGICIEL DE PLANIFICATION OU PAS?</a:t>
            </a:r>
          </a:p>
        </p:txBody>
      </p:sp>
      <p:sp>
        <p:nvSpPr>
          <p:cNvPr id="683" name="Shape 683" descr="-Beaucoup d’avantage à utiliser un logiciel de planification…"/>
          <p:cNvSpPr/>
          <p:nvPr/>
        </p:nvSpPr>
        <p:spPr>
          <a:xfrm>
            <a:off x="1405869" y="2624524"/>
            <a:ext cx="9691498" cy="191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-Beaucoup d’avantage à utiliser un logiciel de planification</a:t>
            </a:r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-Aide à la présentation, mise en forme</a:t>
            </a:r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-Calcul automatique des informations</a:t>
            </a:r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-mise en évidence des conflits</a:t>
            </a:r>
          </a:p>
        </p:txBody>
      </p:sp>
      <p:sp>
        <p:nvSpPr>
          <p:cNvPr id="684" name="Shape 684" descr="-Mais il faut le manier avec prudence…"/>
          <p:cNvSpPr/>
          <p:nvPr/>
        </p:nvSpPr>
        <p:spPr>
          <a:xfrm>
            <a:off x="1208725" y="5086296"/>
            <a:ext cx="11706607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-Mais il faut le manier avec prudence</a:t>
            </a:r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-Etre prudent sur les dates imposées qui resteront imposées</a:t>
            </a:r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même si elles ne sont pas possibles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 descr="Le PERT reste le meilleur outil de réflexion préalable pour mener un projet car il oblige à se poser pour chaque tâche les questions essentielles à savoir :…"/>
          <p:cNvSpPr>
            <a:spLocks noGrp="1"/>
          </p:cNvSpPr>
          <p:nvPr>
            <p:ph type="body" idx="1"/>
          </p:nvPr>
        </p:nvSpPr>
        <p:spPr>
          <a:xfrm>
            <a:off x="652287" y="2282669"/>
            <a:ext cx="11698176" cy="64300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 PERT reste le meilleur outil de réflexion préalable pour mener un projet car il oblige à se poser pour chaque tâche les questions essentielles à savoir :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3000" i="1">
                <a:solidFill>
                  <a:schemeClr val="accent1"/>
                </a:solidFill>
                <a:effectLst/>
              </a:defRPr>
            </a:pPr>
            <a:r>
              <a:t>- Quelles sont les conditions pour que la tâche puisse débuter ? (Amont)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3000" i="1">
                <a:solidFill>
                  <a:schemeClr val="accent1"/>
                </a:solidFill>
                <a:effectLst/>
              </a:defRPr>
            </a:pPr>
            <a:r>
              <a:t>-Qu'est ce que cette tâche permet de faire ? (Aval)</a:t>
            </a:r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 sz="3000" i="1">
                <a:solidFill>
                  <a:schemeClr val="accent1"/>
                </a:solidFill>
                <a:effectLst/>
              </a:defRPr>
            </a:pPr>
            <a:endParaRPr/>
          </a:p>
          <a:p>
            <a:pPr marL="309138" indent="-204363"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 PERT peut se dessiner de façon très simple à l'aide de traits sur un support permettant le travail en équipe par exemple un tableau.</a:t>
            </a:r>
          </a:p>
        </p:txBody>
      </p:sp>
      <p:sp>
        <p:nvSpPr>
          <p:cNvPr id="687" name="Shape 687" descr="PERT"/>
          <p:cNvSpPr/>
          <p:nvPr/>
        </p:nvSpPr>
        <p:spPr>
          <a:xfrm>
            <a:off x="1270209" y="678970"/>
            <a:ext cx="1328777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000000"/>
                </a:solidFill>
              </a:defRPr>
            </a:lvl1pPr>
          </a:lstStyle>
          <a:p>
            <a:r>
              <a:t>PERT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 descr="PERT"/>
          <p:cNvSpPr>
            <a:spLocks noGrp="1"/>
          </p:cNvSpPr>
          <p:nvPr>
            <p:ph type="title"/>
          </p:nvPr>
        </p:nvSpPr>
        <p:spPr>
          <a:xfrm>
            <a:off x="5636490" y="361476"/>
            <a:ext cx="1731818" cy="1069462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PERT</a:t>
            </a:r>
          </a:p>
        </p:txBody>
      </p:sp>
      <p:pic>
        <p:nvPicPr>
          <p:cNvPr id="690" name="image14.png" descr="page53image25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881" y="4060702"/>
            <a:ext cx="12549038" cy="2008198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Shape 691" descr="Texte"/>
          <p:cNvSpPr/>
          <p:nvPr/>
        </p:nvSpPr>
        <p:spPr>
          <a:xfrm>
            <a:off x="-5396783" y="6549191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692" name="Shape 692" descr="-Mise en évidence de liaisons entre les tâches: Flèches de liaison entre les tâches, mais sans proportionnalités!…"/>
          <p:cNvSpPr/>
          <p:nvPr/>
        </p:nvSpPr>
        <p:spPr>
          <a:xfrm>
            <a:off x="534651" y="1437030"/>
            <a:ext cx="12234118" cy="219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dirty="0" err="1"/>
              <a:t>Mise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évidence</a:t>
            </a:r>
            <a:r>
              <a:rPr dirty="0"/>
              <a:t> de liaisons entre les </a:t>
            </a:r>
            <a:r>
              <a:rPr dirty="0" err="1"/>
              <a:t>tâches</a:t>
            </a:r>
            <a:r>
              <a:rPr dirty="0"/>
              <a:t>: </a:t>
            </a:r>
            <a:r>
              <a:rPr dirty="0" err="1"/>
              <a:t>Flèches</a:t>
            </a:r>
            <a:r>
              <a:rPr dirty="0"/>
              <a:t> de liaison</a:t>
            </a:r>
            <a:endParaRPr lang="fr-FR" dirty="0"/>
          </a:p>
          <a:p>
            <a:pPr algn="l">
              <a:defRPr sz="3400">
                <a:solidFill>
                  <a:srgbClr val="FFFFFF"/>
                </a:solidFill>
              </a:defRPr>
            </a:pPr>
            <a:r>
              <a:rPr dirty="0"/>
              <a:t> entre les </a:t>
            </a:r>
            <a:r>
              <a:rPr dirty="0" err="1"/>
              <a:t>tâches</a:t>
            </a:r>
            <a:r>
              <a:rPr dirty="0"/>
              <a:t>, </a:t>
            </a:r>
            <a:r>
              <a:rPr dirty="0" err="1"/>
              <a:t>mais</a:t>
            </a:r>
            <a:r>
              <a:rPr dirty="0"/>
              <a:t> sans </a:t>
            </a:r>
            <a:r>
              <a:rPr dirty="0" err="1"/>
              <a:t>proportionnalités</a:t>
            </a:r>
            <a:r>
              <a:rPr dirty="0"/>
              <a:t>!</a:t>
            </a:r>
            <a:endParaRPr lang="fr-FR" dirty="0"/>
          </a:p>
          <a:p>
            <a:pPr algn="l">
              <a:defRPr sz="3400">
                <a:solidFill>
                  <a:srgbClr val="FFFFFF"/>
                </a:solidFill>
              </a:defRPr>
            </a:pPr>
            <a:endParaRPr dirty="0"/>
          </a:p>
          <a:p>
            <a:pPr algn="l">
              <a:defRPr sz="34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dirty="0" err="1"/>
              <a:t>Représentation</a:t>
            </a:r>
            <a:r>
              <a:rPr dirty="0"/>
              <a:t> </a:t>
            </a:r>
            <a:r>
              <a:rPr dirty="0" err="1"/>
              <a:t>différente</a:t>
            </a:r>
            <a:r>
              <a:rPr dirty="0"/>
              <a:t> des </a:t>
            </a:r>
            <a:r>
              <a:rPr dirty="0" err="1"/>
              <a:t>tâches</a:t>
            </a:r>
            <a:r>
              <a:rPr dirty="0"/>
              <a:t> et des </a:t>
            </a:r>
            <a:r>
              <a:rPr dirty="0" err="1"/>
              <a:t>étapes</a:t>
            </a:r>
            <a:endParaRPr dirty="0"/>
          </a:p>
        </p:txBody>
      </p:sp>
      <p:pic>
        <p:nvPicPr>
          <p:cNvPr id="693" name="image15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3004" y="5990118"/>
            <a:ext cx="6582000" cy="364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 descr="DIAGRAMME DE GANTT (HENRY GANTT-1917)"/>
          <p:cNvSpPr>
            <a:spLocks noGrp="1"/>
          </p:cNvSpPr>
          <p:nvPr>
            <p:ph type="title"/>
          </p:nvPr>
        </p:nvSpPr>
        <p:spPr>
          <a:xfrm>
            <a:off x="787400" y="253999"/>
            <a:ext cx="11430000" cy="1374541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DIAGRAMME DE GANTT (HENRY GANTT-1917)</a:t>
            </a:r>
          </a:p>
        </p:txBody>
      </p:sp>
      <p:sp>
        <p:nvSpPr>
          <p:cNvPr id="696" name="Shape 696" descr="Représentation  graphique permettant de situer dans le temps les tâches et ressources du projet"/>
          <p:cNvSpPr/>
          <p:nvPr/>
        </p:nvSpPr>
        <p:spPr>
          <a:xfrm>
            <a:off x="122458" y="1756691"/>
            <a:ext cx="1274547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>
                <a:solidFill>
                  <a:srgbClr val="FFFFFF"/>
                </a:solidFill>
              </a:defRPr>
            </a:lvl1pPr>
          </a:lstStyle>
          <a:p>
            <a:r>
              <a:rPr dirty="0" err="1"/>
              <a:t>Représentation</a:t>
            </a:r>
            <a:r>
              <a:rPr dirty="0"/>
              <a:t>  </a:t>
            </a:r>
            <a:r>
              <a:rPr dirty="0" err="1"/>
              <a:t>graphique</a:t>
            </a:r>
            <a:r>
              <a:rPr dirty="0"/>
              <a:t> </a:t>
            </a:r>
            <a:r>
              <a:rPr dirty="0" err="1"/>
              <a:t>permettant</a:t>
            </a:r>
            <a:r>
              <a:rPr dirty="0"/>
              <a:t> de </a:t>
            </a:r>
            <a:r>
              <a:rPr dirty="0" err="1"/>
              <a:t>situer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le temps les</a:t>
            </a:r>
            <a:endParaRPr lang="fr-FR" dirty="0"/>
          </a:p>
          <a:p>
            <a:r>
              <a:rPr dirty="0"/>
              <a:t> </a:t>
            </a:r>
            <a:r>
              <a:rPr dirty="0" err="1"/>
              <a:t>tâches</a:t>
            </a:r>
            <a:r>
              <a:rPr dirty="0"/>
              <a:t> et </a:t>
            </a:r>
            <a:r>
              <a:rPr dirty="0" err="1"/>
              <a:t>ressources</a:t>
            </a:r>
            <a:r>
              <a:rPr dirty="0"/>
              <a:t> du </a:t>
            </a:r>
            <a:r>
              <a:rPr dirty="0" err="1"/>
              <a:t>projet</a:t>
            </a:r>
            <a:endParaRPr dirty="0"/>
          </a:p>
        </p:txBody>
      </p:sp>
      <p:pic>
        <p:nvPicPr>
          <p:cNvPr id="697" name="image16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7762" y="2547648"/>
            <a:ext cx="5573936" cy="3621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17.png" descr="page54image64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0844" y="6498185"/>
            <a:ext cx="8474089" cy="3105413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Shape 699" descr="Texte"/>
          <p:cNvSpPr/>
          <p:nvPr/>
        </p:nvSpPr>
        <p:spPr>
          <a:xfrm>
            <a:off x="1040844" y="4146406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 descr="ALORS PERT OU GANTT?"/>
          <p:cNvSpPr>
            <a:spLocks noGrp="1"/>
          </p:cNvSpPr>
          <p:nvPr>
            <p:ph type="title"/>
          </p:nvPr>
        </p:nvSpPr>
        <p:spPr>
          <a:xfrm>
            <a:off x="787399" y="254000"/>
            <a:ext cx="5901899" cy="1407146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ALORS PERT OU GANTT?</a:t>
            </a:r>
          </a:p>
        </p:txBody>
      </p:sp>
      <p:sp>
        <p:nvSpPr>
          <p:cNvPr id="702" name="Shape 702" descr="LE PERT…"/>
          <p:cNvSpPr/>
          <p:nvPr/>
        </p:nvSpPr>
        <p:spPr>
          <a:xfrm>
            <a:off x="830231" y="2483879"/>
            <a:ext cx="10015348" cy="237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LE PERT</a:t>
            </a:r>
          </a:p>
          <a:p>
            <a:pPr lvl="5" indent="1143000" algn="l">
              <a:defRPr sz="3000">
                <a:solidFill>
                  <a:srgbClr val="FFFFFF"/>
                </a:solidFill>
              </a:defRPr>
            </a:pPr>
            <a:r>
              <a:t>-Plus facile pour la création du planning</a:t>
            </a:r>
          </a:p>
          <a:p>
            <a:pPr lvl="5" indent="1143000" algn="l">
              <a:defRPr sz="3000">
                <a:solidFill>
                  <a:srgbClr val="FFFFFF"/>
                </a:solidFill>
              </a:defRPr>
            </a:pPr>
            <a:r>
              <a:t>-met en évidence les dépendances</a:t>
            </a:r>
          </a:p>
          <a:p>
            <a:pPr lvl="5" indent="1143000" algn="l">
              <a:defRPr sz="3000">
                <a:solidFill>
                  <a:srgbClr val="FFFFFF"/>
                </a:solidFill>
              </a:defRPr>
            </a:pPr>
            <a:r>
              <a:t>-Ne fait pas apparaitre le timing de façon très visuelle</a:t>
            </a:r>
          </a:p>
          <a:p>
            <a:pPr lvl="5" indent="1143000" algn="l">
              <a:defRPr sz="3000">
                <a:solidFill>
                  <a:srgbClr val="FFFFFF"/>
                </a:solidFill>
              </a:defRPr>
            </a:pPr>
            <a:r>
              <a:t>-Plus facile à faire à la main que le GANTT</a:t>
            </a:r>
          </a:p>
        </p:txBody>
      </p:sp>
      <p:sp>
        <p:nvSpPr>
          <p:cNvPr id="703" name="Shape 703" descr="LE GANTT…"/>
          <p:cNvSpPr/>
          <p:nvPr/>
        </p:nvSpPr>
        <p:spPr>
          <a:xfrm>
            <a:off x="895647" y="5683161"/>
            <a:ext cx="6245353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LE GANTT</a:t>
            </a:r>
          </a:p>
          <a:p>
            <a:pPr lvl="5" indent="1143000" algn="l">
              <a:defRPr sz="3000">
                <a:solidFill>
                  <a:srgbClr val="FFFFFF"/>
                </a:solidFill>
              </a:defRPr>
            </a:pPr>
            <a:r>
              <a:t>-Est le plus utilisé pour le suivi</a:t>
            </a:r>
          </a:p>
          <a:p>
            <a:pPr lvl="5" indent="1143000" algn="l">
              <a:defRPr sz="3000">
                <a:solidFill>
                  <a:srgbClr val="FFFFFF"/>
                </a:solidFill>
              </a:defRPr>
            </a:pPr>
            <a:r>
              <a:t>-Il est visuel</a:t>
            </a:r>
          </a:p>
        </p:txBody>
      </p:sp>
      <p:sp>
        <p:nvSpPr>
          <p:cNvPr id="704" name="Shape 704" descr="EN CONCLUSION:…"/>
          <p:cNvSpPr/>
          <p:nvPr/>
        </p:nvSpPr>
        <p:spPr>
          <a:xfrm>
            <a:off x="640333" y="7598446"/>
            <a:ext cx="11724133" cy="1462149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>
                <a:solidFill>
                  <a:srgbClr val="FFFFFF"/>
                </a:solidFill>
              </a:defRPr>
            </a:pPr>
            <a:r>
              <a:t>EN CONCLUSION</a:t>
            </a:r>
            <a:r>
              <a:rPr u="none"/>
              <a:t>: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TOUS LES OUTILS  PERMETTENT DE PASSER DE L’UN A L’AUTRE.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ALORS POURQUOI S’EN PRIVER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 descr="LE SUIVI DES ACTIONS"/>
          <p:cNvSpPr>
            <a:spLocks noGrp="1"/>
          </p:cNvSpPr>
          <p:nvPr>
            <p:ph type="title"/>
          </p:nvPr>
        </p:nvSpPr>
        <p:spPr>
          <a:xfrm>
            <a:off x="787399" y="3657600"/>
            <a:ext cx="7926762" cy="2438400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LE SUIVI DES ACTIONS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8.png" descr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23100" y="2565400"/>
            <a:ext cx="5397500" cy="6121400"/>
          </a:xfrm>
          <a:prstGeom prst="rect">
            <a:avLst/>
          </a:prstGeom>
        </p:spPr>
      </p:pic>
      <p:sp>
        <p:nvSpPr>
          <p:cNvPr id="166" name="Shape 166" descr="OBJECTIFS DU COUR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OBJECTIFS DU COURS</a:t>
            </a:r>
          </a:p>
        </p:txBody>
      </p:sp>
      <p:sp>
        <p:nvSpPr>
          <p:cNvPr id="167" name="Shape 167" descr="Donner les moyens de réussir son projet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Donner les moyens de réussir son projet</a:t>
            </a:r>
          </a:p>
          <a:p>
            <a:pPr>
              <a:buBlip>
                <a:blip r:embed="rId3"/>
              </a:buBlip>
            </a:pPr>
            <a:r>
              <a:t>Bases pour gérer un projet</a:t>
            </a:r>
          </a:p>
          <a:p>
            <a:pPr>
              <a:buBlip>
                <a:blip r:embed="rId3"/>
              </a:buBlip>
            </a:pPr>
            <a:r>
              <a:t>Démystifier la planification</a:t>
            </a:r>
          </a:p>
          <a:p>
            <a:pPr>
              <a:buBlip>
                <a:blip r:embed="rId3"/>
              </a:buBlip>
            </a:pPr>
            <a:r>
              <a:t>Tous types de projets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 descr="POURQUOI UNE GESTION DES ACTIONS?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164062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POURQUOI UNE GESTION DES ACTIONS?</a:t>
            </a:r>
          </a:p>
        </p:txBody>
      </p:sp>
      <p:sp>
        <p:nvSpPr>
          <p:cNvPr id="709" name="Shape 709" descr="IL NE SUFFIT PAS DE DECIDER DE FAIRE…"/>
          <p:cNvSpPr/>
          <p:nvPr/>
        </p:nvSpPr>
        <p:spPr>
          <a:xfrm>
            <a:off x="2237740" y="1831420"/>
            <a:ext cx="7776973" cy="1030350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IL NE SUFFIT PAS DE DECIDER DE FAIRE</a:t>
            </a:r>
          </a:p>
          <a:p>
            <a:pPr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IL FAUT S’ASSURER QUE C’EST FAIT!!</a:t>
            </a:r>
          </a:p>
        </p:txBody>
      </p:sp>
      <p:sp>
        <p:nvSpPr>
          <p:cNvPr id="710" name="Shape 710" descr="TOUT CE QUI DOIT ETRE FAIT…"/>
          <p:cNvSpPr/>
          <p:nvPr/>
        </p:nvSpPr>
        <p:spPr>
          <a:xfrm>
            <a:off x="828993" y="3514293"/>
            <a:ext cx="11508868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TOUT CE QUI DOIT ETRE FAIT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Doit être enregistré (tracé)</a:t>
            </a:r>
          </a:p>
          <a:p>
            <a:pPr lvl="4" indent="914400" algn="l">
              <a:defRPr sz="3000">
                <a:solidFill>
                  <a:srgbClr val="FFFFFF"/>
                </a:solidFill>
              </a:defRPr>
            </a:pPr>
            <a:r>
              <a:t>Doit être suivi…Pour être sûr que cela a été fait dans les temps!!</a:t>
            </a:r>
          </a:p>
        </p:txBody>
      </p:sp>
      <p:sp>
        <p:nvSpPr>
          <p:cNvPr id="711" name="Shape 711" descr="CE QUI DOIT ETRE FAIT SE DECOMPOSE…"/>
          <p:cNvSpPr/>
          <p:nvPr/>
        </p:nvSpPr>
        <p:spPr>
          <a:xfrm>
            <a:off x="776606" y="5626099"/>
            <a:ext cx="7259956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CE QUI DOIT ETRE FAIT SE DECOMPOSE</a:t>
            </a:r>
          </a:p>
          <a:p>
            <a:pPr lvl="3" indent="685800" algn="l">
              <a:defRPr sz="3000">
                <a:solidFill>
                  <a:srgbClr val="FFFFFF"/>
                </a:solidFill>
              </a:defRPr>
            </a:pPr>
            <a:r>
              <a:t>-En tâches/Activités</a:t>
            </a:r>
          </a:p>
          <a:p>
            <a:pPr lvl="3" indent="685800" algn="l">
              <a:defRPr sz="3000">
                <a:solidFill>
                  <a:srgbClr val="FFFFFF"/>
                </a:solidFill>
              </a:defRPr>
            </a:pPr>
            <a:r>
              <a:t>-En actions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 descr="Le suivi de l'avancement est un contrôle périodique et systématique…"/>
          <p:cNvSpPr>
            <a:spLocks noGrp="1"/>
          </p:cNvSpPr>
          <p:nvPr>
            <p:ph type="body" idx="1"/>
          </p:nvPr>
        </p:nvSpPr>
        <p:spPr>
          <a:xfrm>
            <a:off x="652288" y="2282670"/>
            <a:ext cx="11698175" cy="6945837"/>
          </a:xfrm>
          <a:prstGeom prst="rect">
            <a:avLst/>
          </a:prstGeom>
        </p:spPr>
        <p:txBody>
          <a:bodyPr/>
          <a:lstStyle/>
          <a:p>
            <a:pPr marL="254142" indent="-155844" defTabSz="498704">
              <a:spcBef>
                <a:spcPts val="15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700">
                <a:solidFill>
                  <a:srgbClr val="FF950E"/>
                </a:solidFill>
                <a:effectLst>
                  <a:outerShdw blurRad="12700" dist="21844" dir="2700000" rotWithShape="0">
                    <a:srgbClr val="000000"/>
                  </a:outerShdw>
                </a:effectLst>
              </a:defRPr>
            </a:pPr>
            <a:endParaRPr/>
          </a:p>
          <a:p>
            <a:pPr marL="434359" indent="-336061" defTabSz="498704">
              <a:spcBef>
                <a:spcPts val="1500"/>
              </a:spcBef>
              <a:buClr>
                <a:srgbClr val="0E594D"/>
              </a:buClr>
              <a:buSzPct val="45000"/>
              <a:buChar char="●"/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700">
                <a:effectLst>
                  <a:outerShdw blurRad="12700" dist="21844" dir="2700000" rotWithShape="0">
                    <a:srgbClr val="FFFFFF"/>
                  </a:outerShdw>
                </a:effectLst>
              </a:defRPr>
            </a:pPr>
            <a:r>
              <a:t>Le suivi de l'avancement est un contrôle périodique et systématique</a:t>
            </a:r>
          </a:p>
          <a:p>
            <a:pPr marL="553380" indent="-455082" defTabSz="498704">
              <a:spcBef>
                <a:spcPts val="1500"/>
              </a:spcBef>
              <a:buClr>
                <a:srgbClr val="0E594D"/>
              </a:buClr>
              <a:buSzPct val="45000"/>
              <a:buChar char="●"/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3400">
                <a:effectLst/>
              </a:defRPr>
            </a:pPr>
            <a:r>
              <a:t>Ce suivi ne sera efficace que si tout les moyens permettant le contrôle ont été mis en place dans la phase de préparation, à savoir :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-Structure d'Organisation du Projet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-Organisation des Tâches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-Définition claire des responsabilités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-Contractualisation des travaux en terme de fournitures techniques, délais, devis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-Création des jalons de contrôle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-Mise en place des méthodes et des moyens permettant d'assurer un contrôle technique efficace</a:t>
            </a:r>
          </a:p>
          <a:p>
            <a:pPr marL="0" lvl="1" indent="989804" defTabSz="498704">
              <a:spcBef>
                <a:spcPts val="1200"/>
              </a:spcBef>
              <a:tabLst>
                <a:tab pos="469900" algn="l"/>
                <a:tab pos="584200" algn="l"/>
                <a:tab pos="1079500" algn="l"/>
                <a:tab pos="1587500" algn="l"/>
                <a:tab pos="2082800" algn="l"/>
                <a:tab pos="2578100" algn="l"/>
                <a:tab pos="3086100" algn="l"/>
                <a:tab pos="3568700" algn="l"/>
                <a:tab pos="4064000" algn="l"/>
                <a:tab pos="4572000" algn="l"/>
                <a:tab pos="5067300" algn="l"/>
                <a:tab pos="5575300" algn="l"/>
                <a:tab pos="6070600" algn="l"/>
                <a:tab pos="6565900" algn="l"/>
                <a:tab pos="7073900" algn="l"/>
                <a:tab pos="7569200" algn="l"/>
                <a:tab pos="8051800" algn="l"/>
                <a:tab pos="8559800" algn="l"/>
                <a:tab pos="9055100" algn="l"/>
                <a:tab pos="9563100" algn="l"/>
                <a:tab pos="10058400" algn="l"/>
                <a:tab pos="10439400" algn="l"/>
              </a:tabLst>
              <a:defRPr sz="2500">
                <a:effectLst/>
              </a:defRPr>
            </a:pPr>
            <a:r>
              <a:t>-Equipe de Management compétente et efficace</a:t>
            </a:r>
          </a:p>
        </p:txBody>
      </p:sp>
      <p:sp>
        <p:nvSpPr>
          <p:cNvPr id="714" name="Shape 714" descr="LE SUIVI"/>
          <p:cNvSpPr/>
          <p:nvPr/>
        </p:nvSpPr>
        <p:spPr>
          <a:xfrm>
            <a:off x="503100" y="628249"/>
            <a:ext cx="395722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4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 SUIVI</a:t>
            </a:r>
          </a:p>
        </p:txBody>
      </p:sp>
      <p:sp>
        <p:nvSpPr>
          <p:cNvPr id="715" name="Shape 715" descr="LE SUIVI EST LA PHASE LA PLUS DIFFICILE DU PROJET"/>
          <p:cNvSpPr/>
          <p:nvPr/>
        </p:nvSpPr>
        <p:spPr>
          <a:xfrm>
            <a:off x="-2431389" y="1677283"/>
            <a:ext cx="17386028" cy="622107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LE SUIVI EST LA PHASE LA PLUS DIFFICILE DU PROJET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 descr="TACHES OU ACTIONS?…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8616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t>TACHES OU ACTIONS?</a:t>
            </a:r>
          </a:p>
          <a:p>
            <a:pPr lvl="8" indent="1828800">
              <a:defRPr sz="3900"/>
            </a:pPr>
            <a:r>
              <a:t>DIFFERENCES PAS TOUJOURS EVIDENTE</a:t>
            </a:r>
          </a:p>
        </p:txBody>
      </p:sp>
      <p:sp>
        <p:nvSpPr>
          <p:cNvPr id="718" name="Shape 718" descr="Tâche——&gt;Planning…"/>
          <p:cNvSpPr/>
          <p:nvPr/>
        </p:nvSpPr>
        <p:spPr>
          <a:xfrm>
            <a:off x="566413" y="2562825"/>
            <a:ext cx="7250431" cy="193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Tâche——&gt;Planning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-Une certaine durée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-Charge de travail connue, non négligeable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-Prévisible</a:t>
            </a:r>
          </a:p>
        </p:txBody>
      </p:sp>
      <p:sp>
        <p:nvSpPr>
          <p:cNvPr id="719" name="Shape 719" descr="Actions—-&gt;Hors planning…"/>
          <p:cNvSpPr/>
          <p:nvPr/>
        </p:nvSpPr>
        <p:spPr>
          <a:xfrm>
            <a:off x="6721861" y="4210817"/>
            <a:ext cx="5463160" cy="193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Actions—-&gt;Hors planning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-Uniquement une date cible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-Le résultat d’une décision prise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-Non previsible</a:t>
            </a:r>
          </a:p>
        </p:txBody>
      </p:sp>
      <p:sp>
        <p:nvSpPr>
          <p:cNvPr id="720" name="Shape 720" descr="Beaucoup d’actions tout au long du projet…"/>
          <p:cNvSpPr/>
          <p:nvPr/>
        </p:nvSpPr>
        <p:spPr>
          <a:xfrm>
            <a:off x="1895157" y="7706868"/>
            <a:ext cx="9214486" cy="1030349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Beaucoup d’actions tout au long du projet</a:t>
            </a:r>
          </a:p>
          <a:p>
            <a:pPr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—-&gt; Ne pas polluer le planning et le rendre illisible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 descr="Les rapports d'avancement périodiques…"/>
          <p:cNvSpPr>
            <a:spLocks noGrp="1"/>
          </p:cNvSpPr>
          <p:nvPr>
            <p:ph type="body" idx="1"/>
          </p:nvPr>
        </p:nvSpPr>
        <p:spPr>
          <a:xfrm>
            <a:off x="652287" y="2282669"/>
            <a:ext cx="11698176" cy="6430002"/>
          </a:xfrm>
          <a:prstGeom prst="rect">
            <a:avLst/>
          </a:prstGeom>
        </p:spPr>
        <p:txBody>
          <a:bodyPr/>
          <a:lstStyle/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rapports d'avancement périodiques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réunions d'avancement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L'analyse des documents techniques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synthèses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franchissements des jalons de synthèse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constats de réalisation</a:t>
            </a:r>
          </a:p>
          <a:p>
            <a:pPr marL="639232" indent="-534457">
              <a:buClr>
                <a:srgbClr val="0E594D"/>
              </a:buClr>
              <a:buSzPct val="45000"/>
              <a:buChar char="●"/>
              <a:tabLst>
                <a:tab pos="533400" algn="l"/>
                <a:tab pos="660400" algn="l"/>
                <a:tab pos="1257300" algn="l"/>
                <a:tab pos="1828800" algn="l"/>
                <a:tab pos="2400300" algn="l"/>
                <a:tab pos="2997200" algn="l"/>
                <a:tab pos="3568700" algn="l"/>
                <a:tab pos="4152900" algn="l"/>
                <a:tab pos="4737100" algn="l"/>
                <a:tab pos="5308600" algn="l"/>
                <a:tab pos="5892800" algn="l"/>
                <a:tab pos="6464300" algn="l"/>
                <a:tab pos="7048500" algn="l"/>
                <a:tab pos="7632700" algn="l"/>
                <a:tab pos="8204200" algn="l"/>
                <a:tab pos="8801100" algn="l"/>
                <a:tab pos="9372600" algn="l"/>
                <a:tab pos="9944100" algn="l"/>
                <a:tab pos="10528300" algn="l"/>
                <a:tab pos="11112500" algn="l"/>
                <a:tab pos="11684000" algn="l"/>
              </a:tabLst>
              <a:defRPr>
                <a:effectLst/>
              </a:defRPr>
            </a:pPr>
            <a:r>
              <a:t>Les essais de validation ou essais divers</a:t>
            </a:r>
          </a:p>
        </p:txBody>
      </p:sp>
      <p:sp>
        <p:nvSpPr>
          <p:cNvPr id="723" name="Shape 723" descr="LES MOYENS DU SUIVI TECHNIQUE"/>
          <p:cNvSpPr/>
          <p:nvPr/>
        </p:nvSpPr>
        <p:spPr>
          <a:xfrm>
            <a:off x="883833" y="741751"/>
            <a:ext cx="8561135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600" b="1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LES MOYENS DU SUIVI TECHNIQUE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 descr="LES REUNIONS"/>
          <p:cNvSpPr>
            <a:spLocks noGrp="1"/>
          </p:cNvSpPr>
          <p:nvPr>
            <p:ph type="title"/>
          </p:nvPr>
        </p:nvSpPr>
        <p:spPr>
          <a:xfrm>
            <a:off x="787400" y="253999"/>
            <a:ext cx="4146988" cy="1451371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LES REUNIONS</a:t>
            </a:r>
          </a:p>
        </p:txBody>
      </p:sp>
      <p:sp>
        <p:nvSpPr>
          <p:cNvPr id="726" name="Shape 726" descr="OBJECTIFS DES REUNIONS…"/>
          <p:cNvSpPr/>
          <p:nvPr/>
        </p:nvSpPr>
        <p:spPr>
          <a:xfrm>
            <a:off x="1740893" y="1803186"/>
            <a:ext cx="6788278" cy="237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1497FC"/>
                </a:solidFill>
              </a:defRPr>
            </a:pPr>
            <a:r>
              <a:t>OBJECTIFS DES REUNIONS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-INFORMER/COMMUNIQUER</a:t>
            </a:r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endParaRPr/>
          </a:p>
          <a:p>
            <a:pPr lvl="7" indent="1600200" algn="l">
              <a:defRPr sz="3000">
                <a:solidFill>
                  <a:srgbClr val="FFFFFF"/>
                </a:solidFill>
              </a:defRPr>
            </a:pPr>
            <a:r>
              <a:t>-PRENDRE DES DECISIONS</a:t>
            </a:r>
          </a:p>
        </p:txBody>
      </p:sp>
      <p:sp>
        <p:nvSpPr>
          <p:cNvPr id="727" name="Shape 727" descr="PRINCIPAUX TYPES DE REUNIONS…"/>
          <p:cNvSpPr/>
          <p:nvPr/>
        </p:nvSpPr>
        <p:spPr>
          <a:xfrm>
            <a:off x="1752799" y="5286836"/>
            <a:ext cx="6671311" cy="3290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1497FC"/>
                </a:solidFill>
              </a:defRPr>
            </a:pPr>
            <a:r>
              <a:t>PRINCIPAUX TYPES DE REUNIONS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lvl="6" indent="1371600" algn="l">
              <a:defRPr sz="3000">
                <a:solidFill>
                  <a:srgbClr val="FFFFFF"/>
                </a:solidFill>
              </a:defRPr>
            </a:pPr>
            <a:r>
              <a:t>-REVUES QUALITE</a:t>
            </a:r>
          </a:p>
          <a:p>
            <a:pPr lvl="6" indent="1371600" algn="l">
              <a:defRPr sz="3000">
                <a:solidFill>
                  <a:srgbClr val="FFFFFF"/>
                </a:solidFill>
              </a:defRPr>
            </a:pPr>
            <a:endParaRPr/>
          </a:p>
          <a:p>
            <a:pPr lvl="6" indent="1371600" algn="l">
              <a:defRPr sz="3000">
                <a:solidFill>
                  <a:srgbClr val="FFFFFF"/>
                </a:solidFill>
              </a:defRPr>
            </a:pPr>
            <a:r>
              <a:t>-REUNIONS TECHNIQUES</a:t>
            </a:r>
          </a:p>
          <a:p>
            <a:pPr lvl="6" indent="1371600" algn="l">
              <a:defRPr sz="3000">
                <a:solidFill>
                  <a:srgbClr val="FFFFFF"/>
                </a:solidFill>
              </a:defRPr>
            </a:pPr>
            <a:endParaRPr/>
          </a:p>
          <a:p>
            <a:pPr lvl="6" indent="1371600" algn="l">
              <a:defRPr sz="3000">
                <a:solidFill>
                  <a:srgbClr val="FFFFFF"/>
                </a:solidFill>
              </a:defRPr>
            </a:pPr>
            <a:r>
              <a:t>-REUNIONS D’AVANCEMENTS</a:t>
            </a:r>
          </a:p>
        </p:txBody>
      </p:sp>
      <p:pic>
        <p:nvPicPr>
          <p:cNvPr id="728" name="image19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3555" y="1477453"/>
            <a:ext cx="2799969" cy="209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age20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0098" y="4967830"/>
            <a:ext cx="4396208" cy="2635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 descr="TROIS ETAPES DANS UNE REUNION"/>
          <p:cNvSpPr>
            <a:spLocks noGrp="1"/>
          </p:cNvSpPr>
          <p:nvPr>
            <p:ph type="title"/>
          </p:nvPr>
        </p:nvSpPr>
        <p:spPr>
          <a:xfrm>
            <a:off x="787399" y="254000"/>
            <a:ext cx="8767131" cy="1435275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TROIS ETAPES DANS UNE REUNION</a:t>
            </a:r>
          </a:p>
        </p:txBody>
      </p:sp>
      <p:sp>
        <p:nvSpPr>
          <p:cNvPr id="732" name="Shape 732" descr="PREPARER…"/>
          <p:cNvSpPr/>
          <p:nvPr/>
        </p:nvSpPr>
        <p:spPr>
          <a:xfrm>
            <a:off x="219107" y="1816831"/>
            <a:ext cx="9903715" cy="191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PREPARER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-Définir le cadre (Ordre du Jour, Objectifs, participants, rôle)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-Assurer la logistique (Convocation, salle…)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-Préparer ses dossiers (Planning, explications diverses…)</a:t>
            </a:r>
          </a:p>
        </p:txBody>
      </p:sp>
      <p:sp>
        <p:nvSpPr>
          <p:cNvPr id="733" name="Shape 733" descr="ANIMER…"/>
          <p:cNvSpPr/>
          <p:nvPr/>
        </p:nvSpPr>
        <p:spPr>
          <a:xfrm>
            <a:off x="271818" y="4209224"/>
            <a:ext cx="9386719" cy="28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ANIMER</a:t>
            </a:r>
          </a:p>
          <a:p>
            <a:pPr marL="330728" indent="-330728" algn="l">
              <a:buSzPct val="75000"/>
              <a:buChar char="-"/>
              <a:defRPr sz="3000">
                <a:solidFill>
                  <a:srgbClr val="FFFFFF"/>
                </a:solidFill>
              </a:defRPr>
            </a:pPr>
            <a:r>
              <a:t>Rappel des objectifs</a:t>
            </a:r>
          </a:p>
          <a:p>
            <a:pPr marL="330728" indent="-330728" algn="l">
              <a:buSzPct val="75000"/>
              <a:buChar char="-"/>
              <a:defRPr sz="3000">
                <a:solidFill>
                  <a:srgbClr val="FFFFFF"/>
                </a:solidFill>
              </a:defRPr>
            </a:pPr>
            <a:r>
              <a:t>Décider du rédacteur du compte-rendu</a:t>
            </a:r>
          </a:p>
          <a:p>
            <a:pPr marL="330728" indent="-330728" algn="l">
              <a:buSzPct val="75000"/>
              <a:buChar char="-"/>
              <a:defRPr sz="3000">
                <a:solidFill>
                  <a:srgbClr val="FFFFFF"/>
                </a:solidFill>
              </a:defRPr>
            </a:pPr>
            <a:r>
              <a:t>Garantir le suivi de l’Orde du Jour et respect du timing</a:t>
            </a:r>
          </a:p>
          <a:p>
            <a:pPr marL="330728" indent="-330728" algn="l">
              <a:buSzPct val="75000"/>
              <a:buChar char="-"/>
              <a:defRPr sz="3000">
                <a:solidFill>
                  <a:srgbClr val="FFFFFF"/>
                </a:solidFill>
              </a:defRPr>
            </a:pPr>
            <a:r>
              <a:t>Synthétiser les points de vue, reformuler</a:t>
            </a:r>
          </a:p>
          <a:p>
            <a:pPr marL="330728" indent="-330728" algn="l">
              <a:buSzPct val="75000"/>
              <a:buChar char="-"/>
              <a:defRPr sz="3000">
                <a:solidFill>
                  <a:srgbClr val="FFFFFF"/>
                </a:solidFill>
              </a:defRPr>
            </a:pPr>
            <a:r>
              <a:t>Clarifier les décisions</a:t>
            </a:r>
          </a:p>
        </p:txBody>
      </p:sp>
      <p:sp>
        <p:nvSpPr>
          <p:cNvPr id="734" name="Shape 734" descr="COMPTE RENDU…"/>
          <p:cNvSpPr/>
          <p:nvPr/>
        </p:nvSpPr>
        <p:spPr>
          <a:xfrm>
            <a:off x="322432" y="7717329"/>
            <a:ext cx="6246115" cy="100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COMPTE RENDU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-Rédaction/ Approbation/ Distribution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 descr="CONTROLE…"/>
          <p:cNvSpPr>
            <a:spLocks noGrp="1"/>
          </p:cNvSpPr>
          <p:nvPr>
            <p:ph type="body" idx="1"/>
          </p:nvPr>
        </p:nvSpPr>
        <p:spPr>
          <a:xfrm>
            <a:off x="431595" y="1591201"/>
            <a:ext cx="11918868" cy="7328029"/>
          </a:xfrm>
          <a:prstGeom prst="rect">
            <a:avLst/>
          </a:prstGeom>
        </p:spPr>
        <p:txBody>
          <a:bodyPr/>
          <a:lstStyle/>
          <a:p>
            <a:pPr marL="451356" indent="-359154" defTabSz="510301">
              <a:spcBef>
                <a:spcPts val="1500"/>
              </a:spcBef>
              <a:buClr>
                <a:srgbClr val="0E594D"/>
              </a:buClr>
              <a:buSzPct val="45000"/>
              <a:buChar char="●"/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 b="1">
                <a:solidFill>
                  <a:schemeClr val="accent1"/>
                </a:solidFill>
                <a:effectLst/>
              </a:defRPr>
            </a:pPr>
            <a:r>
              <a:t>CONTROLE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-Effectuer un contrôle périodique de l'avancement des travaux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-Examen des plannings et estimation du pourcentage d'avancement des tâches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 Contrôle du passage des jalons</a:t>
            </a:r>
          </a:p>
          <a:p>
            <a:pPr marL="451356" indent="-359154" defTabSz="510301">
              <a:spcBef>
                <a:spcPts val="1500"/>
              </a:spcBef>
              <a:buClr>
                <a:srgbClr val="0E594D"/>
              </a:buClr>
              <a:buSzPct val="45000"/>
              <a:buChar char="●"/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 b="1">
                <a:solidFill>
                  <a:schemeClr val="accent1"/>
                </a:solidFill>
                <a:effectLst/>
              </a:defRPr>
            </a:pPr>
            <a:r>
              <a:t>AJUSTEMENTS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-Définir les mesures aptes à permettre un redressement de la situation en cas de constat de dérive des délais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-Modification de la logique d'enchainement des tâches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-Renforcement des moyens humains ou matériels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-Re-motivation des participants</a:t>
            </a:r>
          </a:p>
          <a:p>
            <a:pPr marL="451356" indent="-359154" defTabSz="510301">
              <a:spcBef>
                <a:spcPts val="1500"/>
              </a:spcBef>
              <a:buClr>
                <a:srgbClr val="0E594D"/>
              </a:buClr>
              <a:buSzPct val="45000"/>
              <a:buChar char="●"/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 b="1">
                <a:solidFill>
                  <a:schemeClr val="accent1"/>
                </a:solidFill>
                <a:effectLst/>
              </a:defRPr>
            </a:pPr>
            <a:r>
              <a:t>ESTIMATION DE L'AVENIR</a:t>
            </a:r>
          </a:p>
          <a:p>
            <a:pPr marL="272041" indent="-179838" defTabSz="510301">
              <a:spcBef>
                <a:spcPts val="1500"/>
              </a:spcBef>
              <a:tabLst>
                <a:tab pos="469900" algn="l"/>
                <a:tab pos="584200" algn="l"/>
                <a:tab pos="1104900" algn="l"/>
                <a:tab pos="1612900" algn="l"/>
                <a:tab pos="2108200" algn="l"/>
                <a:tab pos="2628900" algn="l"/>
                <a:tab pos="3136900" algn="l"/>
                <a:tab pos="3657600" algn="l"/>
                <a:tab pos="4165600" algn="l"/>
                <a:tab pos="4673600" algn="l"/>
                <a:tab pos="5181600" algn="l"/>
                <a:tab pos="5689600" algn="l"/>
                <a:tab pos="6197600" algn="l"/>
                <a:tab pos="6718300" algn="l"/>
                <a:tab pos="7226300" algn="l"/>
                <a:tab pos="7734300" algn="l"/>
                <a:tab pos="8242300" algn="l"/>
                <a:tab pos="8750300" algn="l"/>
                <a:tab pos="9271000" algn="l"/>
                <a:tab pos="9779000" algn="l"/>
                <a:tab pos="10274300" algn="l"/>
                <a:tab pos="10680700" algn="l"/>
              </a:tabLst>
              <a:defRPr sz="2600">
                <a:effectLst/>
              </a:defRPr>
            </a:pPr>
            <a:r>
              <a:t>-Compte-rendu de la situation et des mesures correctives envisagées, effectuer périodiquement l'estimation des délais les plus probables et en particulier le délai final du projet.</a:t>
            </a:r>
          </a:p>
        </p:txBody>
      </p:sp>
      <p:sp>
        <p:nvSpPr>
          <p:cNvPr id="737" name="Shape 737" descr="LES MOYENS DU SUIVI DES DELAIS"/>
          <p:cNvSpPr/>
          <p:nvPr/>
        </p:nvSpPr>
        <p:spPr>
          <a:xfrm>
            <a:off x="276842" y="670099"/>
            <a:ext cx="9009099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600" b="1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LES MOYENS DU SUIVI DES DELAIS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 descr="INDICATEURS"/>
          <p:cNvSpPr>
            <a:spLocks noGrp="1"/>
          </p:cNvSpPr>
          <p:nvPr>
            <p:ph type="title"/>
          </p:nvPr>
        </p:nvSpPr>
        <p:spPr>
          <a:xfrm>
            <a:off x="787399" y="254000"/>
            <a:ext cx="3856744" cy="1364184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INDICATEURS</a:t>
            </a:r>
          </a:p>
        </p:txBody>
      </p:sp>
      <p:sp>
        <p:nvSpPr>
          <p:cNvPr id="740" name="Shape 740" descr="Moyens visuels et synthétiques de:…"/>
          <p:cNvSpPr/>
          <p:nvPr/>
        </p:nvSpPr>
        <p:spPr>
          <a:xfrm>
            <a:off x="1218080" y="1909784"/>
            <a:ext cx="9623108" cy="2235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FFFFFF"/>
                </a:solidFill>
              </a:defRPr>
            </a:pPr>
            <a:r>
              <a:t>Moyens </a:t>
            </a:r>
            <a:r>
              <a:rPr b="1" u="sng">
                <a:latin typeface="+mn-lt"/>
                <a:ea typeface="+mn-ea"/>
                <a:cs typeface="+mn-cs"/>
                <a:sym typeface="Helvetica Neue"/>
              </a:rPr>
              <a:t>visuels et synthétiques </a:t>
            </a:r>
            <a:r>
              <a:t>de: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-Suivre le déroulement d’un projet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-Identifier des écrans et dysfonctionnements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-Remonter des Alertes</a:t>
            </a:r>
          </a:p>
        </p:txBody>
      </p:sp>
      <p:sp>
        <p:nvSpPr>
          <p:cNvPr id="741" name="Shape 741" descr="Peuvent porter sur différents éléments:…"/>
          <p:cNvSpPr/>
          <p:nvPr/>
        </p:nvSpPr>
        <p:spPr>
          <a:xfrm>
            <a:off x="1325557" y="5267850"/>
            <a:ext cx="7614794" cy="275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FFFFFF"/>
                </a:solidFill>
              </a:defRPr>
            </a:pPr>
            <a:r>
              <a:t>Peuvent porter sur différents éléments: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-Avancement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-Coûts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-Qualité</a:t>
            </a:r>
          </a:p>
          <a:p>
            <a:pPr lvl="4" indent="914400" algn="l">
              <a:defRPr sz="3500">
                <a:solidFill>
                  <a:srgbClr val="FFFFFF"/>
                </a:solidFill>
              </a:defRPr>
            </a:pPr>
            <a:r>
              <a:t>-Stabilité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 descr="QUELQUES INDICATEURS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286515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QUELQUES INDICATEURS</a:t>
            </a:r>
          </a:p>
        </p:txBody>
      </p:sp>
      <p:sp>
        <p:nvSpPr>
          <p:cNvPr id="744" name="Shape 744" descr="-SMART: Spécifiques, Mesurables, Acceptables, Réalistes…"/>
          <p:cNvSpPr/>
          <p:nvPr/>
        </p:nvSpPr>
        <p:spPr>
          <a:xfrm>
            <a:off x="1397208" y="1741962"/>
            <a:ext cx="9911716" cy="2427349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-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SMART:</a:t>
            </a:r>
            <a:r>
              <a:t> Spécifiques, Mesurables, Acceptables, Réalistes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et Temporellement définis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Limités: </a:t>
            </a:r>
            <a:r>
              <a:t>5 à 10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Basés sur des données disponibles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Pertinents</a:t>
            </a:r>
            <a:r>
              <a:t>: Comment les interpréter?</a:t>
            </a:r>
          </a:p>
        </p:txBody>
      </p:sp>
      <p:sp>
        <p:nvSpPr>
          <p:cNvPr id="745" name="Shape 745" descr="EXEMPLES:…"/>
          <p:cNvSpPr/>
          <p:nvPr/>
        </p:nvSpPr>
        <p:spPr>
          <a:xfrm>
            <a:off x="72452" y="4936816"/>
            <a:ext cx="12675871" cy="2414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>
                <a:solidFill>
                  <a:srgbClr val="FFFFFF"/>
                </a:solidFill>
              </a:defRPr>
            </a:pPr>
            <a:r>
              <a:rPr dirty="0"/>
              <a:t>EXEMPLES: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b="1" dirty="0"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b="1" dirty="0" err="1">
                <a:latin typeface="+mn-lt"/>
                <a:ea typeface="+mn-ea"/>
                <a:cs typeface="+mn-cs"/>
                <a:sym typeface="Helvetica Neue"/>
              </a:rPr>
              <a:t>Avancement</a:t>
            </a:r>
            <a:r>
              <a:rPr b="1" dirty="0">
                <a:latin typeface="+mn-lt"/>
                <a:ea typeface="+mn-ea"/>
                <a:cs typeface="+mn-cs"/>
                <a:sym typeface="Helvetica Neue"/>
              </a:rPr>
              <a:t>:</a:t>
            </a:r>
            <a:r>
              <a:rPr dirty="0"/>
              <a:t> % </a:t>
            </a:r>
            <a:r>
              <a:rPr dirty="0" err="1"/>
              <a:t>jalons</a:t>
            </a:r>
            <a:r>
              <a:rPr dirty="0"/>
              <a:t> </a:t>
            </a:r>
            <a:r>
              <a:rPr dirty="0" err="1"/>
              <a:t>passés</a:t>
            </a:r>
            <a:r>
              <a:rPr dirty="0"/>
              <a:t>, % </a:t>
            </a:r>
            <a:r>
              <a:rPr dirty="0" err="1"/>
              <a:t>jalons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retard, % </a:t>
            </a:r>
            <a:r>
              <a:rPr dirty="0" err="1"/>
              <a:t>livrables</a:t>
            </a:r>
            <a:r>
              <a:rPr dirty="0"/>
              <a:t>, % </a:t>
            </a:r>
            <a:r>
              <a:rPr dirty="0" err="1"/>
              <a:t>livrables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retard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b="1" dirty="0">
                <a:latin typeface="+mn-lt"/>
                <a:ea typeface="+mn-ea"/>
                <a:cs typeface="+mn-cs"/>
                <a:sym typeface="Helvetica Neue"/>
              </a:rPr>
              <a:t>Financiers:</a:t>
            </a:r>
            <a:r>
              <a:rPr dirty="0"/>
              <a:t> </a:t>
            </a:r>
            <a:r>
              <a:rPr dirty="0" err="1"/>
              <a:t>dépenses</a:t>
            </a:r>
            <a:r>
              <a:rPr dirty="0"/>
              <a:t>, </a:t>
            </a:r>
            <a:r>
              <a:rPr dirty="0" err="1"/>
              <a:t>prévisions</a:t>
            </a:r>
            <a:r>
              <a:rPr dirty="0"/>
              <a:t>,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ressources</a:t>
            </a:r>
            <a:r>
              <a:rPr dirty="0"/>
              <a:t>…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dirty="0"/>
              <a:t>-</a:t>
            </a:r>
            <a:r>
              <a:rPr b="1" dirty="0"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b="1" dirty="0" err="1">
                <a:latin typeface="+mn-lt"/>
                <a:ea typeface="+mn-ea"/>
                <a:cs typeface="+mn-cs"/>
                <a:sym typeface="Helvetica Neue"/>
              </a:rPr>
              <a:t>Qualité</a:t>
            </a:r>
            <a:r>
              <a:rPr b="1" dirty="0">
                <a:latin typeface="+mn-lt"/>
                <a:ea typeface="+mn-ea"/>
                <a:cs typeface="+mn-cs"/>
                <a:sym typeface="Helvetica Neue"/>
              </a:rPr>
              <a:t>:</a:t>
            </a:r>
            <a:r>
              <a:rPr dirty="0"/>
              <a:t> </a:t>
            </a:r>
            <a:r>
              <a:rPr dirty="0" err="1"/>
              <a:t>Itérations</a:t>
            </a:r>
            <a:r>
              <a:rPr dirty="0"/>
              <a:t> des documents, anomalies..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 descr="L'ANALYSE PERIODIQUE DES COUTS PAR LA METHODE DES COURBES EN « S ».…"/>
          <p:cNvSpPr>
            <a:spLocks noGrp="1"/>
          </p:cNvSpPr>
          <p:nvPr>
            <p:ph type="body" idx="1"/>
          </p:nvPr>
        </p:nvSpPr>
        <p:spPr>
          <a:xfrm>
            <a:off x="452167" y="1594420"/>
            <a:ext cx="11722245" cy="76248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7803" indent="-309221" defTabSz="434915">
              <a:spcBef>
                <a:spcPts val="1300"/>
              </a:spcBef>
              <a:buClr>
                <a:srgbClr val="0E594D"/>
              </a:buClr>
              <a:buSzPct val="45000"/>
              <a:buChar char="●"/>
              <a:tabLst>
                <a:tab pos="393700" algn="l"/>
                <a:tab pos="495300" algn="l"/>
                <a:tab pos="939800" algn="l"/>
                <a:tab pos="1371600" algn="l"/>
                <a:tab pos="1803400" algn="l"/>
                <a:tab pos="2247900" algn="l"/>
                <a:tab pos="2679700" algn="l"/>
                <a:tab pos="3111500" algn="l"/>
                <a:tab pos="3543300" algn="l"/>
                <a:tab pos="3975100" algn="l"/>
                <a:tab pos="4419600" algn="l"/>
                <a:tab pos="4851400" algn="l"/>
                <a:tab pos="5283200" algn="l"/>
                <a:tab pos="5727700" algn="l"/>
                <a:tab pos="6159500" algn="l"/>
                <a:tab pos="6591300" algn="l"/>
                <a:tab pos="7023100" algn="l"/>
                <a:tab pos="7454900" algn="l"/>
                <a:tab pos="7899400" algn="l"/>
                <a:tab pos="8331200" algn="l"/>
                <a:tab pos="8763000" algn="l"/>
              </a:tabLst>
              <a:defRPr sz="2700" b="1">
                <a:solidFill>
                  <a:srgbClr val="000080"/>
                </a:solidFill>
                <a:effectLst/>
              </a:defRPr>
            </a:pPr>
            <a:r>
              <a:t>L'ANALYSE PERIODIQUE DES COUTS PAR LA METHODE DES COURBES EN « S ».</a:t>
            </a:r>
          </a:p>
          <a:p>
            <a:pPr marL="231852" indent="-153271" defTabSz="434915">
              <a:spcBef>
                <a:spcPts val="1300"/>
              </a:spcBef>
              <a:tabLst>
                <a:tab pos="393700" algn="l"/>
                <a:tab pos="495300" algn="l"/>
                <a:tab pos="939800" algn="l"/>
                <a:tab pos="1371600" algn="l"/>
                <a:tab pos="1803400" algn="l"/>
                <a:tab pos="2247900" algn="l"/>
                <a:tab pos="2679700" algn="l"/>
                <a:tab pos="3111500" algn="l"/>
                <a:tab pos="3543300" algn="l"/>
                <a:tab pos="3975100" algn="l"/>
                <a:tab pos="4419600" algn="l"/>
                <a:tab pos="4851400" algn="l"/>
                <a:tab pos="5283200" algn="l"/>
                <a:tab pos="5727700" algn="l"/>
                <a:tab pos="6159500" algn="l"/>
                <a:tab pos="6591300" algn="l"/>
                <a:tab pos="7023100" algn="l"/>
                <a:tab pos="7454900" algn="l"/>
                <a:tab pos="7899400" algn="l"/>
                <a:tab pos="8331200" algn="l"/>
                <a:tab pos="8763000" algn="l"/>
              </a:tabLst>
              <a:defRPr sz="2700" b="1">
                <a:solidFill>
                  <a:srgbClr val="000080"/>
                </a:solidFill>
                <a:effectLst/>
              </a:defRPr>
            </a:pPr>
            <a:endParaRPr/>
          </a:p>
          <a:p>
            <a:pPr marL="231852" indent="-153271" defTabSz="434915">
              <a:spcBef>
                <a:spcPts val="1300"/>
              </a:spcBef>
              <a:tabLst>
                <a:tab pos="393700" algn="l"/>
                <a:tab pos="495300" algn="l"/>
                <a:tab pos="939800" algn="l"/>
                <a:tab pos="1371600" algn="l"/>
                <a:tab pos="1803400" algn="l"/>
                <a:tab pos="2247900" algn="l"/>
                <a:tab pos="2679700" algn="l"/>
                <a:tab pos="3111500" algn="l"/>
                <a:tab pos="3543300" algn="l"/>
                <a:tab pos="3975100" algn="l"/>
                <a:tab pos="4419600" algn="l"/>
                <a:tab pos="4851400" algn="l"/>
                <a:tab pos="5283200" algn="l"/>
                <a:tab pos="5727700" algn="l"/>
                <a:tab pos="6159500" algn="l"/>
                <a:tab pos="6591300" algn="l"/>
                <a:tab pos="7023100" algn="l"/>
                <a:tab pos="7454900" algn="l"/>
                <a:tab pos="7899400" algn="l"/>
                <a:tab pos="8331200" algn="l"/>
                <a:tab pos="8763000" algn="l"/>
              </a:tabLst>
              <a:defRPr sz="3000">
                <a:effectLst/>
              </a:defRPr>
            </a:pPr>
            <a:r>
              <a:t>Les courbes en « S » permettent de suivre l'évolution des coûts. La courbe initiale est établie à partir des devis. C'est la courbe cumulée des dépenses en fonction du temps. Elle a généralement une forme en « S » due à la montée e puissance initiale et à la diminution progressive des charges en fin de projet.</a:t>
            </a:r>
          </a:p>
          <a:p>
            <a:pPr marL="231852" indent="-153271" defTabSz="434915">
              <a:spcBef>
                <a:spcPts val="1300"/>
              </a:spcBef>
              <a:tabLst>
                <a:tab pos="393700" algn="l"/>
                <a:tab pos="495300" algn="l"/>
                <a:tab pos="939800" algn="l"/>
                <a:tab pos="1371600" algn="l"/>
                <a:tab pos="1803400" algn="l"/>
                <a:tab pos="2247900" algn="l"/>
                <a:tab pos="2679700" algn="l"/>
                <a:tab pos="3111500" algn="l"/>
                <a:tab pos="3543300" algn="l"/>
                <a:tab pos="3975100" algn="l"/>
                <a:tab pos="4419600" algn="l"/>
                <a:tab pos="4851400" algn="l"/>
                <a:tab pos="5283200" algn="l"/>
                <a:tab pos="5727700" algn="l"/>
                <a:tab pos="6159500" algn="l"/>
                <a:tab pos="6591300" algn="l"/>
                <a:tab pos="7023100" algn="l"/>
                <a:tab pos="7454900" algn="l"/>
                <a:tab pos="7899400" algn="l"/>
                <a:tab pos="8331200" algn="l"/>
                <a:tab pos="8763000" algn="l"/>
              </a:tabLst>
              <a:defRPr sz="3000">
                <a:effectLst/>
              </a:defRPr>
            </a:pPr>
            <a:r>
              <a:t>A l'instant d'observation J, cette courbe indique le </a:t>
            </a:r>
            <a:r>
              <a:rPr>
                <a:solidFill>
                  <a:srgbClr val="0000FF"/>
                </a:solidFill>
              </a:rPr>
              <a:t>C</a:t>
            </a:r>
            <a:r>
              <a:t>oût </a:t>
            </a:r>
            <a:r>
              <a:rPr>
                <a:solidFill>
                  <a:srgbClr val="0000FF"/>
                </a:solidFill>
              </a:rPr>
              <a:t>B</a:t>
            </a:r>
            <a:r>
              <a:t>udgétaire du </a:t>
            </a:r>
            <a:r>
              <a:rPr>
                <a:solidFill>
                  <a:srgbClr val="0000FF"/>
                </a:solidFill>
              </a:rPr>
              <a:t>T</a:t>
            </a:r>
            <a:r>
              <a:t>ravail </a:t>
            </a:r>
            <a:r>
              <a:rPr>
                <a:solidFill>
                  <a:srgbClr val="0000FF"/>
                </a:solidFill>
              </a:rPr>
              <a:t>P</a:t>
            </a:r>
            <a:r>
              <a:t>révu (</a:t>
            </a:r>
            <a:r>
              <a:rPr>
                <a:solidFill>
                  <a:srgbClr val="0000FF"/>
                </a:solidFill>
              </a:rPr>
              <a:t>CBTP</a:t>
            </a:r>
            <a:r>
              <a:t>).</a:t>
            </a:r>
          </a:p>
          <a:p>
            <a:pPr marL="231852" indent="-153271" defTabSz="434915">
              <a:spcBef>
                <a:spcPts val="1300"/>
              </a:spcBef>
              <a:tabLst>
                <a:tab pos="393700" algn="l"/>
                <a:tab pos="495300" algn="l"/>
                <a:tab pos="939800" algn="l"/>
                <a:tab pos="1371600" algn="l"/>
                <a:tab pos="1803400" algn="l"/>
                <a:tab pos="2247900" algn="l"/>
                <a:tab pos="2679700" algn="l"/>
                <a:tab pos="3111500" algn="l"/>
                <a:tab pos="3543300" algn="l"/>
                <a:tab pos="3975100" algn="l"/>
                <a:tab pos="4419600" algn="l"/>
                <a:tab pos="4851400" algn="l"/>
                <a:tab pos="5283200" algn="l"/>
                <a:tab pos="5727700" algn="l"/>
                <a:tab pos="6159500" algn="l"/>
                <a:tab pos="6591300" algn="l"/>
                <a:tab pos="7023100" algn="l"/>
                <a:tab pos="7454900" algn="l"/>
                <a:tab pos="7899400" algn="l"/>
                <a:tab pos="8331200" algn="l"/>
                <a:tab pos="8763000" algn="l"/>
              </a:tabLst>
              <a:defRPr sz="3000">
                <a:effectLst/>
              </a:defRPr>
            </a:pPr>
            <a:r>
              <a:t>Au même instant, la somme des comptes analytiques donne le </a:t>
            </a:r>
            <a:r>
              <a:rPr>
                <a:solidFill>
                  <a:srgbClr val="0000FF"/>
                </a:solidFill>
              </a:rPr>
              <a:t>C</a:t>
            </a:r>
            <a:r>
              <a:t>oût </a:t>
            </a:r>
            <a:r>
              <a:rPr>
                <a:solidFill>
                  <a:srgbClr val="0000FF"/>
                </a:solidFill>
              </a:rPr>
              <a:t>R</a:t>
            </a:r>
            <a:r>
              <a:t>éel du </a:t>
            </a:r>
            <a:r>
              <a:rPr>
                <a:solidFill>
                  <a:srgbClr val="0000FF"/>
                </a:solidFill>
              </a:rPr>
              <a:t>T</a:t>
            </a:r>
            <a:r>
              <a:t>ravail </a:t>
            </a:r>
            <a:r>
              <a:rPr>
                <a:solidFill>
                  <a:srgbClr val="0000FF"/>
                </a:solidFill>
              </a:rPr>
              <a:t>E</a:t>
            </a:r>
            <a:r>
              <a:t>ffectué (</a:t>
            </a:r>
            <a:r>
              <a:rPr>
                <a:solidFill>
                  <a:srgbClr val="0000FF"/>
                </a:solidFill>
              </a:rPr>
              <a:t>CRTE</a:t>
            </a:r>
            <a:r>
              <a:t>).</a:t>
            </a:r>
          </a:p>
          <a:p>
            <a:pPr marL="231852" indent="-153271" defTabSz="434915">
              <a:spcBef>
                <a:spcPts val="1300"/>
              </a:spcBef>
              <a:tabLst>
                <a:tab pos="393700" algn="l"/>
                <a:tab pos="495300" algn="l"/>
                <a:tab pos="939800" algn="l"/>
                <a:tab pos="1371600" algn="l"/>
                <a:tab pos="1803400" algn="l"/>
                <a:tab pos="2247900" algn="l"/>
                <a:tab pos="2679700" algn="l"/>
                <a:tab pos="3111500" algn="l"/>
                <a:tab pos="3543300" algn="l"/>
                <a:tab pos="3975100" algn="l"/>
                <a:tab pos="4419600" algn="l"/>
                <a:tab pos="4851400" algn="l"/>
                <a:tab pos="5283200" algn="l"/>
                <a:tab pos="5727700" algn="l"/>
                <a:tab pos="6159500" algn="l"/>
                <a:tab pos="6591300" algn="l"/>
                <a:tab pos="7023100" algn="l"/>
                <a:tab pos="7454900" algn="l"/>
                <a:tab pos="7899400" algn="l"/>
                <a:tab pos="8331200" algn="l"/>
                <a:tab pos="8763000" algn="l"/>
              </a:tabLst>
              <a:defRPr sz="3000">
                <a:effectLst/>
              </a:defRPr>
            </a:pPr>
            <a:r>
              <a:t>Ces deux valeurs ne sont comparables que si </a:t>
            </a:r>
            <a:r>
              <a:rPr b="1"/>
              <a:t>le travail effectué correspond au travail prévu, ce qui n'est pratiquement jamais le</a:t>
            </a:r>
            <a:r>
              <a:t> </a:t>
            </a:r>
            <a:r>
              <a:rPr b="1"/>
              <a:t>cas</a:t>
            </a:r>
            <a:r>
              <a:t>. On est amené à définir le </a:t>
            </a:r>
            <a:r>
              <a:rPr>
                <a:solidFill>
                  <a:srgbClr val="0000FF"/>
                </a:solidFill>
              </a:rPr>
              <a:t>C</a:t>
            </a:r>
            <a:r>
              <a:t>oût </a:t>
            </a:r>
            <a:r>
              <a:rPr>
                <a:solidFill>
                  <a:srgbClr val="0000FF"/>
                </a:solidFill>
              </a:rPr>
              <a:t>B</a:t>
            </a:r>
            <a:r>
              <a:t>udgétaire du </a:t>
            </a:r>
            <a:r>
              <a:rPr>
                <a:solidFill>
                  <a:srgbClr val="0000FF"/>
                </a:solidFill>
              </a:rPr>
              <a:t>T</a:t>
            </a:r>
            <a:r>
              <a:t>ravail </a:t>
            </a:r>
            <a:r>
              <a:rPr>
                <a:solidFill>
                  <a:srgbClr val="0000FF"/>
                </a:solidFill>
              </a:rPr>
              <a:t>E</a:t>
            </a:r>
            <a:r>
              <a:t>ffectué (</a:t>
            </a:r>
            <a:r>
              <a:rPr>
                <a:solidFill>
                  <a:srgbClr val="0000FF"/>
                </a:solidFill>
              </a:rPr>
              <a:t>CBTE</a:t>
            </a:r>
            <a:r>
              <a:t>), afin de prendre en compte l'avancement réel du projet.</a:t>
            </a:r>
          </a:p>
        </p:txBody>
      </p:sp>
      <p:sp>
        <p:nvSpPr>
          <p:cNvPr id="748" name="Shape 748" descr="LA COURBE EN S"/>
          <p:cNvSpPr/>
          <p:nvPr/>
        </p:nvSpPr>
        <p:spPr>
          <a:xfrm>
            <a:off x="628561" y="458691"/>
            <a:ext cx="437350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t>LA COURBE EN 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 descr="QU’EST-CE QU’UN PROJET 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QU’EST-CE QU’UN PROJET ?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 descr="Exemple: COURBE EN 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Exemple: COURBE EN S</a:t>
            </a:r>
          </a:p>
        </p:txBody>
      </p:sp>
      <p:pic>
        <p:nvPicPr>
          <p:cNvPr id="751" name="image18.png" descr="page64image57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3127354"/>
            <a:ext cx="13004800" cy="5369396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Shape 752" descr="Texte"/>
          <p:cNvSpPr/>
          <p:nvPr/>
        </p:nvSpPr>
        <p:spPr>
          <a:xfrm>
            <a:off x="-921293" y="2843612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 descr="COURBE EN 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COURBE EN S</a:t>
            </a:r>
          </a:p>
          <a:p>
            <a:pPr lvl="7" indent="1600200">
              <a:defRPr sz="3900"/>
            </a:pPr>
            <a:r>
              <a:t>Comment mesurer l’avancement</a:t>
            </a:r>
          </a:p>
          <a:p>
            <a:pPr lvl="8" indent="1828800">
              <a:defRPr sz="3900"/>
            </a:pPr>
            <a:r>
              <a:t>2 visions possibles</a:t>
            </a:r>
          </a:p>
        </p:txBody>
      </p:sp>
      <p:sp>
        <p:nvSpPr>
          <p:cNvPr id="755" name="Shape 755" descr="Texte"/>
          <p:cNvSpPr/>
          <p:nvPr/>
        </p:nvSpPr>
        <p:spPr>
          <a:xfrm>
            <a:off x="5262155" y="3902587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pic>
        <p:nvPicPr>
          <p:cNvPr id="756" name="image21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474" y="4543302"/>
            <a:ext cx="6171553" cy="4221028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Shape 757" descr="Avancement financier-…"/>
          <p:cNvSpPr/>
          <p:nvPr/>
        </p:nvSpPr>
        <p:spPr>
          <a:xfrm>
            <a:off x="1945360" y="3190656"/>
            <a:ext cx="3319781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</a:defRPr>
            </a:pPr>
            <a:r>
              <a:t>Avancement financier-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Dépense du projet en €</a:t>
            </a:r>
          </a:p>
        </p:txBody>
      </p:sp>
      <p:sp>
        <p:nvSpPr>
          <p:cNvPr id="758" name="Shape 758" descr="Avancement technique-…"/>
          <p:cNvSpPr/>
          <p:nvPr/>
        </p:nvSpPr>
        <p:spPr>
          <a:xfrm>
            <a:off x="7793050" y="3190656"/>
            <a:ext cx="4919028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</a:defRPr>
            </a:pPr>
            <a:r>
              <a:t>Avancement technique-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Nombre d’heures, jalons passés….</a:t>
            </a:r>
          </a:p>
        </p:txBody>
      </p:sp>
      <p:sp>
        <p:nvSpPr>
          <p:cNvPr id="759" name="Shape 759" descr="Texte"/>
          <p:cNvSpPr/>
          <p:nvPr/>
        </p:nvSpPr>
        <p:spPr>
          <a:xfrm>
            <a:off x="5389155" y="4029587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pic>
        <p:nvPicPr>
          <p:cNvPr id="760" name="image19.png" descr="page65image2206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5000" y="5080000"/>
            <a:ext cx="5842504" cy="3627698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761" descr="Texte"/>
          <p:cNvSpPr/>
          <p:nvPr/>
        </p:nvSpPr>
        <p:spPr>
          <a:xfrm>
            <a:off x="5516155" y="4156587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762" name="Shape 762" descr="Nombre d’heures"/>
          <p:cNvSpPr/>
          <p:nvPr/>
        </p:nvSpPr>
        <p:spPr>
          <a:xfrm>
            <a:off x="6930756" y="4714461"/>
            <a:ext cx="1543623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Nombre d’heures</a:t>
            </a:r>
          </a:p>
        </p:txBody>
      </p:sp>
      <p:sp>
        <p:nvSpPr>
          <p:cNvPr id="763" name="Shape 763" descr="Date de la mesure"/>
          <p:cNvSpPr/>
          <p:nvPr/>
        </p:nvSpPr>
        <p:spPr>
          <a:xfrm>
            <a:off x="8869461" y="8748559"/>
            <a:ext cx="1607059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Date de la mesure</a:t>
            </a:r>
          </a:p>
        </p:txBody>
      </p:sp>
      <p:sp>
        <p:nvSpPr>
          <p:cNvPr id="764" name="Shape 764" descr="Date de la mesure"/>
          <p:cNvSpPr/>
          <p:nvPr/>
        </p:nvSpPr>
        <p:spPr>
          <a:xfrm>
            <a:off x="2801722" y="8837355"/>
            <a:ext cx="1607059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Date de la mesure</a:t>
            </a:r>
          </a:p>
        </p:txBody>
      </p:sp>
      <p:sp>
        <p:nvSpPr>
          <p:cNvPr id="765" name="Shape 765" descr="Prévisions"/>
          <p:cNvSpPr/>
          <p:nvPr/>
        </p:nvSpPr>
        <p:spPr>
          <a:xfrm>
            <a:off x="11350867" y="4907026"/>
            <a:ext cx="943357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Prévisions</a:t>
            </a:r>
          </a:p>
        </p:txBody>
      </p:sp>
      <p:sp>
        <p:nvSpPr>
          <p:cNvPr id="766" name="Shape 766" descr="Réalisés"/>
          <p:cNvSpPr/>
          <p:nvPr/>
        </p:nvSpPr>
        <p:spPr>
          <a:xfrm>
            <a:off x="10960950" y="6093681"/>
            <a:ext cx="791719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Réalisés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 descr="La comptabilité analytique permet de suivre les dépenses au fur et à mesure en ventilant celles-ci en fonction de leur objet afin de permettre le suivi détaillé des dépenses et la comparaison de celles-ci avec les prévisions initiales.…"/>
          <p:cNvSpPr>
            <a:spLocks noGrp="1"/>
          </p:cNvSpPr>
          <p:nvPr>
            <p:ph type="body" idx="1"/>
          </p:nvPr>
        </p:nvSpPr>
        <p:spPr>
          <a:xfrm>
            <a:off x="652287" y="2282669"/>
            <a:ext cx="11698176" cy="6430002"/>
          </a:xfrm>
          <a:prstGeom prst="rect">
            <a:avLst/>
          </a:prstGeom>
        </p:spPr>
        <p:txBody>
          <a:bodyPr/>
          <a:lstStyle/>
          <a:p>
            <a:pPr marL="607271" indent="-507734" defTabSz="550893">
              <a:spcBef>
                <a:spcPts val="1700"/>
              </a:spcBef>
              <a:buClr>
                <a:srgbClr val="0E594D"/>
              </a:buClr>
              <a:buSzPct val="45000"/>
              <a:buChar char="●"/>
              <a:tabLst>
                <a:tab pos="508000" algn="l"/>
                <a:tab pos="635000" algn="l"/>
                <a:tab pos="1193800" algn="l"/>
                <a:tab pos="1739900" algn="l"/>
                <a:tab pos="2286000" algn="l"/>
                <a:tab pos="2844800" algn="l"/>
                <a:tab pos="3390900" algn="l"/>
                <a:tab pos="3949700" algn="l"/>
                <a:tab pos="4495800" algn="l"/>
                <a:tab pos="5041900" algn="l"/>
                <a:tab pos="5600700" algn="l"/>
                <a:tab pos="6146800" algn="l"/>
                <a:tab pos="6692900" algn="l"/>
                <a:tab pos="7251700" algn="l"/>
                <a:tab pos="7797800" algn="l"/>
                <a:tab pos="8356600" algn="l"/>
                <a:tab pos="8902700" algn="l"/>
                <a:tab pos="9448800" algn="l"/>
                <a:tab pos="10007600" algn="l"/>
                <a:tab pos="10553700" algn="l"/>
                <a:tab pos="11099800" algn="l"/>
              </a:tabLst>
              <a:defRPr sz="3800">
                <a:effectLst/>
              </a:defRPr>
            </a:pPr>
            <a:r>
              <a:t>La comptabilité analytique permet de suivre les dépenses au fur et à mesure en ventilant celles-ci en fonction de leur objet afin de permettre le suivi détaillé des dépenses et la comparaison de celles-ci avec les prévisions initiales.</a:t>
            </a:r>
          </a:p>
          <a:p>
            <a:pPr marL="607271" indent="-507734" defTabSz="550893">
              <a:spcBef>
                <a:spcPts val="1700"/>
              </a:spcBef>
              <a:buClr>
                <a:srgbClr val="0E594D"/>
              </a:buClr>
              <a:buSzPct val="45000"/>
              <a:buChar char="●"/>
              <a:tabLst>
                <a:tab pos="508000" algn="l"/>
                <a:tab pos="635000" algn="l"/>
                <a:tab pos="1193800" algn="l"/>
                <a:tab pos="1739900" algn="l"/>
                <a:tab pos="2286000" algn="l"/>
                <a:tab pos="2844800" algn="l"/>
                <a:tab pos="3390900" algn="l"/>
                <a:tab pos="3949700" algn="l"/>
                <a:tab pos="4495800" algn="l"/>
                <a:tab pos="5041900" algn="l"/>
                <a:tab pos="5600700" algn="l"/>
                <a:tab pos="6146800" algn="l"/>
                <a:tab pos="6692900" algn="l"/>
                <a:tab pos="7251700" algn="l"/>
                <a:tab pos="7797800" algn="l"/>
                <a:tab pos="8356600" algn="l"/>
                <a:tab pos="8902700" algn="l"/>
                <a:tab pos="9448800" algn="l"/>
                <a:tab pos="10007600" algn="l"/>
                <a:tab pos="10553700" algn="l"/>
                <a:tab pos="11099800" algn="l"/>
              </a:tabLst>
              <a:defRPr sz="3800">
                <a:effectLst/>
              </a:defRPr>
            </a:pPr>
            <a:r>
              <a:t>Il est nécessaire de prévoir des « unités d'observation » dans lesquelles seront ventilées les différentes dépenses en fonction de leur imputation.</a:t>
            </a:r>
          </a:p>
          <a:p>
            <a:pPr marL="607271" indent="-507734" defTabSz="550893">
              <a:spcBef>
                <a:spcPts val="1700"/>
              </a:spcBef>
              <a:buClr>
                <a:srgbClr val="0E594D"/>
              </a:buClr>
              <a:buSzPct val="45000"/>
              <a:buChar char="●"/>
              <a:tabLst>
                <a:tab pos="508000" algn="l"/>
                <a:tab pos="635000" algn="l"/>
                <a:tab pos="1193800" algn="l"/>
                <a:tab pos="1739900" algn="l"/>
                <a:tab pos="2286000" algn="l"/>
                <a:tab pos="2844800" algn="l"/>
                <a:tab pos="3390900" algn="l"/>
                <a:tab pos="3949700" algn="l"/>
                <a:tab pos="4495800" algn="l"/>
                <a:tab pos="5041900" algn="l"/>
                <a:tab pos="5600700" algn="l"/>
                <a:tab pos="6146800" algn="l"/>
                <a:tab pos="6692900" algn="l"/>
                <a:tab pos="7251700" algn="l"/>
                <a:tab pos="7797800" algn="l"/>
                <a:tab pos="8356600" algn="l"/>
                <a:tab pos="8902700" algn="l"/>
                <a:tab pos="9448800" algn="l"/>
                <a:tab pos="10007600" algn="l"/>
                <a:tab pos="10553700" algn="l"/>
                <a:tab pos="11099800" algn="l"/>
              </a:tabLst>
              <a:defRPr sz="3800">
                <a:effectLst/>
              </a:defRPr>
            </a:pPr>
            <a:r>
              <a:t>On devra définir un nombre d'unités d'observations suffisamment grand pour permettre une analyse fine des coûts.</a:t>
            </a:r>
          </a:p>
        </p:txBody>
      </p:sp>
      <p:sp>
        <p:nvSpPr>
          <p:cNvPr id="769" name="Shape 769" descr="LES MOYENS DU SUIVI DES COUTS"/>
          <p:cNvSpPr/>
          <p:nvPr/>
        </p:nvSpPr>
        <p:spPr>
          <a:xfrm>
            <a:off x="885882" y="741751"/>
            <a:ext cx="8564493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79888">
              <a:lnSpc>
                <a:spcPct val="93000"/>
              </a:lnSpc>
              <a:tabLst>
                <a:tab pos="571500" algn="l"/>
                <a:tab pos="1143000" algn="l"/>
                <a:tab pos="1727200" algn="l"/>
                <a:tab pos="2298700" algn="l"/>
                <a:tab pos="2882900" algn="l"/>
                <a:tab pos="3467100" algn="l"/>
                <a:tab pos="4038600" algn="l"/>
                <a:tab pos="4610100" algn="l"/>
                <a:tab pos="5207000" algn="l"/>
                <a:tab pos="5778500" algn="l"/>
                <a:tab pos="63754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1010900" algn="l"/>
                <a:tab pos="11582400" algn="l"/>
              </a:tabLst>
              <a:defRPr sz="3600" b="1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LES MOYENS DU SUIVI DES COUTS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 descr="LA GESTION DES RESSOURCES HUMAINES"/>
          <p:cNvSpPr>
            <a:spLocks noGrp="1"/>
          </p:cNvSpPr>
          <p:nvPr>
            <p:ph type="title"/>
          </p:nvPr>
        </p:nvSpPr>
        <p:spPr>
          <a:xfrm>
            <a:off x="787400" y="3442503"/>
            <a:ext cx="11430000" cy="243840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LA GESTION DES RESSOURCES HUMAINES</a:t>
            </a:r>
          </a:p>
        </p:txBody>
      </p:sp>
      <p:sp>
        <p:nvSpPr>
          <p:cNvPr id="772" name="Shape 772" descr="Texte"/>
          <p:cNvSpPr/>
          <p:nvPr/>
        </p:nvSpPr>
        <p:spPr>
          <a:xfrm>
            <a:off x="4620805" y="3877187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773" name="Shape 773" descr="Texte"/>
          <p:cNvSpPr/>
          <p:nvPr/>
        </p:nvSpPr>
        <p:spPr>
          <a:xfrm>
            <a:off x="5058955" y="3654937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  <p:sp>
        <p:nvSpPr>
          <p:cNvPr id="774" name="Shape 774" descr="Texte"/>
          <p:cNvSpPr/>
          <p:nvPr/>
        </p:nvSpPr>
        <p:spPr>
          <a:xfrm>
            <a:off x="3598455" y="3312037"/>
            <a:ext cx="15240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>
                <a:effectLst/>
              </a:defRPr>
            </a:pPr>
            <a:r>
              <a:t> 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 descr="LA GESTION DES RESSOURCES HUMAINE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LA GESTION DES RESSOURCES HUMAINES</a:t>
            </a:r>
          </a:p>
          <a:p>
            <a:pPr lvl="4" indent="914400">
              <a:defRPr sz="3900"/>
            </a:pPr>
            <a:r>
              <a:t>POURQUOI??</a:t>
            </a:r>
          </a:p>
        </p:txBody>
      </p:sp>
      <p:sp>
        <p:nvSpPr>
          <p:cNvPr id="777" name="Shape 777" descr="-FACILE DE RESOUDRE UN PROBLEME TECHNIQUE…"/>
          <p:cNvSpPr/>
          <p:nvPr/>
        </p:nvSpPr>
        <p:spPr>
          <a:xfrm>
            <a:off x="1526248" y="3478467"/>
            <a:ext cx="9343264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-FACILE DE RESOUDRE UN PROBLEME TECHNIQUE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endParaRPr/>
          </a:p>
          <a:p>
            <a:pPr>
              <a:defRPr sz="3000">
                <a:solidFill>
                  <a:srgbClr val="FFFFFF"/>
                </a:solidFill>
              </a:defRPr>
            </a:pPr>
            <a:r>
              <a:t>-TRES DIFFICILE DE REGLER UN PROBLEME HUMAIN</a:t>
            </a:r>
          </a:p>
        </p:txBody>
      </p:sp>
      <p:sp>
        <p:nvSpPr>
          <p:cNvPr id="778" name="Shape 778" descr="GESTION DE PROJET= GERER + ANIMER…"/>
          <p:cNvSpPr/>
          <p:nvPr/>
        </p:nvSpPr>
        <p:spPr>
          <a:xfrm>
            <a:off x="516027" y="6524613"/>
            <a:ext cx="11363707" cy="1030349"/>
          </a:xfrm>
          <a:prstGeom prst="rect">
            <a:avLst/>
          </a:prstGeom>
          <a:gradFill>
            <a:gsLst>
              <a:gs pos="0">
                <a:srgbClr val="00C2FB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GESTION DE PROJET= GERER + </a:t>
            </a:r>
            <a:r>
              <a:rPr b="1" u="sng">
                <a:latin typeface="+mn-lt"/>
                <a:ea typeface="+mn-ea"/>
                <a:cs typeface="+mn-cs"/>
                <a:sym typeface="Helvetica Neue"/>
              </a:rPr>
              <a:t>ANIMER</a:t>
            </a:r>
          </a:p>
          <a:p>
            <a:pPr>
              <a:defRPr sz="3000" b="1" u="sng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ANIMER</a:t>
            </a:r>
            <a:r>
              <a:rPr b="0" u="none">
                <a:latin typeface="Helvetica Neue Light"/>
                <a:ea typeface="Helvetica Neue Light"/>
                <a:cs typeface="Helvetica Neue Light"/>
                <a:sym typeface="Helvetica Neue Light"/>
              </a:rPr>
              <a:t>= Coordonner, Mobiliser, Motiver, Communiquer, Dynamiser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 descr="GESTION DES RESSOURCES HUMAINES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132855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GESTION DES RESSOURCES HUMAINES</a:t>
            </a:r>
          </a:p>
        </p:txBody>
      </p:sp>
      <p:sp>
        <p:nvSpPr>
          <p:cNvPr id="781" name="Shape 781" descr="…PARTIR SUR DE BONNES BASES"/>
          <p:cNvSpPr/>
          <p:nvPr/>
        </p:nvSpPr>
        <p:spPr>
          <a:xfrm>
            <a:off x="3931404" y="1131132"/>
            <a:ext cx="7972236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t>…PARTIR SUR DE BONNES BASES</a:t>
            </a:r>
          </a:p>
        </p:txBody>
      </p:sp>
      <p:sp>
        <p:nvSpPr>
          <p:cNvPr id="782" name="Shape 782" descr="STRUCTURATION DE L’EQUIPE…"/>
          <p:cNvSpPr/>
          <p:nvPr/>
        </p:nvSpPr>
        <p:spPr>
          <a:xfrm>
            <a:off x="1099314" y="2390046"/>
            <a:ext cx="6614542" cy="191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>
                <a:solidFill>
                  <a:srgbClr val="1497FC"/>
                </a:solidFill>
              </a:defRPr>
            </a:pPr>
            <a:r>
              <a:t>STRUCTURATION DE L’EQUIPE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-Définir les rôles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-Acceptation des challenges par TOUS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-Définir le fonctionnement de l’équipe</a:t>
            </a:r>
          </a:p>
        </p:txBody>
      </p:sp>
      <p:sp>
        <p:nvSpPr>
          <p:cNvPr id="783" name="Shape 783" descr="MOYENS…"/>
          <p:cNvSpPr/>
          <p:nvPr/>
        </p:nvSpPr>
        <p:spPr>
          <a:xfrm>
            <a:off x="1122032" y="4895025"/>
            <a:ext cx="3416428" cy="14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>
                <a:solidFill>
                  <a:srgbClr val="1497FC"/>
                </a:solidFill>
              </a:defRPr>
            </a:pPr>
            <a:r>
              <a:t>MOYENS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-Définir les besoins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-Obtenir les moyens</a:t>
            </a:r>
          </a:p>
        </p:txBody>
      </p:sp>
      <p:sp>
        <p:nvSpPr>
          <p:cNvPr id="784" name="Shape 784" descr="PLANNING…"/>
          <p:cNvSpPr/>
          <p:nvPr/>
        </p:nvSpPr>
        <p:spPr>
          <a:xfrm>
            <a:off x="1218080" y="7168535"/>
            <a:ext cx="3770377" cy="14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>
                <a:solidFill>
                  <a:srgbClr val="1497FC"/>
                </a:solidFill>
              </a:defRPr>
            </a:pPr>
            <a:r>
              <a:t>PLANNING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-Connu par l’équipe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-Accepter par l’équipe</a:t>
            </a: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 descr="GESTION DES RESSOURCES HUMAINES"/>
          <p:cNvSpPr/>
          <p:nvPr/>
        </p:nvSpPr>
        <p:spPr>
          <a:xfrm>
            <a:off x="787400" y="254000"/>
            <a:ext cx="11430000" cy="113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900">
                <a:solidFill>
                  <a:srgbClr val="FFFFFF"/>
                </a:solidFill>
              </a:defRPr>
            </a:lvl1pPr>
          </a:lstStyle>
          <a:p>
            <a:r>
              <a:t>GESTION DES RESSOURCES HUMAINES</a:t>
            </a:r>
          </a:p>
        </p:txBody>
      </p:sp>
      <p:sp>
        <p:nvSpPr>
          <p:cNvPr id="787" name="Shape 787" descr="…ENTRETENIR LA MOTIVATION DE L’EQUIPE"/>
          <p:cNvSpPr/>
          <p:nvPr/>
        </p:nvSpPr>
        <p:spPr>
          <a:xfrm>
            <a:off x="2843973" y="1131132"/>
            <a:ext cx="10147098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t>…ENTRETENIR LA MOTIVATION DE L’EQUIPE</a:t>
            </a:r>
          </a:p>
        </p:txBody>
      </p:sp>
      <p:sp>
        <p:nvSpPr>
          <p:cNvPr id="788" name="Shape 788" descr="COMMUNICATION…"/>
          <p:cNvSpPr/>
          <p:nvPr/>
        </p:nvSpPr>
        <p:spPr>
          <a:xfrm>
            <a:off x="573213" y="2059077"/>
            <a:ext cx="5408677" cy="100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COMMUNICATION</a:t>
            </a:r>
          </a:p>
          <a:p>
            <a:pPr lvl="3" indent="685800" algn="l">
              <a:defRPr sz="3000">
                <a:solidFill>
                  <a:srgbClr val="FFFFFF"/>
                </a:solidFill>
              </a:defRPr>
            </a:pPr>
            <a:r>
              <a:t>Descendante et ascendante</a:t>
            </a:r>
          </a:p>
        </p:txBody>
      </p:sp>
      <p:sp>
        <p:nvSpPr>
          <p:cNvPr id="789" name="Shape 789" descr="RESPONSABILISATION…"/>
          <p:cNvSpPr/>
          <p:nvPr/>
        </p:nvSpPr>
        <p:spPr>
          <a:xfrm>
            <a:off x="573213" y="3736248"/>
            <a:ext cx="6192394" cy="100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RESPONSABILISATION</a:t>
            </a:r>
          </a:p>
          <a:p>
            <a:pPr lvl="3" indent="685800" algn="l">
              <a:defRPr sz="3000">
                <a:solidFill>
                  <a:srgbClr val="FFFFFF"/>
                </a:solidFill>
              </a:defRPr>
            </a:pPr>
            <a:r>
              <a:t>Donner une capacité de décision</a:t>
            </a:r>
          </a:p>
        </p:txBody>
      </p:sp>
      <p:sp>
        <p:nvSpPr>
          <p:cNvPr id="790" name="Shape 790" descr="AMBIANCE…"/>
          <p:cNvSpPr/>
          <p:nvPr/>
        </p:nvSpPr>
        <p:spPr>
          <a:xfrm>
            <a:off x="573213" y="5123625"/>
            <a:ext cx="7383019" cy="100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AMBIANCE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Attentif, Organiser des évènements, Loyauté</a:t>
            </a:r>
          </a:p>
        </p:txBody>
      </p:sp>
      <p:sp>
        <p:nvSpPr>
          <p:cNvPr id="791" name="Shape 791" descr="FEEDBACK…"/>
          <p:cNvSpPr/>
          <p:nvPr/>
        </p:nvSpPr>
        <p:spPr>
          <a:xfrm>
            <a:off x="573213" y="7090592"/>
            <a:ext cx="4518661" cy="14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</a:defRPr>
            </a:pPr>
            <a:r>
              <a:t>FEEDBACK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Signes de reconnaissance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Feedback constructif</a:t>
            </a:r>
          </a:p>
        </p:txBody>
      </p:sp>
      <p:pic>
        <p:nvPicPr>
          <p:cNvPr id="792" name="image22.png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3756" y="2516196"/>
            <a:ext cx="3617587" cy="344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age23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694" y="6103959"/>
            <a:ext cx="3435414" cy="3435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 descr="GESTION DES RESSOURCES HUMAINES"/>
          <p:cNvSpPr/>
          <p:nvPr/>
        </p:nvSpPr>
        <p:spPr>
          <a:xfrm>
            <a:off x="393314" y="289824"/>
            <a:ext cx="11430003" cy="113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900">
                <a:solidFill>
                  <a:srgbClr val="FFFFFF"/>
                </a:solidFill>
              </a:defRPr>
            </a:lvl1pPr>
          </a:lstStyle>
          <a:p>
            <a:r>
              <a:t>GESTION DES RESSOURCES HUMAINES</a:t>
            </a:r>
          </a:p>
        </p:txBody>
      </p:sp>
      <p:sp>
        <p:nvSpPr>
          <p:cNvPr id="796" name="Shape 796" descr="…LE COMPORTEMENT DU CHEF DE PROJET"/>
          <p:cNvSpPr/>
          <p:nvPr/>
        </p:nvSpPr>
        <p:spPr>
          <a:xfrm>
            <a:off x="2777107" y="1131132"/>
            <a:ext cx="10280829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t>…LE COMPORTEMENT DU CHEF DE PROJET</a:t>
            </a:r>
          </a:p>
        </p:txBody>
      </p:sp>
      <p:sp>
        <p:nvSpPr>
          <p:cNvPr id="797" name="Shape 797" descr="DIFFERENTS MODES / STYLES DE MANAGEMENT"/>
          <p:cNvSpPr/>
          <p:nvPr/>
        </p:nvSpPr>
        <p:spPr>
          <a:xfrm>
            <a:off x="1038949" y="2645936"/>
            <a:ext cx="870394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1497FC"/>
                </a:solidFill>
              </a:defRPr>
            </a:lvl1pPr>
          </a:lstStyle>
          <a:p>
            <a:r>
              <a:t>DIFFERENTS MODES / STYLES DE MANAGEMENT</a:t>
            </a:r>
          </a:p>
        </p:txBody>
      </p:sp>
      <p:sp>
        <p:nvSpPr>
          <p:cNvPr id="798" name="Shape 798" descr="-Style directif…"/>
          <p:cNvSpPr/>
          <p:nvPr/>
        </p:nvSpPr>
        <p:spPr>
          <a:xfrm>
            <a:off x="1934598" y="3249867"/>
            <a:ext cx="4856227" cy="191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-Style directif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-Style persuasif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-Style participatif/collaboratif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-Style délégatif</a:t>
            </a:r>
          </a:p>
        </p:txBody>
      </p:sp>
      <p:sp>
        <p:nvSpPr>
          <p:cNvPr id="799" name="Shape 799" descr="AUCUN STYLE N’EST MEILLEUR QU’UN AUTRE"/>
          <p:cNvSpPr/>
          <p:nvPr/>
        </p:nvSpPr>
        <p:spPr>
          <a:xfrm>
            <a:off x="1074775" y="6300176"/>
            <a:ext cx="8254366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1497FC"/>
                </a:solidFill>
              </a:defRPr>
            </a:lvl1pPr>
          </a:lstStyle>
          <a:p>
            <a:r>
              <a:t>AUCUN STYLE N’EST MEILLEUR QU’UN AUTRE</a:t>
            </a:r>
          </a:p>
        </p:txBody>
      </p:sp>
      <p:sp>
        <p:nvSpPr>
          <p:cNvPr id="800" name="Shape 800" descr="-S’adapter au contexte…"/>
          <p:cNvSpPr/>
          <p:nvPr/>
        </p:nvSpPr>
        <p:spPr>
          <a:xfrm>
            <a:off x="1898772" y="7253831"/>
            <a:ext cx="4411981" cy="10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t>-S’adapter au contexte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-Etre attentif aux réactions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 descr="CONCLUSION: REUSSIR SON PROJET"/>
          <p:cNvSpPr>
            <a:spLocks noGrp="1"/>
          </p:cNvSpPr>
          <p:nvPr>
            <p:ph type="title"/>
          </p:nvPr>
        </p:nvSpPr>
        <p:spPr>
          <a:xfrm>
            <a:off x="787400" y="3217"/>
            <a:ext cx="11430000" cy="1427861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CONCLUSION: REUSSIR SON PROJET</a:t>
            </a:r>
          </a:p>
        </p:txBody>
      </p:sp>
      <p:sp>
        <p:nvSpPr>
          <p:cNvPr id="803" name="Shape 803" descr="TOUJOURS ANTICIPER ET PREVOIR…"/>
          <p:cNvSpPr/>
          <p:nvPr/>
        </p:nvSpPr>
        <p:spPr>
          <a:xfrm>
            <a:off x="1171700" y="1581246"/>
            <a:ext cx="10908539" cy="8089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FFFFFF"/>
                </a:solidFill>
              </a:defRPr>
            </a:pPr>
            <a:endParaRPr/>
          </a:p>
          <a:p>
            <a:pPr algn="l">
              <a:defRPr sz="3500">
                <a:solidFill>
                  <a:srgbClr val="1497FC"/>
                </a:solidFill>
              </a:defRPr>
            </a:pPr>
            <a:r>
              <a:t>TOUJOURS ANTICIPER ET PREVOIR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-Planning: au début et mise à jour tout au long du projet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-Analyser les risques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endParaRPr/>
          </a:p>
          <a:p>
            <a:pPr algn="l">
              <a:defRPr sz="3500">
                <a:solidFill>
                  <a:srgbClr val="1497FC"/>
                </a:solidFill>
              </a:defRPr>
            </a:pPr>
            <a:r>
              <a:t>SAVOIR PRECISEMENT OU ON EN EST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-Réunion d’avancement HONNETES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-Planning REALISTE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endParaRPr/>
          </a:p>
          <a:p>
            <a:pPr algn="l">
              <a:defRPr sz="3500">
                <a:solidFill>
                  <a:srgbClr val="1497FC"/>
                </a:solidFill>
              </a:defRPr>
            </a:pPr>
            <a:r>
              <a:t>NE RIEN OUBLIER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-Tracer: CR de réunions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-Liste d’actions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endParaRPr/>
          </a:p>
          <a:p>
            <a:pPr algn="l">
              <a:defRPr sz="3500">
                <a:solidFill>
                  <a:srgbClr val="1497FC"/>
                </a:solidFill>
              </a:defRPr>
            </a:pPr>
            <a:r>
              <a:t>AVOIR UNE EQUIPE MOTIVEE</a:t>
            </a:r>
          </a:p>
          <a:p>
            <a:pPr algn="l">
              <a:defRPr sz="3500">
                <a:solidFill>
                  <a:srgbClr val="FFFFFF"/>
                </a:solidFill>
              </a:defRPr>
            </a:pPr>
            <a:r>
              <a:t>-Communication, Animation, Honnêteté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 descr="QU’EST CE QU’UN PROJET?"/>
          <p:cNvSpPr>
            <a:spLocks noGrp="1"/>
          </p:cNvSpPr>
          <p:nvPr>
            <p:ph type="title"/>
          </p:nvPr>
        </p:nvSpPr>
        <p:spPr>
          <a:xfrm>
            <a:off x="787400" y="253999"/>
            <a:ext cx="11430000" cy="111809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QU’EST CE QU’UN PROJET?</a:t>
            </a:r>
          </a:p>
        </p:txBody>
      </p:sp>
      <p:sp>
        <p:nvSpPr>
          <p:cNvPr id="172" name="Shape 172" descr="Un ensemble de tâches ou d’activités non répétitives…"/>
          <p:cNvSpPr>
            <a:spLocks noGrp="1"/>
          </p:cNvSpPr>
          <p:nvPr>
            <p:ph type="body" sz="half" idx="1"/>
          </p:nvPr>
        </p:nvSpPr>
        <p:spPr>
          <a:xfrm>
            <a:off x="787400" y="1350167"/>
            <a:ext cx="11430000" cy="3861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Un ensemble de tâches ou d’activités non répétitives</a:t>
            </a:r>
          </a:p>
          <a:p>
            <a:pPr>
              <a:buBlip>
                <a:blip r:embed="rId2"/>
              </a:buBlip>
            </a:pPr>
            <a:r>
              <a:t>Pour répondre à un besoin prédéfini</a:t>
            </a:r>
          </a:p>
          <a:p>
            <a:pPr>
              <a:buBlip>
                <a:blip r:embed="rId2"/>
              </a:buBlip>
            </a:pPr>
            <a:r>
              <a:t>Limité par le temps</a:t>
            </a:r>
          </a:p>
          <a:p>
            <a:pPr>
              <a:buBlip>
                <a:blip r:embed="rId2"/>
              </a:buBlip>
            </a:pPr>
            <a:r>
              <a:t>Avec un budget déterminé</a:t>
            </a:r>
          </a:p>
        </p:txBody>
      </p:sp>
      <p:pic>
        <p:nvPicPr>
          <p:cNvPr id="173" name="image3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200" y="5653651"/>
            <a:ext cx="1785378" cy="164884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 descr="Processus unique qui consiste en un ensemble d’activités coordonnées et maîtrisées comportant des dates de début et de fin, entrepris dans le but d’atteindre un objectif conforme à des exigences spécifiques, incluant les contraintes de délais, de coûts et de ressources."/>
          <p:cNvSpPr/>
          <p:nvPr/>
        </p:nvSpPr>
        <p:spPr>
          <a:xfrm>
            <a:off x="2858059" y="6183172"/>
            <a:ext cx="7636841" cy="2543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Process</a:t>
            </a:r>
            <a:r>
              <a:rPr sz="2600"/>
              <a:t>us unique qui consiste en un ensemble d’activités coordonnées et maîtrisées comportant des dates de début et de fin, entrepris dans le but d’atteindre un objectif conforme à des exigences spécifiques, incluant les contraintes de délais, de coûts et de ressources.</a:t>
            </a:r>
          </a:p>
        </p:txBody>
      </p:sp>
      <p:sp>
        <p:nvSpPr>
          <p:cNvPr id="175" name="Shape 175" descr="Définition  ISO"/>
          <p:cNvSpPr/>
          <p:nvPr/>
        </p:nvSpPr>
        <p:spPr>
          <a:xfrm>
            <a:off x="3942512" y="5330304"/>
            <a:ext cx="3364307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Définition  ISO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 descr="LA GESTION DE PROJET EN IMAGES"/>
          <p:cNvSpPr>
            <a:spLocks noGrp="1"/>
          </p:cNvSpPr>
          <p:nvPr>
            <p:ph type="title"/>
          </p:nvPr>
        </p:nvSpPr>
        <p:spPr>
          <a:xfrm>
            <a:off x="2186709" y="468954"/>
            <a:ext cx="8631382" cy="11530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LA GESTION DE PROJET EN IMAGES</a:t>
            </a:r>
          </a:p>
        </p:txBody>
      </p:sp>
      <p:sp>
        <p:nvSpPr>
          <p:cNvPr id="178" name="Shape 178" descr="Gestion de projet…"/>
          <p:cNvSpPr/>
          <p:nvPr/>
        </p:nvSpPr>
        <p:spPr>
          <a:xfrm>
            <a:off x="456463" y="1717179"/>
            <a:ext cx="3636963" cy="2378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u="sng">
                <a:solidFill>
                  <a:srgbClr val="FFFFFF"/>
                </a:solidFill>
              </a:defRPr>
            </a:pPr>
            <a:r>
              <a:t>Gestion de projet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Cahier des charges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Ressources/Organisation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Jalons et planning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Avancement/corrections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Gérer les risques</a:t>
            </a:r>
          </a:p>
        </p:txBody>
      </p:sp>
      <p:sp>
        <p:nvSpPr>
          <p:cNvPr id="179" name="Shape 179" descr="Point de départ"/>
          <p:cNvSpPr/>
          <p:nvPr/>
        </p:nvSpPr>
        <p:spPr>
          <a:xfrm>
            <a:off x="338111" y="8616778"/>
            <a:ext cx="2225676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Point de départ</a:t>
            </a:r>
          </a:p>
        </p:txBody>
      </p:sp>
      <p:sp>
        <p:nvSpPr>
          <p:cNvPr id="180" name="Shape 180" descr="Lieu de l’arrivée"/>
          <p:cNvSpPr/>
          <p:nvPr/>
        </p:nvSpPr>
        <p:spPr>
          <a:xfrm>
            <a:off x="10627758" y="2848809"/>
            <a:ext cx="224948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Lieu de l’arrivée</a:t>
            </a:r>
          </a:p>
        </p:txBody>
      </p:sp>
      <p:sp>
        <p:nvSpPr>
          <p:cNvPr id="181" name="Shape 181" descr="Heure…"/>
          <p:cNvSpPr/>
          <p:nvPr/>
        </p:nvSpPr>
        <p:spPr>
          <a:xfrm>
            <a:off x="2686249" y="8426278"/>
            <a:ext cx="1437641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</a:defRPr>
            </a:pPr>
            <a:r>
              <a:t>Heure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de départ</a:t>
            </a:r>
          </a:p>
        </p:txBody>
      </p:sp>
      <p:sp>
        <p:nvSpPr>
          <p:cNvPr id="182" name="Shape 182" descr="Heure  d’arrivée"/>
          <p:cNvSpPr/>
          <p:nvPr/>
        </p:nvSpPr>
        <p:spPr>
          <a:xfrm>
            <a:off x="10612835" y="4549049"/>
            <a:ext cx="2279334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Heure  d’arrivée</a:t>
            </a:r>
          </a:p>
        </p:txBody>
      </p:sp>
      <p:pic>
        <p:nvPicPr>
          <p:cNvPr id="183" name="image4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7243" y="1542891"/>
            <a:ext cx="1153008" cy="1153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5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4784" y="3569258"/>
            <a:ext cx="895439" cy="895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6.ti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5755" y="4508072"/>
            <a:ext cx="2225677" cy="156539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 descr="Ligne"/>
          <p:cNvSpPr/>
          <p:nvPr/>
        </p:nvSpPr>
        <p:spPr>
          <a:xfrm>
            <a:off x="906735" y="6335445"/>
            <a:ext cx="5505961" cy="2180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5" y="21600"/>
                </a:moveTo>
                <a:cubicBezTo>
                  <a:pt x="-45" y="18975"/>
                  <a:pt x="286" y="16396"/>
                  <a:pt x="932" y="14338"/>
                </a:cubicBezTo>
                <a:cubicBezTo>
                  <a:pt x="1434" y="12738"/>
                  <a:pt x="2106" y="11518"/>
                  <a:pt x="2886" y="11015"/>
                </a:cubicBezTo>
                <a:cubicBezTo>
                  <a:pt x="3985" y="10306"/>
                  <a:pt x="5122" y="11112"/>
                  <a:pt x="6250" y="11122"/>
                </a:cubicBezTo>
                <a:cubicBezTo>
                  <a:pt x="7890" y="11135"/>
                  <a:pt x="9424" y="9520"/>
                  <a:pt x="10885" y="7764"/>
                </a:cubicBezTo>
                <a:cubicBezTo>
                  <a:pt x="11854" y="6600"/>
                  <a:pt x="12806" y="5363"/>
                  <a:pt x="13759" y="4138"/>
                </a:cubicBezTo>
                <a:cubicBezTo>
                  <a:pt x="14315" y="3422"/>
                  <a:pt x="14952" y="2797"/>
                  <a:pt x="15439" y="3684"/>
                </a:cubicBezTo>
                <a:cubicBezTo>
                  <a:pt x="15943" y="4605"/>
                  <a:pt x="15888" y="6345"/>
                  <a:pt x="15980" y="7823"/>
                </a:cubicBezTo>
                <a:cubicBezTo>
                  <a:pt x="16043" y="8847"/>
                  <a:pt x="16199" y="9843"/>
                  <a:pt x="16508" y="10524"/>
                </a:cubicBezTo>
                <a:cubicBezTo>
                  <a:pt x="17007" y="11623"/>
                  <a:pt x="17680" y="11705"/>
                  <a:pt x="18204" y="10944"/>
                </a:cubicBezTo>
                <a:cubicBezTo>
                  <a:pt x="19030" y="9742"/>
                  <a:pt x="19177" y="7096"/>
                  <a:pt x="19573" y="4947"/>
                </a:cubicBezTo>
                <a:cubicBezTo>
                  <a:pt x="19971" y="2789"/>
                  <a:pt x="20660" y="1009"/>
                  <a:pt x="21555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87" name="Shape 187" descr="Ligne"/>
          <p:cNvSpPr/>
          <p:nvPr/>
        </p:nvSpPr>
        <p:spPr>
          <a:xfrm>
            <a:off x="8282499" y="2530139"/>
            <a:ext cx="3020518" cy="2732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1" extrusionOk="0">
                <a:moveTo>
                  <a:pt x="0" y="21461"/>
                </a:moveTo>
                <a:lnTo>
                  <a:pt x="4997" y="20401"/>
                </a:lnTo>
                <a:cubicBezTo>
                  <a:pt x="6316" y="21600"/>
                  <a:pt x="8325" y="20894"/>
                  <a:pt x="8765" y="19077"/>
                </a:cubicBezTo>
                <a:cubicBezTo>
                  <a:pt x="9072" y="17809"/>
                  <a:pt x="8354" y="16536"/>
                  <a:pt x="8529" y="15264"/>
                </a:cubicBezTo>
                <a:cubicBezTo>
                  <a:pt x="8706" y="13983"/>
                  <a:pt x="9697" y="13063"/>
                  <a:pt x="10030" y="11844"/>
                </a:cubicBezTo>
                <a:cubicBezTo>
                  <a:pt x="10466" y="10245"/>
                  <a:pt x="9709" y="8522"/>
                  <a:pt x="10151" y="6924"/>
                </a:cubicBezTo>
                <a:cubicBezTo>
                  <a:pt x="10382" y="6090"/>
                  <a:pt x="10899" y="5408"/>
                  <a:pt x="11458" y="4792"/>
                </a:cubicBezTo>
                <a:cubicBezTo>
                  <a:pt x="14153" y="1824"/>
                  <a:pt x="17785" y="108"/>
                  <a:pt x="21600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Shape 188" descr="Vérifier qu’on suit…"/>
          <p:cNvSpPr/>
          <p:nvPr/>
        </p:nvSpPr>
        <p:spPr>
          <a:xfrm>
            <a:off x="2333373" y="5739336"/>
            <a:ext cx="2648903" cy="85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</a:defRPr>
            </a:pPr>
            <a:r>
              <a:t>Vérifier qu’on suit 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le chemin</a:t>
            </a:r>
          </a:p>
        </p:txBody>
      </p:sp>
      <p:sp>
        <p:nvSpPr>
          <p:cNvPr id="189" name="Shape 189" descr="Eviter les obstacles"/>
          <p:cNvSpPr/>
          <p:nvPr/>
        </p:nvSpPr>
        <p:spPr>
          <a:xfrm>
            <a:off x="5960826" y="3778502"/>
            <a:ext cx="2731136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Eviter les obstacles</a:t>
            </a:r>
          </a:p>
        </p:txBody>
      </p:sp>
      <p:sp>
        <p:nvSpPr>
          <p:cNvPr id="190" name="Shape 190" descr="Tracer le chemin…"/>
          <p:cNvSpPr/>
          <p:nvPr/>
        </p:nvSpPr>
        <p:spPr>
          <a:xfrm>
            <a:off x="6063220" y="6778287"/>
            <a:ext cx="2526349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</a:defRPr>
            </a:pPr>
            <a:r>
              <a:t>Tracer le chemin 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(par étapes)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 descr="DIFFERENTS TYPES DE PROJETS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074738"/>
          </a:xfrm>
          <a:prstGeom prst="rect">
            <a:avLst/>
          </a:prstGeom>
        </p:spPr>
        <p:txBody>
          <a:bodyPr/>
          <a:lstStyle>
            <a:lvl1pPr algn="ctr">
              <a:defRPr sz="3900"/>
            </a:lvl1pPr>
          </a:lstStyle>
          <a:p>
            <a:r>
              <a:t>DIFFERENTS TYPES DE PROJETS</a:t>
            </a:r>
          </a:p>
        </p:txBody>
      </p:sp>
      <p:sp>
        <p:nvSpPr>
          <p:cNvPr id="193" name="Shape 193" descr="Projets de réalisation (Ouvrage)"/>
          <p:cNvSpPr/>
          <p:nvPr/>
        </p:nvSpPr>
        <p:spPr>
          <a:xfrm>
            <a:off x="200405" y="1626985"/>
            <a:ext cx="7219189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Projets de réalisation (Ouvrage)</a:t>
            </a:r>
          </a:p>
        </p:txBody>
      </p:sp>
      <p:sp>
        <p:nvSpPr>
          <p:cNvPr id="194" name="Shape 194" descr="Projets de conception (Produit)"/>
          <p:cNvSpPr/>
          <p:nvPr/>
        </p:nvSpPr>
        <p:spPr>
          <a:xfrm>
            <a:off x="220140" y="3252585"/>
            <a:ext cx="717971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Projets de conception (Produit)</a:t>
            </a:r>
          </a:p>
        </p:txBody>
      </p:sp>
      <p:sp>
        <p:nvSpPr>
          <p:cNvPr id="195" name="Shape 195" descr="Projets processus (Opération)"/>
          <p:cNvSpPr/>
          <p:nvPr/>
        </p:nvSpPr>
        <p:spPr>
          <a:xfrm>
            <a:off x="165492" y="4876800"/>
            <a:ext cx="6882614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Projets processus (Opération)</a:t>
            </a:r>
          </a:p>
        </p:txBody>
      </p:sp>
      <p:sp>
        <p:nvSpPr>
          <p:cNvPr id="196" name="Shape 196" descr="Projets événement"/>
          <p:cNvSpPr/>
          <p:nvPr/>
        </p:nvSpPr>
        <p:spPr>
          <a:xfrm>
            <a:off x="226516" y="6678814"/>
            <a:ext cx="4372967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Projets événement</a:t>
            </a:r>
          </a:p>
        </p:txBody>
      </p:sp>
      <p:pic>
        <p:nvPicPr>
          <p:cNvPr id="197" name="image7.ti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4200" y="852188"/>
            <a:ext cx="2283422" cy="2283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8.ti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8600" y="3225437"/>
            <a:ext cx="4218757" cy="1796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9.ti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05655" y="5111432"/>
            <a:ext cx="3304647" cy="2478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10.ti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6800" y="7535861"/>
            <a:ext cx="4191000" cy="209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 descr="Résultat concret et visible"/>
          <p:cNvSpPr/>
          <p:nvPr/>
        </p:nvSpPr>
        <p:spPr>
          <a:xfrm>
            <a:off x="309626" y="2550194"/>
            <a:ext cx="4765549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rgbClr val="458D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Résultat concret et visible</a:t>
            </a:r>
          </a:p>
        </p:txBody>
      </p:sp>
      <p:sp>
        <p:nvSpPr>
          <p:cNvPr id="202" name="Shape 202" descr="Développement d’une gamme de produit"/>
          <p:cNvSpPr/>
          <p:nvPr/>
        </p:nvSpPr>
        <p:spPr>
          <a:xfrm>
            <a:off x="287883" y="4227053"/>
            <a:ext cx="7552234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rgbClr val="458D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Développement d’une gamme de produit</a:t>
            </a:r>
          </a:p>
        </p:txBody>
      </p:sp>
      <p:sp>
        <p:nvSpPr>
          <p:cNvPr id="203" name="Shape 203" descr="Résultat conceptuel, organisationnel"/>
          <p:cNvSpPr/>
          <p:nvPr/>
        </p:nvSpPr>
        <p:spPr>
          <a:xfrm>
            <a:off x="265938" y="5903912"/>
            <a:ext cx="6681725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rgbClr val="458D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Résultat conceptuel, organisationnel</a:t>
            </a:r>
          </a:p>
        </p:txBody>
      </p:sp>
      <p:sp>
        <p:nvSpPr>
          <p:cNvPr id="204" name="Shape 204" descr="Vacance, sortie, projet sportif"/>
          <p:cNvSpPr/>
          <p:nvPr/>
        </p:nvSpPr>
        <p:spPr>
          <a:xfrm>
            <a:off x="327304" y="7602022"/>
            <a:ext cx="5390593" cy="5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rgbClr val="458D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Vacance, sortie, projet sportif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Industrial">
  <a:themeElements>
    <a:clrScheme name="Industrial">
      <a:dk1>
        <a:srgbClr val="FFFFFF"/>
      </a:dk1>
      <a:lt1>
        <a:srgbClr val="BC00FF"/>
      </a:lt1>
      <a:dk2>
        <a:srgbClr val="A7A7A7"/>
      </a:dk2>
      <a:lt2>
        <a:srgbClr val="535353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C00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C00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C00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C00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2604</Words>
  <Application>Microsoft Office PowerPoint</Application>
  <PresentationFormat>Personnalisé</PresentationFormat>
  <Paragraphs>638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4" baseType="lpstr">
      <vt:lpstr>Arial Unicode MS</vt:lpstr>
      <vt:lpstr>Arial</vt:lpstr>
      <vt:lpstr>Helvetica Neue</vt:lpstr>
      <vt:lpstr>Helvetica Neue Light</vt:lpstr>
      <vt:lpstr>Times</vt:lpstr>
      <vt:lpstr>Industrial</vt:lpstr>
      <vt:lpstr>COURS DE GESTON DE PROJET SUPPORT DE PRESENTATION</vt:lpstr>
      <vt:lpstr>TAUX DE REUSSITE DES PROJETS</vt:lpstr>
      <vt:lpstr>POURQUOI AUTANT D’ECHECS</vt:lpstr>
      <vt:lpstr>LES ENTREPRISES ONT BIEN COMPRIS L’IMPORTANCE DU MANAGEMENT DE PROJET</vt:lpstr>
      <vt:lpstr>OBJECTIFS DU COURS</vt:lpstr>
      <vt:lpstr>QU’EST-CE QU’UN PROJET ?</vt:lpstr>
      <vt:lpstr>QU’EST CE QU’UN PROJET?</vt:lpstr>
      <vt:lpstr>LA GESTION DE PROJET EN IMAGES</vt:lpstr>
      <vt:lpstr>DIFFERENTS TYPES DE PROJETS</vt:lpstr>
      <vt:lpstr>LES TROIS PILIERS DE  LA GESTION DE PROJET</vt:lpstr>
      <vt:lpstr>Monde totalement nouveau pour les étudiants!!</vt:lpstr>
      <vt:lpstr>METHODE</vt:lpstr>
      <vt:lpstr>CADRAGE DU PROJET</vt:lpstr>
      <vt:lpstr>Présentation PowerPoint</vt:lpstr>
      <vt:lpstr>LE CADRAGE DU PROJET</vt:lpstr>
      <vt:lpstr>LE PROJET</vt:lpstr>
      <vt:lpstr>Présentation PowerPoint</vt:lpstr>
      <vt:lpstr>LES ACTEURS D’UN PROJET</vt:lpstr>
      <vt:lpstr>Présentation PowerPoint</vt:lpstr>
      <vt:lpstr>ROLE DU CHEF DE PROJET  vis-à vis des acteurs du projet</vt:lpstr>
      <vt:lpstr>DIFFERENTES ORGANISATION DE PROJET</vt:lpstr>
      <vt:lpstr>DIFFERENTES ORGANISATION DE PROJET</vt:lpstr>
      <vt:lpstr>DIFFERENTES ORGANISATION DE PROJET</vt:lpstr>
      <vt:lpstr>LES AUTRES ACTEURS D’UN PROJET</vt:lpstr>
      <vt:lpstr>GESTION DES RISQUES</vt:lpstr>
      <vt:lpstr>GESTION DES RISQUES</vt:lpstr>
      <vt:lpstr>DEMARCHE DE GESTION DES RISQUES</vt:lpstr>
      <vt:lpstr>ETAPE 1:IDENTIFICATION DES DANGERS/RISQUES</vt:lpstr>
      <vt:lpstr>METHODE DU 5 WHY</vt:lpstr>
      <vt:lpstr>Présentation PowerPoint</vt:lpstr>
      <vt:lpstr>Présentation PowerPoint</vt:lpstr>
      <vt:lpstr>ETAPE 3: REPONDRE AUX RISQUES COMMENT CONTRER LES RISQUES</vt:lpstr>
      <vt:lpstr>LA PREPARATION DU PROJET</vt:lpstr>
      <vt:lpstr>Présentation PowerPoint</vt:lpstr>
      <vt:lpstr>Présentation PowerPoint</vt:lpstr>
      <vt:lpstr>JALONNEMENT/ PHASAGE….</vt:lpstr>
      <vt:lpstr>LE PLANNNG POURQUOI??</vt:lpstr>
      <vt:lpstr>LE PLANNING ….SON ROLE TOUT AU LONG DU PROJET</vt:lpstr>
      <vt:lpstr>CONSTRUIRE LE PLANNING COMMENT S’Y PRENDRE?</vt:lpstr>
      <vt:lpstr>Présentation PowerPoint</vt:lpstr>
      <vt:lpstr>CONSTRUIRE LE PLANNING CHARGE ET DUREE!!</vt:lpstr>
      <vt:lpstr>Présentation PowerPoint</vt:lpstr>
      <vt:lpstr>MISE A JOUR DU PLANNING</vt:lpstr>
      <vt:lpstr>PERT OU GANTT?</vt:lpstr>
      <vt:lpstr>Présentation PowerPoint</vt:lpstr>
      <vt:lpstr>PERT</vt:lpstr>
      <vt:lpstr>DIAGRAMME DE GANTT (HENRY GANTT-1917)</vt:lpstr>
      <vt:lpstr>ALORS PERT OU GANTT?</vt:lpstr>
      <vt:lpstr>LE SUIVI DES ACTIONS</vt:lpstr>
      <vt:lpstr>POURQUOI UNE GESTION DES ACTIONS?</vt:lpstr>
      <vt:lpstr>Présentation PowerPoint</vt:lpstr>
      <vt:lpstr>TACHES OU ACTIONS? DIFFERENCES PAS TOUJOURS EVIDENTE</vt:lpstr>
      <vt:lpstr>Présentation PowerPoint</vt:lpstr>
      <vt:lpstr>LES REUNIONS</vt:lpstr>
      <vt:lpstr>TROIS ETAPES DANS UNE REUNION</vt:lpstr>
      <vt:lpstr>Présentation PowerPoint</vt:lpstr>
      <vt:lpstr>INDICATEURS</vt:lpstr>
      <vt:lpstr>QUELQUES INDICATEURS</vt:lpstr>
      <vt:lpstr>Présentation PowerPoint</vt:lpstr>
      <vt:lpstr>Exemple: COURBE EN S</vt:lpstr>
      <vt:lpstr>COURBE EN S Comment mesurer l’avancement 2 visions possibles</vt:lpstr>
      <vt:lpstr>Présentation PowerPoint</vt:lpstr>
      <vt:lpstr>LA GESTION DES RESSOURCES HUMAINES</vt:lpstr>
      <vt:lpstr>LA GESTION DES RESSOURCES HUMAINES POURQUOI??</vt:lpstr>
      <vt:lpstr>GESTION DES RESSOURCES HUMAINES</vt:lpstr>
      <vt:lpstr>Présentation PowerPoint</vt:lpstr>
      <vt:lpstr>Présentation PowerPoint</vt:lpstr>
      <vt:lpstr>CONCLUSION: REUSSIR SON PROJET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GESTON DE PROJET SUPPORT DE PRESENTATION</dc:title>
  <cp:lastModifiedBy>Schmitt, Cyril</cp:lastModifiedBy>
  <cp:revision>3</cp:revision>
  <dcterms:modified xsi:type="dcterms:W3CDTF">2018-10-01T13:16:03Z</dcterms:modified>
</cp:coreProperties>
</file>