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52" r:id="rId2"/>
    <p:sldId id="675" r:id="rId3"/>
    <p:sldId id="709" r:id="rId4"/>
    <p:sldId id="710" r:id="rId5"/>
    <p:sldId id="711" r:id="rId6"/>
    <p:sldId id="712" r:id="rId7"/>
    <p:sldId id="713" r:id="rId8"/>
    <p:sldId id="715" r:id="rId9"/>
    <p:sldId id="716" r:id="rId10"/>
    <p:sldId id="717" r:id="rId11"/>
    <p:sldId id="718" r:id="rId12"/>
    <p:sldId id="719" r:id="rId13"/>
    <p:sldId id="721" r:id="rId14"/>
    <p:sldId id="723" r:id="rId15"/>
    <p:sldId id="722" r:id="rId16"/>
    <p:sldId id="724" r:id="rId17"/>
    <p:sldId id="725" r:id="rId18"/>
    <p:sldId id="726" r:id="rId19"/>
    <p:sldId id="720" r:id="rId20"/>
    <p:sldId id="727" r:id="rId21"/>
    <p:sldId id="728" r:id="rId22"/>
    <p:sldId id="729" r:id="rId23"/>
    <p:sldId id="714" r:id="rId24"/>
    <p:sldId id="730" r:id="rId25"/>
    <p:sldId id="731" r:id="rId26"/>
    <p:sldId id="732" r:id="rId27"/>
    <p:sldId id="733" r:id="rId28"/>
    <p:sldId id="734" r:id="rId29"/>
    <p:sldId id="735" r:id="rId30"/>
    <p:sldId id="736" r:id="rId31"/>
    <p:sldId id="737" r:id="rId32"/>
    <p:sldId id="738" r:id="rId33"/>
    <p:sldId id="747" r:id="rId34"/>
    <p:sldId id="741" r:id="rId35"/>
    <p:sldId id="742" r:id="rId36"/>
    <p:sldId id="739" r:id="rId37"/>
    <p:sldId id="743" r:id="rId38"/>
    <p:sldId id="744" r:id="rId39"/>
    <p:sldId id="745" r:id="rId40"/>
    <p:sldId id="746" r:id="rId41"/>
    <p:sldId id="740" r:id="rId42"/>
    <p:sldId id="748" r:id="rId43"/>
    <p:sldId id="560" r:id="rId44"/>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smcix6nz7GXFuCfxFCvf1A==" hashData="dXwtbGfHuAn4sjwRaIlltuhqqc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606"/>
    <a:srgbClr val="9A0000"/>
    <a:srgbClr val="920042"/>
    <a:srgbClr val="742100"/>
    <a:srgbClr val="FFF9E7"/>
    <a:srgbClr val="C00055"/>
    <a:srgbClr val="D9D9D9"/>
    <a:srgbClr val="9A2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44" autoAdjust="0"/>
    <p:restoredTop sz="99194" autoAdjust="0"/>
  </p:normalViewPr>
  <p:slideViewPr>
    <p:cSldViewPr>
      <p:cViewPr>
        <p:scale>
          <a:sx n="80" d="100"/>
          <a:sy n="80" d="100"/>
        </p:scale>
        <p:origin x="-810" y="-918"/>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5" d="100"/>
          <a:sy n="75" d="100"/>
        </p:scale>
        <p:origin x="-2022"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20581FB-5D63-4B9E-A00F-7774730A8DCD}" type="datetimeFigureOut">
              <a:rPr lang="en-US"/>
              <a:pPr>
                <a:defRPr/>
              </a:pPr>
              <a:t>9/7/2012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0B31E6EC-5D3B-4692-AD89-5DF7C84763E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balistarisland.com/Bali-Interesting-Place/Beratan-Temple.htm"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www.balistarisland.com/Bali-Interesting-Place/Bedugul-Lake.htm" TargetMode="External"/><Relationship Id="rId5" Type="http://schemas.openxmlformats.org/officeDocument/2006/relationships/hyperlink" Target="http://www.balistarisland.com/Bali-Interesting-Place/Buddhisttemple.html" TargetMode="External"/><Relationship Id="rId4" Type="http://schemas.openxmlformats.org/officeDocument/2006/relationships/hyperlink" Target="http://www.balistarisland.com/Bali-Information/Balinese.htm"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p:txBody>
          <a:bodyPr wrap="square" numCol="1" anchor="t" anchorCtr="0" compatLnSpc="1">
            <a:prstTxWarp prst="textNoShape">
              <a:avLst/>
            </a:prstTxWarp>
            <a:normAutofit fontScale="85000" lnSpcReduction="20000"/>
          </a:bodyPr>
          <a:lstStyle/>
          <a:p>
            <a:pPr>
              <a:defRPr/>
            </a:pPr>
            <a:r>
              <a:rPr lang="en-US" sz="1600" b="1" dirty="0" err="1" smtClean="0"/>
              <a:t>Ulun</a:t>
            </a:r>
            <a:r>
              <a:rPr lang="en-US" sz="1600" b="1" dirty="0" smtClean="0"/>
              <a:t> Danu </a:t>
            </a:r>
            <a:r>
              <a:rPr lang="en-US" sz="1600" b="1" dirty="0" err="1" smtClean="0"/>
              <a:t>Beratan</a:t>
            </a:r>
            <a:r>
              <a:rPr lang="en-US" sz="1600" b="1" dirty="0" smtClean="0"/>
              <a:t> Temple is consisted of 4 temples complex that are: </a:t>
            </a:r>
            <a:endParaRPr lang="en-US" sz="1600" dirty="0" smtClean="0"/>
          </a:p>
          <a:p>
            <a:pPr>
              <a:defRPr/>
            </a:pPr>
            <a:r>
              <a:rPr lang="en-US" sz="1600" b="1" dirty="0" smtClean="0"/>
              <a:t>The Shrine of </a:t>
            </a:r>
            <a:r>
              <a:rPr lang="en-US" sz="1600" b="1" dirty="0" err="1" smtClean="0"/>
              <a:t>Lingga</a:t>
            </a:r>
            <a:r>
              <a:rPr lang="en-US" sz="1600" b="1" dirty="0" smtClean="0"/>
              <a:t> </a:t>
            </a:r>
            <a:r>
              <a:rPr lang="en-US" sz="1600" b="1" dirty="0" err="1" smtClean="0"/>
              <a:t>Petak</a:t>
            </a:r>
            <a:r>
              <a:rPr lang="en-US" sz="1600" dirty="0" smtClean="0"/>
              <a:t> It is a </a:t>
            </a:r>
            <a:r>
              <a:rPr lang="en-US" sz="1600" dirty="0" err="1" smtClean="0"/>
              <a:t>meru</a:t>
            </a:r>
            <a:r>
              <a:rPr lang="en-US" sz="1600" dirty="0" smtClean="0"/>
              <a:t> - 3 superimposed roofs shrine - located at the most eastern side, reachable by canoe. The shrine has 4 doors for 4 directions. According to the record the shrine was renovated in 1968, and in the foundation were found 3 long round stones each had red, white, and black color. The white stone was in the middle and was believed to be a " </a:t>
            </a:r>
            <a:r>
              <a:rPr lang="en-US" sz="1600" dirty="0" err="1" smtClean="0"/>
              <a:t>lingga</a:t>
            </a:r>
            <a:r>
              <a:rPr lang="en-US" sz="1600" dirty="0" smtClean="0"/>
              <a:t> " the symbol of god Shiva. It is very probable that this temple got the name from the white </a:t>
            </a:r>
            <a:r>
              <a:rPr lang="en-US" sz="1600" dirty="0" err="1" smtClean="0"/>
              <a:t>lingga</a:t>
            </a:r>
            <a:r>
              <a:rPr lang="en-US" sz="1600" dirty="0" smtClean="0"/>
              <a:t> ( </a:t>
            </a:r>
            <a:r>
              <a:rPr lang="en-US" sz="1600" dirty="0" err="1" smtClean="0"/>
              <a:t>Petak</a:t>
            </a:r>
            <a:r>
              <a:rPr lang="en-US" sz="1600" dirty="0" smtClean="0"/>
              <a:t> means white ). Until now the local religious leader still dedicate this temple as the worship of </a:t>
            </a:r>
            <a:r>
              <a:rPr lang="en-US" sz="1600" dirty="0" err="1" smtClean="0"/>
              <a:t>Shiwa</a:t>
            </a:r>
            <a:r>
              <a:rPr lang="en-US" sz="1600" dirty="0" smtClean="0"/>
              <a:t>. It is also called " the abode of </a:t>
            </a:r>
            <a:r>
              <a:rPr lang="en-US" sz="1600" dirty="0" err="1" smtClean="0"/>
              <a:t>Ulun</a:t>
            </a:r>
            <a:r>
              <a:rPr lang="en-US" sz="1600" dirty="0" smtClean="0"/>
              <a:t> Danu god " as the symbol of fertility. It is already known that the </a:t>
            </a:r>
            <a:r>
              <a:rPr lang="en-US" sz="1600" dirty="0" err="1" smtClean="0"/>
              <a:t>Shiwa</a:t>
            </a:r>
            <a:r>
              <a:rPr lang="en-US" sz="1600" dirty="0" smtClean="0"/>
              <a:t> - </a:t>
            </a:r>
            <a:r>
              <a:rPr lang="en-US" sz="1600" dirty="0" err="1" smtClean="0"/>
              <a:t>Lingga</a:t>
            </a:r>
            <a:r>
              <a:rPr lang="en-US" sz="1600" dirty="0" smtClean="0"/>
              <a:t> devotee put strong emphasize on the worship of fertility ( influence of Tantric school ). At most ancient sites found to preserve this symbol it is normally consist of 2 parts. The base and the round up-right stone. The base is called " Yoni " and the up-right is called " </a:t>
            </a:r>
            <a:r>
              <a:rPr lang="en-US" sz="1600" dirty="0" err="1" smtClean="0"/>
              <a:t>lingga</a:t>
            </a:r>
            <a:r>
              <a:rPr lang="en-US" sz="1600" dirty="0" smtClean="0"/>
              <a:t> ". This thought was probably inspired by the atheistic thinking of </a:t>
            </a:r>
            <a:r>
              <a:rPr lang="en-US" sz="1600" dirty="0" err="1" smtClean="0"/>
              <a:t>Shamkya</a:t>
            </a:r>
            <a:r>
              <a:rPr lang="en-US" sz="1600" dirty="0" smtClean="0"/>
              <a:t> philosophy about the creation or as mentioned above from </a:t>
            </a:r>
            <a:r>
              <a:rPr lang="en-US" sz="1600" dirty="0" err="1" smtClean="0"/>
              <a:t>Trantric</a:t>
            </a:r>
            <a:r>
              <a:rPr lang="en-US" sz="1600" dirty="0" smtClean="0"/>
              <a:t> school. That is the meeting between " </a:t>
            </a:r>
            <a:r>
              <a:rPr lang="en-US" sz="1600" dirty="0" err="1" smtClean="0"/>
              <a:t>Purusa</a:t>
            </a:r>
            <a:r>
              <a:rPr lang="en-US" sz="1600" dirty="0" smtClean="0"/>
              <a:t> " or the male element with the "</a:t>
            </a:r>
            <a:r>
              <a:rPr lang="en-US" sz="1600" dirty="0" err="1" smtClean="0"/>
              <a:t>Pradhana</a:t>
            </a:r>
            <a:r>
              <a:rPr lang="en-US" sz="1600" dirty="0" smtClean="0"/>
              <a:t> " the female element will result the creation. The distribution of this thought in Bali was almost all over the island. This is the prove that </a:t>
            </a:r>
            <a:r>
              <a:rPr lang="en-US" sz="1600" dirty="0" err="1" smtClean="0"/>
              <a:t>Shivaitic</a:t>
            </a:r>
            <a:r>
              <a:rPr lang="en-US" sz="1600" dirty="0" smtClean="0"/>
              <a:t> sectarianism had wide followers. The practice of this sect later influenced very much by the practice of </a:t>
            </a:r>
            <a:r>
              <a:rPr lang="en-US" sz="1600" dirty="0" err="1" smtClean="0"/>
              <a:t>Tantrayana</a:t>
            </a:r>
            <a:r>
              <a:rPr lang="en-US" sz="1600" dirty="0" smtClean="0"/>
              <a:t>, a left hand path of Buddhism.</a:t>
            </a:r>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295B4F7-B90C-4D4B-A323-B9633A0B50DF}" type="slidenum">
              <a:rPr lang="en-US" smtClean="0"/>
              <a:pPr fontAlgn="base">
                <a:spcBef>
                  <a:spcPct val="0"/>
                </a:spcBef>
                <a:spcAft>
                  <a:spcPct val="0"/>
                </a:spcAft>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The Shrines for temporary abode of god in Mount Mangu</a:t>
            </a:r>
            <a:r>
              <a:rPr lang="en-US" smtClean="0"/>
              <a:t> The location is just on he west side of Lingga Petak, reachable by wooden bridge. The shrines are a11-superimposed merus. Who was considered to abode Mt. Mangu? This is a story from a manuscript called " Babad Usana Bali" on which various directions in Bali with the temple name and the above are mentioned. Mount Mangu is mentioned as the abode of the power of Wisnu or Dewi Danu. It is hard to understand why for the god Wishnu the shrine is bigger while at that time Shiwa-Lingga was preponderant.</a:t>
            </a:r>
          </a:p>
          <a:p>
            <a:r>
              <a:rPr lang="en-US" b="1" smtClean="0"/>
              <a:t>Shrines of Teratai Bang</a:t>
            </a:r>
            <a:r>
              <a:rPr lang="en-US" smtClean="0"/>
              <a:t> It is also called Pura Penataran Agung. This complex is consist of 3 yards as the common structure of temple in Bali. Here 22 shrines and pavilions standing for various dedication. From the name of spirits worshipped here there are very clear the mixed spirits between ancestor's spirits and the worship of the god power. Local ritual leaders consider that the main shrine is the 7-roofed meru as the abode of god Brahma.</a:t>
            </a:r>
          </a:p>
          <a:p>
            <a:r>
              <a:rPr lang="en-US" b="1" smtClean="0"/>
              <a:t>Pura Dalem Purwa</a:t>
            </a:r>
            <a:r>
              <a:rPr lang="en-US" smtClean="0"/>
              <a:t>, the complex has 3 pavilions for worshipping the power of god Shiwa in the form of Bhagawati goddess, the symbol of wealthiness.</a:t>
            </a:r>
          </a:p>
          <a:p>
            <a:pPr algn="just" eaLnBrk="1" hangingPunct="1">
              <a:spcBef>
                <a:spcPct val="0"/>
              </a:spcBef>
            </a:pPr>
            <a:endParaRPr lang="en-US" smtClean="0"/>
          </a:p>
          <a:p>
            <a:pPr eaLnBrk="1" hangingPunct="1">
              <a:spcBef>
                <a:spcPct val="0"/>
              </a:spcBef>
            </a:pPr>
            <a:endParaRPr lang="en-US" smtClean="0"/>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12BB1C7-64ED-4CF9-8EB3-F9D65040FBFD}" type="slidenum">
              <a:rPr lang="en-US" smtClean="0"/>
              <a:pPr fontAlgn="base">
                <a:spcBef>
                  <a:spcPct val="0"/>
                </a:spcBef>
                <a:spcAft>
                  <a:spcPct val="0"/>
                </a:spcAft>
                <a:defRPr/>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t>Buddhist Temple</a:t>
            </a:r>
            <a:endParaRPr lang="en-US" smtClean="0"/>
          </a:p>
          <a:p>
            <a:r>
              <a:rPr lang="en-US" smtClean="0"/>
              <a:t>The existence of </a:t>
            </a:r>
            <a:r>
              <a:rPr lang="en-US" b="1" smtClean="0">
                <a:hlinkClick r:id="rId3"/>
              </a:rPr>
              <a:t>Ulun Danu Temple</a:t>
            </a:r>
            <a:r>
              <a:rPr lang="en-US" smtClean="0"/>
              <a:t> reminds that The </a:t>
            </a:r>
            <a:r>
              <a:rPr lang="en-US" b="1" smtClean="0">
                <a:hlinkClick r:id="rId4"/>
              </a:rPr>
              <a:t>Balinese Hindu</a:t>
            </a:r>
            <a:r>
              <a:rPr lang="en-US" smtClean="0"/>
              <a:t> live tolerantly with other people outside of Hindu like </a:t>
            </a:r>
            <a:r>
              <a:rPr lang="en-US" b="1" smtClean="0"/>
              <a:t>Buddha</a:t>
            </a:r>
            <a:r>
              <a:rPr lang="en-US" smtClean="0"/>
              <a:t>. It is signified by the existence of </a:t>
            </a:r>
            <a:r>
              <a:rPr lang="en-US" smtClean="0">
                <a:hlinkClick r:id="rId5"/>
              </a:rPr>
              <a:t>Buddhist Temple</a:t>
            </a:r>
            <a:r>
              <a:rPr lang="en-US" smtClean="0"/>
              <a:t> located outside of temple area. This temple building look very beautiful with Buddha Monk Statues put surround the temple. These Buddhist Temples are strategically situated in the lush tropical garden with cool atmosphere surround it. In this page, we present one of Buddhist Temples in </a:t>
            </a:r>
            <a:r>
              <a:rPr lang="en-US" smtClean="0">
                <a:hlinkClick r:id="rId6"/>
              </a:rPr>
              <a:t>Bedugul Bali</a:t>
            </a:r>
            <a:r>
              <a:rPr lang="en-US" smtClean="0"/>
              <a:t>. </a:t>
            </a:r>
          </a:p>
          <a:p>
            <a:endParaRPr lang="fr-FR" smtClean="0"/>
          </a:p>
        </p:txBody>
      </p:sp>
      <p:sp>
        <p:nvSpPr>
          <p:cNvPr id="4" name="Slide Number Placeholder 3"/>
          <p:cNvSpPr>
            <a:spLocks noGrp="1"/>
          </p:cNvSpPr>
          <p:nvPr>
            <p:ph type="sldNum" sz="quarter" idx="5"/>
          </p:nvPr>
        </p:nvSpPr>
        <p:spPr/>
        <p:txBody>
          <a:bodyPr/>
          <a:lstStyle/>
          <a:p>
            <a:pPr>
              <a:defRPr/>
            </a:pPr>
            <a:fld id="{34D2D27E-5D1C-4F35-8FD9-C57C6F15BF2E}"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xfrm>
            <a:off x="188913" y="4343400"/>
            <a:ext cx="6480175" cy="4114800"/>
          </a:xfrm>
          <a:noFill/>
        </p:spPr>
        <p:txBody>
          <a:bodyPr wrap="square" numCol="1" anchor="t" anchorCtr="0" compatLnSpc="1">
            <a:prstTxWarp prst="textNoShape">
              <a:avLst/>
            </a:prstTxWarp>
          </a:bodyPr>
          <a:lstStyle/>
          <a:p>
            <a:pPr eaLnBrk="1" hangingPunct="1">
              <a:spcBef>
                <a:spcPct val="0"/>
              </a:spcBef>
            </a:pPr>
            <a:r>
              <a:rPr lang="en-US" sz="1600" smtClean="0"/>
              <a:t>bali-tanah-lot-7 mamadou</a:t>
            </a:r>
          </a:p>
        </p:txBody>
      </p:sp>
      <p:sp>
        <p:nvSpPr>
          <p:cNvPr id="9830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D0EC7B4-5A8D-4DE4-9BB3-25515AB4837D}" type="slidenum">
              <a:rPr lang="en-US" smtClean="0">
                <a:solidFill>
                  <a:srgbClr val="000000"/>
                </a:solidFill>
              </a:rPr>
              <a:pPr fontAlgn="base">
                <a:spcBef>
                  <a:spcPct val="0"/>
                </a:spcBef>
                <a:spcAft>
                  <a:spcPct val="0"/>
                </a:spcAft>
                <a:defRPr/>
              </a:pPr>
              <a:t>43</a:t>
            </a:fld>
            <a:endParaRPr lang="en-US" dirty="0"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2212D78-7F6A-4CFE-AA68-61BB5FD21D13}" type="datetimeFigureOut">
              <a:rPr lang="en-US"/>
              <a:pPr>
                <a:defRPr/>
              </a:pPr>
              <a:t>9/7/2012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452D21-4368-4AA3-94A7-7A531FC6D1B0}" type="slidenum">
              <a:rPr lang="en-US"/>
              <a:pPr>
                <a:defRPr/>
              </a:pPr>
              <a:t>‹#›</a:t>
            </a:fld>
            <a:endParaRPr lang="en-U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7FE9635-58D7-4425-A29A-B98D3ED2A3C2}" type="datetimeFigureOut">
              <a:rPr lang="en-US"/>
              <a:pPr>
                <a:defRPr/>
              </a:pPr>
              <a:t>9/7/2012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5B407D7-C3FB-4DFF-B25C-23F12DD199E5}" type="slidenum">
              <a:rPr lang="en-US"/>
              <a:pPr>
                <a:defRPr/>
              </a:pPr>
              <a:t>‹#›</a:t>
            </a:fld>
            <a:endParaRPr lang="en-U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00A9971-560B-4C7D-B71C-BD3B8E8A8822}" type="datetimeFigureOut">
              <a:rPr lang="en-US"/>
              <a:pPr>
                <a:defRPr/>
              </a:pPr>
              <a:t>9/7/2012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0123C08-1812-4312-B1EA-BF24FE44DEAA}" type="slidenum">
              <a:rPr lang="en-US"/>
              <a:pPr>
                <a:defRPr/>
              </a:pPr>
              <a:t>‹#›</a:t>
            </a:fld>
            <a:endParaRPr lang="en-U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65A34FE-D117-474A-B5C0-F0E3A108E25B}" type="datetimeFigureOut">
              <a:rPr lang="en-US"/>
              <a:pPr>
                <a:defRPr/>
              </a:pPr>
              <a:t>9/7/2012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638D933-F5DC-4BBA-A473-BDBA0920DB78}" type="slidenum">
              <a:rPr lang="en-US"/>
              <a:pPr>
                <a:defRPr/>
              </a:pPr>
              <a:t>‹#›</a:t>
            </a:fld>
            <a:endParaRPr lang="en-U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0DCEEB5-CF02-4901-B071-1D5819AFB8F0}" type="datetimeFigureOut">
              <a:rPr lang="en-US"/>
              <a:pPr>
                <a:defRPr/>
              </a:pPr>
              <a:t>9/7/2012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A454340-33CE-48BA-B5EC-47DCCD18580C}" type="slidenum">
              <a:rPr lang="en-US"/>
              <a:pPr>
                <a:defRPr/>
              </a:pPr>
              <a:t>‹#›</a:t>
            </a:fld>
            <a:endParaRPr lang="en-U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1B9349A-C236-4191-8B10-500E1E132453}" type="datetimeFigureOut">
              <a:rPr lang="en-US"/>
              <a:pPr>
                <a:defRPr/>
              </a:pPr>
              <a:t>9/7/2012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60A6D32-13E7-4F8F-8AB5-EAAE3B56BE95}" type="slidenum">
              <a:rPr lang="en-US"/>
              <a:pPr>
                <a:defRPr/>
              </a:pPr>
              <a:t>‹#›</a:t>
            </a:fld>
            <a:endParaRPr lang="en-U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65D7AE7-DDBF-4575-9DD4-F789F4A4F982}" type="datetimeFigureOut">
              <a:rPr lang="en-US"/>
              <a:pPr>
                <a:defRPr/>
              </a:pPr>
              <a:t>9/7/2012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6654660-6EA9-4555-82F4-BBFC27671B9E}" type="slidenum">
              <a:rPr lang="en-US"/>
              <a:pPr>
                <a:defRPr/>
              </a:pPr>
              <a:t>‹#›</a:t>
            </a:fld>
            <a:endParaRPr lang="en-U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C34DB1C-5E24-41AE-BE6D-689FC60507BE}" type="datetimeFigureOut">
              <a:rPr lang="en-US"/>
              <a:pPr>
                <a:defRPr/>
              </a:pPr>
              <a:t>9/7/2012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4225610-7165-4BBF-9418-CF3963F07DEC}" type="slidenum">
              <a:rPr lang="en-US"/>
              <a:pPr>
                <a:defRPr/>
              </a:pPr>
              <a:t>‹#›</a:t>
            </a:fld>
            <a:endParaRPr lang="en-U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58E747D-11FA-4C47-BAD5-A22C651A2CA1}" type="datetimeFigureOut">
              <a:rPr lang="en-US"/>
              <a:pPr>
                <a:defRPr/>
              </a:pPr>
              <a:t>9/7/2012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FA0D216-1AEF-4690-BECB-0DE6EB060D5D}" type="slidenum">
              <a:rPr lang="en-US"/>
              <a:pPr>
                <a:defRPr/>
              </a:pPr>
              <a:t>‹#›</a:t>
            </a:fld>
            <a:endParaRPr lang="en-U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C54F19B-2500-4A14-A2E3-9BB427CDCF08}" type="datetimeFigureOut">
              <a:rPr lang="en-US"/>
              <a:pPr>
                <a:defRPr/>
              </a:pPr>
              <a:t>9/7/2012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82740BB-E800-4100-A269-45D627F598B0}" type="slidenum">
              <a:rPr lang="en-US"/>
              <a:pPr>
                <a:defRPr/>
              </a:pPr>
              <a:t>‹#›</a:t>
            </a:fld>
            <a:endParaRPr lang="en-U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33D289F-FC73-43EE-A566-BB3D3BE602B9}" type="datetimeFigureOut">
              <a:rPr lang="en-US"/>
              <a:pPr>
                <a:defRPr/>
              </a:pPr>
              <a:t>9/7/2012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89CF83-1296-431F-AC40-71FFC9166AE3}" type="slidenum">
              <a:rPr lang="en-US"/>
              <a:pPr>
                <a:defRPr/>
              </a:pPr>
              <a:t>‹#›</a:t>
            </a:fld>
            <a:endParaRPr lang="en-US"/>
          </a:p>
        </p:txBody>
      </p:sp>
    </p:spTree>
  </p:cSld>
  <p:clrMapOvr>
    <a:masterClrMapping/>
  </p:clrMapOvr>
  <p:transition spd="slow" advTm="10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14CB9E6B-8899-4423-A7EB-A8874969DC5E}" type="datetimeFigureOut">
              <a:rPr lang="en-US"/>
              <a:pPr>
                <a:defRPr/>
              </a:pPr>
              <a:t>9/7/2012</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107524BE-C1CA-4694-8D87-232E61A92A7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hyperlink" Target="http://www.authorstream.com/Presentation/michaelasanda-1531373-bali1-barong-gamelan/"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3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3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74.gi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3.gif"/><Relationship Id="rId5" Type="http://schemas.openxmlformats.org/officeDocument/2006/relationships/image" Target="../media/image72.gif"/><Relationship Id="rId4" Type="http://schemas.openxmlformats.org/officeDocument/2006/relationships/hyperlink" Target="http://www.slideshare.net/michaelasand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urB.jpg"/>
          <p:cNvPicPr>
            <a:picLocks noChangeAspect="1"/>
          </p:cNvPicPr>
          <p:nvPr/>
        </p:nvPicPr>
        <p:blipFill>
          <a:blip r:embed="rId4" cstate="print"/>
          <a:srcRect/>
          <a:stretch>
            <a:fillRect/>
          </a:stretch>
        </p:blipFill>
        <p:spPr bwMode="auto">
          <a:xfrm>
            <a:off x="0" y="6350"/>
            <a:ext cx="9144000" cy="5137150"/>
          </a:xfrm>
          <a:prstGeom prst="rect">
            <a:avLst/>
          </a:prstGeom>
          <a:noFill/>
          <a:ln w="9525">
            <a:noFill/>
            <a:miter lim="800000"/>
            <a:headEnd/>
            <a:tailEnd/>
          </a:ln>
        </p:spPr>
      </p:pic>
      <p:sp>
        <p:nvSpPr>
          <p:cNvPr id="16" name="WordArt 3"/>
          <p:cNvSpPr>
            <a:spLocks noChangeArrowheads="1" noChangeShapeType="1" noTextEdit="1"/>
          </p:cNvSpPr>
          <p:nvPr/>
        </p:nvSpPr>
        <p:spPr bwMode="auto">
          <a:xfrm>
            <a:off x="179388" y="50800"/>
            <a:ext cx="8785225" cy="957263"/>
          </a:xfrm>
          <a:prstGeom prst="rect">
            <a:avLst/>
          </a:prstGeom>
        </p:spPr>
        <p:txBody>
          <a:bodyPr wrap="none" fromWordArt="1">
            <a:prstTxWarp prst="textPlain">
              <a:avLst>
                <a:gd name="adj" fmla="val 50134"/>
              </a:avLst>
            </a:prstTxWarp>
          </a:bodyPr>
          <a:lstStyle/>
          <a:p>
            <a:pPr algn="ctr"/>
            <a:r>
              <a:rPr lang="fr-FR" sz="9600" b="1" kern="10">
                <a:ln w="3175">
                  <a:solidFill>
                    <a:srgbClr val="122D46"/>
                  </a:solidFill>
                  <a:round/>
                  <a:headEnd/>
                  <a:tailEnd/>
                </a:ln>
                <a:solidFill>
                  <a:srgbClr val="C00000"/>
                </a:solidFill>
                <a:effectLst>
                  <a:outerShdw dist="38100" dir="2700000" algn="tl" rotWithShape="0">
                    <a:srgbClr val="000000">
                      <a:alpha val="43137"/>
                    </a:srgbClr>
                  </a:outerShdw>
                </a:effectLst>
                <a:latin typeface="Lucida Handwriting"/>
              </a:rPr>
              <a:t>Bali: Barong &amp; Gamelan</a:t>
            </a:r>
          </a:p>
        </p:txBody>
      </p:sp>
      <p:pic>
        <p:nvPicPr>
          <p:cNvPr id="8" name="02 - Ensemble instrumental Seka Balaganjur - Balaganjuran.fragment.wav">
            <a:hlinkClick r:id="" action="ppaction://media"/>
          </p:cNvPr>
          <p:cNvPicPr>
            <a:picLocks noRot="1" noChangeAspect="1"/>
          </p:cNvPicPr>
          <p:nvPr>
            <a:wavAudioFile r:embed="rId1" name="02 - Ensemble instrumental Seka Balaganjur - Balaganjuran.fragment.wav"/>
          </p:nvPr>
        </p:nvPicPr>
        <p:blipFill>
          <a:blip r:embed="rId5" cstate="print"/>
          <a:stretch>
            <a:fillRect/>
          </a:stretch>
        </p:blipFill>
        <p:spPr>
          <a:xfrm>
            <a:off x="0" y="5143500"/>
            <a:ext cx="304800" cy="304800"/>
          </a:xfrm>
          <a:prstGeom prst="rect">
            <a:avLst/>
          </a:prstGeom>
        </p:spPr>
      </p:pic>
      <p:sp>
        <p:nvSpPr>
          <p:cNvPr id="6" name="TextBox 5"/>
          <p:cNvSpPr txBox="1"/>
          <p:nvPr/>
        </p:nvSpPr>
        <p:spPr>
          <a:xfrm>
            <a:off x="3203848" y="4876006"/>
            <a:ext cx="5940152" cy="261610"/>
          </a:xfrm>
          <a:prstGeom prst="rect">
            <a:avLst/>
          </a:prstGeom>
          <a:noFill/>
        </p:spPr>
        <p:txBody>
          <a:bodyPr wrap="square" rtlCol="0">
            <a:spAutoFit/>
          </a:bodyPr>
          <a:lstStyle/>
          <a:p>
            <a:r>
              <a:rPr lang="fr-FR" sz="1100" dirty="0" smtClean="0">
                <a:solidFill>
                  <a:srgbClr val="FF0000"/>
                </a:solidFill>
                <a:hlinkClick r:id="rId6"/>
              </a:rPr>
              <a:t>http://www.authorstream.com/Presentation/michaelasanda-1531373-bali1-barong-gamelan</a:t>
            </a:r>
            <a:r>
              <a:rPr lang="fr-FR" sz="1100" dirty="0" smtClean="0">
                <a:solidFill>
                  <a:srgbClr val="FF0000"/>
                </a:solidFill>
                <a:hlinkClick r:id="rId6"/>
              </a:rPr>
              <a:t>/</a:t>
            </a:r>
            <a:endParaRPr lang="fr-FR" sz="1100" dirty="0" smtClean="0">
              <a:solidFill>
                <a:srgbClr val="FF0000"/>
              </a:solidFill>
            </a:endParaRPr>
          </a:p>
        </p:txBody>
      </p:sp>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par>
                                <p:cTn id="7" presetID="34"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anim from="(-#ppt_w/2)" to="(#ppt_x)" calcmode="lin" valueType="num">
                                      <p:cBhvr>
                                        <p:cTn id="9" dur="1200" fill="hold">
                                          <p:stCondLst>
                                            <p:cond delay="0"/>
                                          </p:stCondLst>
                                        </p:cTn>
                                        <p:tgtEl>
                                          <p:spTgt spid="16"/>
                                        </p:tgtEl>
                                        <p:attrNameLst>
                                          <p:attrName>ppt_x</p:attrName>
                                        </p:attrNameLst>
                                      </p:cBhvr>
                                    </p:anim>
                                    <p:anim from="0" to="-1.0" calcmode="lin" valueType="num">
                                      <p:cBhvr>
                                        <p:cTn id="10" dur="400" decel="50000" autoRev="1" fill="hold">
                                          <p:stCondLst>
                                            <p:cond delay="1200"/>
                                          </p:stCondLst>
                                        </p:cTn>
                                        <p:tgtEl>
                                          <p:spTgt spid="16"/>
                                        </p:tgtEl>
                                        <p:attrNameLst>
                                          <p:attrName>xshear</p:attrName>
                                        </p:attrNameLst>
                                      </p:cBhvr>
                                    </p:anim>
                                    <p:animScale>
                                      <p:cBhvr>
                                        <p:cTn id="11" dur="400" decel="100000" autoRev="1" fill="hold">
                                          <p:stCondLst>
                                            <p:cond delay="1200"/>
                                          </p:stCondLst>
                                        </p:cTn>
                                        <p:tgtEl>
                                          <p:spTgt spid="16"/>
                                        </p:tgtEl>
                                      </p:cBhvr>
                                      <p:from x="100000" y="100000"/>
                                      <p:to x="80000" y="100000"/>
                                    </p:animScale>
                                    <p:anim by="(#ppt_h/3+#ppt_w*0.1)" calcmode="lin" valueType="num">
                                      <p:cBhvr additive="sum">
                                        <p:cTn id="12" dur="400" decel="100000" autoRev="1" fill="hold">
                                          <p:stCondLst>
                                            <p:cond delay="1200"/>
                                          </p:stCondLst>
                                        </p:cTn>
                                        <p:tgtEl>
                                          <p:spTgt spid="16"/>
                                        </p:tgtEl>
                                        <p:attrNameLst>
                                          <p:attrName>ppt_x</p:attrName>
                                        </p:attrNameLst>
                                      </p:cBhvr>
                                    </p:anim>
                                  </p:childTnLst>
                                </p:cTn>
                              </p:par>
                            </p:childTnLst>
                          </p:cTn>
                        </p:par>
                        <p:par>
                          <p:cTn id="13" fill="hold">
                            <p:stCondLst>
                              <p:cond delay="2000"/>
                            </p:stCondLst>
                            <p:childTnLst>
                              <p:par>
                                <p:cTn id="14" presetID="53"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Effect transition="in" filter="fade">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77">
                <p:cTn id="19"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ShapurB.jpg"/>
          <p:cNvPicPr>
            <a:picLocks noChangeAspect="1"/>
          </p:cNvPicPr>
          <p:nvPr/>
        </p:nvPicPr>
        <p:blipFill>
          <a:blip r:embed="rId3" cstate="print"/>
          <a:srcRect t="6415" b="6889"/>
          <a:stretch>
            <a:fillRect/>
          </a:stretch>
        </p:blipFill>
        <p:spPr bwMode="auto">
          <a:xfrm>
            <a:off x="577850" y="0"/>
            <a:ext cx="8891588" cy="5143500"/>
          </a:xfrm>
          <a:prstGeom prst="rect">
            <a:avLst/>
          </a:prstGeom>
          <a:ln>
            <a:noFill/>
          </a:ln>
          <a:effectLst>
            <a:outerShdw blurRad="292100" dist="139700" dir="2700000" algn="tl" rotWithShape="0">
              <a:srgbClr val="333333">
                <a:alpha val="65000"/>
              </a:srgbClr>
            </a:outerShdw>
          </a:effectLst>
        </p:spPr>
      </p:pic>
      <p:pic>
        <p:nvPicPr>
          <p:cNvPr id="10" name="Picture 9" descr="4920_revelion_bali_2.gif"/>
          <p:cNvPicPr>
            <a:picLocks noChangeAspect="1"/>
          </p:cNvPicPr>
          <p:nvPr/>
        </p:nvPicPr>
        <p:blipFill>
          <a:blip r:embed="rId4" cstate="print"/>
          <a:srcRect/>
          <a:stretch>
            <a:fillRect/>
          </a:stretch>
        </p:blipFill>
        <p:spPr bwMode="auto">
          <a:xfrm>
            <a:off x="179388" y="3054350"/>
            <a:ext cx="2093912" cy="2089150"/>
          </a:xfrm>
          <a:prstGeom prst="rect">
            <a:avLst/>
          </a:prstGeom>
          <a:noFill/>
          <a:ln w="9525">
            <a:noFill/>
            <a:miter lim="800000"/>
            <a:headEnd/>
            <a:tailEnd/>
          </a:ln>
        </p:spPr>
      </p:pic>
      <p:sp>
        <p:nvSpPr>
          <p:cNvPr id="13" name="Oval 12"/>
          <p:cNvSpPr/>
          <p:nvPr/>
        </p:nvSpPr>
        <p:spPr>
          <a:xfrm>
            <a:off x="8387333" y="51966"/>
            <a:ext cx="865187" cy="863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n-US" sz="4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a:t>
            </a:r>
          </a:p>
        </p:txBody>
      </p:sp>
      <p:sp>
        <p:nvSpPr>
          <p:cNvPr id="14" name="WordArt 5"/>
          <p:cNvSpPr>
            <a:spLocks noChangeArrowheads="1" noChangeShapeType="1" noTextEdit="1"/>
          </p:cNvSpPr>
          <p:nvPr/>
        </p:nvSpPr>
        <p:spPr bwMode="auto">
          <a:xfrm>
            <a:off x="0" y="1852613"/>
            <a:ext cx="4787900" cy="2159000"/>
          </a:xfrm>
          <a:prstGeom prst="rect">
            <a:avLst/>
          </a:prstGeom>
        </p:spPr>
        <p:txBody>
          <a:bodyPr wrap="none" fromWordArt="1">
            <a:prstTxWarp prst="textWave2">
              <a:avLst>
                <a:gd name="adj1" fmla="val 0"/>
                <a:gd name="adj2" fmla="val 144"/>
              </a:avLst>
            </a:prstTxWarp>
            <a:scene3d>
              <a:camera prst="legacyPerspectiveBottom"/>
              <a:lightRig rig="legacyHarsh3" dir="t"/>
            </a:scene3d>
            <a:sp3d extrusionH="121893000" prstMaterial="legacyMatte">
              <a:extrusionClr>
                <a:srgbClr val="0070C0"/>
              </a:extrusionClr>
            </a:sp3d>
          </a:bodyPr>
          <a:lstStyle/>
          <a:p>
            <a:pPr algn="ctr"/>
            <a:r>
              <a:rPr lang="fr-FR" sz="3200" b="1" kern="10">
                <a:ln w="9525">
                  <a:round/>
                  <a:headEnd/>
                  <a:tailEnd/>
                </a:ln>
                <a:solidFill>
                  <a:srgbClr val="00B0F0"/>
                </a:solidFill>
                <a:latin typeface="Old English Text MT"/>
              </a:rPr>
              <a:t>Bali</a:t>
            </a:r>
          </a:p>
        </p:txBody>
      </p:sp>
    </p:spTree>
  </p:cSld>
  <p:clrMapOvr>
    <a:masterClrMapping/>
  </p:clrMapOvr>
  <p:transition spd="slow" advTm="1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3000"/>
                                        <p:tgtEl>
                                          <p:spTgt spid="14"/>
                                        </p:tgtEl>
                                      </p:cBhvr>
                                    </p:animEffect>
                                  </p:childTnLst>
                                </p:cTn>
                              </p:par>
                            </p:childTnLst>
                          </p:cTn>
                        </p:par>
                        <p:par>
                          <p:cTn id="8" fill="hold">
                            <p:stCondLst>
                              <p:cond delay="3000"/>
                            </p:stCondLst>
                            <p:childTnLst>
                              <p:par>
                                <p:cTn id="9" presetID="53" presetClass="exit" presetSubtype="0" fill="hold" grpId="1" nodeType="afterEffect">
                                  <p:stCondLst>
                                    <p:cond delay="4000"/>
                                  </p:stCondLst>
                                  <p:childTnLst>
                                    <p:anim calcmode="lin" valueType="num">
                                      <p:cBhvr>
                                        <p:cTn id="10" dur="5000"/>
                                        <p:tgtEl>
                                          <p:spTgt spid="14"/>
                                        </p:tgtEl>
                                        <p:attrNameLst>
                                          <p:attrName>ppt_w</p:attrName>
                                        </p:attrNameLst>
                                      </p:cBhvr>
                                      <p:tavLst>
                                        <p:tav tm="0">
                                          <p:val>
                                            <p:strVal val="ppt_w"/>
                                          </p:val>
                                        </p:tav>
                                        <p:tav tm="100000">
                                          <p:val>
                                            <p:fltVal val="0"/>
                                          </p:val>
                                        </p:tav>
                                      </p:tavLst>
                                    </p:anim>
                                    <p:anim calcmode="lin" valueType="num">
                                      <p:cBhvr>
                                        <p:cTn id="11" dur="5000"/>
                                        <p:tgtEl>
                                          <p:spTgt spid="14"/>
                                        </p:tgtEl>
                                        <p:attrNameLst>
                                          <p:attrName>ppt_h</p:attrName>
                                        </p:attrNameLst>
                                      </p:cBhvr>
                                      <p:tavLst>
                                        <p:tav tm="0">
                                          <p:val>
                                            <p:strVal val="ppt_h"/>
                                          </p:val>
                                        </p:tav>
                                        <p:tav tm="100000">
                                          <p:val>
                                            <p:fltVal val="0"/>
                                          </p:val>
                                        </p:tav>
                                      </p:tavLst>
                                    </p:anim>
                                    <p:animEffect transition="out" filter="fade">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53"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0" fill="hold"/>
                                        <p:tgtEl>
                                          <p:spTgt spid="10"/>
                                        </p:tgtEl>
                                        <p:attrNameLst>
                                          <p:attrName>ppt_w</p:attrName>
                                        </p:attrNameLst>
                                      </p:cBhvr>
                                      <p:tavLst>
                                        <p:tav tm="0">
                                          <p:val>
                                            <p:fltVal val="0"/>
                                          </p:val>
                                        </p:tav>
                                        <p:tav tm="100000">
                                          <p:val>
                                            <p:strVal val="#ppt_w"/>
                                          </p:val>
                                        </p:tav>
                                      </p:tavLst>
                                    </p:anim>
                                    <p:anim calcmode="lin" valueType="num">
                                      <p:cBhvr>
                                        <p:cTn id="17" dur="5000" fill="hold"/>
                                        <p:tgtEl>
                                          <p:spTgt spid="10"/>
                                        </p:tgtEl>
                                        <p:attrNameLst>
                                          <p:attrName>ppt_h</p:attrName>
                                        </p:attrNameLst>
                                      </p:cBhvr>
                                      <p:tavLst>
                                        <p:tav tm="0">
                                          <p:val>
                                            <p:fltVal val="0"/>
                                          </p:val>
                                        </p:tav>
                                        <p:tav tm="100000">
                                          <p:val>
                                            <p:strVal val="#ppt_h"/>
                                          </p:val>
                                        </p:tav>
                                      </p:tavLst>
                                    </p:anim>
                                    <p:animEffect transition="in" filter="fade">
                                      <p:cBhvr>
                                        <p:cTn id="18"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ali-tanah-lot-2.jpg"/>
          <p:cNvPicPr>
            <a:picLocks noChangeAspect="1"/>
          </p:cNvPicPr>
          <p:nvPr/>
        </p:nvPicPr>
        <p:blipFill>
          <a:blip r:embed="rId3" cstate="print"/>
          <a:stretch>
            <a:fillRect/>
          </a:stretch>
        </p:blipFill>
        <p:spPr>
          <a:xfrm>
            <a:off x="1588" y="1588"/>
            <a:ext cx="5289550" cy="5141912"/>
          </a:xfrm>
          <a:prstGeom prst="rect">
            <a:avLst/>
          </a:prstGeom>
          <a:ln>
            <a:noFill/>
          </a:ln>
          <a:effectLst>
            <a:outerShdw blurRad="292100" dist="139700" dir="2700000" algn="tl" rotWithShape="0">
              <a:srgbClr val="333333">
                <a:alpha val="65000"/>
              </a:srgbClr>
            </a:outerShdw>
          </a:effectLst>
        </p:spPr>
      </p:pic>
      <p:sp>
        <p:nvSpPr>
          <p:cNvPr id="4099" name="TextBox 5"/>
          <p:cNvSpPr txBox="1">
            <a:spLocks noChangeArrowheads="1"/>
          </p:cNvSpPr>
          <p:nvPr/>
        </p:nvSpPr>
        <p:spPr bwMode="auto">
          <a:xfrm>
            <a:off x="5400675" y="195263"/>
            <a:ext cx="3635375" cy="4832092"/>
          </a:xfrm>
          <a:prstGeom prst="rect">
            <a:avLst/>
          </a:prstGeom>
          <a:noFill/>
          <a:ln w="9525">
            <a:noFill/>
            <a:miter lim="800000"/>
            <a:headEnd/>
            <a:tailEnd/>
          </a:ln>
        </p:spPr>
        <p:txBody>
          <a:bodyPr>
            <a:spAutoFit/>
          </a:bodyPr>
          <a:lstStyle/>
          <a:p>
            <a:pPr algn="just"/>
            <a:r>
              <a:rPr lang="en-US" sz="1100" dirty="0">
                <a:solidFill>
                  <a:srgbClr val="742100"/>
                </a:solidFill>
              </a:rPr>
              <a:t>Barong is probably the most well known dance. It is also another story telling dance, narrating the fight between good and evil. This dance is the classic example of Balinese way of acting out mythology, resulting in myth and history being blended into one reality.</a:t>
            </a:r>
          </a:p>
          <a:p>
            <a:pPr algn="just"/>
            <a:r>
              <a:rPr lang="en-US" sz="1100" dirty="0">
                <a:solidFill>
                  <a:srgbClr val="742100"/>
                </a:solidFill>
              </a:rPr>
              <a:t>In Balinese mythology, the good spirit is identified as </a:t>
            </a:r>
            <a:r>
              <a:rPr lang="en-US" sz="1100" dirty="0" err="1">
                <a:solidFill>
                  <a:srgbClr val="742100"/>
                </a:solidFill>
              </a:rPr>
              <a:t>Banas</a:t>
            </a:r>
            <a:r>
              <a:rPr lang="en-US" sz="1100" dirty="0">
                <a:solidFill>
                  <a:srgbClr val="742100"/>
                </a:solidFill>
              </a:rPr>
              <a:t> </a:t>
            </a:r>
            <a:r>
              <a:rPr lang="en-US" sz="1100" dirty="0" err="1">
                <a:solidFill>
                  <a:srgbClr val="742100"/>
                </a:solidFill>
              </a:rPr>
              <a:t>Pati</a:t>
            </a:r>
            <a:r>
              <a:rPr lang="en-US" sz="1100" dirty="0">
                <a:solidFill>
                  <a:srgbClr val="742100"/>
                </a:solidFill>
              </a:rPr>
              <a:t> Raja. </a:t>
            </a:r>
            <a:r>
              <a:rPr lang="en-US" sz="1100" dirty="0" err="1">
                <a:solidFill>
                  <a:srgbClr val="742100"/>
                </a:solidFill>
              </a:rPr>
              <a:t>Banas</a:t>
            </a:r>
            <a:r>
              <a:rPr lang="en-US" sz="1100" dirty="0">
                <a:solidFill>
                  <a:srgbClr val="742100"/>
                </a:solidFill>
              </a:rPr>
              <a:t> </a:t>
            </a:r>
            <a:r>
              <a:rPr lang="en-US" sz="1100" dirty="0" err="1">
                <a:solidFill>
                  <a:srgbClr val="742100"/>
                </a:solidFill>
              </a:rPr>
              <a:t>Pati</a:t>
            </a:r>
            <a:r>
              <a:rPr lang="en-US" sz="1100" dirty="0">
                <a:solidFill>
                  <a:srgbClr val="742100"/>
                </a:solidFill>
              </a:rPr>
              <a:t> Raja is the fourth "brother" or spirit child that accompanies a child throughout their life, which is a similar concept to guardian angels. </a:t>
            </a:r>
            <a:r>
              <a:rPr lang="en-US" sz="1100" dirty="0" err="1">
                <a:solidFill>
                  <a:srgbClr val="742100"/>
                </a:solidFill>
              </a:rPr>
              <a:t>Banas</a:t>
            </a:r>
            <a:r>
              <a:rPr lang="en-US" sz="1100" dirty="0">
                <a:solidFill>
                  <a:srgbClr val="742100"/>
                </a:solidFill>
              </a:rPr>
              <a:t> </a:t>
            </a:r>
            <a:r>
              <a:rPr lang="en-US" sz="1100" dirty="0" err="1">
                <a:solidFill>
                  <a:srgbClr val="742100"/>
                </a:solidFill>
              </a:rPr>
              <a:t>Pati</a:t>
            </a:r>
            <a:r>
              <a:rPr lang="en-US" sz="1100" dirty="0">
                <a:solidFill>
                  <a:srgbClr val="742100"/>
                </a:solidFill>
              </a:rPr>
              <a:t> Raja is the spirit which animates Barong. A protector spirit, he is often represented as a lion. The Barong is often portrayed accompanied by two monkeys. Barong is portrayed as a lion with red head, covered in white thick fur, and wearing gilded jewelry adorned with pieces of mirrors. The shape of lion Barong is somewhat similar to a Pekingese dog</a:t>
            </a:r>
          </a:p>
          <a:p>
            <a:pPr algn="just"/>
            <a:endParaRPr lang="ro-RO" sz="1100" dirty="0">
              <a:solidFill>
                <a:srgbClr val="742100"/>
              </a:solidFill>
            </a:endParaRPr>
          </a:p>
          <a:p>
            <a:pPr algn="just"/>
            <a:r>
              <a:rPr lang="it-IT" sz="1100" i="1" dirty="0">
                <a:solidFill>
                  <a:srgbClr val="002060"/>
                </a:solidFill>
              </a:rPr>
              <a:t>Dansul Barong este expresia luptei eterne dintre spiritele bune şi cele rele, de fapt  reprezentarea luptei dintre forţele haosului şi distrugerii (Rangda) şi cele ale ordinii (Barong). </a:t>
            </a:r>
            <a:r>
              <a:rPr lang="vi-VN" sz="1100" i="1" dirty="0">
                <a:solidFill>
                  <a:srgbClr val="002060"/>
                </a:solidFill>
              </a:rPr>
              <a:t>În mitologia balineză, spiritul bun este identificat ca Banas Pati Raja. Banas Pati Raja este al patrulea „</a:t>
            </a:r>
            <a:r>
              <a:rPr lang="ro-RO" sz="1100" i="1" dirty="0">
                <a:solidFill>
                  <a:srgbClr val="002060"/>
                </a:solidFill>
              </a:rPr>
              <a:t>fr</a:t>
            </a:r>
            <a:r>
              <a:rPr lang="vi-VN" sz="1100" i="1" dirty="0">
                <a:solidFill>
                  <a:srgbClr val="002060"/>
                </a:solidFill>
              </a:rPr>
              <a:t>ate" sau spiritul care însoţeşte un copil de-a lungul </a:t>
            </a:r>
            <a:r>
              <a:rPr lang="vi-VN" sz="1100" i="1" dirty="0" smtClean="0">
                <a:solidFill>
                  <a:srgbClr val="002060"/>
                </a:solidFill>
              </a:rPr>
              <a:t>vie</a:t>
            </a:r>
            <a:r>
              <a:rPr lang="ro-RO" sz="1100" i="1" dirty="0" smtClean="0">
                <a:solidFill>
                  <a:srgbClr val="002060"/>
                </a:solidFill>
              </a:rPr>
              <a:t>ţii </a:t>
            </a:r>
            <a:r>
              <a:rPr lang="vi-VN" sz="1100" i="1" dirty="0" smtClean="0">
                <a:solidFill>
                  <a:srgbClr val="002060"/>
                </a:solidFill>
              </a:rPr>
              <a:t>lui</a:t>
            </a:r>
            <a:r>
              <a:rPr lang="vi-VN" sz="1100" i="1" dirty="0">
                <a:solidFill>
                  <a:srgbClr val="002060"/>
                </a:solidFill>
              </a:rPr>
              <a:t>, un concept similar cu îngerul păzitor. Banas Pati Raja este spiritul care îl animă pe Barong, </a:t>
            </a:r>
            <a:r>
              <a:rPr lang="ro-RO" sz="1100" i="1" dirty="0">
                <a:solidFill>
                  <a:srgbClr val="002060"/>
                </a:solidFill>
              </a:rPr>
              <a:t>şi el </a:t>
            </a:r>
            <a:r>
              <a:rPr lang="vi-VN" sz="1100" i="1" dirty="0">
                <a:solidFill>
                  <a:srgbClr val="002060"/>
                </a:solidFill>
              </a:rPr>
              <a:t>un spirit protector, adesea reprezentat ca un leu.</a:t>
            </a:r>
            <a:endParaRPr lang="it-IT" sz="1100" i="1" dirty="0">
              <a:solidFill>
                <a:srgbClr val="002060"/>
              </a:solidFill>
            </a:endParaRPr>
          </a:p>
        </p:txBody>
      </p:sp>
    </p:spTree>
  </p:cSld>
  <p:clrMapOvr>
    <a:masterClrMapping/>
  </p:clrMapOvr>
  <p:transition spd="slow" advTm="3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li barong dance1d.jpg"/>
          <p:cNvPicPr>
            <a:picLocks noChangeAspect="1"/>
          </p:cNvPicPr>
          <p:nvPr/>
        </p:nvPicPr>
        <p:blipFill>
          <a:blip r:embed="rId2" cstate="print"/>
          <a:srcRect/>
          <a:stretch>
            <a:fillRect/>
          </a:stretch>
        </p:blipFill>
        <p:spPr bwMode="auto">
          <a:xfrm>
            <a:off x="1588" y="0"/>
            <a:ext cx="9140825"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5"/>
          <p:cNvSpPr txBox="1">
            <a:spLocks noChangeArrowheads="1"/>
          </p:cNvSpPr>
          <p:nvPr/>
        </p:nvSpPr>
        <p:spPr bwMode="auto">
          <a:xfrm>
            <a:off x="179388" y="555625"/>
            <a:ext cx="2520950" cy="3646488"/>
          </a:xfrm>
          <a:prstGeom prst="rect">
            <a:avLst/>
          </a:prstGeom>
          <a:noFill/>
          <a:ln w="9525">
            <a:noFill/>
            <a:miter lim="800000"/>
            <a:headEnd/>
            <a:tailEnd/>
          </a:ln>
        </p:spPr>
        <p:txBody>
          <a:bodyPr>
            <a:spAutoFit/>
          </a:bodyPr>
          <a:lstStyle/>
          <a:p>
            <a:pPr algn="just"/>
            <a:r>
              <a:rPr lang="en-US" sz="1100">
                <a:solidFill>
                  <a:srgbClr val="800606"/>
                </a:solidFill>
              </a:rPr>
              <a:t>The story goes that Rangda, the mother of Erlangga, the King of Bali in the tenth century, was condemned by Erlangga's father because she practiced black magic. After she became a widow, she summoned all the evil spirits in the jungle, the leaks and the demons, to come after Erlangga. A fight occurred, but she and her black magic troops were too strong that Erlangga had to ask for the help of Barong. Barong came with Erlangga's soldiers, and fight ensued. Rangda casted a spell that made Erlangga soldiers all wanted to kill themselves, pointing their poisoned keris into their own stomachs and chests. Barong casted a spell that turned their body resistant to the sharp keris. At the end, Barong won, and Rangda ran away.</a:t>
            </a:r>
          </a:p>
        </p:txBody>
      </p:sp>
      <p:sp>
        <p:nvSpPr>
          <p:cNvPr id="6147" name="TextBox 5"/>
          <p:cNvSpPr txBox="1">
            <a:spLocks noChangeArrowheads="1"/>
          </p:cNvSpPr>
          <p:nvPr/>
        </p:nvSpPr>
        <p:spPr bwMode="auto">
          <a:xfrm>
            <a:off x="179388" y="4156075"/>
            <a:ext cx="8740775" cy="1108075"/>
          </a:xfrm>
          <a:prstGeom prst="rect">
            <a:avLst/>
          </a:prstGeom>
          <a:noFill/>
          <a:ln w="9525">
            <a:noFill/>
            <a:miter lim="800000"/>
            <a:headEnd/>
            <a:tailEnd/>
          </a:ln>
        </p:spPr>
        <p:txBody>
          <a:bodyPr>
            <a:spAutoFit/>
          </a:bodyPr>
          <a:lstStyle/>
          <a:p>
            <a:pPr algn="just"/>
            <a:r>
              <a:rPr lang="ro-RO" sz="1100" i="1">
                <a:solidFill>
                  <a:srgbClr val="002060"/>
                </a:solidFill>
              </a:rPr>
              <a:t>Legenda spune că Rangda, mama regelui din Bali în secolul al X-lea, Erlangga, a fost condamnată de soţul său deoarece practica magia neagră. După ce a devenit văduvă, ea a chemat toate spiritele rele din junglă şi demonii, să vină după Erlangga. A avut loc o luptă dar ea şi forţele de magie neagră erau prea puternice iar Erlangga a trebuit să ceară ajutorul lui Barong. Barong a venit cu soldaţii lui Erlangga şi în lupta care a urmat Rangda a făcut o vrajă care i-a făcut pe soldaţi să se omoare cu propriile pumnale otrăvite. Barong a făcut şi el o vrajă prin care pumnalele ascuţite nu mai puteau străpunge corpurile soldaţilor. Până la sfârşit Barong a câştigat, şi Rangda a fugit.</a:t>
            </a:r>
            <a:endParaRPr lang="en-US" sz="1100" i="1">
              <a:solidFill>
                <a:srgbClr val="002060"/>
              </a:solidFill>
            </a:endParaRPr>
          </a:p>
          <a:p>
            <a:pPr algn="just"/>
            <a:r>
              <a:rPr lang="ro-RO" sz="1100" i="1">
                <a:solidFill>
                  <a:srgbClr val="002060"/>
                </a:solidFill>
              </a:rPr>
              <a:t> </a:t>
            </a:r>
            <a:endParaRPr lang="en-US" sz="1100" i="1">
              <a:solidFill>
                <a:srgbClr val="002060"/>
              </a:solidFill>
            </a:endParaRPr>
          </a:p>
        </p:txBody>
      </p:sp>
      <p:pic>
        <p:nvPicPr>
          <p:cNvPr id="5" name="Picture 4" descr="bali-barong.jpg"/>
          <p:cNvPicPr>
            <a:picLocks noChangeAspect="1"/>
          </p:cNvPicPr>
          <p:nvPr/>
        </p:nvPicPr>
        <p:blipFill>
          <a:blip r:embed="rId2" cstate="print"/>
          <a:stretch>
            <a:fillRect/>
          </a:stretch>
        </p:blipFill>
        <p:spPr>
          <a:xfrm>
            <a:off x="2803525" y="195263"/>
            <a:ext cx="6183313" cy="38893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5000"/>
                                  </p:stCondLst>
                                  <p:childTnLst>
                                    <p:animScale>
                                      <p:cBhvr>
                                        <p:cTn id="6" dur="2000" fill="hold"/>
                                        <p:tgtEl>
                                          <p:spTgt spid="5"/>
                                        </p:tgtEl>
                                      </p:cBhvr>
                                      <p:by x="150000" y="150000"/>
                                    </p:animScale>
                                  </p:childTnLst>
                                </p:cTn>
                              </p:par>
                              <p:par>
                                <p:cTn id="7" presetID="56" presetClass="path" presetSubtype="0" accel="50000" decel="50000" fill="hold" nodeType="withEffect">
                                  <p:stCondLst>
                                    <p:cond delay="5000"/>
                                  </p:stCondLst>
                                  <p:childTnLst>
                                    <p:animMotion origin="layout" path="M -0.15243 0.26242 L 0.1783 -0.19605 " pathEditMode="relative" rAng="0" ptsTypes="AA">
                                      <p:cBhvr>
                                        <p:cTn id="8" dur="3000" fill="hold"/>
                                        <p:tgtEl>
                                          <p:spTgt spid="5"/>
                                        </p:tgtEl>
                                        <p:attrNameLst>
                                          <p:attrName>ppt_x</p:attrName>
                                          <p:attrName>ppt_y</p:attrName>
                                        </p:attrNameLst>
                                      </p:cBhvr>
                                      <p:rCtr x="165" y="-22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rong performance IMG_4941.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3" name="Picture 2" descr="barong_dance_bali.jpg"/>
          <p:cNvPicPr>
            <a:picLocks noChangeAspect="1"/>
          </p:cNvPicPr>
          <p:nvPr/>
        </p:nvPicPr>
        <p:blipFill>
          <a:blip r:embed="rId3" cstate="print"/>
          <a:stretch>
            <a:fillRect/>
          </a:stretch>
        </p:blipFill>
        <p:spPr>
          <a:xfrm>
            <a:off x="7019925" y="411163"/>
            <a:ext cx="1905000" cy="1428750"/>
          </a:xfrm>
          <a:prstGeom prst="rect">
            <a:avLst/>
          </a:prstGeom>
          <a:ln>
            <a:noFill/>
          </a:ln>
          <a:effectLst>
            <a:outerShdw blurRad="292100" dist="139700" dir="2700000" algn="tl" rotWithShape="0">
              <a:srgbClr val="333333">
                <a:alpha val="65000"/>
              </a:srgbClr>
            </a:outerShdw>
          </a:effectLst>
        </p:spPr>
      </p:pic>
      <p:pic>
        <p:nvPicPr>
          <p:cNvPr id="4" name="Picture 3" descr="Barong_and_Kris_dance.jpg"/>
          <p:cNvPicPr>
            <a:picLocks noChangeAspect="1"/>
          </p:cNvPicPr>
          <p:nvPr/>
        </p:nvPicPr>
        <p:blipFill>
          <a:blip r:embed="rId4" cstate="print"/>
          <a:stretch>
            <a:fillRect/>
          </a:stretch>
        </p:blipFill>
        <p:spPr>
          <a:xfrm>
            <a:off x="7075488" y="2139950"/>
            <a:ext cx="1887537" cy="28416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Barong performance IMG_4941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5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rong.jpg"/>
          <p:cNvPicPr>
            <a:picLocks noChangeAspect="1"/>
          </p:cNvPicPr>
          <p:nvPr/>
        </p:nvPicPr>
        <p:blipFill>
          <a:blip r:embed="rId2" cstate="print"/>
          <a:srcRect r="2734"/>
          <a:stretch>
            <a:fillRect/>
          </a:stretch>
        </p:blipFill>
        <p:spPr>
          <a:xfrm>
            <a:off x="0" y="0"/>
            <a:ext cx="5580063" cy="5143500"/>
          </a:xfrm>
          <a:prstGeom prst="rect">
            <a:avLst/>
          </a:prstGeom>
          <a:ln>
            <a:noFill/>
          </a:ln>
          <a:effectLst>
            <a:outerShdw blurRad="292100" dist="139700" dir="2700000" algn="tl" rotWithShape="0">
              <a:srgbClr val="333333">
                <a:alpha val="65000"/>
              </a:srgbClr>
            </a:outerShdw>
          </a:effectLst>
        </p:spPr>
      </p:pic>
      <p:pic>
        <p:nvPicPr>
          <p:cNvPr id="3" name="Picture 2" descr="Barong_and_Kris_dance.jpg"/>
          <p:cNvPicPr>
            <a:picLocks noChangeAspect="1"/>
          </p:cNvPicPr>
          <p:nvPr/>
        </p:nvPicPr>
        <p:blipFill>
          <a:blip r:embed="rId3" cstate="print"/>
          <a:srcRect/>
          <a:stretch>
            <a:fillRect/>
          </a:stretch>
        </p:blipFill>
        <p:spPr bwMode="auto">
          <a:xfrm>
            <a:off x="5724525" y="-3175"/>
            <a:ext cx="3419475" cy="5146675"/>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rong-dancing.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10243" name="TextBox 5"/>
          <p:cNvSpPr txBox="1">
            <a:spLocks noChangeArrowheads="1"/>
          </p:cNvSpPr>
          <p:nvPr/>
        </p:nvSpPr>
        <p:spPr bwMode="auto">
          <a:xfrm>
            <a:off x="107950" y="700088"/>
            <a:ext cx="2087563" cy="3986212"/>
          </a:xfrm>
          <a:prstGeom prst="rect">
            <a:avLst/>
          </a:prstGeom>
          <a:noFill/>
          <a:ln w="9525">
            <a:noFill/>
            <a:miter lim="800000"/>
            <a:headEnd/>
            <a:tailEnd/>
          </a:ln>
        </p:spPr>
        <p:txBody>
          <a:bodyPr>
            <a:spAutoFit/>
          </a:bodyPr>
          <a:lstStyle/>
          <a:p>
            <a:pPr algn="just"/>
            <a:r>
              <a:rPr lang="en-US" sz="1100">
                <a:solidFill>
                  <a:srgbClr val="800606"/>
                </a:solidFill>
              </a:rPr>
              <a:t>Somebody can die or get seriously injured in a Barong dance. It is said that if Rangda's spell is too strong, a weak soldier may not be able to resist it, even with the help of Barong. He may end up hurting himself with his own keris.</a:t>
            </a:r>
          </a:p>
          <a:p>
            <a:pPr algn="just"/>
            <a:endParaRPr lang="en-US" sz="1100">
              <a:solidFill>
                <a:srgbClr val="800606"/>
              </a:solidFill>
            </a:endParaRPr>
          </a:p>
          <a:p>
            <a:pPr algn="just"/>
            <a:endParaRPr lang="en-US" sz="1100">
              <a:solidFill>
                <a:srgbClr val="800606"/>
              </a:solidFill>
            </a:endParaRPr>
          </a:p>
          <a:p>
            <a:pPr algn="just"/>
            <a:endParaRPr lang="en-US" sz="1100">
              <a:solidFill>
                <a:srgbClr val="800606"/>
              </a:solidFill>
            </a:endParaRPr>
          </a:p>
          <a:p>
            <a:pPr algn="just"/>
            <a:endParaRPr lang="en-US" sz="1100">
              <a:solidFill>
                <a:srgbClr val="800606"/>
              </a:solidFill>
            </a:endParaRPr>
          </a:p>
          <a:p>
            <a:pPr algn="just"/>
            <a:r>
              <a:rPr lang="vi-VN" sz="1100" i="1">
                <a:solidFill>
                  <a:srgbClr val="002060"/>
                </a:solidFill>
              </a:rPr>
              <a:t>Cineva poate muri sau se poate răni grav într-un dans Barong. Se spune că dacă vraja Rangda este prea puternică, un soldat slab nu poate fi capabil să reziste, nici chiar cu ajutorul lui Barong. El poate ajunge să se rănească cu propriul pumnal (keris).</a:t>
            </a:r>
          </a:p>
          <a:p>
            <a:pPr algn="just"/>
            <a:endParaRPr lang="en-US" sz="1100" i="1">
              <a:solidFill>
                <a:srgbClr val="002060"/>
              </a:solidFill>
            </a:endParaRPr>
          </a:p>
        </p:txBody>
      </p:sp>
    </p:spTree>
  </p:cSld>
  <p:clrMapOvr>
    <a:masterClrMapping/>
  </p:clrMapOvr>
  <p:transition spd="slow" advTm="1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rong-dance.jpg"/>
          <p:cNvPicPr>
            <a:picLocks noChangeAspect="1"/>
          </p:cNvPicPr>
          <p:nvPr/>
        </p:nvPicPr>
        <p:blipFill>
          <a:blip r:embed="rId2" cstate="print"/>
          <a:stretch>
            <a:fillRect/>
          </a:stretch>
        </p:blipFill>
        <p:spPr>
          <a:xfrm>
            <a:off x="1419225" y="0"/>
            <a:ext cx="7724775" cy="5143500"/>
          </a:xfrm>
          <a:prstGeom prst="rect">
            <a:avLst/>
          </a:prstGeom>
          <a:ln>
            <a:noFill/>
          </a:ln>
          <a:effectLst>
            <a:outerShdw blurRad="292100" dist="139700" dir="2700000" algn="tl" rotWithShape="0">
              <a:srgbClr val="333333">
                <a:alpha val="65000"/>
              </a:srgbClr>
            </a:outerShdw>
          </a:effectLst>
        </p:spPr>
      </p:pic>
      <p:pic>
        <p:nvPicPr>
          <p:cNvPr id="3" name="Picture 2" descr="Kris_bali.jpg"/>
          <p:cNvPicPr>
            <a:picLocks noChangeAspect="1"/>
          </p:cNvPicPr>
          <p:nvPr/>
        </p:nvPicPr>
        <p:blipFill>
          <a:blip r:embed="rId3" cstate="print"/>
          <a:srcRect l="10540" r="17585"/>
          <a:stretch>
            <a:fillRect/>
          </a:stretch>
        </p:blipFill>
        <p:spPr>
          <a:xfrm>
            <a:off x="107504" y="0"/>
            <a:ext cx="1224136" cy="5143500"/>
          </a:xfrm>
          <a:prstGeom prst="rect">
            <a:avLst/>
          </a:prstGeom>
          <a:ln>
            <a:noFill/>
          </a:ln>
          <a:effectLst>
            <a:outerShdw blurRad="292100" dist="139700" dir="2700000" algn="tl" rotWithShape="0">
              <a:srgbClr val="333333">
                <a:alpha val="65000"/>
              </a:srgbClr>
            </a:outerShdw>
          </a:effectLst>
        </p:spPr>
      </p:pic>
      <p:sp>
        <p:nvSpPr>
          <p:cNvPr id="4" name="TextBox 3"/>
          <p:cNvSpPr txBox="1">
            <a:spLocks noChangeArrowheads="1"/>
          </p:cNvSpPr>
          <p:nvPr/>
        </p:nvSpPr>
        <p:spPr bwMode="auto">
          <a:xfrm>
            <a:off x="0" y="4681835"/>
            <a:ext cx="755650" cy="461665"/>
          </a:xfrm>
          <a:prstGeom prst="rect">
            <a:avLst/>
          </a:prstGeom>
          <a:noFill/>
          <a:ln w="9525">
            <a:noFill/>
            <a:miter lim="800000"/>
            <a:headEnd/>
            <a:tailEnd/>
          </a:ln>
        </p:spPr>
        <p:txBody>
          <a:bodyPr>
            <a:spAutoFit/>
          </a:bodyPr>
          <a:lstStyle/>
          <a:p>
            <a:r>
              <a:rPr lang="en-US" sz="1200" dirty="0" smtClean="0">
                <a:solidFill>
                  <a:schemeClr val="bg1"/>
                </a:solidFill>
              </a:rPr>
              <a:t>Kris</a:t>
            </a:r>
          </a:p>
          <a:p>
            <a:r>
              <a:rPr lang="en-US" sz="1200" dirty="0" smtClean="0">
                <a:solidFill>
                  <a:schemeClr val="bg1"/>
                </a:solidFill>
              </a:rPr>
              <a:t>Bali</a:t>
            </a:r>
            <a:endParaRPr lang="fr-FR" sz="1200" dirty="0">
              <a:solidFill>
                <a:schemeClr val="bg1"/>
              </a:solidFill>
            </a:endParaRPr>
          </a:p>
        </p:txBody>
      </p:sp>
    </p:spTree>
  </p:cSld>
  <p:clrMapOvr>
    <a:masterClrMapping/>
  </p:clrMapOvr>
  <p:transition spd="slow"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rong 1.jpg"/>
          <p:cNvPicPr>
            <a:picLocks noChangeAspect="1"/>
          </p:cNvPicPr>
          <p:nvPr/>
        </p:nvPicPr>
        <p:blipFill>
          <a:blip r:embed="rId2" cstate="print"/>
          <a:stretch>
            <a:fillRect/>
          </a:stretch>
        </p:blipFill>
        <p:spPr>
          <a:xfrm>
            <a:off x="323850" y="0"/>
            <a:ext cx="8535988"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6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rong dance.jpg"/>
          <p:cNvPicPr>
            <a:picLocks noChangeAspect="1"/>
          </p:cNvPicPr>
          <p:nvPr/>
        </p:nvPicPr>
        <p:blipFill>
          <a:blip r:embed="rId2" cstate="print"/>
          <a:stretch>
            <a:fillRect/>
          </a:stretch>
        </p:blipFill>
        <p:spPr>
          <a:xfrm>
            <a:off x="176213" y="0"/>
            <a:ext cx="879157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rong performance IMG_4878.JPG"/>
          <p:cNvPicPr>
            <a:picLocks noChangeAspect="1"/>
          </p:cNvPicPr>
          <p:nvPr/>
        </p:nvPicPr>
        <p:blipFill>
          <a:blip r:embed="rId2" cstate="print"/>
          <a:stretch>
            <a:fillRect/>
          </a:stretch>
        </p:blipFill>
        <p:spPr>
          <a:xfrm>
            <a:off x="611188"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Barong performance IMG_4924.JPG"/>
          <p:cNvPicPr>
            <a:picLocks noChangeAspect="1"/>
          </p:cNvPicPr>
          <p:nvPr/>
        </p:nvPicPr>
        <p:blipFill>
          <a:blip r:embed="rId3" cstate="print"/>
          <a:stretch>
            <a:fillRect/>
          </a:stretch>
        </p:blipFill>
        <p:spPr>
          <a:xfrm>
            <a:off x="4716463" y="0"/>
            <a:ext cx="3857625" cy="5143500"/>
          </a:xfrm>
          <a:prstGeom prst="rect">
            <a:avLst/>
          </a:prstGeom>
          <a:ln>
            <a:noFill/>
          </a:ln>
          <a:effectLst>
            <a:outerShdw blurRad="292100" dist="139700" dir="2700000" algn="tl" rotWithShape="0">
              <a:srgbClr val="333333">
                <a:alpha val="65000"/>
              </a:srgbClr>
            </a:outerShdw>
          </a:effectLst>
        </p:spPr>
      </p:pic>
      <p:sp>
        <p:nvSpPr>
          <p:cNvPr id="14340" name="TextBox 3"/>
          <p:cNvSpPr txBox="1">
            <a:spLocks noChangeArrowheads="1"/>
          </p:cNvSpPr>
          <p:nvPr/>
        </p:nvSpPr>
        <p:spPr bwMode="auto">
          <a:xfrm>
            <a:off x="250825" y="1131888"/>
            <a:ext cx="252413" cy="1200150"/>
          </a:xfrm>
          <a:prstGeom prst="rect">
            <a:avLst/>
          </a:prstGeom>
          <a:noFill/>
          <a:ln w="9525">
            <a:noFill/>
            <a:miter lim="800000"/>
            <a:headEnd/>
            <a:tailEnd/>
          </a:ln>
        </p:spPr>
        <p:txBody>
          <a:bodyPr>
            <a:spAutoFit/>
          </a:bodyPr>
          <a:lstStyle/>
          <a:p>
            <a:r>
              <a:rPr lang="fr-FR" sz="1200">
                <a:solidFill>
                  <a:srgbClr val="800606"/>
                </a:solidFill>
              </a:rPr>
              <a:t>Barong</a:t>
            </a:r>
          </a:p>
        </p:txBody>
      </p:sp>
      <p:sp>
        <p:nvSpPr>
          <p:cNvPr id="14341" name="TextBox 4"/>
          <p:cNvSpPr txBox="1">
            <a:spLocks noChangeArrowheads="1"/>
          </p:cNvSpPr>
          <p:nvPr/>
        </p:nvSpPr>
        <p:spPr bwMode="auto">
          <a:xfrm>
            <a:off x="8604250" y="987425"/>
            <a:ext cx="252413" cy="1200150"/>
          </a:xfrm>
          <a:prstGeom prst="rect">
            <a:avLst/>
          </a:prstGeom>
          <a:noFill/>
          <a:ln w="9525">
            <a:noFill/>
            <a:miter lim="800000"/>
            <a:headEnd/>
            <a:tailEnd/>
          </a:ln>
        </p:spPr>
        <p:txBody>
          <a:bodyPr>
            <a:spAutoFit/>
          </a:bodyPr>
          <a:lstStyle/>
          <a:p>
            <a:r>
              <a:rPr lang="fr-FR" sz="1200">
                <a:solidFill>
                  <a:srgbClr val="800606"/>
                </a:solidFill>
              </a:rPr>
              <a:t>Rangda</a:t>
            </a:r>
          </a:p>
        </p:txBody>
      </p:sp>
      <p:pic>
        <p:nvPicPr>
          <p:cNvPr id="6" name="Picture 5" descr="Rangda Barong performance IMG_4913.JPG"/>
          <p:cNvPicPr>
            <a:picLocks noChangeAspect="1"/>
          </p:cNvPicPr>
          <p:nvPr/>
        </p:nvPicPr>
        <p:blipFill>
          <a:blip r:embed="rId4" cstate="print"/>
          <a:srcRect/>
          <a:stretch>
            <a:fillRect/>
          </a:stretch>
        </p:blipFill>
        <p:spPr bwMode="auto">
          <a:xfrm>
            <a:off x="0" y="0"/>
            <a:ext cx="9180513" cy="12241213"/>
          </a:xfrm>
          <a:prstGeom prst="rect">
            <a:avLst/>
          </a:prstGeom>
          <a:noFill/>
          <a:ln w="9525">
            <a:noFill/>
            <a:miter lim="800000"/>
            <a:headEnd/>
            <a:tailEnd/>
          </a:ln>
        </p:spPr>
      </p:pic>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0" fill="hold"/>
                                        <p:tgtEl>
                                          <p:spTgt spid="6"/>
                                        </p:tgtEl>
                                        <p:attrNameLst>
                                          <p:attrName>ppt_x</p:attrName>
                                        </p:attrNameLst>
                                      </p:cBhvr>
                                      <p:tavLst>
                                        <p:tav tm="0">
                                          <p:val>
                                            <p:strVal val="#ppt_x"/>
                                          </p:val>
                                        </p:tav>
                                        <p:tav tm="100000">
                                          <p:val>
                                            <p:strVal val="#ppt_x"/>
                                          </p:val>
                                        </p:tav>
                                      </p:tavLst>
                                    </p:anim>
                                    <p:anim calcmode="lin" valueType="num">
                                      <p:cBhvr additive="base">
                                        <p:cTn id="8" dur="15000" fill="hold"/>
                                        <p:tgtEl>
                                          <p:spTgt spid="6"/>
                                        </p:tgtEl>
                                        <p:attrNameLst>
                                          <p:attrName>ppt_y</p:attrName>
                                        </p:attrNameLst>
                                      </p:cBhvr>
                                      <p:tavLst>
                                        <p:tav tm="0">
                                          <p:val>
                                            <p:strVal val="0-#ppt_h/2"/>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5000" fill="hold"/>
                                        <p:tgtEl>
                                          <p:spTgt spid="6"/>
                                        </p:tgtEl>
                                        <p:attrNameLst>
                                          <p:attrName>ppt_w</p:attrName>
                                        </p:attrNameLst>
                                      </p:cBhvr>
                                      <p:tavLst>
                                        <p:tav tm="0">
                                          <p:val>
                                            <p:fltVal val="0"/>
                                          </p:val>
                                        </p:tav>
                                        <p:tav tm="100000">
                                          <p:val>
                                            <p:strVal val="#ppt_w"/>
                                          </p:val>
                                        </p:tav>
                                      </p:tavLst>
                                    </p:anim>
                                    <p:anim calcmode="lin" valueType="num">
                                      <p:cBhvr>
                                        <p:cTn id="12" dur="15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Barong performance IMG_4904.JPG"/>
          <p:cNvPicPr>
            <a:picLocks noChangeAspect="1"/>
          </p:cNvPicPr>
          <p:nvPr/>
        </p:nvPicPr>
        <p:blipFill>
          <a:blip r:embed="rId2" cstate="print"/>
          <a:srcRect/>
          <a:stretch>
            <a:fillRect/>
          </a:stretch>
        </p:blipFill>
        <p:spPr bwMode="auto">
          <a:xfrm>
            <a:off x="0" y="4763"/>
            <a:ext cx="9144000" cy="5133975"/>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Barong performance IMG_4931.JPG"/>
          <p:cNvPicPr>
            <a:picLocks noChangeAspect="1"/>
          </p:cNvPicPr>
          <p:nvPr/>
        </p:nvPicPr>
        <p:blipFill>
          <a:blip r:embed="rId2" cstate="print"/>
          <a:srcRect/>
          <a:stretch>
            <a:fillRect/>
          </a:stretch>
        </p:blipFill>
        <p:spPr bwMode="auto">
          <a:xfrm>
            <a:off x="1588" y="0"/>
            <a:ext cx="9140825"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alungan Day is celebrated every Budha Kliwon Dungulan.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17411" name="TextBox 5"/>
          <p:cNvSpPr txBox="1">
            <a:spLocks noChangeArrowheads="1"/>
          </p:cNvSpPr>
          <p:nvPr/>
        </p:nvSpPr>
        <p:spPr bwMode="auto">
          <a:xfrm>
            <a:off x="6948488" y="771525"/>
            <a:ext cx="2087562" cy="3646488"/>
          </a:xfrm>
          <a:prstGeom prst="rect">
            <a:avLst/>
          </a:prstGeom>
          <a:noFill/>
          <a:ln w="9525">
            <a:noFill/>
            <a:miter lim="800000"/>
            <a:headEnd/>
            <a:tailEnd/>
          </a:ln>
        </p:spPr>
        <p:txBody>
          <a:bodyPr>
            <a:spAutoFit/>
          </a:bodyPr>
          <a:lstStyle/>
          <a:p>
            <a:pPr algn="just"/>
            <a:r>
              <a:rPr lang="en-US" sz="1100">
                <a:solidFill>
                  <a:srgbClr val="800606"/>
                </a:solidFill>
              </a:rPr>
              <a:t>The masks of Barong and Rangda are considered sacred items, and before they are brought out, a priest must be present to offer blessings by sprinkling them with holy water taken from Mount Agung, and offerrings must be presented.</a:t>
            </a:r>
          </a:p>
          <a:p>
            <a:pPr algn="just"/>
            <a:endParaRPr lang="en-US" sz="1100">
              <a:solidFill>
                <a:srgbClr val="800606"/>
              </a:solidFill>
            </a:endParaRPr>
          </a:p>
          <a:p>
            <a:pPr algn="just"/>
            <a:endParaRPr lang="en-US" sz="1100">
              <a:solidFill>
                <a:srgbClr val="800606"/>
              </a:solidFill>
            </a:endParaRPr>
          </a:p>
          <a:p>
            <a:pPr algn="just"/>
            <a:endParaRPr lang="en-US" sz="1100">
              <a:solidFill>
                <a:srgbClr val="800606"/>
              </a:solidFill>
            </a:endParaRPr>
          </a:p>
          <a:p>
            <a:pPr algn="just"/>
            <a:r>
              <a:rPr lang="vi-VN" sz="1100" i="1">
                <a:solidFill>
                  <a:srgbClr val="002060"/>
                </a:solidFill>
              </a:rPr>
              <a:t>Măştile de Barong </a:t>
            </a:r>
            <a:r>
              <a:rPr lang="ro-RO" sz="1100" i="1">
                <a:solidFill>
                  <a:srgbClr val="002060"/>
                </a:solidFill>
              </a:rPr>
              <a:t>ş</a:t>
            </a:r>
            <a:r>
              <a:rPr lang="vi-VN" sz="1100" i="1">
                <a:solidFill>
                  <a:srgbClr val="002060"/>
                </a:solidFill>
              </a:rPr>
              <a:t>i Rangda sunt considerate obiecte sacre, </a:t>
            </a:r>
            <a:r>
              <a:rPr lang="ro-RO" sz="1100" i="1">
                <a:solidFill>
                  <a:srgbClr val="002060"/>
                </a:solidFill>
              </a:rPr>
              <a:t>ş</a:t>
            </a:r>
            <a:r>
              <a:rPr lang="vi-VN" sz="1100" i="1">
                <a:solidFill>
                  <a:srgbClr val="002060"/>
                </a:solidFill>
              </a:rPr>
              <a:t>i înainte de a fi scoase afară, un preot trebuie să fie prezent pentru a le binecuvânta prin stropirea cu apă sfinţită luată de la Muntele Agung, şi trebuie aduse ofrande.</a:t>
            </a:r>
          </a:p>
        </p:txBody>
      </p:sp>
    </p:spTree>
  </p:cSld>
  <p:clrMapOvr>
    <a:masterClrMapping/>
  </p:clrMapOvr>
  <p:transition spd="slow" advTm="15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Rautenstrauch-Joest-Museum_-_Barong-247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donesia_Bali_Denpasar_BarongDance.jpg"/>
          <p:cNvPicPr>
            <a:picLocks noChangeAspect="1"/>
          </p:cNvPicPr>
          <p:nvPr/>
        </p:nvPicPr>
        <p:blipFill>
          <a:blip r:embed="rId2" cstate="print"/>
          <a:stretch>
            <a:fillRect/>
          </a:stretch>
        </p:blipFill>
        <p:spPr>
          <a:xfrm>
            <a:off x="5364163" y="0"/>
            <a:ext cx="3429000" cy="5143500"/>
          </a:xfrm>
          <a:prstGeom prst="rect">
            <a:avLst/>
          </a:prstGeom>
          <a:ln>
            <a:noFill/>
          </a:ln>
          <a:effectLst>
            <a:outerShdw blurRad="292100" dist="139700" dir="2700000" algn="tl" rotWithShape="0">
              <a:srgbClr val="333333">
                <a:alpha val="65000"/>
              </a:srgbClr>
            </a:outerShdw>
          </a:effectLst>
        </p:spPr>
      </p:pic>
      <p:pic>
        <p:nvPicPr>
          <p:cNvPr id="3" name="Picture 2" descr="P1050670.JPG"/>
          <p:cNvPicPr>
            <a:picLocks noChangeAspect="1"/>
          </p:cNvPicPr>
          <p:nvPr/>
        </p:nvPicPr>
        <p:blipFill>
          <a:blip r:embed="rId3" cstate="print"/>
          <a:stretch>
            <a:fillRect/>
          </a:stretch>
        </p:blipFill>
        <p:spPr>
          <a:xfrm>
            <a:off x="827088" y="0"/>
            <a:ext cx="3857625" cy="5143500"/>
          </a:xfrm>
          <a:prstGeom prst="rect">
            <a:avLst/>
          </a:prstGeom>
          <a:ln>
            <a:noFill/>
          </a:ln>
          <a:effectLst>
            <a:outerShdw blurRad="292100" dist="139700" dir="2700000" algn="tl" rotWithShape="0">
              <a:srgbClr val="333333">
                <a:alpha val="65000"/>
              </a:srgbClr>
            </a:outerShdw>
          </a:effectLst>
        </p:spPr>
      </p:pic>
      <p:sp>
        <p:nvSpPr>
          <p:cNvPr id="19460" name="TextBox 3"/>
          <p:cNvSpPr txBox="1">
            <a:spLocks noChangeArrowheads="1"/>
          </p:cNvSpPr>
          <p:nvPr/>
        </p:nvSpPr>
        <p:spPr bwMode="auto">
          <a:xfrm>
            <a:off x="0" y="4803775"/>
            <a:ext cx="755650" cy="277813"/>
          </a:xfrm>
          <a:prstGeom prst="rect">
            <a:avLst/>
          </a:prstGeom>
          <a:noFill/>
          <a:ln w="9525">
            <a:noFill/>
            <a:miter lim="800000"/>
            <a:headEnd/>
            <a:tailEnd/>
          </a:ln>
        </p:spPr>
        <p:txBody>
          <a:bodyPr>
            <a:spAutoFit/>
          </a:bodyPr>
          <a:lstStyle/>
          <a:p>
            <a:r>
              <a:rPr lang="en-US" sz="1200">
                <a:solidFill>
                  <a:srgbClr val="800606"/>
                </a:solidFill>
              </a:rPr>
              <a:t>Rangda</a:t>
            </a:r>
            <a:endParaRPr lang="fr-FR" sz="1200"/>
          </a:p>
        </p:txBody>
      </p:sp>
    </p:spTree>
  </p:cSld>
  <p:clrMapOvr>
    <a:masterClrMapping/>
  </p:clrMapOvr>
  <p:transition spd="slow" advTm="7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n-the-stage.jpg"/>
          <p:cNvPicPr>
            <a:picLocks noChangeAspect="1"/>
          </p:cNvPicPr>
          <p:nvPr/>
        </p:nvPicPr>
        <p:blipFill>
          <a:blip r:embed="rId2" cstate="print"/>
          <a:stretch>
            <a:fillRect/>
          </a:stretch>
        </p:blipFill>
        <p:spPr>
          <a:xfrm>
            <a:off x="0" y="0"/>
            <a:ext cx="6081713" cy="5143500"/>
          </a:xfrm>
          <a:prstGeom prst="rect">
            <a:avLst/>
          </a:prstGeom>
          <a:ln>
            <a:noFill/>
          </a:ln>
          <a:effectLst>
            <a:outerShdw blurRad="292100" dist="139700" dir="2700000" algn="tl" rotWithShape="0">
              <a:srgbClr val="333333">
                <a:alpha val="65000"/>
              </a:srgbClr>
            </a:outerShdw>
          </a:effectLst>
        </p:spPr>
      </p:pic>
      <p:sp>
        <p:nvSpPr>
          <p:cNvPr id="20483" name="TextBox 5"/>
          <p:cNvSpPr txBox="1">
            <a:spLocks noChangeArrowheads="1"/>
          </p:cNvSpPr>
          <p:nvPr/>
        </p:nvSpPr>
        <p:spPr bwMode="auto">
          <a:xfrm>
            <a:off x="6156325" y="1276350"/>
            <a:ext cx="2879725" cy="3476625"/>
          </a:xfrm>
          <a:prstGeom prst="rect">
            <a:avLst/>
          </a:prstGeom>
          <a:noFill/>
          <a:ln w="9525">
            <a:noFill/>
            <a:miter lim="800000"/>
            <a:headEnd/>
            <a:tailEnd/>
          </a:ln>
        </p:spPr>
        <p:txBody>
          <a:bodyPr>
            <a:spAutoFit/>
          </a:bodyPr>
          <a:lstStyle/>
          <a:p>
            <a:pPr algn="just"/>
            <a:r>
              <a:rPr lang="en-US" sz="1100">
                <a:solidFill>
                  <a:srgbClr val="800606"/>
                </a:solidFill>
              </a:rPr>
              <a:t>Barong is a lion-like creature and character in the mythology of Bali, Indonesia. He is the king of the spirits, leader of the hosts of good, and enemy of Rangda, the demon queen and mother of all spirit guarders in the mythological traditions of Bali. The battle between Barong and Rangda is featured in Barong dance to represent the eternal battle between good and evil</a:t>
            </a:r>
          </a:p>
          <a:p>
            <a:pPr algn="just"/>
            <a:endParaRPr lang="en-US" sz="1100">
              <a:solidFill>
                <a:srgbClr val="800606"/>
              </a:solidFill>
            </a:endParaRPr>
          </a:p>
          <a:p>
            <a:pPr algn="just"/>
            <a:endParaRPr lang="en-US" sz="1100">
              <a:solidFill>
                <a:srgbClr val="800606"/>
              </a:solidFill>
            </a:endParaRPr>
          </a:p>
          <a:p>
            <a:pPr algn="just"/>
            <a:endParaRPr lang="en-US" sz="1100">
              <a:solidFill>
                <a:srgbClr val="800606"/>
              </a:solidFill>
            </a:endParaRPr>
          </a:p>
          <a:p>
            <a:pPr algn="just"/>
            <a:r>
              <a:rPr lang="vi-VN" sz="1100" i="1">
                <a:solidFill>
                  <a:srgbClr val="002060"/>
                </a:solidFill>
              </a:rPr>
              <a:t>Barong este o creatură mitologică balineză asemănătoare unui leu. El este regele spiritelor, şeful forţelor binelui, </a:t>
            </a:r>
            <a:r>
              <a:rPr lang="ro-RO" sz="1100" i="1">
                <a:solidFill>
                  <a:srgbClr val="002060"/>
                </a:solidFill>
              </a:rPr>
              <a:t>ş</a:t>
            </a:r>
            <a:r>
              <a:rPr lang="vi-VN" sz="1100" i="1">
                <a:solidFill>
                  <a:srgbClr val="002060"/>
                </a:solidFill>
              </a:rPr>
              <a:t>i du</a:t>
            </a:r>
            <a:r>
              <a:rPr lang="ro-RO" sz="1100" i="1">
                <a:solidFill>
                  <a:srgbClr val="002060"/>
                </a:solidFill>
              </a:rPr>
              <a:t>ş</a:t>
            </a:r>
            <a:r>
              <a:rPr lang="vi-VN" sz="1100" i="1">
                <a:solidFill>
                  <a:srgbClr val="002060"/>
                </a:solidFill>
              </a:rPr>
              <a:t>manul lui Rangda, regina demon </a:t>
            </a:r>
            <a:r>
              <a:rPr lang="ro-RO" sz="1100" i="1">
                <a:solidFill>
                  <a:srgbClr val="002060"/>
                </a:solidFill>
              </a:rPr>
              <a:t>ş</a:t>
            </a:r>
            <a:r>
              <a:rPr lang="vi-VN" sz="1100" i="1">
                <a:solidFill>
                  <a:srgbClr val="002060"/>
                </a:solidFill>
              </a:rPr>
              <a:t>i mama tuturor duhurilor rele din tradi</a:t>
            </a:r>
            <a:r>
              <a:rPr lang="ro-RO" sz="1100" i="1">
                <a:solidFill>
                  <a:srgbClr val="002060"/>
                </a:solidFill>
              </a:rPr>
              <a:t>ţ</a:t>
            </a:r>
            <a:r>
              <a:rPr lang="vi-VN" sz="1100" i="1">
                <a:solidFill>
                  <a:srgbClr val="002060"/>
                </a:solidFill>
              </a:rPr>
              <a:t>iile mitologice din Bali. Lupta dintre Barong </a:t>
            </a:r>
            <a:r>
              <a:rPr lang="ro-RO" sz="1100" i="1">
                <a:solidFill>
                  <a:srgbClr val="002060"/>
                </a:solidFill>
              </a:rPr>
              <a:t>ş</a:t>
            </a:r>
            <a:r>
              <a:rPr lang="vi-VN" sz="1100" i="1">
                <a:solidFill>
                  <a:srgbClr val="002060"/>
                </a:solidFill>
              </a:rPr>
              <a:t>i Rangda este prezentată în dansul Barong pentru a ilustra lupta eternă dintre bine </a:t>
            </a:r>
            <a:r>
              <a:rPr lang="ro-RO" sz="1100" i="1">
                <a:solidFill>
                  <a:srgbClr val="002060"/>
                </a:solidFill>
              </a:rPr>
              <a:t>ş</a:t>
            </a:r>
            <a:r>
              <a:rPr lang="vi-VN" sz="1100" i="1">
                <a:solidFill>
                  <a:srgbClr val="002060"/>
                </a:solidFill>
              </a:rPr>
              <a:t>i rău</a:t>
            </a:r>
          </a:p>
        </p:txBody>
      </p:sp>
    </p:spTree>
  </p:cSld>
  <p:clrMapOvr>
    <a:masterClrMapping/>
  </p:clrMapOvr>
  <p:transition spd="slow" advTm="18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P105066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TextBox 2"/>
          <p:cNvSpPr txBox="1"/>
          <p:nvPr/>
        </p:nvSpPr>
        <p:spPr>
          <a:xfrm>
            <a:off x="0" y="4803775"/>
            <a:ext cx="755650" cy="277813"/>
          </a:xfrm>
          <a:prstGeom prst="rect">
            <a:avLst/>
          </a:prstGeom>
          <a:noFill/>
        </p:spPr>
        <p:txBody>
          <a:bodyPr>
            <a:spAutoFit/>
          </a:bodyPr>
          <a:lstStyle/>
          <a:p>
            <a:pPr>
              <a:defRPr/>
            </a:pPr>
            <a:r>
              <a:rPr lang="en-US" sz="1200" dirty="0">
                <a:solidFill>
                  <a:schemeClr val="bg1">
                    <a:lumMod val="75000"/>
                  </a:schemeClr>
                </a:solidFill>
              </a:rPr>
              <a:t>Barong</a:t>
            </a:r>
            <a:endParaRPr lang="fr-FR" sz="1200" dirty="0">
              <a:solidFill>
                <a:schemeClr val="bg1">
                  <a:lumMod val="75000"/>
                </a:schemeClr>
              </a:solidFill>
            </a:endParaRPr>
          </a:p>
        </p:txBody>
      </p:sp>
    </p:spTree>
  </p:cSld>
  <p:clrMapOvr>
    <a:masterClrMapping/>
  </p:clrMapOvr>
  <p:transition spd="slow" advTm="5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50669.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22531" name="Picture 2" descr="P1050671.JPG"/>
          <p:cNvPicPr>
            <a:picLocks noChangeAspect="1"/>
          </p:cNvPicPr>
          <p:nvPr/>
        </p:nvPicPr>
        <p:blipFill>
          <a:blip r:embed="rId3" cstate="print"/>
          <a:srcRect l="22716" r="44217"/>
          <a:stretch>
            <a:fillRect/>
          </a:stretch>
        </p:blipFill>
        <p:spPr bwMode="auto">
          <a:xfrm>
            <a:off x="6875463" y="0"/>
            <a:ext cx="2268537" cy="5143500"/>
          </a:xfrm>
          <a:prstGeom prst="rect">
            <a:avLst/>
          </a:prstGeom>
          <a:noFill/>
          <a:ln w="9525">
            <a:noFill/>
            <a:miter lim="800000"/>
            <a:headEnd/>
            <a:tailEnd/>
          </a:ln>
        </p:spPr>
      </p:pic>
      <p:pic>
        <p:nvPicPr>
          <p:cNvPr id="4" name="Picture 3" descr="P1050671.JPG"/>
          <p:cNvPicPr>
            <a:picLocks noChangeAspect="1"/>
          </p:cNvPicPr>
          <p:nvPr/>
        </p:nvPicPr>
        <p:blipFill>
          <a:blip r:embed="rId4" cstate="print"/>
          <a:srcRect l="1569"/>
          <a:stretch>
            <a:fillRect/>
          </a:stretch>
        </p:blipFill>
        <p:spPr bwMode="auto">
          <a:xfrm>
            <a:off x="0" y="0"/>
            <a:ext cx="6750050" cy="5143500"/>
          </a:xfrm>
          <a:prstGeom prst="rect">
            <a:avLst/>
          </a:prstGeom>
          <a:noFill/>
          <a:ln w="9525">
            <a:noFill/>
            <a:miter lim="800000"/>
            <a:headEnd/>
            <a:tailEnd/>
          </a:ln>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afterEffect">
                                  <p:stCondLst>
                                    <p:cond delay="4500"/>
                                  </p:stCondLst>
                                  <p:childTnLst>
                                    <p:animEffect transition="out" filter="wheel(8)">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par>
                                <p:cTn id="8" presetID="8" presetClass="entr" presetSubtype="32" fill="hold" nodeType="withEffect">
                                  <p:stCondLst>
                                    <p:cond delay="450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P105067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P1040818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amelan 89.jpg"/>
          <p:cNvPicPr>
            <a:picLocks noChangeAspect="1"/>
          </p:cNvPicPr>
          <p:nvPr/>
        </p:nvPicPr>
        <p:blipFill>
          <a:blip r:embed="rId2" cstate="print"/>
          <a:stretch>
            <a:fillRect/>
          </a:stretch>
        </p:blipFill>
        <p:spPr>
          <a:xfrm>
            <a:off x="179388" y="123825"/>
            <a:ext cx="5003800" cy="3635375"/>
          </a:xfrm>
          <a:prstGeom prst="rect">
            <a:avLst/>
          </a:prstGeom>
          <a:ln>
            <a:noFill/>
          </a:ln>
          <a:effectLst>
            <a:outerShdw blurRad="292100" dist="139700" dir="2700000" algn="tl" rotWithShape="0">
              <a:srgbClr val="333333">
                <a:alpha val="65000"/>
              </a:srgbClr>
            </a:outerShdw>
          </a:effectLst>
        </p:spPr>
      </p:pic>
      <p:pic>
        <p:nvPicPr>
          <p:cNvPr id="25603" name="Picture 3" descr="3352282533_f86a01624c.jpg"/>
          <p:cNvPicPr>
            <a:picLocks noChangeAspect="1"/>
          </p:cNvPicPr>
          <p:nvPr/>
        </p:nvPicPr>
        <p:blipFill>
          <a:blip r:embed="rId3" cstate="print"/>
          <a:srcRect/>
          <a:stretch>
            <a:fillRect/>
          </a:stretch>
        </p:blipFill>
        <p:spPr bwMode="auto">
          <a:xfrm>
            <a:off x="5286375" y="0"/>
            <a:ext cx="3857625" cy="5143500"/>
          </a:xfrm>
          <a:prstGeom prst="rect">
            <a:avLst/>
          </a:prstGeom>
          <a:noFill/>
          <a:ln w="9525">
            <a:noFill/>
            <a:miter lim="800000"/>
            <a:headEnd/>
            <a:tailEnd/>
          </a:ln>
        </p:spPr>
      </p:pic>
      <p:sp>
        <p:nvSpPr>
          <p:cNvPr id="25604" name="TextBox 4"/>
          <p:cNvSpPr txBox="1">
            <a:spLocks noChangeArrowheads="1"/>
          </p:cNvSpPr>
          <p:nvPr/>
        </p:nvSpPr>
        <p:spPr bwMode="auto">
          <a:xfrm>
            <a:off x="71438" y="3867150"/>
            <a:ext cx="5148262" cy="1016000"/>
          </a:xfrm>
          <a:prstGeom prst="rect">
            <a:avLst/>
          </a:prstGeom>
          <a:noFill/>
          <a:ln w="9525">
            <a:noFill/>
            <a:miter lim="800000"/>
            <a:headEnd/>
            <a:tailEnd/>
          </a:ln>
        </p:spPr>
        <p:txBody>
          <a:bodyPr>
            <a:spAutoFit/>
          </a:bodyPr>
          <a:lstStyle/>
          <a:p>
            <a:pPr algn="just"/>
            <a:r>
              <a:rPr lang="en-US" sz="1200" i="1">
                <a:solidFill>
                  <a:srgbClr val="002060"/>
                </a:solidFill>
              </a:rPr>
              <a:t>Cuvântul Gamelan defineşte orchestrele tradiţionale din Indonezia. </a:t>
            </a:r>
            <a:r>
              <a:rPr lang="it-IT" sz="1200" i="1">
                <a:solidFill>
                  <a:srgbClr val="002060"/>
                </a:solidFill>
              </a:rPr>
              <a:t>În general cea mai mare parte a instrumentelor din componenţa lor sunt instrumente de percuţie precum cele asemănătoare xilofonului/marimbafonului sau vibrafonului. </a:t>
            </a:r>
            <a:r>
              <a:rPr lang="en-US" sz="1200" i="1">
                <a:solidFill>
                  <a:srgbClr val="002060"/>
                </a:solidFill>
              </a:rPr>
              <a:t>Uneori în componenţa acestor orchestra se găsesc şi cântăreţi</a:t>
            </a:r>
            <a:endParaRPr lang="fr-FR" sz="1200" i="1">
              <a:solidFill>
                <a:srgbClr val="002060"/>
              </a:solidFill>
            </a:endParaRPr>
          </a:p>
        </p:txBody>
      </p:sp>
    </p:spTree>
  </p:cSld>
  <p:clrMapOvr>
    <a:masterClrMapping/>
  </p:clrMapOvr>
  <p:transition spd="slow" advTm="16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are-balinese-court-music.jpg"/>
          <p:cNvPicPr>
            <a:picLocks noChangeAspect="1"/>
          </p:cNvPicPr>
          <p:nvPr/>
        </p:nvPicPr>
        <p:blipFill>
          <a:blip r:embed="rId2" cstate="print"/>
          <a:srcRect l="2618"/>
          <a:stretch>
            <a:fillRect/>
          </a:stretch>
        </p:blipFill>
        <p:spPr>
          <a:xfrm>
            <a:off x="0" y="0"/>
            <a:ext cx="6678613" cy="5143500"/>
          </a:xfrm>
          <a:prstGeom prst="rect">
            <a:avLst/>
          </a:prstGeom>
          <a:ln>
            <a:noFill/>
          </a:ln>
          <a:effectLst>
            <a:outerShdw blurRad="292100" dist="139700" dir="2700000" algn="tl" rotWithShape="0">
              <a:srgbClr val="333333">
                <a:alpha val="65000"/>
              </a:srgbClr>
            </a:outerShdw>
          </a:effectLst>
        </p:spPr>
      </p:pic>
      <p:sp>
        <p:nvSpPr>
          <p:cNvPr id="26627" name="TextBox 2"/>
          <p:cNvSpPr txBox="1">
            <a:spLocks noChangeArrowheads="1"/>
          </p:cNvSpPr>
          <p:nvPr/>
        </p:nvSpPr>
        <p:spPr bwMode="auto">
          <a:xfrm>
            <a:off x="6732588" y="3148013"/>
            <a:ext cx="2339975" cy="1938337"/>
          </a:xfrm>
          <a:prstGeom prst="rect">
            <a:avLst/>
          </a:prstGeom>
          <a:noFill/>
          <a:ln w="9525">
            <a:noFill/>
            <a:miter lim="800000"/>
            <a:headEnd/>
            <a:tailEnd/>
          </a:ln>
        </p:spPr>
        <p:txBody>
          <a:bodyPr>
            <a:spAutoFit/>
          </a:bodyPr>
          <a:lstStyle/>
          <a:p>
            <a:pPr algn="just"/>
            <a:r>
              <a:rPr lang="en-US" sz="1200">
                <a:solidFill>
                  <a:srgbClr val="800606"/>
                </a:solidFill>
              </a:rPr>
              <a:t>A gamelan is a musical ensemble from Indonesia, typically from the islands of Bali or Java, featuring a variety of instruments such as metallophones, drums and xylophones, gongs; bamboo flutes, bowed and plucked strings. Vocalists may also be included. </a:t>
            </a:r>
            <a:endParaRPr lang="fr-FR" sz="1200">
              <a:solidFill>
                <a:srgbClr val="800606"/>
              </a:solidFill>
            </a:endParaRPr>
          </a:p>
        </p:txBody>
      </p:sp>
      <p:pic>
        <p:nvPicPr>
          <p:cNvPr id="4" name="Picture 3" descr="gamelan - reyong.jpg"/>
          <p:cNvPicPr>
            <a:picLocks noChangeAspect="1"/>
          </p:cNvPicPr>
          <p:nvPr/>
        </p:nvPicPr>
        <p:blipFill>
          <a:blip r:embed="rId3" cstate="print"/>
          <a:stretch>
            <a:fillRect/>
          </a:stretch>
        </p:blipFill>
        <p:spPr>
          <a:xfrm>
            <a:off x="7164388" y="339725"/>
            <a:ext cx="1501775" cy="22479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romo-pic.jpg"/>
          <p:cNvPicPr>
            <a:picLocks noChangeAspect="1"/>
          </p:cNvPicPr>
          <p:nvPr/>
        </p:nvPicPr>
        <p:blipFill>
          <a:blip r:embed="rId2" cstate="print"/>
          <a:srcRect/>
          <a:stretch>
            <a:fillRect/>
          </a:stretch>
        </p:blipFill>
        <p:spPr bwMode="auto">
          <a:xfrm>
            <a:off x="0" y="0"/>
            <a:ext cx="12630150" cy="5143500"/>
          </a:xfrm>
          <a:prstGeom prst="rect">
            <a:avLst/>
          </a:prstGeom>
          <a:noFill/>
          <a:ln w="9525">
            <a:noFill/>
            <a:miter lim="800000"/>
            <a:headEnd/>
            <a:tailEnd/>
          </a:ln>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2500"/>
                                  </p:stCondLst>
                                  <p:childTnLst>
                                    <p:animMotion origin="layout" path="M 5E-6 -4.36863E-6 L -0.3481 -4.36863E-6 " pathEditMode="relative" rAng="0" ptsTypes="AA">
                                      <p:cBhvr>
                                        <p:cTn id="6" dur="5000" fill="hold"/>
                                        <p:tgtEl>
                                          <p:spTgt spid="2"/>
                                        </p:tgtEl>
                                        <p:attrNameLst>
                                          <p:attrName>ppt_x</p:attrName>
                                          <p:attrName>ppt_y</p:attrName>
                                        </p:attrNameLst>
                                      </p:cBhvr>
                                      <p:rCtr x="-17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11flute.jpg"/>
          <p:cNvPicPr>
            <a:picLocks noChangeAspect="1"/>
          </p:cNvPicPr>
          <p:nvPr/>
        </p:nvPicPr>
        <p:blipFill>
          <a:blip r:embed="rId2" cstate="print"/>
          <a:srcRect/>
          <a:stretch>
            <a:fillRect/>
          </a:stretch>
        </p:blipFill>
        <p:spPr bwMode="auto">
          <a:xfrm>
            <a:off x="3478213" y="0"/>
            <a:ext cx="5665787" cy="5143500"/>
          </a:xfrm>
          <a:prstGeom prst="rect">
            <a:avLst/>
          </a:prstGeom>
          <a:noFill/>
          <a:ln w="9525">
            <a:noFill/>
            <a:miter lim="800000"/>
            <a:headEnd/>
            <a:tailEnd/>
          </a:ln>
        </p:spPr>
      </p:pic>
      <p:pic>
        <p:nvPicPr>
          <p:cNvPr id="4" name="Picture 3" descr="Gamelan bali.jpg"/>
          <p:cNvPicPr>
            <a:picLocks noChangeAspect="1"/>
          </p:cNvPicPr>
          <p:nvPr/>
        </p:nvPicPr>
        <p:blipFill>
          <a:blip r:embed="rId3" cstate="print"/>
          <a:stretch>
            <a:fillRect/>
          </a:stretch>
        </p:blipFill>
        <p:spPr>
          <a:xfrm>
            <a:off x="107950" y="195263"/>
            <a:ext cx="3248025" cy="2447925"/>
          </a:xfrm>
          <a:prstGeom prst="rect">
            <a:avLst/>
          </a:prstGeom>
          <a:ln>
            <a:noFill/>
          </a:ln>
          <a:effectLst>
            <a:outerShdw blurRad="292100" dist="139700" dir="2700000" algn="tl" rotWithShape="0">
              <a:srgbClr val="333333">
                <a:alpha val="65000"/>
              </a:srgbClr>
            </a:outerShdw>
          </a:effectLst>
        </p:spPr>
      </p:pic>
      <p:sp>
        <p:nvSpPr>
          <p:cNvPr id="28676" name="TextBox 4"/>
          <p:cNvSpPr txBox="1">
            <a:spLocks noChangeArrowheads="1"/>
          </p:cNvSpPr>
          <p:nvPr/>
        </p:nvSpPr>
        <p:spPr bwMode="auto">
          <a:xfrm>
            <a:off x="179388" y="3579813"/>
            <a:ext cx="3168650" cy="1384300"/>
          </a:xfrm>
          <a:prstGeom prst="rect">
            <a:avLst/>
          </a:prstGeom>
          <a:noFill/>
          <a:ln w="9525">
            <a:noFill/>
            <a:miter lim="800000"/>
            <a:headEnd/>
            <a:tailEnd/>
          </a:ln>
        </p:spPr>
        <p:txBody>
          <a:bodyPr>
            <a:spAutoFit/>
          </a:bodyPr>
          <a:lstStyle/>
          <a:p>
            <a:pPr algn="just"/>
            <a:r>
              <a:rPr lang="en-US" sz="1200">
                <a:solidFill>
                  <a:srgbClr val="800606"/>
                </a:solidFill>
              </a:rPr>
              <a:t>The term gamelan refers more to the set of instruments than to the players of those instruments. A gamelan is a set of instruments as a distinct entity, built and tuned to stay together — instruments from different gamelan are generally not interchangeable.</a:t>
            </a:r>
            <a:endParaRPr lang="fr-FR" sz="1200">
              <a:solidFill>
                <a:srgbClr val="800606"/>
              </a:solidFill>
            </a:endParaRPr>
          </a:p>
        </p:txBody>
      </p:sp>
    </p:spTree>
  </p:cSld>
  <p:clrMapOvr>
    <a:masterClrMapping/>
  </p:clrMapOvr>
  <p:transition spd="slow" advTm="14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11music2.jpg"/>
          <p:cNvPicPr>
            <a:picLocks noChangeAspect="1"/>
          </p:cNvPicPr>
          <p:nvPr/>
        </p:nvPicPr>
        <p:blipFill>
          <a:blip r:embed="rId2" cstate="print"/>
          <a:srcRect/>
          <a:stretch>
            <a:fillRect/>
          </a:stretch>
        </p:blipFill>
        <p:spPr bwMode="auto">
          <a:xfrm>
            <a:off x="0" y="4763"/>
            <a:ext cx="9144000" cy="51339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11music3.jpg"/>
          <p:cNvPicPr>
            <a:picLocks noChangeAspect="1"/>
          </p:cNvPicPr>
          <p:nvPr/>
        </p:nvPicPr>
        <p:blipFill>
          <a:blip r:embed="rId2" cstate="print"/>
          <a:srcRect/>
          <a:stretch>
            <a:fillRect/>
          </a:stretch>
        </p:blipFill>
        <p:spPr bwMode="auto">
          <a:xfrm>
            <a:off x="2259013" y="0"/>
            <a:ext cx="6884987" cy="5143500"/>
          </a:xfrm>
          <a:prstGeom prst="rect">
            <a:avLst/>
          </a:prstGeom>
          <a:noFill/>
          <a:ln w="9525">
            <a:noFill/>
            <a:miter lim="800000"/>
            <a:headEnd/>
            <a:tailEnd/>
          </a:ln>
        </p:spPr>
      </p:pic>
      <p:pic>
        <p:nvPicPr>
          <p:cNvPr id="3" name="Picture 2" descr="gamelan3.jpg"/>
          <p:cNvPicPr>
            <a:picLocks noChangeAspect="1"/>
          </p:cNvPicPr>
          <p:nvPr/>
        </p:nvPicPr>
        <p:blipFill>
          <a:blip r:embed="rId3" cstate="print"/>
          <a:stretch>
            <a:fillRect/>
          </a:stretch>
        </p:blipFill>
        <p:spPr>
          <a:xfrm>
            <a:off x="107950" y="71438"/>
            <a:ext cx="2062163" cy="2571750"/>
          </a:xfrm>
          <a:prstGeom prst="rect">
            <a:avLst/>
          </a:prstGeom>
          <a:ln>
            <a:noFill/>
          </a:ln>
          <a:effectLst>
            <a:outerShdw blurRad="292100" dist="139700" dir="2700000" algn="tl" rotWithShape="0">
              <a:srgbClr val="333333">
                <a:alpha val="65000"/>
              </a:srgbClr>
            </a:outerShdw>
          </a:effectLst>
        </p:spPr>
      </p:pic>
      <p:pic>
        <p:nvPicPr>
          <p:cNvPr id="4" name="Picture 3" descr="gamelan-bonang-closeup.jpg"/>
          <p:cNvPicPr>
            <a:picLocks noChangeAspect="1"/>
          </p:cNvPicPr>
          <p:nvPr/>
        </p:nvPicPr>
        <p:blipFill>
          <a:blip r:embed="rId4" cstate="print"/>
          <a:stretch>
            <a:fillRect/>
          </a:stretch>
        </p:blipFill>
        <p:spPr>
          <a:xfrm>
            <a:off x="107950" y="2895600"/>
            <a:ext cx="2044700" cy="183673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6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li047.jpg"/>
          <p:cNvPicPr>
            <a:picLocks noChangeAspect="1"/>
          </p:cNvPicPr>
          <p:nvPr/>
        </p:nvPicPr>
        <p:blipFill>
          <a:blip r:embed="rId2" cstate="print"/>
          <a:stretch>
            <a:fillRect/>
          </a:stretch>
        </p:blipFill>
        <p:spPr>
          <a:xfrm>
            <a:off x="0" y="0"/>
            <a:ext cx="5449888" cy="5143500"/>
          </a:xfrm>
          <a:prstGeom prst="rect">
            <a:avLst/>
          </a:prstGeom>
          <a:ln>
            <a:noFill/>
          </a:ln>
          <a:effectLst>
            <a:outerShdw blurRad="292100" dist="139700" dir="2700000" algn="tl" rotWithShape="0">
              <a:srgbClr val="333333">
                <a:alpha val="65000"/>
              </a:srgbClr>
            </a:outerShdw>
          </a:effectLst>
        </p:spPr>
      </p:pic>
      <p:pic>
        <p:nvPicPr>
          <p:cNvPr id="3" name="Picture 2" descr="P1050677.JPG"/>
          <p:cNvPicPr>
            <a:picLocks noChangeAspect="1"/>
          </p:cNvPicPr>
          <p:nvPr/>
        </p:nvPicPr>
        <p:blipFill>
          <a:blip r:embed="rId3" cstate="print"/>
          <a:srcRect r="6523"/>
          <a:stretch>
            <a:fillRect/>
          </a:stretch>
        </p:blipFill>
        <p:spPr bwMode="auto">
          <a:xfrm>
            <a:off x="5540375" y="0"/>
            <a:ext cx="3603625"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2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bali-music.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pic>
        <p:nvPicPr>
          <p:cNvPr id="3" name="Picture 2" descr="gamelan.jpg"/>
          <p:cNvPicPr>
            <a:picLocks noChangeAspect="1"/>
          </p:cNvPicPr>
          <p:nvPr/>
        </p:nvPicPr>
        <p:blipFill>
          <a:blip r:embed="rId3" cstate="print"/>
          <a:srcRect r="6652"/>
          <a:stretch>
            <a:fillRect/>
          </a:stretch>
        </p:blipFill>
        <p:spPr>
          <a:xfrm>
            <a:off x="0" y="0"/>
            <a:ext cx="2195513"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50678.JPG"/>
          <p:cNvPicPr>
            <a:picLocks noChangeAspect="1"/>
          </p:cNvPicPr>
          <p:nvPr/>
        </p:nvPicPr>
        <p:blipFill>
          <a:blip r:embed="rId2" cstate="print"/>
          <a:stretch>
            <a:fillRect/>
          </a:stretch>
        </p:blipFill>
        <p:spPr>
          <a:xfrm>
            <a:off x="0" y="0"/>
            <a:ext cx="5092700" cy="5143500"/>
          </a:xfrm>
          <a:prstGeom prst="rect">
            <a:avLst/>
          </a:prstGeom>
          <a:ln>
            <a:noFill/>
          </a:ln>
          <a:effectLst>
            <a:outerShdw blurRad="292100" dist="139700" dir="2700000" algn="tl" rotWithShape="0">
              <a:srgbClr val="333333">
                <a:alpha val="65000"/>
              </a:srgbClr>
            </a:outerShdw>
          </a:effectLst>
        </p:spPr>
      </p:pic>
      <p:pic>
        <p:nvPicPr>
          <p:cNvPr id="33795" name="Picture 3" descr="kempur_2.jpeg"/>
          <p:cNvPicPr>
            <a:picLocks noChangeAspect="1"/>
          </p:cNvPicPr>
          <p:nvPr/>
        </p:nvPicPr>
        <p:blipFill>
          <a:blip r:embed="rId3" cstate="print"/>
          <a:srcRect/>
          <a:stretch>
            <a:fillRect/>
          </a:stretch>
        </p:blipFill>
        <p:spPr bwMode="auto">
          <a:xfrm>
            <a:off x="5345113" y="0"/>
            <a:ext cx="3798887"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Rattan '5-Ball' Rattles from Bali,.jpg"/>
          <p:cNvPicPr>
            <a:picLocks noChangeAspect="1"/>
          </p:cNvPicPr>
          <p:nvPr/>
        </p:nvPicPr>
        <p:blipFill>
          <a:blip r:embed="rId2" cstate="print"/>
          <a:srcRect/>
          <a:stretch>
            <a:fillRect/>
          </a:stretch>
        </p:blipFill>
        <p:spPr bwMode="auto">
          <a:xfrm>
            <a:off x="0" y="-22225"/>
            <a:ext cx="5651500" cy="5165725"/>
          </a:xfrm>
          <a:prstGeom prst="rect">
            <a:avLst/>
          </a:prstGeom>
          <a:noFill/>
          <a:ln w="9525">
            <a:noFill/>
            <a:miter lim="800000"/>
            <a:headEnd/>
            <a:tailEnd/>
          </a:ln>
        </p:spPr>
      </p:pic>
      <p:sp>
        <p:nvSpPr>
          <p:cNvPr id="34819" name="Rectangle 4"/>
          <p:cNvSpPr>
            <a:spLocks noChangeArrowheads="1"/>
          </p:cNvSpPr>
          <p:nvPr/>
        </p:nvSpPr>
        <p:spPr bwMode="auto">
          <a:xfrm>
            <a:off x="5724525" y="4867275"/>
            <a:ext cx="3168650" cy="276225"/>
          </a:xfrm>
          <a:prstGeom prst="rect">
            <a:avLst/>
          </a:prstGeom>
          <a:noFill/>
          <a:ln w="9525">
            <a:noFill/>
            <a:miter lim="800000"/>
            <a:headEnd/>
            <a:tailEnd/>
          </a:ln>
        </p:spPr>
        <p:txBody>
          <a:bodyPr>
            <a:spAutoFit/>
          </a:bodyPr>
          <a:lstStyle/>
          <a:p>
            <a:r>
              <a:rPr lang="en-US" sz="1200">
                <a:solidFill>
                  <a:srgbClr val="800606"/>
                </a:solidFill>
              </a:rPr>
              <a:t>Rattan '5-Ball' Rattles from Bali</a:t>
            </a:r>
            <a:endParaRPr lang="fr-FR" sz="1200">
              <a:solidFill>
                <a:srgbClr val="800606"/>
              </a:solidFill>
            </a:endParaRPr>
          </a:p>
        </p:txBody>
      </p:sp>
      <p:sp>
        <p:nvSpPr>
          <p:cNvPr id="34820" name="TextBox 7"/>
          <p:cNvSpPr txBox="1">
            <a:spLocks noChangeArrowheads="1"/>
          </p:cNvSpPr>
          <p:nvPr/>
        </p:nvSpPr>
        <p:spPr bwMode="auto">
          <a:xfrm>
            <a:off x="5795963" y="915988"/>
            <a:ext cx="3168650" cy="2862262"/>
          </a:xfrm>
          <a:prstGeom prst="rect">
            <a:avLst/>
          </a:prstGeom>
          <a:noFill/>
          <a:ln w="9525">
            <a:noFill/>
            <a:miter lim="800000"/>
            <a:headEnd/>
            <a:tailEnd/>
          </a:ln>
        </p:spPr>
        <p:txBody>
          <a:bodyPr>
            <a:spAutoFit/>
          </a:bodyPr>
          <a:lstStyle/>
          <a:p>
            <a:pPr algn="just"/>
            <a:r>
              <a:rPr lang="en-US" sz="1200">
                <a:solidFill>
                  <a:srgbClr val="800606"/>
                </a:solidFill>
              </a:rPr>
              <a:t>In Bali, the Gamelan instruments are all kept together in the </a:t>
            </a:r>
            <a:r>
              <a:rPr lang="en-US" sz="1200" i="1">
                <a:solidFill>
                  <a:srgbClr val="800606"/>
                </a:solidFill>
              </a:rPr>
              <a:t>balai banjar</a:t>
            </a:r>
            <a:r>
              <a:rPr lang="en-US" sz="1200">
                <a:solidFill>
                  <a:srgbClr val="800606"/>
                </a:solidFill>
              </a:rPr>
              <a:t>, a community meeting hall which has a large open space with a roof over top of it with several open sides. The instruments are all kept here together because they believe that all of the instruments belong to the community as a whole and no one person has ownership over an instrument. Not only is this where the instruments are stored, but this is also the practice space for the Gamelan orchestra. (sekaha). The open walls allow for the music to flow out into the community where the rest of the people can enjoy it.</a:t>
            </a:r>
          </a:p>
        </p:txBody>
      </p:sp>
    </p:spTree>
  </p:cSld>
  <p:clrMapOvr>
    <a:masterClrMapping/>
  </p:clrMapOvr>
  <p:transition spd="slow" advTm="20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gamelan instr.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pic>
        <p:nvPicPr>
          <p:cNvPr id="4" name="Picture 3" descr="rindik_cafiso.jpg"/>
          <p:cNvPicPr>
            <a:picLocks noChangeAspect="1"/>
          </p:cNvPicPr>
          <p:nvPr/>
        </p:nvPicPr>
        <p:blipFill>
          <a:blip r:embed="rId3" cstate="print"/>
          <a:stretch>
            <a:fillRect/>
          </a:stretch>
        </p:blipFill>
        <p:spPr>
          <a:xfrm>
            <a:off x="6904038" y="123825"/>
            <a:ext cx="2132012" cy="1601788"/>
          </a:xfrm>
          <a:prstGeom prst="rect">
            <a:avLst/>
          </a:prstGeom>
          <a:ln>
            <a:noFill/>
          </a:ln>
          <a:effectLst>
            <a:outerShdw blurRad="292100" dist="139700" dir="2700000" algn="tl" rotWithShape="0">
              <a:srgbClr val="333333">
                <a:alpha val="65000"/>
              </a:srgbClr>
            </a:outerShdw>
          </a:effectLst>
        </p:spPr>
      </p:pic>
      <p:sp>
        <p:nvSpPr>
          <p:cNvPr id="35844" name="TextBox 4"/>
          <p:cNvSpPr txBox="1">
            <a:spLocks noChangeArrowheads="1"/>
          </p:cNvSpPr>
          <p:nvPr/>
        </p:nvSpPr>
        <p:spPr bwMode="auto">
          <a:xfrm>
            <a:off x="7019925" y="3940175"/>
            <a:ext cx="1944688" cy="1016000"/>
          </a:xfrm>
          <a:prstGeom prst="rect">
            <a:avLst/>
          </a:prstGeom>
          <a:noFill/>
          <a:ln w="9525">
            <a:noFill/>
            <a:miter lim="800000"/>
            <a:headEnd/>
            <a:tailEnd/>
          </a:ln>
        </p:spPr>
        <p:txBody>
          <a:bodyPr>
            <a:spAutoFit/>
          </a:bodyPr>
          <a:lstStyle/>
          <a:p>
            <a:pPr algn="just"/>
            <a:r>
              <a:rPr lang="en-US" sz="1200">
                <a:solidFill>
                  <a:srgbClr val="800606"/>
                </a:solidFill>
              </a:rPr>
              <a:t>The sekaha is led by a single instructor whose job it is in the community to lead this group and to come up with new songs. </a:t>
            </a:r>
            <a:endParaRPr lang="fr-FR" sz="1200">
              <a:solidFill>
                <a:srgbClr val="800606"/>
              </a:solidFill>
            </a:endParaRPr>
          </a:p>
        </p:txBody>
      </p:sp>
      <p:pic>
        <p:nvPicPr>
          <p:cNvPr id="6" name="Picture 5" descr="P1050676.JPG"/>
          <p:cNvPicPr>
            <a:picLocks noChangeAspect="1"/>
          </p:cNvPicPr>
          <p:nvPr/>
        </p:nvPicPr>
        <p:blipFill>
          <a:blip r:embed="rId4"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500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amelan gb.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36867" name="TextBox 3"/>
          <p:cNvSpPr txBox="1">
            <a:spLocks noChangeArrowheads="1"/>
          </p:cNvSpPr>
          <p:nvPr/>
        </p:nvSpPr>
        <p:spPr bwMode="auto">
          <a:xfrm>
            <a:off x="6948488" y="2343150"/>
            <a:ext cx="2016125" cy="2676525"/>
          </a:xfrm>
          <a:prstGeom prst="rect">
            <a:avLst/>
          </a:prstGeom>
          <a:noFill/>
          <a:ln w="9525">
            <a:noFill/>
            <a:miter lim="800000"/>
            <a:headEnd/>
            <a:tailEnd/>
          </a:ln>
        </p:spPr>
        <p:txBody>
          <a:bodyPr>
            <a:spAutoFit/>
          </a:bodyPr>
          <a:lstStyle/>
          <a:p>
            <a:pPr algn="just"/>
            <a:r>
              <a:rPr lang="en-US" sz="1200">
                <a:solidFill>
                  <a:srgbClr val="800606"/>
                </a:solidFill>
              </a:rPr>
              <a:t>When they are working on a new song, the instructor will lead the group in practice and help the group form the new piece of music as they are practicing. When the instructor creates a new song, he leaves enough open for interpretation that the group can improvise and as a group they will be writing the music as they are practicing it.</a:t>
            </a:r>
            <a:endParaRPr lang="fr-FR" sz="1200">
              <a:solidFill>
                <a:srgbClr val="800606"/>
              </a:solidFill>
            </a:endParaRPr>
          </a:p>
        </p:txBody>
      </p:sp>
      <p:pic>
        <p:nvPicPr>
          <p:cNvPr id="4" name="Picture 3" descr="2.jpg"/>
          <p:cNvPicPr>
            <a:picLocks noChangeAspect="1"/>
          </p:cNvPicPr>
          <p:nvPr/>
        </p:nvPicPr>
        <p:blipFill>
          <a:blip r:embed="rId3" cstate="print"/>
          <a:stretch>
            <a:fillRect/>
          </a:stretch>
        </p:blipFill>
        <p:spPr>
          <a:xfrm>
            <a:off x="6443663" y="268288"/>
            <a:ext cx="2540000" cy="1905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Gamelan_of_Bali_200507-1.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sp>
        <p:nvSpPr>
          <p:cNvPr id="37891" name="TextBox 2"/>
          <p:cNvSpPr txBox="1">
            <a:spLocks noChangeArrowheads="1"/>
          </p:cNvSpPr>
          <p:nvPr/>
        </p:nvSpPr>
        <p:spPr bwMode="auto">
          <a:xfrm>
            <a:off x="7019925" y="3573463"/>
            <a:ext cx="1944688" cy="1570037"/>
          </a:xfrm>
          <a:prstGeom prst="rect">
            <a:avLst/>
          </a:prstGeom>
          <a:noFill/>
          <a:ln w="9525">
            <a:noFill/>
            <a:miter lim="800000"/>
            <a:headEnd/>
            <a:tailEnd/>
          </a:ln>
        </p:spPr>
        <p:txBody>
          <a:bodyPr>
            <a:spAutoFit/>
          </a:bodyPr>
          <a:lstStyle/>
          <a:p>
            <a:pPr algn="just"/>
            <a:r>
              <a:rPr lang="en-US" sz="1200">
                <a:solidFill>
                  <a:srgbClr val="800606"/>
                </a:solidFill>
              </a:rPr>
              <a:t>The Balinese Gamelan groups are constantly changing their music by taking older pieces they know and mixing them together as well as trying new variations on their music. </a:t>
            </a:r>
          </a:p>
        </p:txBody>
      </p:sp>
      <p:pic>
        <p:nvPicPr>
          <p:cNvPr id="4" name="Picture 3" descr="1.jpg"/>
          <p:cNvPicPr>
            <a:picLocks noChangeAspect="1"/>
          </p:cNvPicPr>
          <p:nvPr/>
        </p:nvPicPr>
        <p:blipFill>
          <a:blip r:embed="rId3" cstate="print"/>
          <a:srcRect t="23438" b="5105"/>
          <a:stretch>
            <a:fillRect/>
          </a:stretch>
        </p:blipFill>
        <p:spPr>
          <a:xfrm>
            <a:off x="7164388" y="123825"/>
            <a:ext cx="1651000" cy="33639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50675.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38915" name="TextBox 2"/>
          <p:cNvSpPr txBox="1">
            <a:spLocks noChangeArrowheads="1"/>
          </p:cNvSpPr>
          <p:nvPr/>
        </p:nvSpPr>
        <p:spPr bwMode="auto">
          <a:xfrm>
            <a:off x="7019925" y="2500313"/>
            <a:ext cx="1944688" cy="2492375"/>
          </a:xfrm>
          <a:prstGeom prst="rect">
            <a:avLst/>
          </a:prstGeom>
          <a:noFill/>
          <a:ln w="9525">
            <a:noFill/>
            <a:miter lim="800000"/>
            <a:headEnd/>
            <a:tailEnd/>
          </a:ln>
        </p:spPr>
        <p:txBody>
          <a:bodyPr>
            <a:spAutoFit/>
          </a:bodyPr>
          <a:lstStyle/>
          <a:p>
            <a:pPr algn="just"/>
            <a:endParaRPr lang="en-US" sz="1200">
              <a:solidFill>
                <a:srgbClr val="800606"/>
              </a:solidFill>
            </a:endParaRPr>
          </a:p>
          <a:p>
            <a:pPr algn="just"/>
            <a:r>
              <a:rPr lang="en-US" sz="1200">
                <a:solidFill>
                  <a:srgbClr val="800606"/>
                </a:solidFill>
              </a:rPr>
              <a:t>Their music is always constantly changing because they believe that music should grow and change; the only exception to this is with their most sacred songs which they will not change. A single new piece of music can take several months before it is completed.</a:t>
            </a:r>
          </a:p>
        </p:txBody>
      </p:sp>
      <p:pic>
        <p:nvPicPr>
          <p:cNvPr id="4" name="Picture 3" descr="1.jpg"/>
          <p:cNvPicPr>
            <a:picLocks noChangeAspect="1"/>
          </p:cNvPicPr>
          <p:nvPr/>
        </p:nvPicPr>
        <p:blipFill>
          <a:blip r:embed="rId3" cstate="print"/>
          <a:stretch>
            <a:fillRect/>
          </a:stretch>
        </p:blipFill>
        <p:spPr>
          <a:xfrm>
            <a:off x="7092950" y="195263"/>
            <a:ext cx="1854200" cy="22193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P1050676.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pic>
        <p:nvPicPr>
          <p:cNvPr id="3" name="Picture 2" descr="kendang.jpg"/>
          <p:cNvPicPr>
            <a:picLocks noChangeAspect="1"/>
          </p:cNvPicPr>
          <p:nvPr/>
        </p:nvPicPr>
        <p:blipFill>
          <a:blip r:embed="rId3" cstate="print"/>
          <a:srcRect/>
          <a:stretch>
            <a:fillRect/>
          </a:stretch>
        </p:blipFill>
        <p:spPr bwMode="auto">
          <a:xfrm>
            <a:off x="0" y="0"/>
            <a:ext cx="6858000" cy="5143500"/>
          </a:xfrm>
          <a:prstGeom prst="rect">
            <a:avLst/>
          </a:prstGeom>
          <a:noFill/>
          <a:ln w="9525">
            <a:noFill/>
            <a:miter lim="800000"/>
            <a:headEnd/>
            <a:tailEnd/>
          </a:ln>
        </p:spPr>
      </p:pic>
      <p:sp>
        <p:nvSpPr>
          <p:cNvPr id="39940" name="TextBox 3"/>
          <p:cNvSpPr txBox="1">
            <a:spLocks noChangeArrowheads="1"/>
          </p:cNvSpPr>
          <p:nvPr/>
        </p:nvSpPr>
        <p:spPr bwMode="auto">
          <a:xfrm>
            <a:off x="7019925" y="3724275"/>
            <a:ext cx="2089150" cy="1384300"/>
          </a:xfrm>
          <a:prstGeom prst="rect">
            <a:avLst/>
          </a:prstGeom>
          <a:noFill/>
          <a:ln w="9525">
            <a:noFill/>
            <a:miter lim="800000"/>
            <a:headEnd/>
            <a:tailEnd/>
          </a:ln>
        </p:spPr>
        <p:txBody>
          <a:bodyPr>
            <a:spAutoFit/>
          </a:bodyPr>
          <a:lstStyle/>
          <a:p>
            <a:pPr algn="just"/>
            <a:endParaRPr lang="en-US" sz="1200">
              <a:solidFill>
                <a:srgbClr val="800606"/>
              </a:solidFill>
            </a:endParaRPr>
          </a:p>
          <a:p>
            <a:pPr algn="just"/>
            <a:r>
              <a:rPr lang="en-US" sz="1200">
                <a:solidFill>
                  <a:srgbClr val="800606"/>
                </a:solidFill>
              </a:rPr>
              <a:t>Men and women usually perform in separate groups, with the exception of the pesindhen, the female singer who performs with male groups.</a:t>
            </a:r>
          </a:p>
        </p:txBody>
      </p:sp>
      <p:pic>
        <p:nvPicPr>
          <p:cNvPr id="5" name="Picture 4" descr="4.jpg"/>
          <p:cNvPicPr>
            <a:picLocks noChangeAspect="1"/>
          </p:cNvPicPr>
          <p:nvPr/>
        </p:nvPicPr>
        <p:blipFill>
          <a:blip r:embed="rId4" cstate="print"/>
          <a:srcRect l="3485" t="22799" r="11662" b="4801"/>
          <a:stretch>
            <a:fillRect/>
          </a:stretch>
        </p:blipFill>
        <p:spPr>
          <a:xfrm>
            <a:off x="6948488" y="71438"/>
            <a:ext cx="2087562" cy="37242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350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4253.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40963" name="Picture 2" descr="IMG_5580.jpg"/>
          <p:cNvPicPr>
            <a:picLocks noChangeAspect="1"/>
          </p:cNvPicPr>
          <p:nvPr/>
        </p:nvPicPr>
        <p:blipFill>
          <a:blip r:embed="rId3" cstate="print"/>
          <a:srcRect l="70317"/>
          <a:stretch>
            <a:fillRect/>
          </a:stretch>
        </p:blipFill>
        <p:spPr bwMode="auto">
          <a:xfrm>
            <a:off x="6948488" y="0"/>
            <a:ext cx="2195512"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IMG_5604.jpg"/>
          <p:cNvPicPr>
            <a:picLocks noChangeAspect="1"/>
          </p:cNvPicPr>
          <p:nvPr/>
        </p:nvPicPr>
        <p:blipFill>
          <a:blip r:embed="rId2" cstate="print"/>
          <a:srcRect r="7932"/>
          <a:stretch>
            <a:fillRect/>
          </a:stretch>
        </p:blipFill>
        <p:spPr bwMode="auto">
          <a:xfrm>
            <a:off x="0" y="0"/>
            <a:ext cx="6372225" cy="5143500"/>
          </a:xfrm>
          <a:prstGeom prst="rect">
            <a:avLst/>
          </a:prstGeom>
          <a:noFill/>
          <a:ln w="9525">
            <a:noFill/>
            <a:miter lim="800000"/>
            <a:headEnd/>
            <a:tailEnd/>
          </a:ln>
        </p:spPr>
      </p:pic>
      <p:pic>
        <p:nvPicPr>
          <p:cNvPr id="41987" name="Picture 2" descr="IMG_5580.jpg"/>
          <p:cNvPicPr>
            <a:picLocks noChangeAspect="1"/>
          </p:cNvPicPr>
          <p:nvPr/>
        </p:nvPicPr>
        <p:blipFill>
          <a:blip r:embed="rId3" cstate="print"/>
          <a:srcRect l="33466" r="30038"/>
          <a:stretch>
            <a:fillRect/>
          </a:stretch>
        </p:blipFill>
        <p:spPr bwMode="auto">
          <a:xfrm>
            <a:off x="6443663" y="0"/>
            <a:ext cx="2700337"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50680.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43011" name="Rectangle 3"/>
          <p:cNvSpPr>
            <a:spLocks noChangeArrowheads="1"/>
          </p:cNvSpPr>
          <p:nvPr/>
        </p:nvSpPr>
        <p:spPr bwMode="auto">
          <a:xfrm>
            <a:off x="6948488" y="3435350"/>
            <a:ext cx="2016125" cy="1570038"/>
          </a:xfrm>
          <a:prstGeom prst="rect">
            <a:avLst/>
          </a:prstGeom>
          <a:noFill/>
          <a:ln w="9525">
            <a:noFill/>
            <a:miter lim="800000"/>
            <a:headEnd/>
            <a:tailEnd/>
          </a:ln>
        </p:spPr>
        <p:txBody>
          <a:bodyPr>
            <a:spAutoFit/>
          </a:bodyPr>
          <a:lstStyle/>
          <a:p>
            <a:pPr algn="just"/>
            <a:r>
              <a:rPr lang="en-US" sz="1200">
                <a:solidFill>
                  <a:srgbClr val="800606"/>
                </a:solidFill>
              </a:rPr>
              <a:t>Gamelan's role in rituals is so important that there is a Javanese saying that "It's not official until the gong is hung.” </a:t>
            </a:r>
          </a:p>
          <a:p>
            <a:pPr algn="just"/>
            <a:r>
              <a:rPr lang="en-US" sz="1200">
                <a:solidFill>
                  <a:srgbClr val="800606"/>
                </a:solidFill>
              </a:rPr>
              <a:t>In Bali, almost all religious rituals include gamelan performance. </a:t>
            </a:r>
          </a:p>
        </p:txBody>
      </p:sp>
      <p:pic>
        <p:nvPicPr>
          <p:cNvPr id="5" name="Picture 4" descr="2.jpg"/>
          <p:cNvPicPr>
            <a:picLocks noChangeAspect="1"/>
          </p:cNvPicPr>
          <p:nvPr/>
        </p:nvPicPr>
        <p:blipFill>
          <a:blip r:embed="rId3" cstate="print"/>
          <a:stretch>
            <a:fillRect/>
          </a:stretch>
        </p:blipFill>
        <p:spPr>
          <a:xfrm>
            <a:off x="7016750" y="123825"/>
            <a:ext cx="2019300" cy="29321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50679.JPG"/>
          <p:cNvPicPr>
            <a:picLocks noChangeAspect="1"/>
          </p:cNvPicPr>
          <p:nvPr/>
        </p:nvPicPr>
        <p:blipFill>
          <a:blip r:embed="rId2" cstate="print"/>
          <a:srcRect r="7084"/>
          <a:stretch>
            <a:fillRect/>
          </a:stretch>
        </p:blipFill>
        <p:spPr>
          <a:xfrm>
            <a:off x="0" y="0"/>
            <a:ext cx="6372225" cy="5143500"/>
          </a:xfrm>
          <a:prstGeom prst="rect">
            <a:avLst/>
          </a:prstGeom>
          <a:ln>
            <a:noFill/>
          </a:ln>
          <a:effectLst>
            <a:outerShdw blurRad="292100" dist="139700" dir="2700000" algn="tl" rotWithShape="0">
              <a:srgbClr val="333333">
                <a:alpha val="65000"/>
              </a:srgbClr>
            </a:outerShdw>
          </a:effectLst>
        </p:spPr>
      </p:pic>
      <p:sp>
        <p:nvSpPr>
          <p:cNvPr id="44035" name="Rectangle 2"/>
          <p:cNvSpPr>
            <a:spLocks noChangeArrowheads="1"/>
          </p:cNvSpPr>
          <p:nvPr/>
        </p:nvSpPr>
        <p:spPr bwMode="auto">
          <a:xfrm>
            <a:off x="6516688" y="3148013"/>
            <a:ext cx="2447925" cy="1754187"/>
          </a:xfrm>
          <a:prstGeom prst="rect">
            <a:avLst/>
          </a:prstGeom>
          <a:noFill/>
          <a:ln w="9525">
            <a:noFill/>
            <a:miter lim="800000"/>
            <a:headEnd/>
            <a:tailEnd/>
          </a:ln>
        </p:spPr>
        <p:txBody>
          <a:bodyPr>
            <a:spAutoFit/>
          </a:bodyPr>
          <a:lstStyle/>
          <a:p>
            <a:pPr algn="just"/>
            <a:r>
              <a:rPr lang="en-US" sz="1200">
                <a:solidFill>
                  <a:srgbClr val="800606"/>
                </a:solidFill>
              </a:rPr>
              <a:t>The word "gamelan" comes from the Javanese word "gamel", meaning to strike or hammer, and the suffix "an", which makes the root a collective noun. Real hammers are not used to play these instruments as heavy iron hammers would break the delicate instruments.</a:t>
            </a:r>
          </a:p>
        </p:txBody>
      </p:sp>
      <p:pic>
        <p:nvPicPr>
          <p:cNvPr id="4" name="Picture 3" descr="3.jpg"/>
          <p:cNvPicPr>
            <a:picLocks noChangeAspect="1"/>
          </p:cNvPicPr>
          <p:nvPr/>
        </p:nvPicPr>
        <p:blipFill>
          <a:blip r:embed="rId3" cstate="print"/>
          <a:stretch>
            <a:fillRect/>
          </a:stretch>
        </p:blipFill>
        <p:spPr>
          <a:xfrm>
            <a:off x="5335588" y="123825"/>
            <a:ext cx="3648075" cy="273526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ext Box 3"/>
          <p:cNvSpPr txBox="1">
            <a:spLocks noChangeArrowheads="1"/>
          </p:cNvSpPr>
          <p:nvPr/>
        </p:nvSpPr>
        <p:spPr bwMode="auto">
          <a:xfrm>
            <a:off x="6011863" y="3867150"/>
            <a:ext cx="3132137" cy="1108075"/>
          </a:xfrm>
          <a:prstGeom prst="rect">
            <a:avLst/>
          </a:prstGeom>
          <a:noFill/>
          <a:ln w="9525">
            <a:noFill/>
            <a:miter lim="800000"/>
            <a:headEnd/>
            <a:tailEnd/>
          </a:ln>
        </p:spPr>
        <p:txBody>
          <a:bodyPr>
            <a:spAutoFit/>
          </a:bodyPr>
          <a:lstStyle/>
          <a:p>
            <a:pPr>
              <a:spcBef>
                <a:spcPct val="50000"/>
              </a:spcBef>
              <a:defRPr/>
            </a:pPr>
            <a:r>
              <a:rPr lang="en-US" sz="1050" dirty="0">
                <a:solidFill>
                  <a:srgbClr val="FF0000"/>
                </a:solidFill>
                <a:latin typeface="Lucida Handwriting" pitchFamily="66" charset="0"/>
              </a:rPr>
              <a:t>Text</a:t>
            </a:r>
            <a:r>
              <a:rPr lang="ro-RO" sz="1050" dirty="0">
                <a:solidFill>
                  <a:srgbClr val="FF0000"/>
                </a:solidFill>
                <a:latin typeface="Lucida Handwriting" pitchFamily="66" charset="0"/>
              </a:rPr>
              <a:t> </a:t>
            </a:r>
            <a:r>
              <a:rPr lang="en-US" sz="1050" dirty="0">
                <a:solidFill>
                  <a:srgbClr val="FF0000"/>
                </a:solidFill>
                <a:latin typeface="Lucida Handwriting" pitchFamily="66" charset="0"/>
              </a:rPr>
              <a:t>:</a:t>
            </a:r>
            <a:r>
              <a:rPr lang="ro-RO" sz="1050" dirty="0">
                <a:solidFill>
                  <a:srgbClr val="FF0000"/>
                </a:solidFill>
                <a:latin typeface="Lucida Handwriting" pitchFamily="66" charset="0"/>
              </a:rPr>
              <a:t> </a:t>
            </a:r>
            <a:r>
              <a:rPr lang="en-US" sz="1050" dirty="0">
                <a:solidFill>
                  <a:srgbClr val="FF0000"/>
                </a:solidFill>
                <a:latin typeface="Lucida Handwriting" pitchFamily="66" charset="0"/>
              </a:rPr>
              <a:t> Internet</a:t>
            </a:r>
          </a:p>
          <a:p>
            <a:pPr>
              <a:spcBef>
                <a:spcPct val="50000"/>
              </a:spcBef>
              <a:defRPr/>
            </a:pPr>
            <a:r>
              <a:rPr lang="ro-RO" sz="1050" dirty="0">
                <a:solidFill>
                  <a:srgbClr val="FF0000"/>
                </a:solidFill>
                <a:latin typeface="Lucida Handwriting" pitchFamily="66" charset="0"/>
              </a:rPr>
              <a:t>Pictures: </a:t>
            </a:r>
            <a:r>
              <a:rPr lang="ro-RO" sz="1050" dirty="0">
                <a:solidFill>
                  <a:srgbClr val="FF0000"/>
                </a:solidFill>
                <a:latin typeface="Lucida Handwriting" pitchFamily="66" charset="0"/>
                <a:cs typeface="Arial" charset="0"/>
              </a:rPr>
              <a:t>Internet &amp; </a:t>
            </a:r>
            <a:r>
              <a:rPr lang="en-US" sz="1050" dirty="0">
                <a:solidFill>
                  <a:srgbClr val="FF0000"/>
                </a:solidFill>
                <a:latin typeface="Lucida Handwriting" pitchFamily="66" charset="0"/>
                <a:cs typeface="Arial" charset="0"/>
              </a:rPr>
              <a:t>Nicoleta Leu</a:t>
            </a:r>
          </a:p>
          <a:p>
            <a:pPr>
              <a:spcBef>
                <a:spcPct val="50000"/>
              </a:spcBef>
              <a:defRPr/>
            </a:pPr>
            <a:r>
              <a:rPr lang="en-US" sz="800" dirty="0">
                <a:solidFill>
                  <a:srgbClr val="FF0000"/>
                </a:solidFill>
                <a:latin typeface="Lucida Handwriting" pitchFamily="66" charset="0"/>
                <a:cs typeface="Arial" charset="0"/>
              </a:rPr>
              <a:t>Copyright: All the images belong to their authors</a:t>
            </a:r>
          </a:p>
          <a:p>
            <a:pPr>
              <a:spcBef>
                <a:spcPct val="50000"/>
              </a:spcBef>
              <a:defRPr/>
            </a:pPr>
            <a:r>
              <a:rPr lang="ro-RO" sz="1050" dirty="0">
                <a:solidFill>
                  <a:srgbClr val="FF0000"/>
                </a:solidFill>
                <a:latin typeface="Lucida Handwriting" pitchFamily="66" charset="0"/>
              </a:rPr>
              <a:t>Arangement</a:t>
            </a:r>
            <a:r>
              <a:rPr lang="en-US" sz="1050" dirty="0">
                <a:solidFill>
                  <a:srgbClr val="FF0000"/>
                </a:solidFill>
                <a:latin typeface="Lucida Handwriting" pitchFamily="66" charset="0"/>
              </a:rPr>
              <a:t>: </a:t>
            </a:r>
            <a:r>
              <a:rPr lang="ro-RO" sz="1050" dirty="0">
                <a:solidFill>
                  <a:srgbClr val="FF0000"/>
                </a:solidFill>
                <a:latin typeface="Lucida Handwriting" pitchFamily="66" charset="0"/>
              </a:rPr>
              <a:t>Sanda Foişoreanu</a:t>
            </a:r>
          </a:p>
          <a:p>
            <a:pPr>
              <a:spcBef>
                <a:spcPct val="50000"/>
              </a:spcBef>
              <a:defRPr/>
            </a:pPr>
            <a:r>
              <a:rPr lang="en-US" sz="800" dirty="0">
                <a:solidFill>
                  <a:srgbClr val="FF0000"/>
                </a:solidFill>
                <a:latin typeface="Lucida Handwriting" pitchFamily="66" charset="0"/>
                <a:hlinkClick r:id="rId4"/>
              </a:rPr>
              <a:t>www.slideshare.net/michaelasanda</a:t>
            </a:r>
            <a:endParaRPr lang="en-US" sz="800" dirty="0">
              <a:solidFill>
                <a:srgbClr val="FF0000"/>
              </a:solidFill>
              <a:latin typeface="Lucida Handwriting" pitchFamily="66" charset="0"/>
            </a:endParaRPr>
          </a:p>
        </p:txBody>
      </p:sp>
      <p:pic>
        <p:nvPicPr>
          <p:cNvPr id="10" name="Picture 2" descr="clip-monde-continents"/>
          <p:cNvPicPr>
            <a:picLocks noChangeAspect="1" noChangeArrowheads="1" noCrop="1"/>
          </p:cNvPicPr>
          <p:nvPr/>
        </p:nvPicPr>
        <p:blipFill>
          <a:blip r:embed="rId5" cstate="print"/>
          <a:srcRect/>
          <a:stretch>
            <a:fillRect/>
          </a:stretch>
        </p:blipFill>
        <p:spPr bwMode="auto">
          <a:xfrm>
            <a:off x="87313" y="138113"/>
            <a:ext cx="2468562" cy="1354137"/>
          </a:xfrm>
          <a:prstGeom prst="rect">
            <a:avLst/>
          </a:prstGeom>
          <a:noFill/>
          <a:ln w="9525">
            <a:noFill/>
            <a:miter lim="800000"/>
            <a:headEnd/>
            <a:tailEnd/>
          </a:ln>
        </p:spPr>
      </p:pic>
      <p:sp>
        <p:nvSpPr>
          <p:cNvPr id="7" name="Text Box 4"/>
          <p:cNvSpPr txBox="1">
            <a:spLocks noChangeArrowheads="1"/>
          </p:cNvSpPr>
          <p:nvPr/>
        </p:nvSpPr>
        <p:spPr bwMode="auto">
          <a:xfrm>
            <a:off x="0" y="4876800"/>
            <a:ext cx="5292725" cy="215900"/>
          </a:xfrm>
          <a:prstGeom prst="rect">
            <a:avLst/>
          </a:prstGeom>
          <a:noFill/>
          <a:ln w="9525">
            <a:noFill/>
            <a:miter lim="800000"/>
            <a:headEnd/>
            <a:tailEnd/>
          </a:ln>
        </p:spPr>
        <p:txBody>
          <a:bodyPr>
            <a:spAutoFit/>
          </a:bodyPr>
          <a:lstStyle/>
          <a:p>
            <a:pPr>
              <a:spcBef>
                <a:spcPct val="50000"/>
              </a:spcBef>
            </a:pPr>
            <a:r>
              <a:rPr lang="en-US" sz="800" dirty="0">
                <a:solidFill>
                  <a:srgbClr val="FF0000"/>
                </a:solidFill>
                <a:latin typeface="Lucida Handwriting" pitchFamily="66" charset="0"/>
              </a:rPr>
              <a:t>Sound</a:t>
            </a:r>
            <a:r>
              <a:rPr lang="ro-RO" sz="800" dirty="0">
                <a:solidFill>
                  <a:srgbClr val="FF0000"/>
                </a:solidFill>
                <a:latin typeface="Lucida Handwriting" pitchFamily="66" charset="0"/>
              </a:rPr>
              <a:t>:            </a:t>
            </a:r>
            <a:r>
              <a:rPr lang="en-US" sz="800" dirty="0" smtClean="0">
                <a:solidFill>
                  <a:srgbClr val="FF0000"/>
                </a:solidFill>
                <a:latin typeface="Lucida Handwriting" pitchFamily="66" charset="0"/>
              </a:rPr>
              <a:t> Ensemble instrumental </a:t>
            </a:r>
            <a:r>
              <a:rPr lang="en-US" sz="800" dirty="0" err="1" smtClean="0">
                <a:solidFill>
                  <a:srgbClr val="FF0000"/>
                </a:solidFill>
                <a:latin typeface="Lucida Handwriting" pitchFamily="66" charset="0"/>
              </a:rPr>
              <a:t>Seka</a:t>
            </a:r>
            <a:r>
              <a:rPr lang="en-US" sz="800" dirty="0" smtClean="0">
                <a:solidFill>
                  <a:srgbClr val="FF0000"/>
                </a:solidFill>
                <a:latin typeface="Lucida Handwriting" pitchFamily="66" charset="0"/>
              </a:rPr>
              <a:t> </a:t>
            </a:r>
            <a:r>
              <a:rPr lang="en-US" sz="800" dirty="0" err="1" smtClean="0">
                <a:solidFill>
                  <a:srgbClr val="FF0000"/>
                </a:solidFill>
                <a:latin typeface="Lucida Handwriting" pitchFamily="66" charset="0"/>
              </a:rPr>
              <a:t>Balaganjur</a:t>
            </a:r>
            <a:r>
              <a:rPr lang="en-US" sz="800" dirty="0" smtClean="0">
                <a:solidFill>
                  <a:srgbClr val="FF0000"/>
                </a:solidFill>
                <a:latin typeface="Lucida Handwriting" pitchFamily="66" charset="0"/>
              </a:rPr>
              <a:t> - </a:t>
            </a:r>
            <a:r>
              <a:rPr lang="en-US" sz="800" dirty="0" err="1" smtClean="0">
                <a:solidFill>
                  <a:srgbClr val="FF0000"/>
                </a:solidFill>
                <a:latin typeface="Lucida Handwriting" pitchFamily="66" charset="0"/>
              </a:rPr>
              <a:t>Balaganjuran</a:t>
            </a:r>
            <a:endParaRPr lang="fi-FI" sz="800" dirty="0">
              <a:solidFill>
                <a:srgbClr val="FF0000"/>
              </a:solidFill>
              <a:latin typeface="Lucida Handwriting" pitchFamily="66" charset="0"/>
            </a:endParaRPr>
          </a:p>
        </p:txBody>
      </p:sp>
      <p:pic>
        <p:nvPicPr>
          <p:cNvPr id="47110" name="Picture 23" descr="ESTRELLITA AZZUL"/>
          <p:cNvPicPr>
            <a:picLocks noChangeAspect="1" noChangeArrowheads="1" noCrop="1"/>
          </p:cNvPicPr>
          <p:nvPr/>
        </p:nvPicPr>
        <p:blipFill>
          <a:blip r:embed="rId6" cstate="print"/>
          <a:srcRect/>
          <a:stretch>
            <a:fillRect/>
          </a:stretch>
        </p:blipFill>
        <p:spPr bwMode="auto">
          <a:xfrm>
            <a:off x="2124075" y="842963"/>
            <a:ext cx="142875" cy="150812"/>
          </a:xfrm>
          <a:prstGeom prst="rect">
            <a:avLst/>
          </a:prstGeom>
          <a:noFill/>
          <a:ln w="9525">
            <a:noFill/>
            <a:miter lim="800000"/>
            <a:headEnd/>
            <a:tailEnd/>
          </a:ln>
        </p:spPr>
      </p:pic>
      <p:pic>
        <p:nvPicPr>
          <p:cNvPr id="8" name="Picture 7" descr="cd_gold12"/>
          <p:cNvPicPr>
            <a:picLocks noChangeAspect="1" noChangeArrowheads="1" noCrop="1"/>
          </p:cNvPicPr>
          <p:nvPr/>
        </p:nvPicPr>
        <p:blipFill>
          <a:blip r:embed="rId7" cstate="print"/>
          <a:srcRect/>
          <a:stretch>
            <a:fillRect/>
          </a:stretch>
        </p:blipFill>
        <p:spPr bwMode="auto">
          <a:xfrm>
            <a:off x="539750" y="4767263"/>
            <a:ext cx="360363" cy="325437"/>
          </a:xfrm>
          <a:prstGeom prst="rect">
            <a:avLst/>
          </a:prstGeom>
          <a:noFill/>
          <a:ln w="9525">
            <a:noFill/>
            <a:miter lim="800000"/>
            <a:headEnd/>
            <a:tailEnd/>
          </a:ln>
        </p:spPr>
      </p:pic>
      <p:sp>
        <p:nvSpPr>
          <p:cNvPr id="11" name="WordArt 5"/>
          <p:cNvSpPr>
            <a:spLocks noChangeArrowheads="1" noChangeShapeType="1" noTextEdit="1"/>
          </p:cNvSpPr>
          <p:nvPr/>
        </p:nvSpPr>
        <p:spPr bwMode="auto">
          <a:xfrm>
            <a:off x="5868144" y="2571750"/>
            <a:ext cx="2916832" cy="1223838"/>
          </a:xfrm>
          <a:prstGeom prst="rect">
            <a:avLst/>
          </a:prstGeom>
        </p:spPr>
        <p:txBody>
          <a:bodyPr wrap="none" fromWordArt="1">
            <a:prstTxWarp prst="textWave2">
              <a:avLst>
                <a:gd name="adj1" fmla="val 0"/>
                <a:gd name="adj2" fmla="val 144"/>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fr-FR" sz="3200" b="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a:rPr>
              <a:t>Bali</a:t>
            </a:r>
          </a:p>
        </p:txBody>
      </p:sp>
    </p:spTree>
  </p:cSld>
  <p:clrMapOvr>
    <a:masterClrMapping/>
  </p:clrMapOvr>
  <p:transition spd="slow" advTm="2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0" fill="hold"/>
                                        <p:tgtEl>
                                          <p:spTgt spid="9"/>
                                        </p:tgtEl>
                                        <p:attrNameLst>
                                          <p:attrName>ppt_x</p:attrName>
                                        </p:attrNameLst>
                                      </p:cBhvr>
                                      <p:tavLst>
                                        <p:tav tm="0">
                                          <p:val>
                                            <p:strVal val="#ppt_x"/>
                                          </p:val>
                                        </p:tav>
                                        <p:tav tm="100000">
                                          <p:val>
                                            <p:strVal val="#ppt_x"/>
                                          </p:val>
                                        </p:tav>
                                      </p:tavLst>
                                    </p:anim>
                                    <p:anim calcmode="lin" valueType="num">
                                      <p:cBhvr additive="base">
                                        <p:cTn id="8" dur="5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17" presetClass="entr" presetSubtype="1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strVal val="#ppt_h"/>
                                          </p:val>
                                        </p:tav>
                                        <p:tav tm="100000">
                                          <p:val>
                                            <p:strVal val="#ppt_h"/>
                                          </p:val>
                                        </p:tav>
                                      </p:tavLst>
                                    </p:anim>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3000"/>
                                        <p:tgtEl>
                                          <p:spTgt spid="8"/>
                                        </p:tgtEl>
                                      </p:cBhvr>
                                    </p:animEffect>
                                  </p:childTnLst>
                                </p:cTn>
                              </p:par>
                            </p:childTnLst>
                          </p:cTn>
                        </p:par>
                        <p:par>
                          <p:cTn id="17" fill="hold">
                            <p:stCondLst>
                              <p:cond delay="8000"/>
                            </p:stCondLst>
                            <p:childTnLst>
                              <p:par>
                                <p:cTn id="18" presetID="10"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2000"/>
                                        <p:tgtEl>
                                          <p:spTgt spid="10"/>
                                        </p:tgtEl>
                                      </p:cBhvr>
                                    </p:animEffect>
                                  </p:childTnLst>
                                </p:cTn>
                              </p:par>
                              <p:par>
                                <p:cTn id="21" presetID="10" presetClass="entr" presetSubtype="0" fill="hold" nodeType="withEffect">
                                  <p:stCondLst>
                                    <p:cond delay="0"/>
                                  </p:stCondLst>
                                  <p:childTnLst>
                                    <p:set>
                                      <p:cBhvr>
                                        <p:cTn id="22" dur="1" fill="hold">
                                          <p:stCondLst>
                                            <p:cond delay="0"/>
                                          </p:stCondLst>
                                        </p:cTn>
                                        <p:tgtEl>
                                          <p:spTgt spid="47110"/>
                                        </p:tgtEl>
                                        <p:attrNameLst>
                                          <p:attrName>style.visibility</p:attrName>
                                        </p:attrNameLst>
                                      </p:cBhvr>
                                      <p:to>
                                        <p:strVal val="visible"/>
                                      </p:to>
                                    </p:set>
                                    <p:animEffect transition="in" filter="fade">
                                      <p:cBhvr>
                                        <p:cTn id="23" dur="2000"/>
                                        <p:tgtEl>
                                          <p:spTgt spid="47110"/>
                                        </p:tgtEl>
                                      </p:cBhvr>
                                    </p:animEffect>
                                  </p:childTnLst>
                                </p:cTn>
                              </p:par>
                            </p:childTnLst>
                          </p:cTn>
                        </p:par>
                        <p:par>
                          <p:cTn id="24" fill="hold">
                            <p:stCondLst>
                              <p:cond delay="100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3000"/>
                                        <p:tgtEl>
                                          <p:spTgt spid="11"/>
                                        </p:tgtEl>
                                      </p:cBhvr>
                                    </p:animEffect>
                                  </p:childTnLst>
                                </p:cTn>
                              </p:par>
                            </p:childTnLst>
                          </p:cTn>
                        </p:par>
                        <p:par>
                          <p:cTn id="28" fill="hold">
                            <p:stCondLst>
                              <p:cond delay="13000"/>
                            </p:stCondLst>
                            <p:childTnLst>
                              <p:par>
                                <p:cTn id="29" presetID="53" presetClass="exit" presetSubtype="0" fill="hold" nodeType="afterEffect">
                                  <p:stCondLst>
                                    <p:cond delay="4000"/>
                                  </p:stCondLst>
                                  <p:childTnLst>
                                    <p:anim calcmode="lin" valueType="num">
                                      <p:cBhvr>
                                        <p:cTn id="30" dur="5000"/>
                                        <p:tgtEl>
                                          <p:spTgt spid="11"/>
                                        </p:tgtEl>
                                        <p:attrNameLst>
                                          <p:attrName>ppt_w</p:attrName>
                                        </p:attrNameLst>
                                      </p:cBhvr>
                                      <p:tavLst>
                                        <p:tav tm="0">
                                          <p:val>
                                            <p:strVal val="ppt_w"/>
                                          </p:val>
                                        </p:tav>
                                        <p:tav tm="100000">
                                          <p:val>
                                            <p:fltVal val="0"/>
                                          </p:val>
                                        </p:tav>
                                      </p:tavLst>
                                    </p:anim>
                                    <p:anim calcmode="lin" valueType="num">
                                      <p:cBhvr>
                                        <p:cTn id="31" dur="5000"/>
                                        <p:tgtEl>
                                          <p:spTgt spid="11"/>
                                        </p:tgtEl>
                                        <p:attrNameLst>
                                          <p:attrName>ppt_h</p:attrName>
                                        </p:attrNameLst>
                                      </p:cBhvr>
                                      <p:tavLst>
                                        <p:tav tm="0">
                                          <p:val>
                                            <p:strVal val="ppt_h"/>
                                          </p:val>
                                        </p:tav>
                                        <p:tav tm="100000">
                                          <p:val>
                                            <p:fltVal val="0"/>
                                          </p:val>
                                        </p:tav>
                                      </p:tavLst>
                                    </p:anim>
                                    <p:animEffect transition="out" filter="fade">
                                      <p:cBhvr>
                                        <p:cTn id="32" dur="5000"/>
                                        <p:tgtEl>
                                          <p:spTgt spid="11"/>
                                        </p:tgtEl>
                                      </p:cBhvr>
                                    </p:animEffect>
                                    <p:set>
                                      <p:cBhvr>
                                        <p:cTn id="33"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theme/theme1.xml><?xml version="1.0" encoding="utf-8"?>
<a:theme xmlns:a="http://schemas.openxmlformats.org/drawingml/2006/main" name="bali1 Barong &amp; Gamel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bali1 Barong &amp; Gamelan</Template>
  <TotalTime>1</TotalTime>
  <Words>2076</Words>
  <Application>Microsoft Office PowerPoint</Application>
  <PresentationFormat>On-screen Show (16:9)</PresentationFormat>
  <Paragraphs>67</Paragraphs>
  <Slides>43</Slides>
  <Notes>4</Notes>
  <HiddenSlides>0</HiddenSlides>
  <MMClips>1</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bali1 Barong &amp; Gamelan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vector>
  </TitlesOfParts>
  <Company>Acasa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bali1 Barong &amp; Gamelan</dc:title>
  <dc:subject>bali, Barong, Gamelan</dc:subject>
  <dc:creator>sanda foişoreanu</dc:creator>
  <dc:description>sound:  Ensemble instrumental Seka Balaganjur - Balaganjuran</dc:description>
  <cp:lastModifiedBy>Sanda</cp:lastModifiedBy>
  <cp:revision>66</cp:revision>
  <dcterms:created xsi:type="dcterms:W3CDTF">2012-09-06T23:41:08Z</dcterms:created>
  <dcterms:modified xsi:type="dcterms:W3CDTF">2012-09-06T23:42:21Z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000800da460000000000010250600207f7000400038000</vt:lpwstr>
  </property>
</Properties>
</file>