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1"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312"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58" d="100"/>
          <a:sy n="58" d="100"/>
        </p:scale>
        <p:origin x="-108"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fr-FR"/>
              <a:t>Modifiez le style du titre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31/01/2019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9255346" y="2750337"/>
            <a:ext cx="1171888" cy="1356442"/>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873669958"/>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31/01/2019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635323358"/>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fr-FR"/>
              <a:t>Modifiez le style du titre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31/01/2019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10729455" y="286989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746875855"/>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C2E462A7-1014-480B-805D-34A84E98104D}" type="datetimeFigureOut">
              <a:rPr lang="fr-FR" smtClean="0"/>
              <a:t>31/01/2019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485736171"/>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fr-FR"/>
              <a:t>Modifiez le style du titre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680322" y="3030008"/>
            <a:ext cx="4698355" cy="290617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5594123" y="3030008"/>
            <a:ext cx="4700059" cy="290617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C2E462A7-1014-480B-805D-34A84E98104D}" type="datetimeFigureOut">
              <a:rPr lang="fr-FR" smtClean="0"/>
              <a:t>31/01/2019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728836965"/>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C2E462A7-1014-480B-805D-34A84E98104D}" type="datetimeFigureOut">
              <a:rPr lang="fr-FR" smtClean="0"/>
              <a:t>31/01/2019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23775457"/>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C2E462A7-1014-480B-805D-34A84E98104D}" type="datetimeFigureOut">
              <a:rPr lang="fr-FR" smtClean="0"/>
              <a:t>31/01/2019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160056636"/>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31/01/2019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4076592877"/>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fr-FR"/>
              <a:t>Modifiez le style du titre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31/01/2019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388000634"/>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Image panoramiqu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fr-FR"/>
              <a:t>Modifiez le style du titre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31/01/2019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309"/>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534393330"/>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31/01/2019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61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607275906"/>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31/01/2019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05212437-DA81-4E4C-8923-CCA68116B9AA}" type="slidenum">
              <a:rPr lang="fr-FR" smtClean="0"/>
              <a:t>‹N°›</a:t>
            </a:fld>
            <a:endParaRPr lang="fr-FR"/>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175022409"/>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31/01/2019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713621338"/>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colonnes">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fr-FR"/>
              <a:t>Modifiez le style du titre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C2E462A7-1014-480B-805D-34A84E98104D}" type="datetimeFigureOut">
              <a:rPr lang="fr-FR" smtClean="0"/>
              <a:t>31/01/2019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367274826"/>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colonnes d’image">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fr-FR"/>
              <a:t>Modifiez le style du titre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C2E462A7-1014-480B-805D-34A84E98104D}" type="datetimeFigureOut">
              <a:rPr lang="fr-FR" smtClean="0"/>
              <a:t>31/01/2019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387465646"/>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31/01/2019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109767197"/>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C2E462A7-1014-480B-805D-34A84E98104D}" type="datetimeFigureOut">
              <a:rPr lang="fr-FR" smtClean="0"/>
              <a:t>31/01/2019</a:t>
            </a:fld>
            <a:endParaRPr lang="fr-FR"/>
          </a:p>
        </p:txBody>
      </p:sp>
      <p:sp>
        <p:nvSpPr>
          <p:cNvPr id="5" name="Footer Placeholder 4"/>
          <p:cNvSpPr>
            <a:spLocks noGrp="1"/>
          </p:cNvSpPr>
          <p:nvPr>
            <p:ph type="ftr" sz="quarter" idx="11"/>
          </p:nvPr>
        </p:nvSpPr>
        <p:spPr>
          <a:xfrm>
            <a:off x="680321" y="5936188"/>
            <a:ext cx="6126805" cy="365125"/>
          </a:xfrm>
        </p:spPr>
        <p:txBody>
          <a:bodyPr/>
          <a:lstStyle/>
          <a:p>
            <a:endParaRPr lang="fr-FR"/>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2906350871"/>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bg2">
                <a:tint val="96000"/>
                <a:shade val="100000"/>
                <a:hueMod val="270000"/>
                <a:satMod val="200000"/>
                <a:lumMod val="128000"/>
              </a:schemeClr>
            </a:gs>
            <a:gs pos="56000">
              <a:schemeClr val="bg2">
                <a:shade val="78000"/>
                <a:hueMod val="44000"/>
                <a:satMod val="200000"/>
                <a:lumMod val="69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2E462A7-1014-480B-805D-34A84E98104D}" type="datetimeFigureOut">
              <a:rPr lang="fr-FR" smtClean="0"/>
              <a:t>31/01/2019</a:t>
            </a:fld>
            <a:endParaRPr lang="fr-FR"/>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362362443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4B3F61AB-E4C6-4F55-93CD-9BDFD0E7FCCA}"/>
              </a:ext>
            </a:extLst>
          </p:cNvPr>
          <p:cNvSpPr/>
          <p:nvPr/>
        </p:nvSpPr>
        <p:spPr>
          <a:xfrm>
            <a:off x="369903" y="-896645"/>
            <a:ext cx="11452194" cy="6175583"/>
          </a:xfrm>
          <a:prstGeom prst="rect">
            <a:avLst/>
          </a:prstGeom>
          <a:noFill/>
        </p:spPr>
        <p:txBody>
          <a:bodyPr wrap="square" lIns="91440" tIns="45720" rIns="91440" bIns="45720">
            <a:prstTxWarp prst="textInflateTop">
              <a:avLst/>
            </a:prstTxWarp>
            <a:spAutoFit/>
            <a:scene3d>
              <a:camera prst="orthographicFront"/>
              <a:lightRig rig="threePt" dir="t"/>
            </a:scene3d>
            <a:sp3d extrusionH="57150">
              <a:bevelT w="82550" h="38100" prst="coolSlant"/>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Denver-Serial-Black" pitchFamily="2" charset="0"/>
              </a:rPr>
              <a:t>Les 20 plus belles fresques de street art en France</a:t>
            </a:r>
          </a:p>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Denver-Serial-Black" pitchFamily="2" charset="0"/>
              </a:rPr>
              <a:t> par Modesto</a:t>
            </a:r>
          </a:p>
        </p:txBody>
      </p:sp>
      <p:sp>
        <p:nvSpPr>
          <p:cNvPr id="4" name="ZoneTexte 3">
            <a:extLst>
              <a:ext uri="{FF2B5EF4-FFF2-40B4-BE49-F238E27FC236}">
                <a16:creationId xmlns:a16="http://schemas.microsoft.com/office/drawing/2014/main" xmlns="" id="{F2A180EF-8F45-40DB-854D-2C805FBBA6B2}"/>
              </a:ext>
            </a:extLst>
          </p:cNvPr>
          <p:cNvSpPr txBox="1"/>
          <p:nvPr/>
        </p:nvSpPr>
        <p:spPr>
          <a:xfrm>
            <a:off x="5637320" y="2525697"/>
            <a:ext cx="914400" cy="914400"/>
          </a:xfrm>
          <a:prstGeom prst="rect">
            <a:avLst/>
          </a:prstGeom>
          <a:noFill/>
        </p:spPr>
        <p:txBody>
          <a:bodyPr wrap="square" rtlCol="0">
            <a:spAutoFit/>
          </a:bodyPr>
          <a:lstStyle/>
          <a:p>
            <a:endParaRPr lang="fr-FR" dirty="0"/>
          </a:p>
        </p:txBody>
      </p:sp>
      <p:sp>
        <p:nvSpPr>
          <p:cNvPr id="5" name="ZoneTexte 4">
            <a:extLst>
              <a:ext uri="{FF2B5EF4-FFF2-40B4-BE49-F238E27FC236}">
                <a16:creationId xmlns:a16="http://schemas.microsoft.com/office/drawing/2014/main" xmlns="" id="{2187481B-B7D1-4C78-9A4E-624093098CAE}"/>
              </a:ext>
            </a:extLst>
          </p:cNvPr>
          <p:cNvSpPr txBox="1"/>
          <p:nvPr/>
        </p:nvSpPr>
        <p:spPr>
          <a:xfrm>
            <a:off x="0" y="6187749"/>
            <a:ext cx="12191999" cy="461665"/>
          </a:xfrm>
          <a:prstGeom prst="rect">
            <a:avLst/>
          </a:prstGeom>
          <a:noFill/>
        </p:spPr>
        <p:txBody>
          <a:bodyPr wrap="square" rtlCol="0">
            <a:spAutoFit/>
          </a:bodyPr>
          <a:lstStyle/>
          <a:p>
            <a:pPr algn="ctr"/>
            <a:r>
              <a:rPr lang="fr-FR" sz="2400" dirty="0">
                <a:solidFill>
                  <a:srgbClr val="FFFF00"/>
                </a:solidFill>
                <a:latin typeface="Denver-Serial-Black" pitchFamily="2" charset="0"/>
              </a:rPr>
              <a:t>Manuel, police : Denver Serial Black</a:t>
            </a:r>
          </a:p>
        </p:txBody>
      </p:sp>
      <p:pic>
        <p:nvPicPr>
          <p:cNvPr id="6" name="Média1">
            <a:hlinkClick r:id="" action="ppaction://media"/>
            <a:extLst>
              <a:ext uri="{FF2B5EF4-FFF2-40B4-BE49-F238E27FC236}">
                <a16:creationId xmlns:a16="http://schemas.microsoft.com/office/drawing/2014/main" xmlns="" id="{2EA1D7F4-1C6D-4281-AF40-86741A342E3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449452" y="2191146"/>
            <a:ext cx="609600" cy="609600"/>
          </a:xfrm>
          <a:prstGeom prst="rect">
            <a:avLst/>
          </a:prstGeom>
        </p:spPr>
      </p:pic>
    </p:spTree>
    <p:extLst>
      <p:ext uri="{BB962C8B-B14F-4D97-AF65-F5344CB8AC3E}">
        <p14:creationId xmlns:p14="http://schemas.microsoft.com/office/powerpoint/2010/main" val="880545931"/>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DEFB865A-929D-40D5-8F5C-5778381FBF05}"/>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49"/>
          <a:stretch/>
        </p:blipFill>
        <p:spPr>
          <a:xfrm>
            <a:off x="7328400" y="0"/>
            <a:ext cx="4863600"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EE3A9729-1822-4D8F-AAEA-FB171D3D97F5}"/>
              </a:ext>
            </a:extLst>
          </p:cNvPr>
          <p:cNvSpPr/>
          <p:nvPr/>
        </p:nvSpPr>
        <p:spPr>
          <a:xfrm>
            <a:off x="0" y="4823163"/>
            <a:ext cx="7258050" cy="2031325"/>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Parce qu'il parcourt le monde depuis plus de dix ans et que ses voyages sont sources d'inspiration, Seth a l'habitude de se présenter comme un "</a:t>
            </a:r>
            <a:r>
              <a:rPr lang="fr-FR" dirty="0" err="1">
                <a:solidFill>
                  <a:schemeClr val="bg1"/>
                </a:solidFill>
                <a:latin typeface="Denver-Serial-Black" pitchFamily="2" charset="0"/>
              </a:rPr>
              <a:t>Globepainter</a:t>
            </a:r>
            <a:r>
              <a:rPr lang="fr-FR" dirty="0">
                <a:solidFill>
                  <a:schemeClr val="bg1"/>
                </a:solidFill>
                <a:latin typeface="Denver-Serial-Black" pitchFamily="2" charset="0"/>
              </a:rPr>
              <a:t>". Peintre, reporter, éditeur, graffeur, le Parisien Julien </a:t>
            </a:r>
            <a:r>
              <a:rPr lang="fr-FR" dirty="0" err="1">
                <a:solidFill>
                  <a:schemeClr val="bg1"/>
                </a:solidFill>
                <a:latin typeface="Denver-Serial-Black" pitchFamily="2" charset="0"/>
              </a:rPr>
              <a:t>Malland</a:t>
            </a:r>
            <a:r>
              <a:rPr lang="fr-FR" dirty="0">
                <a:solidFill>
                  <a:schemeClr val="bg1"/>
                </a:solidFill>
                <a:latin typeface="Denver-Serial-Black" pitchFamily="2" charset="0"/>
              </a:rPr>
              <a:t>, alias Seth, colore les murs du monde entier de ses fresques poétiques, à commencer par ceux du XIIIe arrondissement où l'association </a:t>
            </a:r>
            <a:r>
              <a:rPr lang="fr-FR" dirty="0" err="1">
                <a:solidFill>
                  <a:schemeClr val="bg1"/>
                </a:solidFill>
                <a:latin typeface="Denver-Serial-Black" pitchFamily="2" charset="0"/>
              </a:rPr>
              <a:t>Lézarts</a:t>
            </a:r>
            <a:r>
              <a:rPr lang="fr-FR" dirty="0">
                <a:solidFill>
                  <a:schemeClr val="bg1"/>
                </a:solidFill>
                <a:latin typeface="Denver-Serial-Black" pitchFamily="2" charset="0"/>
              </a:rPr>
              <a:t> de la Bièvre lui a donné carte blanche pour réaliser cette fresque de la rue Deslandres.</a:t>
            </a:r>
          </a:p>
        </p:txBody>
      </p:sp>
      <p:sp>
        <p:nvSpPr>
          <p:cNvPr id="4" name="ZoneTexte 3">
            <a:extLst>
              <a:ext uri="{FF2B5EF4-FFF2-40B4-BE49-F238E27FC236}">
                <a16:creationId xmlns:a16="http://schemas.microsoft.com/office/drawing/2014/main" xmlns="" id="{C6E96C7A-BC48-4A64-B9B9-121A449AA2C9}"/>
              </a:ext>
            </a:extLst>
          </p:cNvPr>
          <p:cNvSpPr txBox="1"/>
          <p:nvPr/>
        </p:nvSpPr>
        <p:spPr>
          <a:xfrm>
            <a:off x="1" y="0"/>
            <a:ext cx="7258050" cy="461665"/>
          </a:xfrm>
          <a:prstGeom prst="rect">
            <a:avLst/>
          </a:prstGeom>
          <a:solidFill>
            <a:srgbClr val="FFFF00"/>
          </a:solidFill>
        </p:spPr>
        <p:txBody>
          <a:bodyPr wrap="square" rtlCol="0">
            <a:spAutoFit/>
          </a:bodyPr>
          <a:lstStyle/>
          <a:p>
            <a:pPr algn="ctr"/>
            <a:r>
              <a:rPr lang="fr-FR" sz="2400" dirty="0">
                <a:solidFill>
                  <a:schemeClr val="bg1"/>
                </a:solidFill>
                <a:latin typeface="Denver-Serial-Black" pitchFamily="2" charset="0"/>
              </a:rPr>
              <a:t>Seth à Paris</a:t>
            </a:r>
          </a:p>
        </p:txBody>
      </p:sp>
    </p:spTree>
    <p:extLst>
      <p:ext uri="{BB962C8B-B14F-4D97-AF65-F5344CB8AC3E}">
        <p14:creationId xmlns:p14="http://schemas.microsoft.com/office/powerpoint/2010/main" val="4174596554"/>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D398735F-EB39-479A-A565-C77D652A06BA}"/>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25" b="-66"/>
          <a:stretch/>
        </p:blipFill>
        <p:spPr>
          <a:xfrm>
            <a:off x="4438648" y="89850"/>
            <a:ext cx="7653601"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B9BD9198-0B18-4188-A07B-BCADB3521190}"/>
              </a:ext>
            </a:extLst>
          </p:cNvPr>
          <p:cNvSpPr/>
          <p:nvPr/>
        </p:nvSpPr>
        <p:spPr>
          <a:xfrm>
            <a:off x="-1" y="0"/>
            <a:ext cx="4352926"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Remy </a:t>
            </a:r>
            <a:r>
              <a:rPr lang="fr-FR" sz="2400" dirty="0" err="1">
                <a:solidFill>
                  <a:schemeClr val="bg1"/>
                </a:solidFill>
                <a:latin typeface="Denver-Serial-Black" pitchFamily="2" charset="0"/>
              </a:rPr>
              <a:t>Uno</a:t>
            </a:r>
            <a:r>
              <a:rPr lang="fr-FR" sz="2400" dirty="0">
                <a:solidFill>
                  <a:schemeClr val="bg1"/>
                </a:solidFill>
                <a:latin typeface="Denver-Serial-Black" pitchFamily="2" charset="0"/>
              </a:rPr>
              <a:t> à Marseille</a:t>
            </a:r>
          </a:p>
        </p:txBody>
      </p:sp>
      <p:sp>
        <p:nvSpPr>
          <p:cNvPr id="4" name="Rectangle 3">
            <a:extLst>
              <a:ext uri="{FF2B5EF4-FFF2-40B4-BE49-F238E27FC236}">
                <a16:creationId xmlns:a16="http://schemas.microsoft.com/office/drawing/2014/main" xmlns="" id="{AFEE929F-B732-47C6-9C2E-7E60D1CAAAA7}"/>
              </a:ext>
            </a:extLst>
          </p:cNvPr>
          <p:cNvSpPr/>
          <p:nvPr/>
        </p:nvSpPr>
        <p:spPr>
          <a:xfrm>
            <a:off x="0" y="3441680"/>
            <a:ext cx="4352926" cy="3416320"/>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C'est dans sa ville natale, à Marseille, que Remy </a:t>
            </a:r>
            <a:r>
              <a:rPr lang="fr-FR" dirty="0" err="1">
                <a:solidFill>
                  <a:schemeClr val="bg1"/>
                </a:solidFill>
                <a:latin typeface="Denver-Serial-Black" pitchFamily="2" charset="0"/>
              </a:rPr>
              <a:t>Uno</a:t>
            </a:r>
            <a:r>
              <a:rPr lang="fr-FR" dirty="0">
                <a:solidFill>
                  <a:schemeClr val="bg1"/>
                </a:solidFill>
                <a:latin typeface="Denver-Serial-Black" pitchFamily="2" charset="0"/>
              </a:rPr>
              <a:t> a commencé à graffer à la fin des années 1990. Depuis, son style n'a cessé d'évoluer pour se concentrer aujourd'hui sur le portrait, qu'il peint en atelier comme sur les murs. Après avoir exposé ses œuvres dans les galeries de Sao Paolo, New York, Johannesburg avec le collectif </a:t>
            </a:r>
            <a:r>
              <a:rPr lang="fr-FR" dirty="0" err="1">
                <a:solidFill>
                  <a:schemeClr val="bg1"/>
                </a:solidFill>
                <a:latin typeface="Denver-Serial-Black" pitchFamily="2" charset="0"/>
              </a:rPr>
              <a:t>Lartmata</a:t>
            </a:r>
            <a:r>
              <a:rPr lang="fr-FR" dirty="0">
                <a:solidFill>
                  <a:schemeClr val="bg1"/>
                </a:solidFill>
                <a:latin typeface="Denver-Serial-Black" pitchFamily="2" charset="0"/>
              </a:rPr>
              <a:t>, c'est dans la cité phocéenne qu'il livre en 2015 une fresque monumentale dans le cadre du "Marseille street art Show".</a:t>
            </a:r>
          </a:p>
        </p:txBody>
      </p:sp>
    </p:spTree>
    <p:extLst>
      <p:ext uri="{BB962C8B-B14F-4D97-AF65-F5344CB8AC3E}">
        <p14:creationId xmlns:p14="http://schemas.microsoft.com/office/powerpoint/2010/main" val="2117204681"/>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662DE986-7254-4971-B596-B144FFC4FD1D}"/>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21"/>
          <a:stretch/>
        </p:blipFill>
        <p:spPr>
          <a:xfrm>
            <a:off x="7327671" y="0"/>
            <a:ext cx="4864329"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29A565EF-7F79-4DCF-B95E-E02584513C90}"/>
              </a:ext>
            </a:extLst>
          </p:cNvPr>
          <p:cNvSpPr/>
          <p:nvPr/>
        </p:nvSpPr>
        <p:spPr>
          <a:xfrm>
            <a:off x="0" y="0"/>
            <a:ext cx="7239000" cy="461665"/>
          </a:xfrm>
          <a:prstGeom prst="rect">
            <a:avLst/>
          </a:prstGeom>
          <a:solidFill>
            <a:srgbClr val="FFFF00"/>
          </a:solidFill>
        </p:spPr>
        <p:txBody>
          <a:bodyPr wrap="square">
            <a:spAutoFit/>
          </a:bodyPr>
          <a:lstStyle/>
          <a:p>
            <a:pPr algn="ctr"/>
            <a:r>
              <a:rPr lang="fr-FR" sz="2400" dirty="0" err="1">
                <a:solidFill>
                  <a:schemeClr val="bg1"/>
                </a:solidFill>
                <a:latin typeface="Denver-Serial-Black" pitchFamily="2" charset="0"/>
              </a:rPr>
              <a:t>Conor</a:t>
            </a:r>
            <a:r>
              <a:rPr lang="fr-FR" sz="2400" dirty="0">
                <a:solidFill>
                  <a:schemeClr val="bg1"/>
                </a:solidFill>
                <a:latin typeface="Denver-Serial-Black" pitchFamily="2" charset="0"/>
              </a:rPr>
              <a:t> Harrington à Paris</a:t>
            </a:r>
          </a:p>
        </p:txBody>
      </p:sp>
      <p:sp>
        <p:nvSpPr>
          <p:cNvPr id="4" name="Rectangle 3">
            <a:extLst>
              <a:ext uri="{FF2B5EF4-FFF2-40B4-BE49-F238E27FC236}">
                <a16:creationId xmlns:a16="http://schemas.microsoft.com/office/drawing/2014/main" xmlns="" id="{AEA15E1D-C06D-4E4C-9646-953C94084960}"/>
              </a:ext>
            </a:extLst>
          </p:cNvPr>
          <p:cNvSpPr/>
          <p:nvPr/>
        </p:nvSpPr>
        <p:spPr>
          <a:xfrm>
            <a:off x="1" y="5103674"/>
            <a:ext cx="7238999" cy="1754326"/>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Boulevard Vincent Auriol dans le XIIIe arrondissement de Paris, s'élève une monumentale fresque intitulée "Étreinte et Lutte", œuvre signée par l'artiste irlandais </a:t>
            </a:r>
            <a:r>
              <a:rPr lang="fr-FR" dirty="0" err="1">
                <a:solidFill>
                  <a:schemeClr val="bg1"/>
                </a:solidFill>
                <a:latin typeface="Denver-Serial-Black" pitchFamily="2" charset="0"/>
              </a:rPr>
              <a:t>Conor</a:t>
            </a:r>
            <a:r>
              <a:rPr lang="fr-FR" dirty="0">
                <a:solidFill>
                  <a:schemeClr val="bg1"/>
                </a:solidFill>
                <a:latin typeface="Denver-Serial-Black" pitchFamily="2" charset="0"/>
              </a:rPr>
              <a:t> Harrington. Artiste reconnu dans le monde entier, </a:t>
            </a:r>
            <a:r>
              <a:rPr lang="fr-FR" dirty="0" err="1">
                <a:solidFill>
                  <a:schemeClr val="bg1"/>
                </a:solidFill>
                <a:latin typeface="Denver-Serial-Black" pitchFamily="2" charset="0"/>
              </a:rPr>
              <a:t>Conor</a:t>
            </a:r>
            <a:r>
              <a:rPr lang="fr-FR" dirty="0">
                <a:solidFill>
                  <a:schemeClr val="bg1"/>
                </a:solidFill>
                <a:latin typeface="Denver-Serial-Black" pitchFamily="2" charset="0"/>
              </a:rPr>
              <a:t> Harrington affiche un style à mi-chemin entre le réalisme de la peinture</a:t>
            </a:r>
          </a:p>
          <a:p>
            <a:pPr algn="ctr"/>
            <a:r>
              <a:rPr lang="fr-FR" dirty="0">
                <a:solidFill>
                  <a:schemeClr val="bg1"/>
                </a:solidFill>
                <a:latin typeface="Denver-Serial-Black" pitchFamily="2" charset="0"/>
              </a:rPr>
              <a:t> classique et les codes du street art.</a:t>
            </a:r>
          </a:p>
        </p:txBody>
      </p:sp>
    </p:spTree>
    <p:extLst>
      <p:ext uri="{BB962C8B-B14F-4D97-AF65-F5344CB8AC3E}">
        <p14:creationId xmlns:p14="http://schemas.microsoft.com/office/powerpoint/2010/main" val="2780285533"/>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048000" y="2967335"/>
            <a:ext cx="6096000" cy="369332"/>
          </a:xfrm>
          <a:prstGeom prst="rect">
            <a:avLst/>
          </a:prstGeom>
        </p:spPr>
        <p:txBody>
          <a:bodyPr>
            <a:spAutoFit/>
          </a:bodyPr>
          <a:lstStyle/>
          <a:p>
            <a:r>
              <a:rPr lang="fr-FR" dirty="0"/>
              <a:t> </a:t>
            </a:r>
          </a:p>
        </p:txBody>
      </p:sp>
      <p:pic>
        <p:nvPicPr>
          <p:cNvPr id="2" name="Image 1">
            <a:extLst>
              <a:ext uri="{FF2B5EF4-FFF2-40B4-BE49-F238E27FC236}">
                <a16:creationId xmlns:a16="http://schemas.microsoft.com/office/drawing/2014/main" xmlns="" id="{D8C8C0A2-349A-46A7-A725-1A32A2A8CB9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673453" y="0"/>
            <a:ext cx="5518547"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EC4131AD-6395-47F6-8559-758DA1ABC8D1}"/>
              </a:ext>
            </a:extLst>
          </p:cNvPr>
          <p:cNvSpPr/>
          <p:nvPr/>
        </p:nvSpPr>
        <p:spPr>
          <a:xfrm>
            <a:off x="0" y="0"/>
            <a:ext cx="6591300"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L7matrix à Vannes</a:t>
            </a:r>
          </a:p>
        </p:txBody>
      </p:sp>
      <p:sp>
        <p:nvSpPr>
          <p:cNvPr id="5" name="Rectangle 4">
            <a:extLst>
              <a:ext uri="{FF2B5EF4-FFF2-40B4-BE49-F238E27FC236}">
                <a16:creationId xmlns:a16="http://schemas.microsoft.com/office/drawing/2014/main" xmlns="" id="{B30B7849-3D35-475E-A35A-B2315D186340}"/>
              </a:ext>
            </a:extLst>
          </p:cNvPr>
          <p:cNvSpPr/>
          <p:nvPr/>
        </p:nvSpPr>
        <p:spPr>
          <a:xfrm>
            <a:off x="0" y="3995678"/>
            <a:ext cx="6591299" cy="2862322"/>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En 2017, dans le cadre du projet "L'Art prend la rue !", les élèves du collège Jules Simon à Vannes confient au street artiste L7m la réalisation d'une fresque monumentale sur le mur de leur établissement. Originaire de Sao Paolo, Luis Sept Martins, plus connu dans le monde du street art sous le nom de L7m, se distingue par un style mêlant figuration et abstraction, et l'utilisation d'une palette de couleurs vives et joyeuses. L'œuvre monumentale de l'artiste, un immense passereau aux couleurs explosives, domine aujourd'hui </a:t>
            </a:r>
          </a:p>
          <a:p>
            <a:pPr algn="ctr"/>
            <a:r>
              <a:rPr lang="fr-FR" dirty="0">
                <a:solidFill>
                  <a:schemeClr val="bg1"/>
                </a:solidFill>
                <a:latin typeface="Denver-Serial-Black" pitchFamily="2" charset="0"/>
              </a:rPr>
              <a:t>la cour nord du collège Jules Simon.</a:t>
            </a:r>
          </a:p>
        </p:txBody>
      </p:sp>
    </p:spTree>
    <p:extLst>
      <p:ext uri="{BB962C8B-B14F-4D97-AF65-F5344CB8AC3E}">
        <p14:creationId xmlns:p14="http://schemas.microsoft.com/office/powerpoint/2010/main" val="1003893993"/>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8E0D54B6-68EF-458E-ACB6-93F729BA293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7048499" y="0"/>
            <a:ext cx="5143500"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A1B2E8CC-CF74-45A7-8710-8A4F18E5966F}"/>
              </a:ext>
            </a:extLst>
          </p:cNvPr>
          <p:cNvSpPr/>
          <p:nvPr/>
        </p:nvSpPr>
        <p:spPr>
          <a:xfrm>
            <a:off x="0" y="0"/>
            <a:ext cx="7003235"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DEIH à Bayonne</a:t>
            </a:r>
          </a:p>
        </p:txBody>
      </p:sp>
      <p:sp>
        <p:nvSpPr>
          <p:cNvPr id="4" name="Rectangle 3">
            <a:extLst>
              <a:ext uri="{FF2B5EF4-FFF2-40B4-BE49-F238E27FC236}">
                <a16:creationId xmlns:a16="http://schemas.microsoft.com/office/drawing/2014/main" xmlns="" id="{AC658D7A-7998-4282-972F-C2A0465206D4}"/>
              </a:ext>
            </a:extLst>
          </p:cNvPr>
          <p:cNvSpPr/>
          <p:nvPr/>
        </p:nvSpPr>
        <p:spPr>
          <a:xfrm>
            <a:off x="0" y="4826675"/>
            <a:ext cx="7003234" cy="2031325"/>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Il y a de la science-fiction dans l'univers de l'artiste catalan DEIH, mais également un style qui lorgne du côté de la bande-dessinée et plus particulièrement du côté de Moebius. Son style aussi coloré qu'un comics s'affiche aujourd'hui sur les murs du monde entier avant de faire les beaux jours du festival de street-art "Point de vue" en octobre 2017 à Bayonne avec une immense fresque intitulée "ÊTES-VOUS PRÊT ?"</a:t>
            </a:r>
          </a:p>
        </p:txBody>
      </p:sp>
    </p:spTree>
    <p:extLst>
      <p:ext uri="{BB962C8B-B14F-4D97-AF65-F5344CB8AC3E}">
        <p14:creationId xmlns:p14="http://schemas.microsoft.com/office/powerpoint/2010/main" val="1807916731"/>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EE36962F-D68A-42B8-AC12-5D84561C2F63}"/>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525802" y="89850"/>
            <a:ext cx="7560000"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CE3DEF9D-95F7-4666-AE5F-19D788839215}"/>
              </a:ext>
            </a:extLst>
          </p:cNvPr>
          <p:cNvSpPr/>
          <p:nvPr/>
        </p:nvSpPr>
        <p:spPr>
          <a:xfrm>
            <a:off x="0" y="0"/>
            <a:ext cx="4457700" cy="461665"/>
          </a:xfrm>
          <a:prstGeom prst="rect">
            <a:avLst/>
          </a:prstGeom>
          <a:solidFill>
            <a:srgbClr val="FFFF00"/>
          </a:solidFill>
        </p:spPr>
        <p:txBody>
          <a:bodyPr wrap="square">
            <a:spAutoFit/>
          </a:bodyPr>
          <a:lstStyle/>
          <a:p>
            <a:pPr algn="ctr"/>
            <a:r>
              <a:rPr lang="fr-FR" sz="2400" dirty="0" err="1">
                <a:solidFill>
                  <a:schemeClr val="bg1"/>
                </a:solidFill>
                <a:latin typeface="Denver-Serial-Black" pitchFamily="2" charset="0"/>
              </a:rPr>
              <a:t>Nevercrew</a:t>
            </a:r>
            <a:r>
              <a:rPr lang="fr-FR" sz="2400" dirty="0">
                <a:solidFill>
                  <a:schemeClr val="bg1"/>
                </a:solidFill>
                <a:latin typeface="Denver-Serial-Black" pitchFamily="2" charset="0"/>
              </a:rPr>
              <a:t> à Grenoble</a:t>
            </a:r>
          </a:p>
        </p:txBody>
      </p:sp>
      <p:sp>
        <p:nvSpPr>
          <p:cNvPr id="4" name="Rectangle 3">
            <a:extLst>
              <a:ext uri="{FF2B5EF4-FFF2-40B4-BE49-F238E27FC236}">
                <a16:creationId xmlns:a16="http://schemas.microsoft.com/office/drawing/2014/main" xmlns="" id="{3929D9A3-F214-4FAB-9C8A-DB5CE5AFE84A}"/>
              </a:ext>
            </a:extLst>
          </p:cNvPr>
          <p:cNvSpPr/>
          <p:nvPr/>
        </p:nvSpPr>
        <p:spPr>
          <a:xfrm>
            <a:off x="0" y="3718679"/>
            <a:ext cx="4457700" cy="3139321"/>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Duo d'artistes suisses composé de Christian </a:t>
            </a:r>
            <a:r>
              <a:rPr lang="fr-FR" dirty="0" err="1">
                <a:solidFill>
                  <a:schemeClr val="bg1"/>
                </a:solidFill>
                <a:latin typeface="Denver-Serial-Black" pitchFamily="2" charset="0"/>
              </a:rPr>
              <a:t>Rebecchi</a:t>
            </a:r>
            <a:r>
              <a:rPr lang="fr-FR" dirty="0">
                <a:solidFill>
                  <a:schemeClr val="bg1"/>
                </a:solidFill>
                <a:latin typeface="Denver-Serial-Black" pitchFamily="2" charset="0"/>
              </a:rPr>
              <a:t> et Pablo </a:t>
            </a:r>
            <a:r>
              <a:rPr lang="fr-FR" dirty="0" err="1">
                <a:solidFill>
                  <a:schemeClr val="bg1"/>
                </a:solidFill>
                <a:latin typeface="Denver-Serial-Black" pitchFamily="2" charset="0"/>
              </a:rPr>
              <a:t>Togni</a:t>
            </a:r>
            <a:r>
              <a:rPr lang="fr-FR" dirty="0">
                <a:solidFill>
                  <a:schemeClr val="bg1"/>
                </a:solidFill>
                <a:latin typeface="Denver-Serial-Black" pitchFamily="2" charset="0"/>
              </a:rPr>
              <a:t>, </a:t>
            </a:r>
            <a:r>
              <a:rPr lang="fr-FR" dirty="0" err="1">
                <a:solidFill>
                  <a:schemeClr val="bg1"/>
                </a:solidFill>
                <a:latin typeface="Denver-Serial-Black" pitchFamily="2" charset="0"/>
              </a:rPr>
              <a:t>Nevercrew</a:t>
            </a:r>
            <a:r>
              <a:rPr lang="fr-FR" dirty="0">
                <a:solidFill>
                  <a:schemeClr val="bg1"/>
                </a:solidFill>
                <a:latin typeface="Denver-Serial-Black" pitchFamily="2" charset="0"/>
              </a:rPr>
              <a:t> réussi l'exploit de délivrer des messages engagés sans perdre une once de poésie. Baleines, orques, ours polaires ou encore astronautes peuplent leurs œuvres monumentales et nous interpellent sur les difficiles relations entre l'homme et la planète, message que semblent rappeler leurs </a:t>
            </a:r>
          </a:p>
          <a:p>
            <a:pPr algn="ctr"/>
            <a:r>
              <a:rPr lang="fr-FR" dirty="0">
                <a:solidFill>
                  <a:schemeClr val="bg1"/>
                </a:solidFill>
                <a:latin typeface="Denver-Serial-Black" pitchFamily="2" charset="0"/>
              </a:rPr>
              <a:t>baleines grenobloises.</a:t>
            </a:r>
          </a:p>
        </p:txBody>
      </p:sp>
    </p:spTree>
    <p:extLst>
      <p:ext uri="{BB962C8B-B14F-4D97-AF65-F5344CB8AC3E}">
        <p14:creationId xmlns:p14="http://schemas.microsoft.com/office/powerpoint/2010/main" val="525094824"/>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xmlns="" id="{52D1A7C3-245F-4B50-9933-618EC6B2A85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332253" y="0"/>
            <a:ext cx="5859747" cy="6858000"/>
          </a:xfrm>
          <a:prstGeom prst="rect">
            <a:avLst/>
          </a:prstGeom>
          <a:ln w="88900" cap="sq" cmpd="thickThin">
            <a:solidFill>
              <a:srgbClr val="FFFF00"/>
            </a:solidFill>
            <a:prstDash val="solid"/>
            <a:miter lim="800000"/>
          </a:ln>
          <a:effectLst>
            <a:innerShdw blurRad="76200">
              <a:srgbClr val="000000"/>
            </a:innerShdw>
          </a:effectLst>
        </p:spPr>
      </p:pic>
      <p:sp>
        <p:nvSpPr>
          <p:cNvPr id="4" name="Rectangle 3">
            <a:extLst>
              <a:ext uri="{FF2B5EF4-FFF2-40B4-BE49-F238E27FC236}">
                <a16:creationId xmlns:a16="http://schemas.microsoft.com/office/drawing/2014/main" xmlns="" id="{4B30552B-B81C-4292-925B-110A724714CF}"/>
              </a:ext>
            </a:extLst>
          </p:cNvPr>
          <p:cNvSpPr/>
          <p:nvPr/>
        </p:nvSpPr>
        <p:spPr>
          <a:xfrm>
            <a:off x="0" y="0"/>
            <a:ext cx="6248399" cy="461665"/>
          </a:xfrm>
          <a:prstGeom prst="rect">
            <a:avLst/>
          </a:prstGeom>
          <a:solidFill>
            <a:srgbClr val="FFFF00"/>
          </a:solidFill>
        </p:spPr>
        <p:txBody>
          <a:bodyPr wrap="square">
            <a:spAutoFit/>
          </a:bodyPr>
          <a:lstStyle/>
          <a:p>
            <a:pPr algn="ctr"/>
            <a:r>
              <a:rPr lang="fr-FR" sz="2400" dirty="0" err="1">
                <a:solidFill>
                  <a:schemeClr val="bg1"/>
                </a:solidFill>
                <a:latin typeface="Denver-Serial-Black" pitchFamily="2" charset="0"/>
              </a:rPr>
              <a:t>Kalouf</a:t>
            </a:r>
            <a:r>
              <a:rPr lang="fr-FR" sz="2400" dirty="0">
                <a:solidFill>
                  <a:schemeClr val="bg1"/>
                </a:solidFill>
                <a:latin typeface="Denver-Serial-Black" pitchFamily="2" charset="0"/>
              </a:rPr>
              <a:t> à Lyon</a:t>
            </a:r>
          </a:p>
        </p:txBody>
      </p:sp>
      <p:sp>
        <p:nvSpPr>
          <p:cNvPr id="5" name="Rectangle 4">
            <a:extLst>
              <a:ext uri="{FF2B5EF4-FFF2-40B4-BE49-F238E27FC236}">
                <a16:creationId xmlns:a16="http://schemas.microsoft.com/office/drawing/2014/main" xmlns="" id="{01055F91-5520-43EE-BF81-A17B5CFD2C49}"/>
              </a:ext>
            </a:extLst>
          </p:cNvPr>
          <p:cNvSpPr/>
          <p:nvPr/>
        </p:nvSpPr>
        <p:spPr>
          <a:xfrm>
            <a:off x="-1" y="4826675"/>
            <a:ext cx="6248399" cy="2031325"/>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Doté d'une impressionnante technique à la bombe et à l'aérographe, Pascal Lambert, qui a pris pour nom de graffeur </a:t>
            </a:r>
            <a:r>
              <a:rPr lang="fr-FR" dirty="0" err="1">
                <a:solidFill>
                  <a:schemeClr val="bg1"/>
                </a:solidFill>
                <a:latin typeface="Denver-Serial-Black" pitchFamily="2" charset="0"/>
              </a:rPr>
              <a:t>Kalouf</a:t>
            </a:r>
            <a:r>
              <a:rPr lang="fr-FR" dirty="0">
                <a:solidFill>
                  <a:schemeClr val="bg1"/>
                </a:solidFill>
                <a:latin typeface="Denver-Serial-Black" pitchFamily="2" charset="0"/>
              </a:rPr>
              <a:t>, impose son style mêlant hyperréalisme et 3D dans le monde du street art comme des galeries. En 2017, à l'occasion de la deuxième édition du "Mur de la place des Tapis", son combattant géant de déploie sur quelque 120 m² dans le quartier de la Croix-Rousse à Lyon.</a:t>
            </a:r>
          </a:p>
        </p:txBody>
      </p:sp>
    </p:spTree>
    <p:extLst>
      <p:ext uri="{BB962C8B-B14F-4D97-AF65-F5344CB8AC3E}">
        <p14:creationId xmlns:p14="http://schemas.microsoft.com/office/powerpoint/2010/main" val="1442933054"/>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1896583B-4AE9-4E0B-A11C-B521DB2933AF}"/>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543425" y="75337"/>
            <a:ext cx="7560000"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8E982070-C9BD-4B18-9213-B1AA57C611AC}"/>
              </a:ext>
            </a:extLst>
          </p:cNvPr>
          <p:cNvSpPr/>
          <p:nvPr/>
        </p:nvSpPr>
        <p:spPr>
          <a:xfrm>
            <a:off x="0" y="0"/>
            <a:ext cx="4467225"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ZAG &amp; SIA à Paris</a:t>
            </a:r>
          </a:p>
        </p:txBody>
      </p:sp>
      <p:sp>
        <p:nvSpPr>
          <p:cNvPr id="4" name="Rectangle 3">
            <a:extLst>
              <a:ext uri="{FF2B5EF4-FFF2-40B4-BE49-F238E27FC236}">
                <a16:creationId xmlns:a16="http://schemas.microsoft.com/office/drawing/2014/main" xmlns="" id="{1D57CC2F-5F0E-4C8C-9348-C37A18236AB4}"/>
              </a:ext>
            </a:extLst>
          </p:cNvPr>
          <p:cNvSpPr/>
          <p:nvPr/>
        </p:nvSpPr>
        <p:spPr>
          <a:xfrm>
            <a:off x="-1" y="4272677"/>
            <a:ext cx="4467225" cy="2585323"/>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Duo de street artistes français, </a:t>
            </a:r>
            <a:r>
              <a:rPr lang="fr-FR" dirty="0" err="1">
                <a:solidFill>
                  <a:schemeClr val="bg1"/>
                </a:solidFill>
                <a:latin typeface="Denver-Serial-Black" pitchFamily="2" charset="0"/>
              </a:rPr>
              <a:t>Zag</a:t>
            </a:r>
            <a:r>
              <a:rPr lang="fr-FR" dirty="0">
                <a:solidFill>
                  <a:schemeClr val="bg1"/>
                </a:solidFill>
                <a:latin typeface="Denver-Serial-Black" pitchFamily="2" charset="0"/>
              </a:rPr>
              <a:t> et </a:t>
            </a:r>
            <a:r>
              <a:rPr lang="fr-FR" dirty="0" err="1">
                <a:solidFill>
                  <a:schemeClr val="bg1"/>
                </a:solidFill>
                <a:latin typeface="Denver-Serial-Black" pitchFamily="2" charset="0"/>
              </a:rPr>
              <a:t>Sìa</a:t>
            </a:r>
            <a:r>
              <a:rPr lang="fr-FR" dirty="0">
                <a:solidFill>
                  <a:schemeClr val="bg1"/>
                </a:solidFill>
                <a:latin typeface="Denver-Serial-Black" pitchFamily="2" charset="0"/>
              </a:rPr>
              <a:t> sont spécialisés dans les anamorphoses, en prenant les escaliers et les passages souterrains pour aire de jeu. À l'occasion des 30 ans des Resto du Cœur, le duo s'est livré à une spectaculaire performance en transformant l'escalier de la Place Coluche en portrait </a:t>
            </a:r>
          </a:p>
          <a:p>
            <a:pPr algn="ctr"/>
            <a:r>
              <a:rPr lang="fr-FR" dirty="0">
                <a:solidFill>
                  <a:schemeClr val="bg1"/>
                </a:solidFill>
                <a:latin typeface="Denver-Serial-Black" pitchFamily="2" charset="0"/>
              </a:rPr>
              <a:t>de celui-ci.</a:t>
            </a:r>
          </a:p>
        </p:txBody>
      </p:sp>
    </p:spTree>
    <p:extLst>
      <p:ext uri="{BB962C8B-B14F-4D97-AF65-F5344CB8AC3E}">
        <p14:creationId xmlns:p14="http://schemas.microsoft.com/office/powerpoint/2010/main" val="2469643125"/>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D2B077F8-438C-4FED-98AF-BCF56192A8D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7128867" y="0"/>
            <a:ext cx="5063133"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D1D38FFC-CAFC-46CE-A644-F0023337DB30}"/>
              </a:ext>
            </a:extLst>
          </p:cNvPr>
          <p:cNvSpPr/>
          <p:nvPr/>
        </p:nvSpPr>
        <p:spPr>
          <a:xfrm>
            <a:off x="0" y="0"/>
            <a:ext cx="7038975" cy="461665"/>
          </a:xfrm>
          <a:prstGeom prst="rect">
            <a:avLst/>
          </a:prstGeom>
          <a:solidFill>
            <a:srgbClr val="FFFF00"/>
          </a:solidFill>
        </p:spPr>
        <p:txBody>
          <a:bodyPr wrap="square">
            <a:spAutoFit/>
          </a:bodyPr>
          <a:lstStyle/>
          <a:p>
            <a:pPr algn="ctr"/>
            <a:r>
              <a:rPr lang="fr-FR" sz="2400" dirty="0" err="1">
                <a:solidFill>
                  <a:schemeClr val="bg1"/>
                </a:solidFill>
                <a:latin typeface="Denver-Serial-Black" pitchFamily="2" charset="0"/>
              </a:rPr>
              <a:t>Bordalo</a:t>
            </a:r>
            <a:r>
              <a:rPr lang="fr-FR" sz="2400" dirty="0">
                <a:solidFill>
                  <a:schemeClr val="bg1"/>
                </a:solidFill>
                <a:latin typeface="Denver-Serial-Black" pitchFamily="2" charset="0"/>
              </a:rPr>
              <a:t> II à Paris</a:t>
            </a:r>
          </a:p>
        </p:txBody>
      </p:sp>
      <p:sp>
        <p:nvSpPr>
          <p:cNvPr id="4" name="Rectangle 3">
            <a:extLst>
              <a:ext uri="{FF2B5EF4-FFF2-40B4-BE49-F238E27FC236}">
                <a16:creationId xmlns:a16="http://schemas.microsoft.com/office/drawing/2014/main" xmlns="" id="{657210EA-980B-4A07-9D61-8E98BF2A2DEC}"/>
              </a:ext>
            </a:extLst>
          </p:cNvPr>
          <p:cNvSpPr/>
          <p:nvPr/>
        </p:nvSpPr>
        <p:spPr>
          <a:xfrm>
            <a:off x="0" y="4549676"/>
            <a:ext cx="7038975" cy="2308324"/>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Artiste portugais plus connu sous le nom de </a:t>
            </a:r>
            <a:r>
              <a:rPr lang="fr-FR" dirty="0" err="1">
                <a:solidFill>
                  <a:schemeClr val="bg1"/>
                </a:solidFill>
                <a:latin typeface="Denver-Serial-Black" pitchFamily="2" charset="0"/>
              </a:rPr>
              <a:t>Bordalo</a:t>
            </a:r>
            <a:r>
              <a:rPr lang="fr-FR" dirty="0">
                <a:solidFill>
                  <a:schemeClr val="bg1"/>
                </a:solidFill>
                <a:latin typeface="Denver-Serial-Black" pitchFamily="2" charset="0"/>
              </a:rPr>
              <a:t> II, Artur </a:t>
            </a:r>
            <a:r>
              <a:rPr lang="fr-FR" dirty="0" err="1">
                <a:solidFill>
                  <a:schemeClr val="bg1"/>
                </a:solidFill>
                <a:latin typeface="Denver-Serial-Black" pitchFamily="2" charset="0"/>
              </a:rPr>
              <a:t>Bordalo</a:t>
            </a:r>
            <a:r>
              <a:rPr lang="fr-FR" dirty="0">
                <a:solidFill>
                  <a:schemeClr val="bg1"/>
                </a:solidFill>
                <a:latin typeface="Denver-Serial-Black" pitchFamily="2" charset="0"/>
              </a:rPr>
              <a:t> est un street </a:t>
            </a:r>
            <a:r>
              <a:rPr lang="fr-FR" dirty="0" err="1">
                <a:solidFill>
                  <a:schemeClr val="bg1"/>
                </a:solidFill>
                <a:latin typeface="Denver-Serial-Black" pitchFamily="2" charset="0"/>
              </a:rPr>
              <a:t>artist</a:t>
            </a:r>
            <a:r>
              <a:rPr lang="fr-FR" dirty="0">
                <a:solidFill>
                  <a:schemeClr val="bg1"/>
                </a:solidFill>
                <a:latin typeface="Denver-Serial-Black" pitchFamily="2" charset="0"/>
              </a:rPr>
              <a:t> qui troque ses bombes de peintures contre des déchets recyclés. Reconnaissable à ses œuvres monumentales fabriquées en 3D à partir d'objets glanés dans les poubelles, </a:t>
            </a:r>
            <a:r>
              <a:rPr lang="fr-FR" dirty="0" err="1">
                <a:solidFill>
                  <a:schemeClr val="bg1"/>
                </a:solidFill>
                <a:latin typeface="Denver-Serial-Black" pitchFamily="2" charset="0"/>
              </a:rPr>
              <a:t>Bordalo</a:t>
            </a:r>
            <a:r>
              <a:rPr lang="fr-FR" dirty="0">
                <a:solidFill>
                  <a:schemeClr val="bg1"/>
                </a:solidFill>
                <a:latin typeface="Denver-Serial-Black" pitchFamily="2" charset="0"/>
              </a:rPr>
              <a:t> II signe une nouvelle œuvre à Paris. Entièrement composé de déchets plastiques, son Castor géant semble nous interpeller sur notre alarmante surconsommation</a:t>
            </a:r>
          </a:p>
          <a:p>
            <a:pPr algn="ctr"/>
            <a:r>
              <a:rPr lang="fr-FR" dirty="0">
                <a:solidFill>
                  <a:schemeClr val="bg1"/>
                </a:solidFill>
                <a:latin typeface="Denver-Serial-Black" pitchFamily="2" charset="0"/>
              </a:rPr>
              <a:t> de plastique dans le monde.</a:t>
            </a:r>
          </a:p>
        </p:txBody>
      </p:sp>
    </p:spTree>
    <p:extLst>
      <p:ext uri="{BB962C8B-B14F-4D97-AF65-F5344CB8AC3E}">
        <p14:creationId xmlns:p14="http://schemas.microsoft.com/office/powerpoint/2010/main" val="1706090502"/>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C3C44400-B5FB-46F7-A2C2-AF9016DEC1A3}"/>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533850" y="86159"/>
            <a:ext cx="7562954"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E8A960DA-BB40-4B88-B38F-DE169D558E72}"/>
              </a:ext>
            </a:extLst>
          </p:cNvPr>
          <p:cNvSpPr/>
          <p:nvPr/>
        </p:nvSpPr>
        <p:spPr>
          <a:xfrm>
            <a:off x="0" y="0"/>
            <a:ext cx="4457700"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Alber à Nantes</a:t>
            </a:r>
          </a:p>
        </p:txBody>
      </p:sp>
      <p:sp>
        <p:nvSpPr>
          <p:cNvPr id="4" name="Rectangle 3">
            <a:extLst>
              <a:ext uri="{FF2B5EF4-FFF2-40B4-BE49-F238E27FC236}">
                <a16:creationId xmlns:a16="http://schemas.microsoft.com/office/drawing/2014/main" xmlns="" id="{AFF5EE01-7E0E-4368-867E-01EF78BE50F6}"/>
              </a:ext>
            </a:extLst>
          </p:cNvPr>
          <p:cNvSpPr/>
          <p:nvPr/>
        </p:nvSpPr>
        <p:spPr>
          <a:xfrm>
            <a:off x="0" y="4549676"/>
            <a:ext cx="4457700" cy="2308324"/>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Pendant un mois, les passants de la rue des Carmes à Orléans ont pu découvrir l'œuvre du street artiste Alber </a:t>
            </a:r>
            <a:r>
              <a:rPr lang="fr-FR" dirty="0" err="1">
                <a:solidFill>
                  <a:schemeClr val="bg1"/>
                </a:solidFill>
                <a:latin typeface="Denver-Serial-Black" pitchFamily="2" charset="0"/>
              </a:rPr>
              <a:t>V.times</a:t>
            </a:r>
            <a:r>
              <a:rPr lang="fr-FR" dirty="0">
                <a:solidFill>
                  <a:schemeClr val="bg1"/>
                </a:solidFill>
                <a:latin typeface="Denver-Serial-Black" pitchFamily="2" charset="0"/>
              </a:rPr>
              <a:t>, invité à participer à l'opération le "MUR Orléans". Depuis plusieurs années, l'artiste français Alber couvre les murs de visages semi-abstraits hauts en couleurs, devenus sa marque de fabrique. </a:t>
            </a:r>
          </a:p>
        </p:txBody>
      </p:sp>
    </p:spTree>
    <p:extLst>
      <p:ext uri="{BB962C8B-B14F-4D97-AF65-F5344CB8AC3E}">
        <p14:creationId xmlns:p14="http://schemas.microsoft.com/office/powerpoint/2010/main" val="55154291"/>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0D94E4C8-4C50-4031-A34A-6E8A6E12FD5B}"/>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533900" y="70800"/>
            <a:ext cx="7560000"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36ECD586-9EB7-4ADE-92A4-DA274DF2FFF0}"/>
              </a:ext>
            </a:extLst>
          </p:cNvPr>
          <p:cNvSpPr/>
          <p:nvPr/>
        </p:nvSpPr>
        <p:spPr>
          <a:xfrm>
            <a:off x="-1" y="0"/>
            <a:ext cx="4448175" cy="830997"/>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Ella et </a:t>
            </a:r>
            <a:r>
              <a:rPr lang="fr-FR" sz="2400" dirty="0" err="1">
                <a:solidFill>
                  <a:schemeClr val="bg1"/>
                </a:solidFill>
                <a:latin typeface="Denver-Serial-Black" pitchFamily="2" charset="0"/>
              </a:rPr>
              <a:t>Pitr</a:t>
            </a:r>
            <a:r>
              <a:rPr lang="fr-FR" sz="2400" dirty="0">
                <a:solidFill>
                  <a:schemeClr val="bg1"/>
                </a:solidFill>
                <a:latin typeface="Denver-Serial-Black" pitchFamily="2" charset="0"/>
              </a:rPr>
              <a:t> au barrage</a:t>
            </a:r>
          </a:p>
          <a:p>
            <a:pPr algn="ctr"/>
            <a:r>
              <a:rPr lang="fr-FR" sz="2400" dirty="0">
                <a:solidFill>
                  <a:schemeClr val="bg1"/>
                </a:solidFill>
                <a:latin typeface="Denver-Serial-Black" pitchFamily="2" charset="0"/>
              </a:rPr>
              <a:t> du Piney</a:t>
            </a:r>
          </a:p>
        </p:txBody>
      </p:sp>
      <p:sp>
        <p:nvSpPr>
          <p:cNvPr id="4" name="Rectangle 3">
            <a:extLst>
              <a:ext uri="{FF2B5EF4-FFF2-40B4-BE49-F238E27FC236}">
                <a16:creationId xmlns:a16="http://schemas.microsoft.com/office/drawing/2014/main" xmlns="" id="{9C2A6C4B-D59A-401F-8A5D-D2F0F0FB2BE4}"/>
              </a:ext>
            </a:extLst>
          </p:cNvPr>
          <p:cNvSpPr/>
          <p:nvPr/>
        </p:nvSpPr>
        <p:spPr>
          <a:xfrm>
            <a:off x="0" y="3164681"/>
            <a:ext cx="4448175" cy="3693319"/>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Depuis 2013, le duo de street artistes Ella et </a:t>
            </a:r>
            <a:r>
              <a:rPr lang="fr-FR" dirty="0" err="1">
                <a:solidFill>
                  <a:schemeClr val="bg1"/>
                </a:solidFill>
                <a:latin typeface="Denver-Serial-Black" pitchFamily="2" charset="0"/>
              </a:rPr>
              <a:t>Pitr</a:t>
            </a:r>
            <a:r>
              <a:rPr lang="fr-FR" dirty="0">
                <a:solidFill>
                  <a:schemeClr val="bg1"/>
                </a:solidFill>
                <a:latin typeface="Denver-Serial-Black" pitchFamily="2" charset="0"/>
              </a:rPr>
              <a:t> ornent les villes de leurs gigantesques personnages fétiches qu'ils appellent "Colosses", avec pour prédilection les surfaces horizontales des buildings. Après avoir réalisé en Norvège l'œuvre figurative la plus grande du monde ou avoir investi le quartier d'affaires de la Défense, le duo stéphanois dévoile en 2017 "Le Naufrage de Bienvenu", une fresque monumentale peinte sur le barrage du</a:t>
            </a:r>
          </a:p>
          <a:p>
            <a:pPr algn="ctr"/>
            <a:r>
              <a:rPr lang="fr-FR" dirty="0">
                <a:solidFill>
                  <a:schemeClr val="bg1"/>
                </a:solidFill>
                <a:latin typeface="Denver-Serial-Black" pitchFamily="2" charset="0"/>
              </a:rPr>
              <a:t> Piney en Rhône-Alpes.</a:t>
            </a:r>
          </a:p>
        </p:txBody>
      </p:sp>
    </p:spTree>
    <p:extLst>
      <p:ext uri="{BB962C8B-B14F-4D97-AF65-F5344CB8AC3E}">
        <p14:creationId xmlns:p14="http://schemas.microsoft.com/office/powerpoint/2010/main" val="2213881908"/>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CC2DA44C-5A66-46B5-9D52-DF10FC2851D9}"/>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5334000" y="0"/>
            <a:ext cx="6858000"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07862EAA-CB65-49DD-B171-C49B4CF304E1}"/>
              </a:ext>
            </a:extLst>
          </p:cNvPr>
          <p:cNvSpPr/>
          <p:nvPr/>
        </p:nvSpPr>
        <p:spPr>
          <a:xfrm>
            <a:off x="0" y="0"/>
            <a:ext cx="5248275" cy="461665"/>
          </a:xfrm>
          <a:prstGeom prst="rect">
            <a:avLst/>
          </a:prstGeom>
          <a:solidFill>
            <a:srgbClr val="FFFF00"/>
          </a:solidFill>
        </p:spPr>
        <p:txBody>
          <a:bodyPr wrap="square">
            <a:spAutoFit/>
          </a:bodyPr>
          <a:lstStyle/>
          <a:p>
            <a:pPr algn="ctr"/>
            <a:r>
              <a:rPr lang="fr-FR" sz="2400" dirty="0" err="1">
                <a:solidFill>
                  <a:schemeClr val="bg1"/>
                </a:solidFill>
                <a:latin typeface="Denver-Serial-Black" pitchFamily="2" charset="0"/>
              </a:rPr>
              <a:t>Pantonio</a:t>
            </a:r>
            <a:r>
              <a:rPr lang="fr-FR" sz="2400" dirty="0">
                <a:solidFill>
                  <a:schemeClr val="bg1"/>
                </a:solidFill>
                <a:latin typeface="Denver-Serial-Black" pitchFamily="2" charset="0"/>
              </a:rPr>
              <a:t> à Paris</a:t>
            </a:r>
          </a:p>
        </p:txBody>
      </p:sp>
      <p:sp>
        <p:nvSpPr>
          <p:cNvPr id="4" name="Rectangle 3">
            <a:extLst>
              <a:ext uri="{FF2B5EF4-FFF2-40B4-BE49-F238E27FC236}">
                <a16:creationId xmlns:a16="http://schemas.microsoft.com/office/drawing/2014/main" xmlns="" id="{6C93970F-CE57-4533-816D-C39A0934704E}"/>
              </a:ext>
            </a:extLst>
          </p:cNvPr>
          <p:cNvSpPr/>
          <p:nvPr/>
        </p:nvSpPr>
        <p:spPr>
          <a:xfrm>
            <a:off x="-1" y="4549676"/>
            <a:ext cx="5248275" cy="2308324"/>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Le street artiste portugais est né en 1975 sur l'île de Terceira aux Açores. </a:t>
            </a:r>
            <a:r>
              <a:rPr lang="fr-FR" dirty="0" err="1">
                <a:solidFill>
                  <a:schemeClr val="bg1"/>
                </a:solidFill>
                <a:latin typeface="Denver-Serial-Black" pitchFamily="2" charset="0"/>
              </a:rPr>
              <a:t>Pantonio</a:t>
            </a:r>
            <a:r>
              <a:rPr lang="fr-FR" dirty="0">
                <a:solidFill>
                  <a:schemeClr val="bg1"/>
                </a:solidFill>
                <a:latin typeface="Denver-Serial-Black" pitchFamily="2" charset="0"/>
              </a:rPr>
              <a:t> investit les murs du Québec à la Chine sur lesquels il déploie son bestiaire fantastique coloré de noir et de bleu. Une imagerie qui fait sa signature et que l'on retrouve sur la fresque monumentale réalisée sur la Tour Sienne, place de Vénétie, au cœur du quartier chinois de la capitale.</a:t>
            </a:r>
          </a:p>
        </p:txBody>
      </p:sp>
    </p:spTree>
    <p:extLst>
      <p:ext uri="{BB962C8B-B14F-4D97-AF65-F5344CB8AC3E}">
        <p14:creationId xmlns:p14="http://schemas.microsoft.com/office/powerpoint/2010/main" val="801552329"/>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35FD775F-C16D-43E1-9C11-F691917ABBAE}"/>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543425" y="80325"/>
            <a:ext cx="7560000"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8B023F6C-E26C-4FEA-9073-9395D0D63E77}"/>
              </a:ext>
            </a:extLst>
          </p:cNvPr>
          <p:cNvSpPr/>
          <p:nvPr/>
        </p:nvSpPr>
        <p:spPr>
          <a:xfrm>
            <a:off x="0" y="0"/>
            <a:ext cx="4457700" cy="461665"/>
          </a:xfrm>
          <a:prstGeom prst="rect">
            <a:avLst/>
          </a:prstGeom>
          <a:solidFill>
            <a:srgbClr val="FFFF00"/>
          </a:solidFill>
        </p:spPr>
        <p:txBody>
          <a:bodyPr wrap="square">
            <a:spAutoFit/>
          </a:bodyPr>
          <a:lstStyle/>
          <a:p>
            <a:pPr algn="ctr"/>
            <a:r>
              <a:rPr lang="fr-FR" sz="2400" dirty="0" err="1">
                <a:solidFill>
                  <a:schemeClr val="bg1"/>
                </a:solidFill>
                <a:latin typeface="Denver-Serial-Black" pitchFamily="2" charset="0"/>
              </a:rPr>
              <a:t>Blesea</a:t>
            </a:r>
            <a:r>
              <a:rPr lang="fr-FR" sz="2400" dirty="0">
                <a:solidFill>
                  <a:schemeClr val="bg1"/>
                </a:solidFill>
                <a:latin typeface="Denver-Serial-Black" pitchFamily="2" charset="0"/>
              </a:rPr>
              <a:t> et Baby-K à Réville</a:t>
            </a:r>
          </a:p>
        </p:txBody>
      </p:sp>
      <p:sp>
        <p:nvSpPr>
          <p:cNvPr id="4" name="Rectangle 3">
            <a:extLst>
              <a:ext uri="{FF2B5EF4-FFF2-40B4-BE49-F238E27FC236}">
                <a16:creationId xmlns:a16="http://schemas.microsoft.com/office/drawing/2014/main" xmlns="" id="{4BBE6C0B-049E-461B-89BF-60F41D950B58}"/>
              </a:ext>
            </a:extLst>
          </p:cNvPr>
          <p:cNvSpPr/>
          <p:nvPr/>
        </p:nvSpPr>
        <p:spPr>
          <a:xfrm>
            <a:off x="0" y="3995678"/>
            <a:ext cx="4457700" cy="2862322"/>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Loin des buildings des grandes métropoles, le duo de graffeurs cherbourgeois </a:t>
            </a:r>
            <a:r>
              <a:rPr lang="fr-FR" dirty="0" err="1">
                <a:solidFill>
                  <a:schemeClr val="bg1"/>
                </a:solidFill>
                <a:latin typeface="Denver-Serial-Black" pitchFamily="2" charset="0"/>
              </a:rPr>
              <a:t>Blesea</a:t>
            </a:r>
            <a:r>
              <a:rPr lang="fr-FR" dirty="0">
                <a:solidFill>
                  <a:schemeClr val="bg1"/>
                </a:solidFill>
                <a:latin typeface="Denver-Serial-Black" pitchFamily="2" charset="0"/>
              </a:rPr>
              <a:t> et Baby-K ont pour terrain de jeu les blockhaus allemands de la Seconde Guerre mondiale qui longent les plages de la Manche. Fans du dessin animé "Dragon Ball", le duo s'est amusé à faire apparaître le dragon </a:t>
            </a:r>
            <a:r>
              <a:rPr lang="fr-FR" dirty="0" err="1">
                <a:solidFill>
                  <a:schemeClr val="bg1"/>
                </a:solidFill>
                <a:latin typeface="Denver-Serial-Black" pitchFamily="2" charset="0"/>
              </a:rPr>
              <a:t>Shenron</a:t>
            </a:r>
            <a:r>
              <a:rPr lang="fr-FR" dirty="0">
                <a:solidFill>
                  <a:schemeClr val="bg1"/>
                </a:solidFill>
                <a:latin typeface="Denver-Serial-Black" pitchFamily="2" charset="0"/>
              </a:rPr>
              <a:t> sur un bunker de la plage de Réville </a:t>
            </a:r>
          </a:p>
          <a:p>
            <a:pPr algn="ctr"/>
            <a:r>
              <a:rPr lang="fr-FR" dirty="0">
                <a:solidFill>
                  <a:schemeClr val="bg1"/>
                </a:solidFill>
                <a:latin typeface="Denver-Serial-Black" pitchFamily="2" charset="0"/>
              </a:rPr>
              <a:t>en Normandie.</a:t>
            </a:r>
          </a:p>
        </p:txBody>
      </p:sp>
    </p:spTree>
    <p:extLst>
      <p:ext uri="{BB962C8B-B14F-4D97-AF65-F5344CB8AC3E}">
        <p14:creationId xmlns:p14="http://schemas.microsoft.com/office/powerpoint/2010/main" val="3201571196"/>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155CFFF6-F870-4D35-A2CF-36855B5944F3}"/>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5334000" y="0"/>
            <a:ext cx="6858000"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6025F230-A9E7-4238-8631-FA8B0A85051F}"/>
              </a:ext>
            </a:extLst>
          </p:cNvPr>
          <p:cNvSpPr/>
          <p:nvPr/>
        </p:nvSpPr>
        <p:spPr>
          <a:xfrm>
            <a:off x="0" y="0"/>
            <a:ext cx="5248275"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D*Face à Paris</a:t>
            </a:r>
          </a:p>
        </p:txBody>
      </p:sp>
      <p:sp>
        <p:nvSpPr>
          <p:cNvPr id="4" name="Rectangle 3">
            <a:extLst>
              <a:ext uri="{FF2B5EF4-FFF2-40B4-BE49-F238E27FC236}">
                <a16:creationId xmlns:a16="http://schemas.microsoft.com/office/drawing/2014/main" xmlns="" id="{941CC497-453A-42B7-BF55-033BC48CA6BC}"/>
              </a:ext>
            </a:extLst>
          </p:cNvPr>
          <p:cNvSpPr/>
          <p:nvPr/>
        </p:nvSpPr>
        <p:spPr>
          <a:xfrm>
            <a:off x="-1" y="3995678"/>
            <a:ext cx="5248275" cy="2862322"/>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Street artiste vivant et travaillant à Londres, D*Face, de son vrai nom Dean Stockton, puise son imagerie dans le Pop Art de Roy Lichtenstein ou d'Andy Warhol pour dénoncer notre obsession pour les célébrités et la surconsommation. En 2017, D*Face réalisait sa première fresque parisienne dans le cadre du projet "Street Art 13" avec une œuvre intitulée "Love </a:t>
            </a:r>
            <a:r>
              <a:rPr lang="fr-FR" dirty="0" err="1">
                <a:solidFill>
                  <a:schemeClr val="bg1"/>
                </a:solidFill>
                <a:latin typeface="Denver-Serial-Black" pitchFamily="2" charset="0"/>
              </a:rPr>
              <a:t>won't</a:t>
            </a:r>
            <a:r>
              <a:rPr lang="fr-FR" dirty="0">
                <a:solidFill>
                  <a:schemeClr val="bg1"/>
                </a:solidFill>
                <a:latin typeface="Denver-Serial-Black" pitchFamily="2" charset="0"/>
              </a:rPr>
              <a:t> </a:t>
            </a:r>
            <a:r>
              <a:rPr lang="fr-FR" dirty="0" err="1">
                <a:solidFill>
                  <a:schemeClr val="bg1"/>
                </a:solidFill>
                <a:latin typeface="Denver-Serial-Black" pitchFamily="2" charset="0"/>
              </a:rPr>
              <a:t>tear</a:t>
            </a:r>
            <a:r>
              <a:rPr lang="fr-FR" dirty="0">
                <a:solidFill>
                  <a:schemeClr val="bg1"/>
                </a:solidFill>
                <a:latin typeface="Denver-Serial-Black" pitchFamily="2" charset="0"/>
              </a:rPr>
              <a:t> us </a:t>
            </a:r>
            <a:r>
              <a:rPr lang="fr-FR" dirty="0" err="1">
                <a:solidFill>
                  <a:schemeClr val="bg1"/>
                </a:solidFill>
                <a:latin typeface="Denver-Serial-Black" pitchFamily="2" charset="0"/>
              </a:rPr>
              <a:t>apart</a:t>
            </a:r>
            <a:r>
              <a:rPr lang="fr-FR" dirty="0">
                <a:solidFill>
                  <a:schemeClr val="bg1"/>
                </a:solidFill>
                <a:latin typeface="Denver-Serial-Black" pitchFamily="2" charset="0"/>
              </a:rPr>
              <a:t>", une réflexion sur l'amour et le </a:t>
            </a:r>
          </a:p>
          <a:p>
            <a:pPr algn="ctr"/>
            <a:r>
              <a:rPr lang="fr-FR" dirty="0">
                <a:solidFill>
                  <a:schemeClr val="bg1"/>
                </a:solidFill>
                <a:latin typeface="Denver-Serial-Black" pitchFamily="2" charset="0"/>
              </a:rPr>
              <a:t>souvenir de l'être aimé.</a:t>
            </a:r>
          </a:p>
        </p:txBody>
      </p:sp>
    </p:spTree>
    <p:extLst>
      <p:ext uri="{BB962C8B-B14F-4D97-AF65-F5344CB8AC3E}">
        <p14:creationId xmlns:p14="http://schemas.microsoft.com/office/powerpoint/2010/main" val="1556415273"/>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9B5F90F5-C082-4F6E-8157-2DE5D4FCB570}"/>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537915" y="70800"/>
            <a:ext cx="7560000"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528E767F-3854-4D5F-846F-D4ADC9C442F9}"/>
              </a:ext>
            </a:extLst>
          </p:cNvPr>
          <p:cNvSpPr/>
          <p:nvPr/>
        </p:nvSpPr>
        <p:spPr>
          <a:xfrm>
            <a:off x="0" y="0"/>
            <a:ext cx="4448175" cy="461665"/>
          </a:xfrm>
          <a:prstGeom prst="rect">
            <a:avLst/>
          </a:prstGeom>
          <a:solidFill>
            <a:srgbClr val="FFFF00"/>
          </a:solidFill>
        </p:spPr>
        <p:txBody>
          <a:bodyPr wrap="square">
            <a:spAutoFit/>
          </a:bodyPr>
          <a:lstStyle/>
          <a:p>
            <a:pPr algn="ctr"/>
            <a:r>
              <a:rPr lang="fr-FR" sz="2400" dirty="0" err="1">
                <a:solidFill>
                  <a:schemeClr val="bg1"/>
                </a:solidFill>
                <a:latin typeface="Denver-Serial-Black" pitchFamily="2" charset="0"/>
              </a:rPr>
              <a:t>Kouka</a:t>
            </a:r>
            <a:r>
              <a:rPr lang="fr-FR" sz="2400" dirty="0">
                <a:solidFill>
                  <a:schemeClr val="bg1"/>
                </a:solidFill>
                <a:latin typeface="Denver-Serial-Black" pitchFamily="2" charset="0"/>
              </a:rPr>
              <a:t> à Nanterre</a:t>
            </a:r>
          </a:p>
        </p:txBody>
      </p:sp>
      <p:sp>
        <p:nvSpPr>
          <p:cNvPr id="4" name="Rectangle 3">
            <a:extLst>
              <a:ext uri="{FF2B5EF4-FFF2-40B4-BE49-F238E27FC236}">
                <a16:creationId xmlns:a16="http://schemas.microsoft.com/office/drawing/2014/main" xmlns="" id="{0D0070F3-CC0A-427E-BA86-BDDD7877549C}"/>
              </a:ext>
            </a:extLst>
          </p:cNvPr>
          <p:cNvSpPr/>
          <p:nvPr/>
        </p:nvSpPr>
        <p:spPr>
          <a:xfrm>
            <a:off x="0" y="3458766"/>
            <a:ext cx="4448175" cy="3416320"/>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Petit-fils du peintre expressionniste Francis Gruber, </a:t>
            </a:r>
            <a:r>
              <a:rPr lang="fr-FR" dirty="0" err="1">
                <a:solidFill>
                  <a:schemeClr val="bg1"/>
                </a:solidFill>
                <a:latin typeface="Denver-Serial-Black" pitchFamily="2" charset="0"/>
              </a:rPr>
              <a:t>Kouka</a:t>
            </a:r>
            <a:r>
              <a:rPr lang="fr-FR" dirty="0">
                <a:solidFill>
                  <a:schemeClr val="bg1"/>
                </a:solidFill>
                <a:latin typeface="Denver-Serial-Black" pitchFamily="2" charset="0"/>
              </a:rPr>
              <a:t> choisit quant à lui d'explorer l'art à travers le mouvement hip-hop. Le diplôme des Beaux-Arts en poche, le jeune artiste questionne ses origines et celle de l'homme dans son travail, en imposant notamment ses emblématiques Guerriers Bantus sur les murs. En 2018, l'Université de Nanterre l'invite à faire une performance lors de "La Nuit des idées" célébrant le </a:t>
            </a:r>
          </a:p>
          <a:p>
            <a:pPr algn="ctr"/>
            <a:r>
              <a:rPr lang="fr-FR" dirty="0">
                <a:solidFill>
                  <a:schemeClr val="bg1"/>
                </a:solidFill>
                <a:latin typeface="Denver-Serial-Black" pitchFamily="2" charset="0"/>
              </a:rPr>
              <a:t>50e anniversaire de Mai 68.</a:t>
            </a:r>
          </a:p>
        </p:txBody>
      </p:sp>
    </p:spTree>
    <p:extLst>
      <p:ext uri="{BB962C8B-B14F-4D97-AF65-F5344CB8AC3E}">
        <p14:creationId xmlns:p14="http://schemas.microsoft.com/office/powerpoint/2010/main" val="875549487"/>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B2A19342-6A51-417D-9A7A-C9DE0D377225}"/>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5"/>
          <a:stretch/>
        </p:blipFill>
        <p:spPr>
          <a:xfrm>
            <a:off x="4563902" y="89850"/>
            <a:ext cx="7560000"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D171C6CC-763C-4BA4-AE4D-74BE7EE3E7B0}"/>
              </a:ext>
            </a:extLst>
          </p:cNvPr>
          <p:cNvSpPr/>
          <p:nvPr/>
        </p:nvSpPr>
        <p:spPr>
          <a:xfrm>
            <a:off x="0" y="0"/>
            <a:ext cx="4495800"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Obey à Paris</a:t>
            </a:r>
          </a:p>
        </p:txBody>
      </p:sp>
      <p:sp>
        <p:nvSpPr>
          <p:cNvPr id="4" name="Rectangle 3">
            <a:extLst>
              <a:ext uri="{FF2B5EF4-FFF2-40B4-BE49-F238E27FC236}">
                <a16:creationId xmlns:a16="http://schemas.microsoft.com/office/drawing/2014/main" xmlns="" id="{79D0C2D1-1094-48EA-B8B8-736BE809D8EE}"/>
              </a:ext>
            </a:extLst>
          </p:cNvPr>
          <p:cNvSpPr/>
          <p:nvPr/>
        </p:nvSpPr>
        <p:spPr>
          <a:xfrm>
            <a:off x="0" y="2609850"/>
            <a:ext cx="4495800" cy="4247317"/>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Des murs de Paris à L’Élysée, Obey peut s'enorgueillir d'avoir donné au street art ses lettres de noblesse. Peintre, designer, illustrateur et street-artiste américain, Shepard </a:t>
            </a:r>
            <a:r>
              <a:rPr lang="fr-FR" dirty="0" err="1">
                <a:solidFill>
                  <a:schemeClr val="bg1"/>
                </a:solidFill>
                <a:latin typeface="Denver-Serial-Black" pitchFamily="2" charset="0"/>
              </a:rPr>
              <a:t>Fairey</a:t>
            </a:r>
            <a:r>
              <a:rPr lang="fr-FR" dirty="0">
                <a:solidFill>
                  <a:schemeClr val="bg1"/>
                </a:solidFill>
                <a:latin typeface="Denver-Serial-Black" pitchFamily="2" charset="0"/>
              </a:rPr>
              <a:t> est un artiste engagé à qui l'on doit notamment le célèbre portrait de Barack Obama. Le lendemain des Attentats du 13 novembre 2015, alors que l'artiste est à Paris, il crée une œuvre intitulée "Liberté, Égalité, Fraternité". qui prendra quelques années plus tard la forme d'une fresque de 15 mètres de haut dans le XIIIe arrondissement. L'artiste en offrira un tirage au président </a:t>
            </a:r>
          </a:p>
          <a:p>
            <a:pPr algn="ctr"/>
            <a:r>
              <a:rPr lang="fr-FR" dirty="0">
                <a:solidFill>
                  <a:schemeClr val="bg1"/>
                </a:solidFill>
                <a:latin typeface="Denver-Serial-Black" pitchFamily="2" charset="0"/>
              </a:rPr>
              <a:t>Emmanuel Macron.</a:t>
            </a:r>
          </a:p>
        </p:txBody>
      </p:sp>
    </p:spTree>
    <p:extLst>
      <p:ext uri="{BB962C8B-B14F-4D97-AF65-F5344CB8AC3E}">
        <p14:creationId xmlns:p14="http://schemas.microsoft.com/office/powerpoint/2010/main" val="416323332"/>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81411F8C-5B1F-4E1A-9F4F-0B1D7D2D8CED}"/>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705600" y="-17747"/>
            <a:ext cx="5486400"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A8489B26-1553-496C-B874-09128F0C8EBF}"/>
              </a:ext>
            </a:extLst>
          </p:cNvPr>
          <p:cNvSpPr/>
          <p:nvPr/>
        </p:nvSpPr>
        <p:spPr>
          <a:xfrm>
            <a:off x="0" y="0"/>
            <a:ext cx="6629400" cy="461665"/>
          </a:xfrm>
          <a:prstGeom prst="rect">
            <a:avLst/>
          </a:prstGeom>
          <a:solidFill>
            <a:srgbClr val="FFFF00"/>
          </a:solidFill>
        </p:spPr>
        <p:txBody>
          <a:bodyPr wrap="square">
            <a:spAutoFit/>
          </a:bodyPr>
          <a:lstStyle/>
          <a:p>
            <a:pPr algn="ctr"/>
            <a:r>
              <a:rPr lang="fr-FR" sz="2400" dirty="0" err="1">
                <a:solidFill>
                  <a:schemeClr val="bg1"/>
                </a:solidFill>
                <a:latin typeface="Denver-Serial-Black" pitchFamily="2" charset="0"/>
              </a:rPr>
              <a:t>Dourone</a:t>
            </a:r>
            <a:r>
              <a:rPr lang="fr-FR" sz="2400" dirty="0">
                <a:solidFill>
                  <a:schemeClr val="bg1"/>
                </a:solidFill>
                <a:latin typeface="Denver-Serial-Black" pitchFamily="2" charset="0"/>
              </a:rPr>
              <a:t> à Mulhouse</a:t>
            </a:r>
          </a:p>
        </p:txBody>
      </p:sp>
      <p:sp>
        <p:nvSpPr>
          <p:cNvPr id="4" name="Rectangle 3">
            <a:extLst>
              <a:ext uri="{FF2B5EF4-FFF2-40B4-BE49-F238E27FC236}">
                <a16:creationId xmlns:a16="http://schemas.microsoft.com/office/drawing/2014/main" xmlns="" id="{DA384DDA-D102-4176-882E-7AF631BB6255}"/>
              </a:ext>
            </a:extLst>
          </p:cNvPr>
          <p:cNvSpPr/>
          <p:nvPr/>
        </p:nvSpPr>
        <p:spPr>
          <a:xfrm>
            <a:off x="1" y="5103674"/>
            <a:ext cx="6629399" cy="1754326"/>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C'est dans le quartier des Côteaux de Mulhouse que l'artiste espagnol Fabio Lopez, alias </a:t>
            </a:r>
            <a:r>
              <a:rPr lang="fr-FR" dirty="0" err="1">
                <a:solidFill>
                  <a:schemeClr val="bg1"/>
                </a:solidFill>
                <a:latin typeface="Denver-Serial-Black" pitchFamily="2" charset="0"/>
              </a:rPr>
              <a:t>Dourone</a:t>
            </a:r>
            <a:r>
              <a:rPr lang="fr-FR" dirty="0">
                <a:solidFill>
                  <a:schemeClr val="bg1"/>
                </a:solidFill>
                <a:latin typeface="Denver-Serial-Black" pitchFamily="2" charset="0"/>
              </a:rPr>
              <a:t>, proposait en avril 2017 une réalisation d'une ampleur qu'il n'avait encore jamais atteinte en France. Haute de 38 mètres, l'œuvre intitulée "Même Composition Même Beauté", se présente comme une allégorie de la beauté de la nature.</a:t>
            </a:r>
          </a:p>
        </p:txBody>
      </p:sp>
    </p:spTree>
    <p:extLst>
      <p:ext uri="{BB962C8B-B14F-4D97-AF65-F5344CB8AC3E}">
        <p14:creationId xmlns:p14="http://schemas.microsoft.com/office/powerpoint/2010/main" val="3257015800"/>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A156AF21-4673-43E7-8E56-4D855737A12D}"/>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533900" y="89850"/>
            <a:ext cx="7560000"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FDD2AC8D-92A6-4DDF-BFFF-A7562913C440}"/>
              </a:ext>
            </a:extLst>
          </p:cNvPr>
          <p:cNvSpPr/>
          <p:nvPr/>
        </p:nvSpPr>
        <p:spPr>
          <a:xfrm>
            <a:off x="0" y="0"/>
            <a:ext cx="4457700"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Remi Rough à Roubaix</a:t>
            </a:r>
          </a:p>
        </p:txBody>
      </p:sp>
      <p:sp>
        <p:nvSpPr>
          <p:cNvPr id="4" name="Rectangle 3">
            <a:extLst>
              <a:ext uri="{FF2B5EF4-FFF2-40B4-BE49-F238E27FC236}">
                <a16:creationId xmlns:a16="http://schemas.microsoft.com/office/drawing/2014/main" xmlns="" id="{5E3EE834-2939-4CFB-B832-50915EE00459}"/>
              </a:ext>
            </a:extLst>
          </p:cNvPr>
          <p:cNvSpPr/>
          <p:nvPr/>
        </p:nvSpPr>
        <p:spPr>
          <a:xfrm>
            <a:off x="0" y="3718679"/>
            <a:ext cx="4457700" cy="3139321"/>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Dans le cadre de l'exposition événement "Street Génération(s) 40 ans d'art urbain", La Condition Publique et la galerie Magda </a:t>
            </a:r>
            <a:r>
              <a:rPr lang="fr-FR" dirty="0" err="1">
                <a:solidFill>
                  <a:schemeClr val="bg1"/>
                </a:solidFill>
                <a:latin typeface="Denver-Serial-Black" pitchFamily="2" charset="0"/>
              </a:rPr>
              <a:t>Danysz</a:t>
            </a:r>
            <a:r>
              <a:rPr lang="fr-FR" dirty="0">
                <a:solidFill>
                  <a:schemeClr val="bg1"/>
                </a:solidFill>
                <a:latin typeface="Denver-Serial-Black" pitchFamily="2" charset="0"/>
              </a:rPr>
              <a:t> invitaient en 2017 les grands noms de street art à dialoguer avec le patrimoine industriel d'un ancien quartier ouvrier de Roubaix. Parmi eux, l'artiste britannique Remi Rough, connu pour ses compositions géométriques, proposait une fresque sur une maison de brique de la rue de Babylone.</a:t>
            </a:r>
          </a:p>
        </p:txBody>
      </p:sp>
    </p:spTree>
    <p:extLst>
      <p:ext uri="{BB962C8B-B14F-4D97-AF65-F5344CB8AC3E}">
        <p14:creationId xmlns:p14="http://schemas.microsoft.com/office/powerpoint/2010/main" val="331996441"/>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C49B6CDC-CB4E-494E-8082-CB5D79750DD2}"/>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546059" y="88987"/>
            <a:ext cx="7560000" cy="5040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3BC549AE-0AE3-4C5C-9EF7-02641B45ED2A}"/>
              </a:ext>
            </a:extLst>
          </p:cNvPr>
          <p:cNvSpPr/>
          <p:nvPr/>
        </p:nvSpPr>
        <p:spPr>
          <a:xfrm>
            <a:off x="0" y="0"/>
            <a:ext cx="4467225"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ZEST à Rennes</a:t>
            </a:r>
          </a:p>
        </p:txBody>
      </p:sp>
      <p:sp>
        <p:nvSpPr>
          <p:cNvPr id="4" name="Rectangle 3">
            <a:extLst>
              <a:ext uri="{FF2B5EF4-FFF2-40B4-BE49-F238E27FC236}">
                <a16:creationId xmlns:a16="http://schemas.microsoft.com/office/drawing/2014/main" xmlns="" id="{D44B7FA2-AF9E-4BE1-992C-55E51EBF4990}"/>
              </a:ext>
            </a:extLst>
          </p:cNvPr>
          <p:cNvSpPr/>
          <p:nvPr/>
        </p:nvSpPr>
        <p:spPr>
          <a:xfrm>
            <a:off x="1" y="4272677"/>
            <a:ext cx="4467224" cy="2585323"/>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Artiste peintre montpelliérain, Franck </a:t>
            </a:r>
            <a:r>
              <a:rPr lang="fr-FR" dirty="0" err="1">
                <a:solidFill>
                  <a:schemeClr val="bg1"/>
                </a:solidFill>
                <a:latin typeface="Denver-Serial-Black" pitchFamily="2" charset="0"/>
              </a:rPr>
              <a:t>Noto</a:t>
            </a:r>
            <a:r>
              <a:rPr lang="fr-FR" dirty="0">
                <a:solidFill>
                  <a:schemeClr val="bg1"/>
                </a:solidFill>
                <a:latin typeface="Denver-Serial-Black" pitchFamily="2" charset="0"/>
              </a:rPr>
              <a:t>, plus connu sous le pseudonyme de Zest, pratique une peinture abstraite qui se permet quelques incursions dans l'art du graffiti. Après s'être attaqué aux murs de New York et aux principales capitales européennes, il signe en 2017 une fresque murale à Rennes dans le cadre de</a:t>
            </a:r>
          </a:p>
          <a:p>
            <a:pPr algn="ctr"/>
            <a:r>
              <a:rPr lang="fr-FR" dirty="0">
                <a:solidFill>
                  <a:schemeClr val="bg1"/>
                </a:solidFill>
                <a:latin typeface="Denver-Serial-Black" pitchFamily="2" charset="0"/>
              </a:rPr>
              <a:t> la Biennale </a:t>
            </a:r>
            <a:r>
              <a:rPr lang="fr-FR" dirty="0" err="1">
                <a:solidFill>
                  <a:schemeClr val="bg1"/>
                </a:solidFill>
                <a:latin typeface="Denver-Serial-Black" pitchFamily="2" charset="0"/>
              </a:rPr>
              <a:t>Teenage</a:t>
            </a:r>
            <a:r>
              <a:rPr lang="fr-FR" dirty="0">
                <a:solidFill>
                  <a:schemeClr val="bg1"/>
                </a:solidFill>
                <a:latin typeface="Denver-Serial-Black" pitchFamily="2" charset="0"/>
              </a:rPr>
              <a:t> Kicks.</a:t>
            </a:r>
          </a:p>
        </p:txBody>
      </p:sp>
    </p:spTree>
    <p:extLst>
      <p:ext uri="{BB962C8B-B14F-4D97-AF65-F5344CB8AC3E}">
        <p14:creationId xmlns:p14="http://schemas.microsoft.com/office/powerpoint/2010/main" val="550937304"/>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D0B11A5B-5065-42B8-9E33-9B1405C0A42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5688169" y="0"/>
            <a:ext cx="6503831" cy="6858000"/>
          </a:xfrm>
          <a:prstGeom prst="rect">
            <a:avLst/>
          </a:prstGeom>
          <a:ln w="88900" cap="sq" cmpd="thickThin">
            <a:solidFill>
              <a:srgbClr val="FFFF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xmlns="" id="{76C01DD1-71BD-4442-B222-B4F4B4B26B02}"/>
              </a:ext>
            </a:extLst>
          </p:cNvPr>
          <p:cNvSpPr/>
          <p:nvPr/>
        </p:nvSpPr>
        <p:spPr>
          <a:xfrm>
            <a:off x="0" y="0"/>
            <a:ext cx="5610225" cy="461665"/>
          </a:xfrm>
          <a:prstGeom prst="rect">
            <a:avLst/>
          </a:prstGeom>
          <a:solidFill>
            <a:srgbClr val="FFFF00"/>
          </a:solidFill>
        </p:spPr>
        <p:txBody>
          <a:bodyPr wrap="square">
            <a:spAutoFit/>
          </a:bodyPr>
          <a:lstStyle/>
          <a:p>
            <a:pPr algn="ctr"/>
            <a:r>
              <a:rPr lang="fr-FR" sz="2400" dirty="0">
                <a:solidFill>
                  <a:schemeClr val="bg1"/>
                </a:solidFill>
                <a:latin typeface="Denver-Serial-Black" pitchFamily="2" charset="0"/>
              </a:rPr>
              <a:t>Tristan Eaton à Paris</a:t>
            </a:r>
          </a:p>
        </p:txBody>
      </p:sp>
      <p:sp>
        <p:nvSpPr>
          <p:cNvPr id="4" name="Rectangle 3">
            <a:extLst>
              <a:ext uri="{FF2B5EF4-FFF2-40B4-BE49-F238E27FC236}">
                <a16:creationId xmlns:a16="http://schemas.microsoft.com/office/drawing/2014/main" xmlns="" id="{8BC312C1-C035-4487-913D-FE2ECB20E294}"/>
              </a:ext>
            </a:extLst>
          </p:cNvPr>
          <p:cNvSpPr/>
          <p:nvPr/>
        </p:nvSpPr>
        <p:spPr>
          <a:xfrm>
            <a:off x="0" y="4272677"/>
            <a:ext cx="5610224" cy="2585323"/>
          </a:xfrm>
          <a:prstGeom prst="rect">
            <a:avLst/>
          </a:prstGeom>
          <a:solidFill>
            <a:srgbClr val="FFFF00"/>
          </a:solidFill>
        </p:spPr>
        <p:txBody>
          <a:bodyPr wrap="square">
            <a:spAutoFit/>
          </a:bodyPr>
          <a:lstStyle/>
          <a:p>
            <a:pPr algn="ctr"/>
            <a:r>
              <a:rPr lang="fr-FR" dirty="0">
                <a:solidFill>
                  <a:schemeClr val="bg1"/>
                </a:solidFill>
                <a:latin typeface="Denver-Serial-Black" pitchFamily="2" charset="0"/>
              </a:rPr>
              <a:t>Aussi à l'aise dans un musée que dans la rue, Tristan Eaton est un artiste américain né à Los Angeles. Piochant dans le vocabulaire de la bande dessinée et du pop art, Eaton réinvente la peinture d'histoire en s'inspirant de personnages historiques tels que Spartacus, Gandhi ou Martin Luther King. À Paris, il revisite le "Napoléon franchissant les Alpes" du peintre David dans un joyeux patchwork </a:t>
            </a:r>
          </a:p>
          <a:p>
            <a:pPr algn="ctr"/>
            <a:r>
              <a:rPr lang="fr-FR" dirty="0">
                <a:solidFill>
                  <a:schemeClr val="bg1"/>
                </a:solidFill>
                <a:latin typeface="Denver-Serial-Black" pitchFamily="2" charset="0"/>
              </a:rPr>
              <a:t>de comics et de motifs décoratifs.</a:t>
            </a:r>
          </a:p>
        </p:txBody>
      </p:sp>
    </p:spTree>
    <p:extLst>
      <p:ext uri="{BB962C8B-B14F-4D97-AF65-F5344CB8AC3E}">
        <p14:creationId xmlns:p14="http://schemas.microsoft.com/office/powerpoint/2010/main" val="4029556124"/>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5F7FC797-D646-439A-9BDA-1D7FDB9C808F}"/>
              </a:ext>
            </a:extLst>
          </p:cNvPr>
          <p:cNvSpPr/>
          <p:nvPr/>
        </p:nvSpPr>
        <p:spPr>
          <a:xfrm>
            <a:off x="4470170" y="2967335"/>
            <a:ext cx="3251659" cy="923330"/>
          </a:xfrm>
          <a:prstGeom prst="rect">
            <a:avLst/>
          </a:prstGeom>
          <a:noFill/>
        </p:spPr>
        <p:txBody>
          <a:bodyPr wrap="none" lIns="91440" tIns="45720" rIns="91440" bIns="45720">
            <a:prstTxWarp prst="textWave2">
              <a:avLst/>
            </a:prstTxWarp>
            <a:spAutoFit/>
            <a:scene3d>
              <a:camera prst="orthographicFront"/>
              <a:lightRig rig="threePt" dir="t"/>
            </a:scene3d>
            <a:sp3d extrusionH="57150">
              <a:bevelT w="82550" h="38100" prst="coolSlant"/>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reflection blurRad="6350" stA="55000" endA="50" endPos="85000" dist="60007" dir="5400000" sy="-100000" algn="bl" rotWithShape="0"/>
                </a:effectLst>
                <a:latin typeface="Denver-Serial-Black" pitchFamily="2" charset="0"/>
              </a:rPr>
              <a:t>MODESTO</a:t>
            </a:r>
          </a:p>
        </p:txBody>
      </p:sp>
    </p:spTree>
    <p:extLst>
      <p:ext uri="{BB962C8B-B14F-4D97-AF65-F5344CB8AC3E}">
        <p14:creationId xmlns:p14="http://schemas.microsoft.com/office/powerpoint/2010/main" val="4291885650"/>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xmlns=""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Berlin</Template>
  <TotalTime>447</TotalTime>
  <Words>1587</Words>
  <Application>Microsoft Office PowerPoint</Application>
  <PresentationFormat>Personnalisé</PresentationFormat>
  <Paragraphs>58</Paragraphs>
  <Slides>22</Slides>
  <Notes>0</Notes>
  <HiddenSlides>0</HiddenSlides>
  <MMClips>1</MMClips>
  <ScaleCrop>false</ScaleCrop>
  <HeadingPairs>
    <vt:vector size="4" baseType="variant">
      <vt:variant>
        <vt:lpstr>Thème</vt:lpstr>
      </vt:variant>
      <vt:variant>
        <vt:i4>1</vt:i4>
      </vt:variant>
      <vt:variant>
        <vt:lpstr>Titres des diapositives</vt:lpstr>
      </vt:variant>
      <vt:variant>
        <vt:i4>22</vt:i4>
      </vt:variant>
    </vt:vector>
  </HeadingPairs>
  <TitlesOfParts>
    <vt:vector size="23" baseType="lpstr">
      <vt:lpstr>Berlin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Jean-Louis</cp:lastModifiedBy>
  <cp:revision>59</cp:revision>
  <dcterms:created xsi:type="dcterms:W3CDTF">2015-11-02T15:50:35Z</dcterms:created>
  <dcterms:modified xsi:type="dcterms:W3CDTF">2019-01-31T16:58:21Z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4585098</vt:lpwstr>
  </property>
  <property fmtid="{D5CDD505-2E9C-101B-9397-08002B2CF9AE}" pid="3" name="NXPowerLiteSettings">
    <vt:lpwstr>F9000400038000</vt:lpwstr>
  </property>
  <property fmtid="{D5CDD505-2E9C-101B-9397-08002B2CF9AE}" pid="4" name="NXPowerLiteVersion">
    <vt:lpwstr>D7.0.4</vt:lpwstr>
  </property>
</Properties>
</file>