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5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79064" autoAdjust="0"/>
  </p:normalViewPr>
  <p:slideViewPr>
    <p:cSldViewPr snapToGrid="0">
      <p:cViewPr varScale="1">
        <p:scale>
          <a:sx n="90" d="100"/>
          <a:sy n="90" d="100"/>
        </p:scale>
        <p:origin x="13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0732C-A9AF-4CAF-8D5D-FBE565C4B09A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A4E74-C153-4C02-BC88-EC22D39AC4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501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Julie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A4E74-C153-4C02-BC88-EC22D39AC46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035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A4E74-C153-4C02-BC88-EC22D39AC46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952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Julie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A4E74-C153-4C02-BC88-EC22D39AC46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704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Laurie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A4E74-C153-4C02-BC88-EC22D39AC46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845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Laurie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A4E74-C153-4C02-BC88-EC22D39AC46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0009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A4E74-C153-4C02-BC88-EC22D39AC46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159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A4E74-C153-4C02-BC88-EC22D39AC46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569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A4E74-C153-4C02-BC88-EC22D39AC46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307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A4E74-C153-4C02-BC88-EC22D39AC46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77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A4E74-C153-4C02-BC88-EC22D39AC46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39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EF2934F-390C-4C80-96C5-E884CD12D783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3F6FD9D7-F405-4628-B01B-B7554BA35F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99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934F-390C-4C80-96C5-E884CD12D783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D9D7-F405-4628-B01B-B7554BA35F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164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934F-390C-4C80-96C5-E884CD12D783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D9D7-F405-4628-B01B-B7554BA35F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80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934F-390C-4C80-96C5-E884CD12D783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D9D7-F405-4628-B01B-B7554BA35F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183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934F-390C-4C80-96C5-E884CD12D783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D9D7-F405-4628-B01B-B7554BA35F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932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934F-390C-4C80-96C5-E884CD12D783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D9D7-F405-4628-B01B-B7554BA35F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219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934F-390C-4C80-96C5-E884CD12D783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D9D7-F405-4628-B01B-B7554BA35F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581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934F-390C-4C80-96C5-E884CD12D783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D9D7-F405-4628-B01B-B7554BA35F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81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934F-390C-4C80-96C5-E884CD12D783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D9D7-F405-4628-B01B-B7554BA35F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220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934F-390C-4C80-96C5-E884CD12D783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D9D7-F405-4628-B01B-B7554BA35F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934F-390C-4C80-96C5-E884CD12D783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D9D7-F405-4628-B01B-B7554BA35F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89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934F-390C-4C80-96C5-E884CD12D783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D9D7-F405-4628-B01B-B7554BA35F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58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934F-390C-4C80-96C5-E884CD12D783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D9D7-F405-4628-B01B-B7554BA35F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74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934F-390C-4C80-96C5-E884CD12D783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D9D7-F405-4628-B01B-B7554BA35F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16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934F-390C-4C80-96C5-E884CD12D783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D9D7-F405-4628-B01B-B7554BA35F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81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934F-390C-4C80-96C5-E884CD12D783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D9D7-F405-4628-B01B-B7554BA35F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22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934F-390C-4C80-96C5-E884CD12D783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D9D7-F405-4628-B01B-B7554BA35F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14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EF2934F-390C-4C80-96C5-E884CD12D783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F6FD9D7-F405-4628-B01B-B7554BA35F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5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  <p:sldLayoutId id="2147484477" r:id="rId2"/>
    <p:sldLayoutId id="2147484478" r:id="rId3"/>
    <p:sldLayoutId id="2147484479" r:id="rId4"/>
    <p:sldLayoutId id="2147484480" r:id="rId5"/>
    <p:sldLayoutId id="2147484481" r:id="rId6"/>
    <p:sldLayoutId id="2147484482" r:id="rId7"/>
    <p:sldLayoutId id="2147484483" r:id="rId8"/>
    <p:sldLayoutId id="2147484484" r:id="rId9"/>
    <p:sldLayoutId id="2147484485" r:id="rId10"/>
    <p:sldLayoutId id="2147484486" r:id="rId11"/>
    <p:sldLayoutId id="2147484487" r:id="rId12"/>
    <p:sldLayoutId id="2147484488" r:id="rId13"/>
    <p:sldLayoutId id="2147484489" r:id="rId14"/>
    <p:sldLayoutId id="2147484490" r:id="rId15"/>
    <p:sldLayoutId id="2147484491" r:id="rId16"/>
    <p:sldLayoutId id="214748449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FDA8BD-2525-4991-9DCC-A141624F3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283517"/>
            <a:ext cx="9843012" cy="2869034"/>
          </a:xfrm>
        </p:spPr>
        <p:txBody>
          <a:bodyPr>
            <a:normAutofit/>
          </a:bodyPr>
          <a:lstStyle/>
          <a:p>
            <a:pPr algn="ctr"/>
            <a:r>
              <a:rPr lang="en-CA" sz="8000" b="1" cap="small" dirty="0"/>
              <a:t>Cultural difference in business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302E17E-7081-48F1-BC13-BBC0208B2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9843011" cy="861420"/>
          </a:xfrm>
        </p:spPr>
        <p:txBody>
          <a:bodyPr>
            <a:normAutofit/>
          </a:bodyPr>
          <a:lstStyle/>
          <a:p>
            <a:pPr algn="ctr"/>
            <a:r>
              <a:rPr lang="fr-FR" sz="2000" b="1" cap="none" dirty="0"/>
              <a:t>Thibault</a:t>
            </a:r>
            <a:r>
              <a:rPr lang="fr-FR" sz="2000" b="1" dirty="0"/>
              <a:t> AUGER – </a:t>
            </a:r>
            <a:r>
              <a:rPr lang="fr-FR" sz="2000" b="1" cap="none" dirty="0"/>
              <a:t>Maxime </a:t>
            </a:r>
            <a:r>
              <a:rPr lang="fr-FR" sz="2000" b="1" dirty="0"/>
              <a:t>CRESPIN – </a:t>
            </a:r>
            <a:r>
              <a:rPr lang="fr-FR" sz="2000" b="1" cap="none" dirty="0"/>
              <a:t>Julie </a:t>
            </a:r>
            <a:r>
              <a:rPr lang="fr-FR" sz="2000" b="1" dirty="0"/>
              <a:t>POULAILLON – </a:t>
            </a:r>
            <a:r>
              <a:rPr lang="fr-FR" sz="2000" b="1" cap="none" dirty="0"/>
              <a:t>Laurie</a:t>
            </a:r>
            <a:r>
              <a:rPr lang="fr-FR" sz="2000" b="1" dirty="0"/>
              <a:t> </a:t>
            </a:r>
            <a:r>
              <a:rPr lang="fr-FR" sz="2000" b="1" cap="all" dirty="0"/>
              <a:t>Vaugeois</a:t>
            </a:r>
          </a:p>
        </p:txBody>
      </p:sp>
    </p:spTree>
    <p:extLst>
      <p:ext uri="{BB962C8B-B14F-4D97-AF65-F5344CB8AC3E}">
        <p14:creationId xmlns:p14="http://schemas.microsoft.com/office/powerpoint/2010/main" val="3073414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E46AE7-A7C6-4AB9-A603-A0BFEB366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cap="small" dirty="0"/>
              <a:t>2. </a:t>
            </a:r>
            <a:r>
              <a:rPr lang="fr-FR" b="1" cap="small" dirty="0" err="1"/>
              <a:t>What</a:t>
            </a:r>
            <a:r>
              <a:rPr lang="fr-FR" b="1" cap="small" dirty="0"/>
              <a:t> are Schneider </a:t>
            </a:r>
            <a:r>
              <a:rPr lang="fr-FR" b="1" cap="small" dirty="0" err="1"/>
              <a:t>Electric’s</a:t>
            </a:r>
            <a:r>
              <a:rPr lang="fr-FR" b="1" cap="small" dirty="0"/>
              <a:t> motivations to </a:t>
            </a:r>
            <a:r>
              <a:rPr lang="fr-FR" b="1" cap="small" dirty="0" err="1"/>
              <a:t>be</a:t>
            </a:r>
            <a:r>
              <a:rPr lang="fr-FR" b="1" cap="small" dirty="0"/>
              <a:t> in </a:t>
            </a:r>
            <a:r>
              <a:rPr lang="fr-FR" b="1" cap="small" dirty="0" err="1"/>
              <a:t>Russia</a:t>
            </a:r>
            <a:r>
              <a:rPr lang="fr-FR" b="1" cap="small" dirty="0"/>
              <a:t> ? </a:t>
            </a:r>
            <a:endParaRPr lang="en-AU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DD8B57-1AC9-4E94-B647-F9B674739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062" y="2319867"/>
            <a:ext cx="5246071" cy="409786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00B0F0"/>
                </a:solidFill>
              </a:rPr>
              <a:t>They are interested in the Russian raw materials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1"/>
                </a:solidFill>
              </a:rPr>
              <a:t>Russia has got a lot of raw materials and mainly oil and gas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000" dirty="0"/>
              <a:t>➔ As part of </a:t>
            </a:r>
            <a:r>
              <a:rPr lang="fr-FR" sz="2000" dirty="0" err="1"/>
              <a:t>their</a:t>
            </a:r>
            <a:r>
              <a:rPr lang="fr-FR" sz="2000" dirty="0"/>
              <a:t> </a:t>
            </a:r>
            <a:r>
              <a:rPr lang="fr-FR" sz="2000" dirty="0" err="1"/>
              <a:t>strategy</a:t>
            </a:r>
            <a:r>
              <a:rPr lang="fr-FR" sz="2000" dirty="0"/>
              <a:t>, Schneider Electric has </a:t>
            </a:r>
            <a:r>
              <a:rPr lang="fr-FR" sz="2000" dirty="0" err="1"/>
              <a:t>decided</a:t>
            </a:r>
            <a:r>
              <a:rPr lang="fr-FR" sz="2000" dirty="0"/>
              <a:t> to go </a:t>
            </a:r>
            <a:r>
              <a:rPr lang="fr-FR" sz="2000" dirty="0" err="1"/>
              <a:t>deeply</a:t>
            </a:r>
            <a:r>
              <a:rPr lang="fr-FR" sz="2000" dirty="0"/>
              <a:t> </a:t>
            </a:r>
            <a:r>
              <a:rPr lang="fr-FR" sz="2000" dirty="0" err="1"/>
              <a:t>into</a:t>
            </a:r>
            <a:r>
              <a:rPr lang="fr-FR" sz="2000" dirty="0"/>
              <a:t> utilities in </a:t>
            </a:r>
            <a:r>
              <a:rPr lang="fr-FR" sz="2000" dirty="0" err="1"/>
              <a:t>oil</a:t>
            </a:r>
            <a:r>
              <a:rPr lang="fr-FR" sz="2000" dirty="0"/>
              <a:t> and </a:t>
            </a:r>
            <a:r>
              <a:rPr lang="fr-FR" sz="2000" dirty="0" err="1"/>
              <a:t>gas</a:t>
            </a:r>
            <a:r>
              <a:rPr lang="fr-FR" sz="2000" dirty="0"/>
              <a:t>. In </a:t>
            </a:r>
            <a:r>
              <a:rPr lang="fr-FR" sz="2000" dirty="0" err="1"/>
              <a:t>Russia</a:t>
            </a:r>
            <a:r>
              <a:rPr lang="fr-FR" sz="2000" dirty="0"/>
              <a:t> </a:t>
            </a:r>
            <a:r>
              <a:rPr lang="fr-FR" sz="2000" dirty="0" err="1"/>
              <a:t>they</a:t>
            </a:r>
            <a:r>
              <a:rPr lang="fr-FR" sz="2000" dirty="0"/>
              <a:t> </a:t>
            </a:r>
            <a:r>
              <a:rPr lang="fr-FR" sz="2000" dirty="0" err="1"/>
              <a:t>will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closer</a:t>
            </a:r>
            <a:r>
              <a:rPr lang="fr-FR" sz="2000" dirty="0"/>
              <a:t> to </a:t>
            </a:r>
            <a:r>
              <a:rPr lang="fr-FR" sz="2000" dirty="0" err="1"/>
              <a:t>their</a:t>
            </a:r>
            <a:r>
              <a:rPr lang="fr-FR" sz="2000" dirty="0"/>
              <a:t> </a:t>
            </a:r>
            <a:r>
              <a:rPr lang="fr-FR" sz="2000" dirty="0" err="1"/>
              <a:t>suppliers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fr-FR" sz="2600" b="1" u="sng" dirty="0">
              <a:solidFill>
                <a:schemeClr val="accent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fr-FR" sz="2600" b="1" dirty="0">
              <a:solidFill>
                <a:schemeClr val="accent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fr-FR" sz="1600" b="1" dirty="0">
              <a:solidFill>
                <a:srgbClr val="FFFF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300" b="1" dirty="0"/>
          </a:p>
          <a:p>
            <a:pPr marL="0" indent="0">
              <a:lnSpc>
                <a:spcPct val="150000"/>
              </a:lnSpc>
              <a:buNone/>
            </a:pPr>
            <a:endParaRPr lang="en-US" sz="1600" dirty="0"/>
          </a:p>
          <a:p>
            <a:pPr marL="0" indent="0">
              <a:lnSpc>
                <a:spcPct val="150000"/>
              </a:lnSpc>
              <a:buNone/>
            </a:pPr>
            <a:endParaRPr lang="fr-FR" sz="16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FCF6D7-A22D-4559-810B-1B407CFB0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112" y="2810934"/>
            <a:ext cx="4489552" cy="29466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36641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E46AE7-A7C6-4AB9-A603-A0BFEB366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cap="small" dirty="0"/>
              <a:t>2. </a:t>
            </a:r>
            <a:r>
              <a:rPr lang="fr-FR" b="1" cap="small" dirty="0" err="1"/>
              <a:t>What</a:t>
            </a:r>
            <a:r>
              <a:rPr lang="fr-FR" b="1" cap="small" dirty="0"/>
              <a:t> are Schneider </a:t>
            </a:r>
            <a:r>
              <a:rPr lang="fr-FR" b="1" cap="small" dirty="0" err="1"/>
              <a:t>Electric’s</a:t>
            </a:r>
            <a:r>
              <a:rPr lang="fr-FR" b="1" cap="small" dirty="0"/>
              <a:t> motivations to </a:t>
            </a:r>
            <a:r>
              <a:rPr lang="fr-FR" b="1" cap="small" dirty="0" err="1"/>
              <a:t>be</a:t>
            </a:r>
            <a:r>
              <a:rPr lang="fr-FR" b="1" cap="small" dirty="0"/>
              <a:t> in </a:t>
            </a:r>
            <a:r>
              <a:rPr lang="fr-FR" b="1" cap="small" dirty="0" err="1"/>
              <a:t>Russia</a:t>
            </a:r>
            <a:r>
              <a:rPr lang="fr-FR" b="1" cap="small" dirty="0"/>
              <a:t> ? </a:t>
            </a:r>
            <a:endParaRPr lang="en-AU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DD8B57-1AC9-4E94-B647-F9B674739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128" y="2446601"/>
            <a:ext cx="5246071" cy="343773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00B0F0"/>
                </a:solidFill>
              </a:rPr>
              <a:t>They have the capacities to go in Russia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1"/>
                </a:solidFill>
              </a:rPr>
              <a:t>Schneider Electric has the knowledges to work in Russia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1"/>
                </a:solidFill>
              </a:rPr>
              <a:t>They have a very good brand image (for their quality of products and services)</a:t>
            </a:r>
          </a:p>
          <a:p>
            <a:pPr marL="0" indent="0">
              <a:lnSpc>
                <a:spcPct val="150000"/>
              </a:lnSpc>
              <a:buNone/>
            </a:pPr>
            <a:endParaRPr lang="fr-FR" sz="2600" b="1" u="sng" dirty="0">
              <a:solidFill>
                <a:schemeClr val="accent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fr-FR" sz="2600" b="1" dirty="0">
              <a:solidFill>
                <a:schemeClr val="accent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fr-FR" sz="1600" b="1" dirty="0">
              <a:solidFill>
                <a:srgbClr val="FFFF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300" b="1" dirty="0"/>
          </a:p>
          <a:p>
            <a:pPr marL="0" indent="0">
              <a:lnSpc>
                <a:spcPct val="150000"/>
              </a:lnSpc>
              <a:buNone/>
            </a:pPr>
            <a:endParaRPr lang="en-US" sz="1600" dirty="0"/>
          </a:p>
          <a:p>
            <a:pPr marL="0" indent="0">
              <a:lnSpc>
                <a:spcPct val="150000"/>
              </a:lnSpc>
              <a:buNone/>
            </a:pPr>
            <a:endParaRPr lang="fr-FR" sz="16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7694DFE-6067-4C7E-9ADB-EF2503880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5" y="2446601"/>
            <a:ext cx="4462992" cy="29849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69899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1B0CA38-99C1-43EA-95A8-19A03C0B31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9743417" cy="2677648"/>
          </a:xfrm>
        </p:spPr>
        <p:txBody>
          <a:bodyPr/>
          <a:lstStyle/>
          <a:p>
            <a:pPr algn="ctr"/>
            <a:r>
              <a:rPr lang="fr-FR" sz="8000" b="1" cap="small" dirty="0" err="1"/>
              <a:t>Thank</a:t>
            </a:r>
            <a:r>
              <a:rPr lang="fr-FR" sz="8000" b="1" cap="small" dirty="0"/>
              <a:t> </a:t>
            </a:r>
            <a:r>
              <a:rPr lang="fr-FR" sz="8000" b="1" cap="small" dirty="0" err="1"/>
              <a:t>you</a:t>
            </a:r>
            <a:r>
              <a:rPr lang="fr-FR" sz="8000" b="1" cap="small" dirty="0"/>
              <a:t> for </a:t>
            </a:r>
            <a:br>
              <a:rPr lang="fr-FR" sz="8000" b="1" cap="small" dirty="0"/>
            </a:br>
            <a:r>
              <a:rPr lang="fr-FR" sz="8000" b="1" cap="small" dirty="0" err="1"/>
              <a:t>your</a:t>
            </a:r>
            <a:r>
              <a:rPr lang="fr-FR" sz="8000" b="1" cap="small" dirty="0"/>
              <a:t> attention !</a:t>
            </a:r>
          </a:p>
        </p:txBody>
      </p:sp>
    </p:spTree>
    <p:extLst>
      <p:ext uri="{BB962C8B-B14F-4D97-AF65-F5344CB8AC3E}">
        <p14:creationId xmlns:p14="http://schemas.microsoft.com/office/powerpoint/2010/main" val="2242247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EFDE31-36EA-4CE4-A087-5A9D5DE15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QUESTION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C58D7F-4D48-419F-9E96-EB486A1E2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fr-FR" sz="3600" dirty="0"/>
              <a:t>Is Schneider Electric a multinational </a:t>
            </a:r>
            <a:r>
              <a:rPr lang="fr-FR" sz="3600" dirty="0" err="1"/>
              <a:t>company</a:t>
            </a:r>
            <a:r>
              <a:rPr lang="fr-FR" sz="3600" dirty="0"/>
              <a:t> ? </a:t>
            </a:r>
          </a:p>
          <a:p>
            <a:pPr marL="228600" indent="-228600">
              <a:buFont typeface="+mj-lt"/>
              <a:buAutoNum type="arabicPeriod"/>
            </a:pPr>
            <a:endParaRPr lang="fr-FR" sz="1050" dirty="0"/>
          </a:p>
          <a:p>
            <a:pPr marL="742950" indent="-742950">
              <a:buFont typeface="+mj-lt"/>
              <a:buAutoNum type="arabicPeriod"/>
            </a:pPr>
            <a:r>
              <a:rPr lang="fr-FR" sz="3600" dirty="0" err="1"/>
              <a:t>What</a:t>
            </a:r>
            <a:r>
              <a:rPr lang="fr-FR" sz="3600" dirty="0"/>
              <a:t> are Schneider </a:t>
            </a:r>
            <a:r>
              <a:rPr lang="fr-FR" sz="3600" dirty="0" err="1"/>
              <a:t>Electric’s</a:t>
            </a:r>
            <a:r>
              <a:rPr lang="fr-FR" sz="3600" dirty="0"/>
              <a:t> motivations for </a:t>
            </a:r>
            <a:r>
              <a:rPr lang="fr-FR" sz="3600" dirty="0" err="1"/>
              <a:t>being</a:t>
            </a:r>
            <a:r>
              <a:rPr lang="fr-FR" sz="3600" dirty="0"/>
              <a:t> in </a:t>
            </a:r>
            <a:r>
              <a:rPr lang="fr-FR" sz="3600" dirty="0" err="1"/>
              <a:t>Russia</a:t>
            </a:r>
            <a:r>
              <a:rPr lang="fr-FR" sz="3600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099689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CC039D-2672-4FE8-B9D2-4BE01CC4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cap="small" dirty="0"/>
              <a:t>1. Is Schneider Electric a multinational </a:t>
            </a:r>
            <a:r>
              <a:rPr lang="fr-FR" b="1" cap="small" dirty="0" err="1"/>
              <a:t>company</a:t>
            </a:r>
            <a:r>
              <a:rPr lang="fr-FR" b="1" cap="small" dirty="0"/>
              <a:t> ? </a:t>
            </a:r>
            <a:br>
              <a:rPr lang="fr-FR" b="1" cap="small" dirty="0"/>
            </a:br>
            <a:endParaRPr lang="fr-FR" b="1" cap="small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E60DDAB-C2A1-4FC8-ADC0-A81B13012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85805" y="2603499"/>
            <a:ext cx="7909917" cy="40325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35809E-34EE-4AF2-B493-ACC3BFA90431}"/>
              </a:ext>
            </a:extLst>
          </p:cNvPr>
          <p:cNvSpPr/>
          <p:nvPr/>
        </p:nvSpPr>
        <p:spPr>
          <a:xfrm>
            <a:off x="7109926" y="3498980"/>
            <a:ext cx="2806439" cy="1458572"/>
          </a:xfrm>
          <a:prstGeom prst="rect">
            <a:avLst/>
          </a:prstGeom>
          <a:solidFill>
            <a:srgbClr val="00B050">
              <a:alpha val="18000"/>
            </a:srgbClr>
          </a:solidFill>
          <a:ln w="539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CDB878C-B2C1-411A-8A84-599C0CE7A957}"/>
              </a:ext>
            </a:extLst>
          </p:cNvPr>
          <p:cNvSpPr txBox="1"/>
          <p:nvPr/>
        </p:nvSpPr>
        <p:spPr>
          <a:xfrm>
            <a:off x="452698" y="2418833"/>
            <a:ext cx="346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Bartlett &amp; </a:t>
            </a:r>
            <a:r>
              <a:rPr lang="fr-FR" dirty="0" err="1"/>
              <a:t>Ghoshal</a:t>
            </a:r>
            <a:r>
              <a:rPr lang="fr-FR" dirty="0"/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2268134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430FEB-C986-4D11-BBA3-7B1BD9171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cap="small" dirty="0"/>
              <a:t>1. Is Schneider Electric a multinational </a:t>
            </a:r>
            <a:r>
              <a:rPr lang="fr-FR" b="1" cap="small" dirty="0" err="1"/>
              <a:t>company</a:t>
            </a:r>
            <a:r>
              <a:rPr lang="fr-FR" b="1" cap="small" dirty="0"/>
              <a:t>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83E3BF-9CEE-47D4-8BE8-72A79474F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65028"/>
            <a:ext cx="10058400" cy="437905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AU" sz="2400" b="1" dirty="0">
                <a:solidFill>
                  <a:srgbClr val="00B0F0"/>
                </a:solidFill>
              </a:rPr>
              <a:t>Why</a:t>
            </a:r>
            <a:r>
              <a:rPr lang="fr-FR" sz="2400" b="1" dirty="0">
                <a:solidFill>
                  <a:srgbClr val="00B0F0"/>
                </a:solidFill>
              </a:rPr>
              <a:t> </a:t>
            </a:r>
            <a:r>
              <a:rPr lang="fr-FR" sz="2400" b="1" dirty="0" err="1">
                <a:solidFill>
                  <a:srgbClr val="00B0F0"/>
                </a:solidFill>
              </a:rPr>
              <a:t>is</a:t>
            </a:r>
            <a:r>
              <a:rPr lang="fr-FR" sz="2400" b="1" dirty="0">
                <a:solidFill>
                  <a:srgbClr val="00B0F0"/>
                </a:solidFill>
              </a:rPr>
              <a:t> Schneider Electric Transnational ?</a:t>
            </a:r>
            <a:endParaRPr lang="fr-FR" sz="2400" dirty="0">
              <a:solidFill>
                <a:srgbClr val="00B0F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000" b="1" u="sng" dirty="0">
                <a:solidFill>
                  <a:schemeClr val="accent1"/>
                </a:solidFill>
              </a:rPr>
              <a:t>High</a:t>
            </a:r>
            <a:r>
              <a:rPr lang="fr-FR" sz="2000" b="1" dirty="0">
                <a:solidFill>
                  <a:schemeClr val="accent1"/>
                </a:solidFill>
              </a:rPr>
              <a:t> pressure for local </a:t>
            </a:r>
            <a:r>
              <a:rPr lang="fr-FR" sz="2000" b="1" dirty="0" err="1">
                <a:solidFill>
                  <a:schemeClr val="accent1"/>
                </a:solidFill>
              </a:rPr>
              <a:t>responsiveness</a:t>
            </a:r>
            <a:r>
              <a:rPr lang="fr-FR" sz="2000" b="1" dirty="0">
                <a:solidFill>
                  <a:schemeClr val="accent1"/>
                </a:solidFill>
              </a:rPr>
              <a:t>:</a:t>
            </a:r>
          </a:p>
          <a:p>
            <a:pPr algn="just"/>
            <a:r>
              <a:rPr lang="en-US" b="1" dirty="0"/>
              <a:t>Do customers in each country expect the product to be adapted to meet local requirements?</a:t>
            </a:r>
          </a:p>
          <a:p>
            <a:pPr marL="0" indent="0" algn="just">
              <a:buNone/>
            </a:pPr>
            <a:r>
              <a:rPr lang="fr-FR" dirty="0"/>
              <a:t>➔ </a:t>
            </a:r>
            <a:r>
              <a:rPr lang="fr-FR" dirty="0" err="1"/>
              <a:t>Different</a:t>
            </a:r>
            <a:r>
              <a:rPr lang="fr-FR" dirty="0"/>
              <a:t> plants </a:t>
            </a:r>
            <a:r>
              <a:rPr lang="fr-FR" dirty="0" err="1"/>
              <a:t>producing</a:t>
            </a:r>
            <a:r>
              <a:rPr lang="fr-FR" dirty="0"/>
              <a:t> </a:t>
            </a:r>
            <a:r>
              <a:rPr lang="fr-FR" dirty="0" err="1"/>
              <a:t>various</a:t>
            </a:r>
            <a:r>
              <a:rPr lang="fr-FR" dirty="0"/>
              <a:t> </a:t>
            </a:r>
            <a:r>
              <a:rPr lang="fr-FR" dirty="0" err="1"/>
              <a:t>products</a:t>
            </a:r>
            <a:r>
              <a:rPr lang="fr-FR" dirty="0"/>
              <a:t> </a:t>
            </a:r>
            <a:r>
              <a:rPr lang="fr-FR" dirty="0" err="1"/>
              <a:t>corresponding</a:t>
            </a:r>
            <a:r>
              <a:rPr lang="fr-FR" dirty="0"/>
              <a:t> to the </a:t>
            </a:r>
            <a:r>
              <a:rPr lang="fr-FR" dirty="0" err="1"/>
              <a:t>Russian</a:t>
            </a:r>
            <a:r>
              <a:rPr lang="fr-FR" dirty="0"/>
              <a:t> </a:t>
            </a:r>
            <a:r>
              <a:rPr lang="fr-FR" dirty="0" err="1"/>
              <a:t>market</a:t>
            </a:r>
            <a:r>
              <a:rPr lang="fr-FR" dirty="0"/>
              <a:t>.</a:t>
            </a:r>
          </a:p>
          <a:p>
            <a:pPr marL="0" indent="0" algn="just">
              <a:buNone/>
            </a:pPr>
            <a:r>
              <a:rPr lang="fr-FR" dirty="0"/>
              <a:t>➔ </a:t>
            </a:r>
            <a:r>
              <a:rPr lang="fr-FR" dirty="0" err="1"/>
              <a:t>Present</a:t>
            </a:r>
            <a:r>
              <a:rPr lang="fr-FR" dirty="0"/>
              <a:t> all </a:t>
            </a:r>
            <a:r>
              <a:rPr lang="fr-FR" dirty="0" err="1"/>
              <a:t>around</a:t>
            </a:r>
            <a:r>
              <a:rPr lang="fr-FR" dirty="0"/>
              <a:t> the world (</a:t>
            </a:r>
            <a:r>
              <a:rPr lang="fr-FR" dirty="0" err="1"/>
              <a:t>every</a:t>
            </a:r>
            <a:r>
              <a:rPr lang="fr-FR" dirty="0"/>
              <a:t> continent).</a:t>
            </a:r>
          </a:p>
          <a:p>
            <a:pPr marL="0" indent="0" algn="just">
              <a:buNone/>
            </a:pPr>
            <a:endParaRPr lang="en-US" sz="800" dirty="0"/>
          </a:p>
          <a:p>
            <a:pPr algn="just"/>
            <a:r>
              <a:rPr lang="en-US" b="1" dirty="0"/>
              <a:t>Do local (domestic competitors) have an advantage based on their ability to be more responsive?</a:t>
            </a:r>
          </a:p>
          <a:p>
            <a:pPr marL="0" indent="0" algn="just">
              <a:buNone/>
            </a:pPr>
            <a:r>
              <a:rPr lang="fr-FR" dirty="0"/>
              <a:t>➔ SE </a:t>
            </a:r>
            <a:r>
              <a:rPr lang="fr-FR" dirty="0" err="1"/>
              <a:t>needs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very</a:t>
            </a:r>
            <a:r>
              <a:rPr lang="fr-FR" dirty="0"/>
              <a:t> responsive in </a:t>
            </a:r>
            <a:r>
              <a:rPr lang="fr-FR" dirty="0" err="1"/>
              <a:t>emerging</a:t>
            </a:r>
            <a:r>
              <a:rPr lang="fr-FR" dirty="0"/>
              <a:t> </a:t>
            </a:r>
            <a:r>
              <a:rPr lang="fr-FR" dirty="0" err="1"/>
              <a:t>markets</a:t>
            </a:r>
            <a:r>
              <a:rPr lang="fr-FR" dirty="0"/>
              <a:t> for </a:t>
            </a:r>
            <a:r>
              <a:rPr lang="fr-FR" dirty="0" err="1"/>
              <a:t>example</a:t>
            </a:r>
            <a:r>
              <a:rPr lang="fr-FR" dirty="0"/>
              <a:t>,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competitive</a:t>
            </a:r>
            <a:r>
              <a:rPr lang="fr-FR" dirty="0"/>
              <a:t>.</a:t>
            </a:r>
            <a:endParaRPr lang="en-US" dirty="0"/>
          </a:p>
          <a:p>
            <a:pPr algn="just"/>
            <a:endParaRPr lang="fr-FR" dirty="0"/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4436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CD12BB-57C7-4CC4-B09D-5C04A711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cap="small" dirty="0"/>
              <a:t>1. Is Schneider Electric a multinational </a:t>
            </a:r>
            <a:r>
              <a:rPr lang="fr-FR" b="1" cap="small" dirty="0" err="1"/>
              <a:t>company</a:t>
            </a:r>
            <a:r>
              <a:rPr lang="fr-FR" b="1" cap="small" dirty="0"/>
              <a:t> ?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2E99D1-6AC1-477E-89B6-6922C8B7A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81806"/>
            <a:ext cx="10058400" cy="409493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AU" sz="2400" b="1" dirty="0">
                <a:solidFill>
                  <a:srgbClr val="00B0F0"/>
                </a:solidFill>
              </a:rPr>
              <a:t>Why</a:t>
            </a:r>
            <a:r>
              <a:rPr lang="fr-FR" sz="2400" b="1" dirty="0">
                <a:solidFill>
                  <a:srgbClr val="00B0F0"/>
                </a:solidFill>
              </a:rPr>
              <a:t> </a:t>
            </a:r>
            <a:r>
              <a:rPr lang="fr-FR" sz="2400" b="1" dirty="0" err="1">
                <a:solidFill>
                  <a:srgbClr val="00B0F0"/>
                </a:solidFill>
              </a:rPr>
              <a:t>is</a:t>
            </a:r>
            <a:r>
              <a:rPr lang="fr-FR" sz="2400" b="1" dirty="0">
                <a:solidFill>
                  <a:srgbClr val="00B0F0"/>
                </a:solidFill>
              </a:rPr>
              <a:t> Schneider Electric Transnational ?</a:t>
            </a:r>
            <a:endParaRPr lang="fr-FR" sz="2400" dirty="0">
              <a:solidFill>
                <a:srgbClr val="00B0F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2000" b="1" u="sng" dirty="0">
                <a:solidFill>
                  <a:schemeClr val="accent1"/>
                </a:solidFill>
              </a:rPr>
              <a:t>High</a:t>
            </a:r>
            <a:r>
              <a:rPr lang="fr-FR" sz="2000" b="1" dirty="0">
                <a:solidFill>
                  <a:schemeClr val="accent1"/>
                </a:solidFill>
              </a:rPr>
              <a:t> pressure for global </a:t>
            </a:r>
            <a:r>
              <a:rPr lang="fr-FR" sz="2000" b="1" dirty="0" err="1">
                <a:solidFill>
                  <a:schemeClr val="accent1"/>
                </a:solidFill>
              </a:rPr>
              <a:t>integration</a:t>
            </a:r>
            <a:r>
              <a:rPr lang="fr-FR" sz="2000" b="1" dirty="0">
                <a:solidFill>
                  <a:schemeClr val="accent1"/>
                </a:solidFill>
              </a:rPr>
              <a:t>:</a:t>
            </a:r>
          </a:p>
          <a:p>
            <a:pPr>
              <a:lnSpc>
                <a:spcPct val="110000"/>
              </a:lnSpc>
            </a:pPr>
            <a:endParaRPr lang="en-US" b="1" dirty="0"/>
          </a:p>
          <a:p>
            <a:pPr>
              <a:lnSpc>
                <a:spcPct val="110000"/>
              </a:lnSpc>
            </a:pPr>
            <a:r>
              <a:rPr lang="en-US" b="1" dirty="0"/>
              <a:t>How important is </a:t>
            </a:r>
            <a:r>
              <a:rPr lang="en-US" b="1" dirty="0" err="1"/>
              <a:t>standardisation</a:t>
            </a:r>
            <a:r>
              <a:rPr lang="en-US" b="1" dirty="0"/>
              <a:t> of the product in order to operate efficiently (e.g. economies of scale)?</a:t>
            </a:r>
          </a:p>
          <a:p>
            <a:pPr marL="0" indent="0">
              <a:lnSpc>
                <a:spcPct val="110000"/>
              </a:lnSpc>
              <a:buNone/>
            </a:pPr>
            <a:endParaRPr lang="en-US" b="1" dirty="0"/>
          </a:p>
          <a:p>
            <a:pPr marL="0" indent="0">
              <a:lnSpc>
                <a:spcPct val="110000"/>
              </a:lnSpc>
              <a:buNone/>
            </a:pPr>
            <a:r>
              <a:rPr lang="fr-FR" dirty="0"/>
              <a:t>➔ </a:t>
            </a:r>
            <a:r>
              <a:rPr lang="fr-FR" dirty="0" err="1"/>
              <a:t>Standardization</a:t>
            </a:r>
            <a:r>
              <a:rPr lang="fr-FR" dirty="0"/>
              <a:t> of </a:t>
            </a:r>
            <a:r>
              <a:rPr lang="fr-FR" dirty="0" err="1"/>
              <a:t>procceses</a:t>
            </a:r>
            <a:r>
              <a:rPr lang="fr-FR" dirty="0"/>
              <a:t> and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products</a:t>
            </a:r>
            <a:r>
              <a:rPr lang="fr-FR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dirty="0"/>
              <a:t>➔ Diversification in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markets</a:t>
            </a:r>
            <a:r>
              <a:rPr lang="fr-FR" dirty="0"/>
              <a:t>, to </a:t>
            </a:r>
            <a:r>
              <a:rPr lang="fr-FR" dirty="0" err="1"/>
              <a:t>meet</a:t>
            </a:r>
            <a:r>
              <a:rPr lang="fr-FR" dirty="0"/>
              <a:t> </a:t>
            </a:r>
            <a:r>
              <a:rPr lang="fr-FR" dirty="0" err="1"/>
              <a:t>specific</a:t>
            </a:r>
            <a:r>
              <a:rPr lang="fr-FR" dirty="0"/>
              <a:t> </a:t>
            </a:r>
            <a:r>
              <a:rPr lang="fr-FR" dirty="0" err="1"/>
              <a:t>customer</a:t>
            </a:r>
            <a:r>
              <a:rPr lang="fr-FR" dirty="0"/>
              <a:t> </a:t>
            </a:r>
            <a:r>
              <a:rPr lang="fr-FR" dirty="0" err="1"/>
              <a:t>needs</a:t>
            </a:r>
            <a:r>
              <a:rPr lang="fr-FR" dirty="0"/>
              <a:t>.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fr-FR" sz="2000" b="1" dirty="0">
              <a:solidFill>
                <a:srgbClr val="FFFF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fr-FR" sz="20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0701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E46AE7-A7C6-4AB9-A603-A0BFEB366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cap="small" dirty="0"/>
              <a:t>1. Is Schneider Electric a multinational </a:t>
            </a:r>
            <a:r>
              <a:rPr lang="fr-FR" b="1" cap="small" dirty="0" err="1"/>
              <a:t>company</a:t>
            </a:r>
            <a:r>
              <a:rPr lang="fr-FR" b="1" cap="small" dirty="0"/>
              <a:t> ?</a:t>
            </a:r>
            <a:endParaRPr lang="en-AU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DD8B57-1AC9-4E94-B647-F9B674739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062" y="2459971"/>
            <a:ext cx="5184397" cy="288569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AU" sz="2600" b="1" dirty="0">
                <a:solidFill>
                  <a:srgbClr val="00B0F0"/>
                </a:solidFill>
              </a:rPr>
              <a:t>Why</a:t>
            </a:r>
            <a:r>
              <a:rPr lang="fr-FR" sz="2600" b="1" dirty="0">
                <a:solidFill>
                  <a:srgbClr val="00B0F0"/>
                </a:solidFill>
              </a:rPr>
              <a:t> </a:t>
            </a:r>
            <a:r>
              <a:rPr lang="fr-FR" sz="2600" b="1" dirty="0" err="1">
                <a:solidFill>
                  <a:srgbClr val="00B0F0"/>
                </a:solidFill>
              </a:rPr>
              <a:t>is</a:t>
            </a:r>
            <a:r>
              <a:rPr lang="fr-FR" sz="2600" b="1" dirty="0">
                <a:solidFill>
                  <a:srgbClr val="00B0F0"/>
                </a:solidFill>
              </a:rPr>
              <a:t> Schneider Electric Transnational ?</a:t>
            </a:r>
            <a:endParaRPr lang="fr-FR" sz="2600" dirty="0">
              <a:solidFill>
                <a:srgbClr val="00B0F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fr-FR" sz="1600" b="1" u="sng" dirty="0">
              <a:solidFill>
                <a:srgbClr val="FFFF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2600" b="1" u="sng" dirty="0">
                <a:solidFill>
                  <a:schemeClr val="accent1"/>
                </a:solidFill>
              </a:rPr>
              <a:t>High</a:t>
            </a:r>
            <a:r>
              <a:rPr lang="fr-FR" sz="2600" b="1" dirty="0">
                <a:solidFill>
                  <a:schemeClr val="accent1"/>
                </a:solidFill>
              </a:rPr>
              <a:t> pressure for global </a:t>
            </a:r>
            <a:r>
              <a:rPr lang="fr-FR" sz="2600" b="1" dirty="0" err="1">
                <a:solidFill>
                  <a:schemeClr val="accent1"/>
                </a:solidFill>
              </a:rPr>
              <a:t>integration</a:t>
            </a:r>
            <a:r>
              <a:rPr lang="fr-FR" sz="2600" b="1" dirty="0">
                <a:solidFill>
                  <a:schemeClr val="accent1"/>
                </a:solidFill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endParaRPr lang="fr-FR" sz="1600" b="1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300" b="1" dirty="0"/>
              <a:t>Is consistent global branding required in order to achieve international success?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/>
          </a:p>
          <a:p>
            <a:pPr marL="0" indent="0">
              <a:lnSpc>
                <a:spcPct val="150000"/>
              </a:lnSpc>
              <a:buNone/>
            </a:pPr>
            <a:endParaRPr lang="fr-FR" sz="16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1028" name="Picture 4" descr="https://lh3.googleusercontent.com/8oJkpuNsLkq24qOVfrx49bjY0lkxsG36X7pX_KiPoe1tFkMybgjQWEylSMSOG3VDIhZE_Dw6Sl1YcgX_Enf8FSlkGkqMrk8psRaVQUCOYBpDFM49d8qGLFe6oN4zzurrIvEN-9hg">
            <a:extLst>
              <a:ext uri="{FF2B5EF4-FFF2-40B4-BE49-F238E27FC236}">
                <a16:creationId xmlns:a16="http://schemas.microsoft.com/office/drawing/2014/main" id="{F8B609BF-2C89-4B59-B734-7812428AA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459" y="2459971"/>
            <a:ext cx="5943600" cy="28098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36ABFF8-45FF-4E49-8154-38777638603F}"/>
              </a:ext>
            </a:extLst>
          </p:cNvPr>
          <p:cNvSpPr txBox="1"/>
          <p:nvPr/>
        </p:nvSpPr>
        <p:spPr>
          <a:xfrm>
            <a:off x="890631" y="5488940"/>
            <a:ext cx="10410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➔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Even if SE is around the world, this company is using the cultural differences as a strength to create a global identity. 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48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E46AE7-A7C6-4AB9-A603-A0BFEB366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cap="small" dirty="0"/>
              <a:t>1. The national </a:t>
            </a:r>
            <a:r>
              <a:rPr lang="fr-FR" b="1" cap="small" dirty="0" err="1"/>
              <a:t>origin</a:t>
            </a:r>
            <a:r>
              <a:rPr lang="fr-FR" b="1" cap="small" dirty="0"/>
              <a:t> of Schneider Electric</a:t>
            </a:r>
            <a:endParaRPr lang="en-AU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DD8B57-1AC9-4E94-B647-F9B674739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062" y="2459971"/>
            <a:ext cx="5184397" cy="268776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AU" sz="2600" b="1" dirty="0">
                <a:solidFill>
                  <a:srgbClr val="00B0F0"/>
                </a:solidFill>
              </a:rPr>
              <a:t>Why can we consider that the national origin of SE is French</a:t>
            </a:r>
            <a:r>
              <a:rPr lang="fr-FR" sz="2600" b="1" dirty="0">
                <a:solidFill>
                  <a:srgbClr val="00B0F0"/>
                </a:solidFill>
              </a:rPr>
              <a:t> ?</a:t>
            </a:r>
            <a:endParaRPr lang="fr-FR" sz="2600" dirty="0">
              <a:solidFill>
                <a:srgbClr val="00B0F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fr-FR" sz="1600" b="1" u="sng" dirty="0">
              <a:solidFill>
                <a:srgbClr val="FFFF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2600" b="1" dirty="0">
                <a:solidFill>
                  <a:schemeClr val="accent1"/>
                </a:solidFill>
              </a:rPr>
              <a:t>SE has been </a:t>
            </a:r>
            <a:r>
              <a:rPr lang="fr-FR" sz="2600" b="1" dirty="0" err="1">
                <a:solidFill>
                  <a:schemeClr val="accent1"/>
                </a:solidFill>
              </a:rPr>
              <a:t>created</a:t>
            </a:r>
            <a:r>
              <a:rPr lang="fr-FR" sz="2600" b="1" dirty="0">
                <a:solidFill>
                  <a:schemeClr val="accent1"/>
                </a:solidFill>
              </a:rPr>
              <a:t> in 1836 by French (the Schneider </a:t>
            </a:r>
            <a:r>
              <a:rPr lang="fr-FR" sz="2600" b="1" dirty="0" err="1">
                <a:solidFill>
                  <a:schemeClr val="accent1"/>
                </a:solidFill>
              </a:rPr>
              <a:t>brothers</a:t>
            </a:r>
            <a:r>
              <a:rPr lang="fr-FR" sz="2600" b="1" dirty="0">
                <a:solidFill>
                  <a:schemeClr val="accent1"/>
                </a:solidFill>
              </a:rPr>
              <a:t>) in France</a:t>
            </a:r>
          </a:p>
          <a:p>
            <a:pPr marL="0" indent="0">
              <a:lnSpc>
                <a:spcPct val="150000"/>
              </a:lnSpc>
              <a:buNone/>
            </a:pPr>
            <a:endParaRPr lang="fr-FR" sz="2600" b="1" dirty="0">
              <a:solidFill>
                <a:schemeClr val="accent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fr-FR" sz="1600" b="1" dirty="0">
              <a:solidFill>
                <a:srgbClr val="FFFF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300" b="1" dirty="0"/>
          </a:p>
          <a:p>
            <a:pPr marL="0" indent="0">
              <a:lnSpc>
                <a:spcPct val="150000"/>
              </a:lnSpc>
              <a:buNone/>
            </a:pPr>
            <a:endParaRPr lang="en-US" sz="1600" dirty="0"/>
          </a:p>
          <a:p>
            <a:pPr marL="0" indent="0">
              <a:lnSpc>
                <a:spcPct val="150000"/>
              </a:lnSpc>
              <a:buNone/>
            </a:pPr>
            <a:endParaRPr lang="fr-FR" sz="16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36ABFF8-45FF-4E49-8154-38777638603F}"/>
              </a:ext>
            </a:extLst>
          </p:cNvPr>
          <p:cNvSpPr txBox="1"/>
          <p:nvPr/>
        </p:nvSpPr>
        <p:spPr>
          <a:xfrm>
            <a:off x="541090" y="5469467"/>
            <a:ext cx="5910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➔ The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headquarter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SE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located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Reuil-Malmaison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(close to Paris)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573D9C8-CAF3-4946-952C-9A5901380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518" y="2459971"/>
            <a:ext cx="4133850" cy="22669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5233A17-791B-49EA-B421-91379225E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4933" y="4230727"/>
            <a:ext cx="1562727" cy="233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60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E46AE7-A7C6-4AB9-A603-A0BFEB366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cap="small" dirty="0"/>
              <a:t>1. The national </a:t>
            </a:r>
            <a:r>
              <a:rPr lang="fr-FR" b="1" cap="small" dirty="0" err="1"/>
              <a:t>origin</a:t>
            </a:r>
            <a:r>
              <a:rPr lang="fr-FR" b="1" cap="small" dirty="0"/>
              <a:t> of Schneider Electric</a:t>
            </a:r>
            <a:endParaRPr lang="en-AU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DD8B57-1AC9-4E94-B647-F9B674739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062" y="2459971"/>
            <a:ext cx="5184397" cy="402549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AU" sz="2600" b="1" dirty="0">
                <a:solidFill>
                  <a:srgbClr val="00B0F0"/>
                </a:solidFill>
              </a:rPr>
              <a:t>Why can we consider that the national origin of SE is French</a:t>
            </a:r>
            <a:r>
              <a:rPr lang="fr-FR" sz="2600" b="1" dirty="0">
                <a:solidFill>
                  <a:srgbClr val="00B0F0"/>
                </a:solidFill>
              </a:rPr>
              <a:t> ?</a:t>
            </a:r>
            <a:endParaRPr lang="fr-FR" sz="1600" b="1" u="sng" dirty="0">
              <a:solidFill>
                <a:srgbClr val="FFFF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2600" b="1" dirty="0">
                <a:solidFill>
                  <a:schemeClr val="accent1"/>
                </a:solidFill>
              </a:rPr>
              <a:t>Schneider Electric </a:t>
            </a:r>
            <a:r>
              <a:rPr lang="fr-FR" sz="2600" b="1" dirty="0" err="1">
                <a:solidFill>
                  <a:schemeClr val="accent1"/>
                </a:solidFill>
              </a:rPr>
              <a:t>is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still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having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very</a:t>
            </a:r>
            <a:r>
              <a:rPr lang="fr-FR" sz="2600" b="1" dirty="0">
                <a:solidFill>
                  <a:schemeClr val="accent1"/>
                </a:solidFill>
              </a:rPr>
              <a:t> important </a:t>
            </a:r>
            <a:r>
              <a:rPr lang="fr-FR" sz="2600" b="1" dirty="0" err="1">
                <a:solidFill>
                  <a:schemeClr val="accent1"/>
                </a:solidFill>
              </a:rPr>
              <a:t>activities</a:t>
            </a:r>
            <a:r>
              <a:rPr lang="fr-FR" sz="2600" b="1" dirty="0">
                <a:solidFill>
                  <a:schemeClr val="accent1"/>
                </a:solidFill>
              </a:rPr>
              <a:t> in France </a:t>
            </a:r>
            <a:r>
              <a:rPr lang="fr-FR" sz="2600" b="1" dirty="0" err="1">
                <a:solidFill>
                  <a:schemeClr val="accent1"/>
                </a:solidFill>
              </a:rPr>
              <a:t>such</a:t>
            </a:r>
            <a:r>
              <a:rPr lang="fr-FR" sz="2600" b="1" dirty="0">
                <a:solidFill>
                  <a:schemeClr val="accent1"/>
                </a:solidFill>
              </a:rPr>
              <a:t> as: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The main R&amp;D center (</a:t>
            </a:r>
            <a:r>
              <a:rPr lang="en-US" sz="2600" dirty="0" err="1"/>
              <a:t>Electropole</a:t>
            </a:r>
            <a:r>
              <a:rPr lang="en-US" sz="2600" dirty="0"/>
              <a:t>) is located in France (in Grenoble).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The capital of SE is mainly in France (31,6% in France)</a:t>
            </a:r>
          </a:p>
          <a:p>
            <a:pPr marL="0" indent="0">
              <a:lnSpc>
                <a:spcPct val="150000"/>
              </a:lnSpc>
              <a:buNone/>
            </a:pPr>
            <a:endParaRPr lang="fr-FR" sz="26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fr-FR" sz="2600" b="1" u="sng" dirty="0">
              <a:solidFill>
                <a:schemeClr val="accent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fr-FR" sz="2600" b="1" dirty="0">
              <a:solidFill>
                <a:schemeClr val="accent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fr-FR" sz="1600" b="1" dirty="0">
              <a:solidFill>
                <a:srgbClr val="FFFF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300" b="1" dirty="0"/>
          </a:p>
          <a:p>
            <a:pPr marL="0" indent="0">
              <a:lnSpc>
                <a:spcPct val="150000"/>
              </a:lnSpc>
              <a:buNone/>
            </a:pPr>
            <a:endParaRPr lang="en-US" sz="1600" dirty="0"/>
          </a:p>
          <a:p>
            <a:pPr marL="0" indent="0">
              <a:lnSpc>
                <a:spcPct val="150000"/>
              </a:lnSpc>
              <a:buNone/>
            </a:pPr>
            <a:endParaRPr lang="fr-FR" sz="16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AF32C99-B501-466D-9756-6E69A7929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543" y="2692400"/>
            <a:ext cx="5087525" cy="28617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40334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E46AE7-A7C6-4AB9-A603-A0BFEB366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cap="small" dirty="0"/>
              <a:t>2. </a:t>
            </a:r>
            <a:r>
              <a:rPr lang="fr-FR" b="1" cap="small" dirty="0" err="1"/>
              <a:t>What</a:t>
            </a:r>
            <a:r>
              <a:rPr lang="fr-FR" b="1" cap="small" dirty="0"/>
              <a:t> are Schneider </a:t>
            </a:r>
            <a:r>
              <a:rPr lang="fr-FR" b="1" cap="small" dirty="0" err="1"/>
              <a:t>Electric’s</a:t>
            </a:r>
            <a:r>
              <a:rPr lang="fr-FR" b="1" cap="small" dirty="0"/>
              <a:t> motivations to </a:t>
            </a:r>
            <a:r>
              <a:rPr lang="fr-FR" b="1" cap="small" dirty="0" err="1"/>
              <a:t>be</a:t>
            </a:r>
            <a:r>
              <a:rPr lang="fr-FR" b="1" cap="small" dirty="0"/>
              <a:t> in </a:t>
            </a:r>
            <a:r>
              <a:rPr lang="fr-FR" b="1" cap="small" dirty="0" err="1"/>
              <a:t>Russia</a:t>
            </a:r>
            <a:r>
              <a:rPr lang="fr-FR" b="1" cap="small" dirty="0"/>
              <a:t> ? </a:t>
            </a:r>
            <a:endParaRPr lang="en-AU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DD8B57-1AC9-4E94-B647-F9B674739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062" y="2459971"/>
            <a:ext cx="9547138" cy="356829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AU" sz="2000" b="1" dirty="0">
                <a:solidFill>
                  <a:srgbClr val="00B0F0"/>
                </a:solidFill>
              </a:rPr>
              <a:t>They want to develop their market in Russia:</a:t>
            </a:r>
            <a:endParaRPr lang="fr-FR" sz="2000" dirty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1"/>
                </a:solidFill>
              </a:rPr>
              <a:t>Russia has an enormous internal market that is not fully saturated (5th biggest market).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000" dirty="0"/>
              <a:t>➔ Schneider Electric </a:t>
            </a:r>
            <a:r>
              <a:rPr lang="fr-FR" sz="2000" dirty="0" err="1"/>
              <a:t>wants</a:t>
            </a:r>
            <a:r>
              <a:rPr lang="fr-FR" sz="2000" dirty="0"/>
              <a:t> to </a:t>
            </a:r>
            <a:r>
              <a:rPr lang="fr-FR" sz="2000" dirty="0" err="1"/>
              <a:t>be</a:t>
            </a:r>
            <a:r>
              <a:rPr lang="fr-FR" sz="2000" dirty="0"/>
              <a:t> close to </a:t>
            </a:r>
            <a:r>
              <a:rPr lang="fr-FR" sz="2000" dirty="0" err="1"/>
              <a:t>their</a:t>
            </a:r>
            <a:r>
              <a:rPr lang="fr-FR" sz="2000" dirty="0"/>
              <a:t> </a:t>
            </a:r>
            <a:r>
              <a:rPr lang="fr-FR" sz="2000" dirty="0" err="1"/>
              <a:t>customers</a:t>
            </a:r>
            <a:endParaRPr lang="en-US" sz="2000" b="1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1"/>
                </a:solidFill>
              </a:rPr>
              <a:t>Russians intend to implement long-term modernization and development programs (so a lot to do for SE)</a:t>
            </a:r>
          </a:p>
          <a:p>
            <a:pPr marL="0" indent="0">
              <a:lnSpc>
                <a:spcPct val="150000"/>
              </a:lnSpc>
              <a:buNone/>
            </a:pPr>
            <a:endParaRPr lang="fr-FR" sz="2600" b="1" u="sng" dirty="0">
              <a:solidFill>
                <a:schemeClr val="accent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fr-FR" sz="2600" b="1" dirty="0">
              <a:solidFill>
                <a:schemeClr val="accent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fr-FR" sz="1600" b="1" dirty="0">
              <a:solidFill>
                <a:srgbClr val="FFFF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300" b="1" dirty="0"/>
          </a:p>
          <a:p>
            <a:pPr marL="0" indent="0">
              <a:lnSpc>
                <a:spcPct val="150000"/>
              </a:lnSpc>
              <a:buNone/>
            </a:pPr>
            <a:endParaRPr lang="en-US" sz="1600" dirty="0"/>
          </a:p>
          <a:p>
            <a:pPr marL="0" indent="0">
              <a:lnSpc>
                <a:spcPct val="150000"/>
              </a:lnSpc>
              <a:buNone/>
            </a:pPr>
            <a:endParaRPr lang="fr-FR" sz="16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8116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le d’ions">
  <a:themeElements>
    <a:clrScheme name="Salle d’ions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Salle d’ions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le d’ions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180</TotalTime>
  <Words>566</Words>
  <Application>Microsoft Office PowerPoint</Application>
  <PresentationFormat>Grand écran</PresentationFormat>
  <Paragraphs>99</Paragraphs>
  <Slides>12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Salle d’ions</vt:lpstr>
      <vt:lpstr>Cultural difference in business</vt:lpstr>
      <vt:lpstr>QUESTION 1</vt:lpstr>
      <vt:lpstr>1. Is Schneider Electric a multinational company ?  </vt:lpstr>
      <vt:lpstr>1. Is Schneider Electric a multinational company ?</vt:lpstr>
      <vt:lpstr>1. Is Schneider Electric a multinational company ?</vt:lpstr>
      <vt:lpstr>1. Is Schneider Electric a multinational company ?</vt:lpstr>
      <vt:lpstr>1. The national origin of Schneider Electric</vt:lpstr>
      <vt:lpstr>1. The national origin of Schneider Electric</vt:lpstr>
      <vt:lpstr>2. What are Schneider Electric’s motivations to be in Russia ? </vt:lpstr>
      <vt:lpstr>2. What are Schneider Electric’s motivations to be in Russia ? </vt:lpstr>
      <vt:lpstr>2. What are Schneider Electric’s motivations to be in Russia ? </vt:lpstr>
      <vt:lpstr>Thank you for  your attention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difference in business</dc:title>
  <dc:creator>Julie Poulaillon</dc:creator>
  <cp:lastModifiedBy>Julie Poulaillon</cp:lastModifiedBy>
  <cp:revision>21</cp:revision>
  <dcterms:created xsi:type="dcterms:W3CDTF">2019-02-14T15:19:09Z</dcterms:created>
  <dcterms:modified xsi:type="dcterms:W3CDTF">2019-02-15T13:45:36Z</dcterms:modified>
</cp:coreProperties>
</file>