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3"/>
  </p:notesMasterIdLst>
  <p:sldIdLst>
    <p:sldId id="6272" r:id="rId2"/>
    <p:sldId id="6270" r:id="rId3"/>
    <p:sldId id="6273" r:id="rId4"/>
    <p:sldId id="6289" r:id="rId5"/>
    <p:sldId id="6283" r:id="rId6"/>
    <p:sldId id="6462" r:id="rId7"/>
    <p:sldId id="6377" r:id="rId8"/>
    <p:sldId id="6379" r:id="rId9"/>
    <p:sldId id="6382" r:id="rId10"/>
    <p:sldId id="6348" r:id="rId11"/>
    <p:sldId id="6395" r:id="rId12"/>
    <p:sldId id="6386" r:id="rId13"/>
    <p:sldId id="6463" r:id="rId14"/>
    <p:sldId id="6405" r:id="rId15"/>
    <p:sldId id="6342" r:id="rId16"/>
    <p:sldId id="6399" r:id="rId17"/>
    <p:sldId id="6465" r:id="rId18"/>
    <p:sldId id="6468" r:id="rId19"/>
    <p:sldId id="6325" r:id="rId20"/>
    <p:sldId id="6431" r:id="rId21"/>
    <p:sldId id="6432" r:id="rId22"/>
    <p:sldId id="6425" r:id="rId23"/>
    <p:sldId id="6329" r:id="rId24"/>
    <p:sldId id="6344" r:id="rId25"/>
    <p:sldId id="6343" r:id="rId26"/>
    <p:sldId id="6409" r:id="rId27"/>
    <p:sldId id="6407" r:id="rId28"/>
    <p:sldId id="6350" r:id="rId29"/>
    <p:sldId id="6413" r:id="rId30"/>
    <p:sldId id="6433" r:id="rId31"/>
    <p:sldId id="6347" r:id="rId32"/>
    <p:sldId id="6419" r:id="rId33"/>
    <p:sldId id="6420" r:id="rId34"/>
    <p:sldId id="6374" r:id="rId35"/>
    <p:sldId id="6417" r:id="rId36"/>
    <p:sldId id="6421" r:id="rId37"/>
    <p:sldId id="6579" r:id="rId38"/>
    <p:sldId id="6578" r:id="rId39"/>
    <p:sldId id="6427" r:id="rId40"/>
    <p:sldId id="6474" r:id="rId41"/>
    <p:sldId id="6428" r:id="rId42"/>
    <p:sldId id="6473" r:id="rId43"/>
    <p:sldId id="6477" r:id="rId44"/>
    <p:sldId id="6486" r:id="rId45"/>
    <p:sldId id="6482" r:id="rId46"/>
    <p:sldId id="6481" r:id="rId47"/>
    <p:sldId id="6483" r:id="rId48"/>
    <p:sldId id="6448" r:id="rId49"/>
    <p:sldId id="6311" r:id="rId50"/>
    <p:sldId id="6312" r:id="rId51"/>
    <p:sldId id="6494" r:id="rId52"/>
    <p:sldId id="6495" r:id="rId53"/>
    <p:sldId id="6381" r:id="rId54"/>
    <p:sldId id="6384" r:id="rId55"/>
    <p:sldId id="6451" r:id="rId56"/>
    <p:sldId id="6397" r:id="rId57"/>
    <p:sldId id="6398" r:id="rId58"/>
    <p:sldId id="6313" r:id="rId59"/>
    <p:sldId id="6532" r:id="rId60"/>
    <p:sldId id="6316" r:id="rId61"/>
    <p:sldId id="6366" r:id="rId62"/>
    <p:sldId id="6387" r:id="rId63"/>
    <p:sldId id="6376" r:id="rId64"/>
    <p:sldId id="6337" r:id="rId65"/>
    <p:sldId id="6496" r:id="rId66"/>
    <p:sldId id="6507" r:id="rId67"/>
    <p:sldId id="6517" r:id="rId68"/>
    <p:sldId id="6573" r:id="rId69"/>
    <p:sldId id="6574" r:id="rId70"/>
    <p:sldId id="6575" r:id="rId71"/>
    <p:sldId id="6358" r:id="rId72"/>
    <p:sldId id="6492" r:id="rId73"/>
    <p:sldId id="6332" r:id="rId74"/>
    <p:sldId id="6506" r:id="rId75"/>
    <p:sldId id="6331" r:id="rId76"/>
    <p:sldId id="6315" r:id="rId77"/>
    <p:sldId id="6490" r:id="rId78"/>
    <p:sldId id="6292" r:id="rId79"/>
    <p:sldId id="6291" r:id="rId80"/>
    <p:sldId id="6438" r:id="rId81"/>
    <p:sldId id="6355" r:id="rId82"/>
    <p:sldId id="6551" r:id="rId83"/>
    <p:sldId id="6326" r:id="rId84"/>
    <p:sldId id="6302" r:id="rId85"/>
    <p:sldId id="6435" r:id="rId86"/>
    <p:sldId id="6439" r:id="rId87"/>
    <p:sldId id="6446" r:id="rId88"/>
    <p:sldId id="6576" r:id="rId89"/>
    <p:sldId id="6508" r:id="rId90"/>
    <p:sldId id="6509" r:id="rId91"/>
    <p:sldId id="6455" r:id="rId92"/>
    <p:sldId id="6456" r:id="rId93"/>
    <p:sldId id="6454" r:id="rId94"/>
    <p:sldId id="6453" r:id="rId95"/>
    <p:sldId id="6457" r:id="rId96"/>
    <p:sldId id="6504" r:id="rId97"/>
    <p:sldId id="6502" r:id="rId98"/>
    <p:sldId id="6503" r:id="rId99"/>
    <p:sldId id="6501" r:id="rId100"/>
    <p:sldId id="6513" r:id="rId101"/>
    <p:sldId id="6512" r:id="rId102"/>
    <p:sldId id="6511" r:id="rId103"/>
    <p:sldId id="6510" r:id="rId104"/>
    <p:sldId id="6373" r:id="rId105"/>
    <p:sldId id="6522" r:id="rId106"/>
    <p:sldId id="6335" r:id="rId107"/>
    <p:sldId id="6559" r:id="rId108"/>
    <p:sldId id="6560" r:id="rId109"/>
    <p:sldId id="6555" r:id="rId110"/>
    <p:sldId id="6572" r:id="rId111"/>
    <p:sldId id="6562" r:id="rId112"/>
    <p:sldId id="6566" r:id="rId113"/>
    <p:sldId id="6567" r:id="rId114"/>
    <p:sldId id="6569" r:id="rId115"/>
    <p:sldId id="6571" r:id="rId116"/>
    <p:sldId id="6580" r:id="rId117"/>
    <p:sldId id="6581" r:id="rId118"/>
    <p:sldId id="6583" r:id="rId119"/>
    <p:sldId id="6549" r:id="rId120"/>
    <p:sldId id="6547" r:id="rId121"/>
    <p:sldId id="6546" r:id="rId122"/>
    <p:sldId id="6550" r:id="rId123"/>
    <p:sldId id="6533" r:id="rId124"/>
    <p:sldId id="6526" r:id="rId125"/>
    <p:sldId id="6296" r:id="rId126"/>
    <p:sldId id="6527" r:id="rId127"/>
    <p:sldId id="6299" r:id="rId128"/>
    <p:sldId id="6357" r:id="rId129"/>
    <p:sldId id="6535" r:id="rId130"/>
    <p:sldId id="6361" r:id="rId131"/>
    <p:sldId id="6475" r:id="rId132"/>
    <p:sldId id="6537" r:id="rId133"/>
    <p:sldId id="6287" r:id="rId134"/>
    <p:sldId id="6518" r:id="rId135"/>
    <p:sldId id="6542" r:id="rId136"/>
    <p:sldId id="6521" r:id="rId137"/>
    <p:sldId id="6541" r:id="rId138"/>
    <p:sldId id="6540" r:id="rId139"/>
    <p:sldId id="6554" r:id="rId140"/>
    <p:sldId id="6553" r:id="rId141"/>
    <p:sldId id="6279" r:id="rId142"/>
  </p:sldIdLst>
  <p:sldSz cx="8280400" cy="4679950"/>
  <p:notesSz cx="6858000" cy="9144000"/>
  <p:defaultTextStyle>
    <a:defPPr>
      <a:defRPr lang="fr-FR"/>
    </a:defPPr>
    <a:lvl1pPr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69888" indent="8731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39775" indent="174625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09663" indent="261938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481138" indent="34766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6dLPh5C+p1mEHaBNpa1RA==" hashData="b3+IE+WRcilIpaVtcAHEFwztF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CC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23" autoAdjust="0"/>
    <p:restoredTop sz="97368" autoAdjust="0"/>
  </p:normalViewPr>
  <p:slideViewPr>
    <p:cSldViewPr>
      <p:cViewPr>
        <p:scale>
          <a:sx n="155" d="100"/>
          <a:sy n="155" d="100"/>
        </p:scale>
        <p:origin x="-72" y="-216"/>
      </p:cViewPr>
      <p:guideLst>
        <p:guide orient="horz" pos="1474"/>
        <p:guide pos="2608"/>
      </p:guideLst>
    </p:cSldViewPr>
  </p:slideViewPr>
  <p:outlineViewPr>
    <p:cViewPr>
      <p:scale>
        <a:sx n="33" d="100"/>
        <a:sy n="33" d="100"/>
      </p:scale>
      <p:origin x="0" y="17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66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0C211E6-2727-46DF-8541-D418BE6685FA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51DE8FE-A5FB-4CD0-B35E-8EDD5F026C0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1598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1DE8FE-A5FB-4CD0-B35E-8EDD5F026C0B}" type="slidenum">
              <a:rPr lang="fr-FR" smtClean="0"/>
              <a:pPr>
                <a:defRPr/>
              </a:pPr>
              <a:t>112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1925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F05D5-4D05-477F-976A-1B2DDF209822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08695-29DF-4276-B5CA-497BD3E36AD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043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39820-A8C8-41C4-AC37-B1DEE642A27A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18E63-EE6E-4DBD-9EE9-95FBD24B548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502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C2588-2EDB-4F07-909F-DF23B091A68D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860FB-19A3-42A2-8777-7C77D518FD6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13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1D0A5-B83A-4609-993F-ECC33250F5D3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BF79-D443-45E5-AA66-B57FAD4D822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05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9DBB8-7760-4C1A-9310-C336101A9FDA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2CB95-1B37-48DB-B5C3-0B7DB08634E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027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3651A-5B72-4609-858C-E4C6F6189BA9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F7AB4-0336-467D-A7FC-211E12F0B632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263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8F12F-4B53-485A-91B8-9317F46A82B8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0F2FB-25E4-4B83-BE2F-2AC820D0843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514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76CBF-A84B-431D-AC8D-8D0D752F371A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B9DF-B6A5-4DDF-A8A1-379CA674EB3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099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 rtlCol="0">
            <a:normAutofit/>
          </a:bodyPr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54E2D-9C91-4FA3-B1B3-F852697677EE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FD344-B381-4A06-A467-E7380DBBE14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01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F1950-8567-4875-B6BD-7DA21299B94E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B9AC-3591-417F-B661-7889319CA12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78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187415"/>
            <a:ext cx="1863090" cy="399312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0" y="187415"/>
            <a:ext cx="5451263" cy="399312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19D1-B98F-438C-AA3F-9DEBA7FF5C3B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E358-1668-47BD-9D33-E8CED7EE823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860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14338" y="187325"/>
            <a:ext cx="7451725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14338" y="1092200"/>
            <a:ext cx="7451725" cy="308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338" y="4337050"/>
            <a:ext cx="1931987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679F8E-F926-4BE6-BAD5-A04CCED852EB}" type="datetimeFigureOut">
              <a:rPr lang="fr-FR"/>
              <a:pPr>
                <a:defRPr/>
              </a:pPr>
              <a:t>10/11/2018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8925" y="4337050"/>
            <a:ext cx="2622550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 defTabSz="740573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075" y="4337050"/>
            <a:ext cx="1931988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438912-AF97-4BA4-AB33-D366290E229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ctr" defTabSz="739775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276225" indent="-276225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663" indent="-230188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400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5288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pload.wikimedia.org/wikipedia/commons/thumb/2/26/FR-43-Saugues-Margeride1.JPG/1280px-FR-43-Saugues-Margerid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3" y="0"/>
            <a:ext cx="8424936" cy="472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Résultat de recherche d'images pour &quot;image logo département haute loire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113" y="-10912"/>
            <a:ext cx="1872208" cy="55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112" y="4165349"/>
            <a:ext cx="1944216" cy="53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1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ndAc>
          <p:stSnd loop="1">
            <p:snd r:embed="rId2" name="12 piensa en mi.wav"/>
          </p:stSnd>
        </p:sndAc>
      </p:transition>
    </mc:Choice>
    <mc:Fallback xmlns="">
      <p:transition spd="slow" advTm="13000">
        <p:sndAc>
          <p:stSnd loop="1">
            <p:snd r:embed="rId6" name="12 piensa en 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785" y="0"/>
            <a:ext cx="4458173" cy="4679950"/>
          </a:xfrm>
          <a:prstGeom prst="rect">
            <a:avLst/>
          </a:prstGeom>
        </p:spPr>
      </p:pic>
      <p:sp>
        <p:nvSpPr>
          <p:cNvPr id="3" name="Rectangle à coins arrondis 2"/>
          <p:cNvSpPr/>
          <p:nvPr/>
        </p:nvSpPr>
        <p:spPr>
          <a:xfrm>
            <a:off x="611808" y="2542863"/>
            <a:ext cx="1008112" cy="87723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539800" y="1433667"/>
            <a:ext cx="28985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endParaRPr lang="fr-FR" sz="12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Picture 2" descr="https://upload.wikimedia.org/wikipedia/commons/5/5d/Haute-Loi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388" y="0"/>
            <a:ext cx="4181012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llipse 9"/>
          <p:cNvSpPr/>
          <p:nvPr/>
        </p:nvSpPr>
        <p:spPr>
          <a:xfrm>
            <a:off x="5724376" y="2407231"/>
            <a:ext cx="1008112" cy="50880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644256" y="1412139"/>
            <a:ext cx="3310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rgbClr val="C00000"/>
                </a:solidFill>
                <a:latin typeface="Arial Black" panose="020B0A04020102020204" pitchFamily="34" charset="0"/>
              </a:rPr>
              <a:t>Carte Département de la </a:t>
            </a:r>
            <a:r>
              <a:rPr lang="fr-FR" sz="1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Haute-Loire</a:t>
            </a:r>
            <a:endParaRPr lang="fr-FR" sz="12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06127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pload.wikimedia.org/wikipedia/commons/thumb/7/70/FR-43-Monistrol-d%27Allier2.JPG/1280px-FR-43-Monistrol-d%27Allie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75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606079" y="3539288"/>
            <a:ext cx="53412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L’Allier</a:t>
            </a:r>
            <a:endParaRPr lang="fr-FR" sz="800" b="1" dirty="0">
              <a:solidFill>
                <a:srgbClr val="FFFF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83816" y="395759"/>
            <a:ext cx="6768752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Intégralement située dans la partie centre-est du Massif central et délimitée par la vallée de </a:t>
            </a:r>
            <a:r>
              <a:rPr lang="fr-FR" sz="800" b="1" dirty="0" smtClean="0">
                <a:solidFill>
                  <a:srgbClr val="C00000"/>
                </a:solidFill>
              </a:rPr>
              <a:t>l’Allier,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la </a:t>
            </a:r>
            <a:r>
              <a:rPr lang="fr-FR" sz="800" b="1" dirty="0">
                <a:solidFill>
                  <a:srgbClr val="C00000"/>
                </a:solidFill>
              </a:rPr>
              <a:t>Haute-Loire est un département de la région Auvergne-Rhône-Alpes avec une altitude moyenne assez </a:t>
            </a:r>
            <a:r>
              <a:rPr lang="fr-FR" sz="800" b="1" dirty="0" smtClean="0">
                <a:solidFill>
                  <a:srgbClr val="C00000"/>
                </a:solidFill>
              </a:rPr>
              <a:t>élevée,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les </a:t>
            </a:r>
            <a:r>
              <a:rPr lang="fr-FR" sz="800" b="1" dirty="0">
                <a:solidFill>
                  <a:srgbClr val="C00000"/>
                </a:solidFill>
              </a:rPr>
              <a:t>deux-tiers de son territoire dépassant 800 m d'altitude et son point le plus bas étant situé à 393 m au-dessus du niveau de la mer</a:t>
            </a:r>
            <a:r>
              <a:rPr lang="fr-FR" sz="800" b="1" dirty="0" smtClean="0"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Elle est limitrophe des départements de la Loire, du Puy-de-Dôme, du Cantal et de l’Ardèche. </a:t>
            </a:r>
            <a:endParaRPr lang="fr-FR" sz="800" b="1" dirty="0">
              <a:solidFill>
                <a:srgbClr val="C00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080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ésultat de recherche d'images pour &quot;image logo j'aime 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027" y="0"/>
            <a:ext cx="8439699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ésultat de recherche d'images pour &quot;image logo puy en velay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372" y="0"/>
            <a:ext cx="1728193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903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399" cy="469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899840" y="395759"/>
            <a:ext cx="698477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Située au centre du département de la Haute-Loire dont elle est la préfecture et la ville la plus peuplée avec environ 20 000 hab. (en 2015</a:t>
            </a:r>
            <a:r>
              <a:rPr lang="fr-FR" sz="800" b="1" dirty="0" smtClean="0">
                <a:solidFill>
                  <a:srgbClr val="C00000"/>
                </a:solidFill>
              </a:rPr>
              <a:t>),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à </a:t>
            </a:r>
            <a:r>
              <a:rPr lang="fr-FR" sz="800" b="1" dirty="0">
                <a:solidFill>
                  <a:srgbClr val="C00000"/>
                </a:solidFill>
              </a:rPr>
              <a:t>628 mètres d'altitude, Le </a:t>
            </a:r>
            <a:r>
              <a:rPr lang="fr-FR" sz="800" b="1" dirty="0" smtClean="0">
                <a:solidFill>
                  <a:srgbClr val="C00000"/>
                </a:solidFill>
              </a:rPr>
              <a:t>Puy-en-Velay </a:t>
            </a:r>
            <a:r>
              <a:rPr lang="fr-FR" sz="800" b="1" dirty="0">
                <a:solidFill>
                  <a:srgbClr val="C00000"/>
                </a:solidFill>
              </a:rPr>
              <a:t>se trouve à 75 km de St Étienne, 135 km de Lyon et 130 km de Clermont-Ferrand.  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88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6" y="-36290"/>
            <a:ext cx="8289156" cy="471623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0120" y="275115"/>
            <a:ext cx="4608512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Classée « Ville d’art et d’histoire », la </a:t>
            </a:r>
            <a:r>
              <a:rPr lang="fr-FR" sz="800" b="1" dirty="0" smtClean="0">
                <a:solidFill>
                  <a:srgbClr val="C00000"/>
                </a:solidFill>
              </a:rPr>
              <a:t>ville </a:t>
            </a:r>
            <a:r>
              <a:rPr lang="fr-FR" sz="800" b="1" dirty="0">
                <a:solidFill>
                  <a:srgbClr val="C00000"/>
                </a:solidFill>
              </a:rPr>
              <a:t>abrite 84 monuments </a:t>
            </a:r>
            <a:r>
              <a:rPr lang="fr-FR" sz="800" b="1" dirty="0" smtClean="0">
                <a:solidFill>
                  <a:srgbClr val="C00000"/>
                </a:solidFill>
              </a:rPr>
              <a:t>historiques,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dont </a:t>
            </a:r>
            <a:r>
              <a:rPr lang="fr-FR" sz="800" b="1" dirty="0">
                <a:solidFill>
                  <a:srgbClr val="C00000"/>
                </a:solidFill>
              </a:rPr>
              <a:t>la cathédrale Notre-Dame et l’église St </a:t>
            </a:r>
            <a:r>
              <a:rPr lang="fr-FR" sz="800" b="1" dirty="0" smtClean="0">
                <a:solidFill>
                  <a:srgbClr val="C00000"/>
                </a:solidFill>
              </a:rPr>
              <a:t>Michel d’</a:t>
            </a:r>
            <a:r>
              <a:rPr lang="fr-FR" sz="800" b="1" dirty="0" err="1" smtClean="0">
                <a:solidFill>
                  <a:srgbClr val="C00000"/>
                </a:solidFill>
              </a:rPr>
              <a:t>Aiguilhe</a:t>
            </a:r>
            <a:r>
              <a:rPr lang="fr-FR" sz="800" b="1" dirty="0" smtClean="0">
                <a:solidFill>
                  <a:srgbClr val="C00000"/>
                </a:solidFill>
              </a:rPr>
              <a:t>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et </a:t>
            </a:r>
            <a:r>
              <a:rPr lang="fr-FR" sz="800" b="1" dirty="0">
                <a:solidFill>
                  <a:srgbClr val="C00000"/>
                </a:solidFill>
              </a:rPr>
              <a:t>est réputée pour sa fabrication de dentelle, la culture de lentilles et de </a:t>
            </a:r>
            <a:r>
              <a:rPr lang="fr-FR" sz="800" b="1" dirty="0" smtClean="0">
                <a:solidFill>
                  <a:srgbClr val="C00000"/>
                </a:solidFill>
              </a:rPr>
              <a:t>verveine.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Elle </a:t>
            </a:r>
            <a:r>
              <a:rPr lang="fr-FR" sz="800" b="1" dirty="0">
                <a:solidFill>
                  <a:srgbClr val="C00000"/>
                </a:solidFill>
              </a:rPr>
              <a:t>est aussi connue pour être le départ d'un des chemins du pèlerinage </a:t>
            </a:r>
            <a:r>
              <a:rPr lang="fr-FR" sz="800" b="1" dirty="0" smtClean="0">
                <a:solidFill>
                  <a:srgbClr val="C00000"/>
                </a:solidFill>
              </a:rPr>
              <a:t>de Compostelle.  </a:t>
            </a:r>
            <a:endParaRPr lang="fr-FR" sz="800" b="1" dirty="0">
              <a:solidFill>
                <a:srgbClr val="C00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867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6289"/>
            <a:ext cx="8568952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4136" y="971823"/>
            <a:ext cx="8210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0000"/>
                </a:solidFill>
              </a:rPr>
              <a:t>Hôtel de ville</a:t>
            </a:r>
            <a:endParaRPr lang="fr-FR" sz="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39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48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img.over-blog-kiwi.com/0/75/75/33/20151201/ob_c26520_dsc09138-g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88" y="-252313"/>
            <a:ext cx="8856984" cy="5799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860280" y="525065"/>
            <a:ext cx="155844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0000"/>
                </a:solidFill>
              </a:rPr>
              <a:t>Préfecture de la Haute-Loire</a:t>
            </a:r>
            <a:endParaRPr lang="fr-FR" sz="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18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-108297"/>
            <a:ext cx="8640960" cy="540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23776" y="395759"/>
            <a:ext cx="18473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3780160" y="57205"/>
            <a:ext cx="1410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Siège du </a:t>
            </a:r>
            <a:r>
              <a:rPr lang="fr-FR" sz="800" b="1" dirty="0">
                <a:solidFill>
                  <a:srgbClr val="C00000"/>
                </a:solidFill>
              </a:rPr>
              <a:t>Conseil général</a:t>
            </a:r>
          </a:p>
          <a:p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52831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Résultat de recherche d'images pour &quot;image palais de justice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52"/>
            <a:ext cx="8280400" cy="468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03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://img.over-blog-kiwi.com/0/75/75/33/20151201/ob_da8c2a_dsc09234-g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-252312"/>
            <a:ext cx="8784976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436344" y="251743"/>
            <a:ext cx="30243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solidFill>
                  <a:srgbClr val="C00000"/>
                </a:solidFill>
              </a:rPr>
              <a:t>Cathédrale Notre </a:t>
            </a:r>
            <a:r>
              <a:rPr lang="fr-FR" sz="1000" b="1" dirty="0" smtClean="0">
                <a:solidFill>
                  <a:srgbClr val="C00000"/>
                </a:solidFill>
              </a:rPr>
              <a:t>Dame de l’Annonciation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inscrite </a:t>
            </a:r>
            <a:r>
              <a:rPr lang="fr-FR" sz="800" b="1" dirty="0">
                <a:solidFill>
                  <a:srgbClr val="C00000"/>
                </a:solidFill>
              </a:rPr>
              <a:t>en 1998 </a:t>
            </a:r>
            <a:r>
              <a:rPr lang="fr-FR" sz="800" b="1" dirty="0" smtClean="0">
                <a:solidFill>
                  <a:srgbClr val="C00000"/>
                </a:solidFill>
              </a:rPr>
              <a:t>au patrimoine mondial de l’UNESCO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au titre des chemins de St Jacques de Compostelle.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   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56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88672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51409" y="107727"/>
            <a:ext cx="30299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Édifice majeur </a:t>
            </a:r>
            <a:r>
              <a:rPr lang="fr-FR" sz="800" b="1" dirty="0" smtClean="0">
                <a:solidFill>
                  <a:srgbClr val="C00000"/>
                </a:solidFill>
              </a:rPr>
              <a:t>de l’art roman </a:t>
            </a:r>
            <a:r>
              <a:rPr lang="fr-FR" sz="800" b="1" dirty="0">
                <a:solidFill>
                  <a:srgbClr val="C00000"/>
                </a:solidFill>
              </a:rPr>
              <a:t>et de l'Occident </a:t>
            </a:r>
            <a:r>
              <a:rPr lang="fr-FR" sz="800" b="1" dirty="0" smtClean="0">
                <a:solidFill>
                  <a:srgbClr val="C00000"/>
                </a:solidFill>
              </a:rPr>
              <a:t>chrétien,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elle a </a:t>
            </a:r>
            <a:r>
              <a:rPr lang="fr-FR" sz="800" b="1" dirty="0">
                <a:solidFill>
                  <a:srgbClr val="C00000"/>
                </a:solidFill>
              </a:rPr>
              <a:t>été </a:t>
            </a:r>
            <a:r>
              <a:rPr lang="fr-FR" sz="800" b="1" dirty="0" smtClean="0">
                <a:solidFill>
                  <a:srgbClr val="C00000"/>
                </a:solidFill>
              </a:rPr>
              <a:t>élue 2</a:t>
            </a:r>
            <a:r>
              <a:rPr lang="fr-FR" sz="800" b="1" baseline="30000" dirty="0" smtClean="0">
                <a:solidFill>
                  <a:srgbClr val="C00000"/>
                </a:solidFill>
              </a:rPr>
              <a:t>e</a:t>
            </a:r>
            <a:r>
              <a:rPr lang="fr-FR" sz="800" b="1" dirty="0" smtClean="0">
                <a:solidFill>
                  <a:srgbClr val="C00000"/>
                </a:solidFill>
              </a:rPr>
              <a:t> monument préféré des Français en 2015.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5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Résultat de recherche d'images pour &quot;image cloitre cathédrale notre dame 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" y="0"/>
            <a:ext cx="8318453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75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upload.wikimedia.org/wikipedia/commons/thumb/f/fa/Le_Puy-en-Velay_Cath%C3%A9drale9.JPG/800px-Le_Puy-en-Velay_Cath%C3%A9dral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40199" cy="470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associ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208" y="-23968"/>
            <a:ext cx="4068192" cy="470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772048" y="1036615"/>
            <a:ext cx="9300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La Vierge noire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02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0"/>
            <a:ext cx="8568951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84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55" y="0"/>
            <a:ext cx="8293255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7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16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17273" y="1002020"/>
            <a:ext cx="1588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rgbClr val="C00000"/>
                </a:solidFill>
              </a:rPr>
              <a:t>Cloître de la cathédrale</a:t>
            </a:r>
            <a:endParaRPr lang="fr-FR" sz="1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56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0"/>
            <a:ext cx="8315325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996184" y="2350364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564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Le Puy en Velay 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2" y="0"/>
            <a:ext cx="8283042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4136" y="323751"/>
            <a:ext cx="131478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Trésor de la cathédrale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02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Le Puy en Velay 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8460680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91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" y="0"/>
            <a:ext cx="8274867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55824" y="755799"/>
            <a:ext cx="17411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FFFF00"/>
                </a:solidFill>
              </a:rPr>
              <a:t>La foule devant la cathédrale</a:t>
            </a:r>
          </a:p>
          <a:p>
            <a:pPr algn="ctr"/>
            <a:r>
              <a:rPr lang="fr-FR" sz="800" b="1" dirty="0" smtClean="0">
                <a:solidFill>
                  <a:srgbClr val="FFFF00"/>
                </a:solidFill>
              </a:rPr>
              <a:t>lors de la fête de l’Assomption.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78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664" cy="4695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280433" y="323751"/>
            <a:ext cx="251703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b="1" dirty="0" smtClean="0">
                <a:solidFill>
                  <a:srgbClr val="C00000"/>
                </a:solidFill>
              </a:rPr>
              <a:t>Église Saint-Michel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édifiée sur le rocher d’</a:t>
            </a:r>
            <a:r>
              <a:rPr lang="fr-FR" sz="800" b="1" dirty="0" err="1" smtClean="0">
                <a:solidFill>
                  <a:srgbClr val="C00000"/>
                </a:solidFill>
              </a:rPr>
              <a:t>Aiguilhe</a:t>
            </a:r>
            <a:r>
              <a:rPr lang="fr-FR" sz="800" b="1" dirty="0" smtClean="0">
                <a:solidFill>
                  <a:srgbClr val="C00000"/>
                </a:solidFill>
              </a:rPr>
              <a:t>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élue </a:t>
            </a:r>
            <a:r>
              <a:rPr lang="fr-FR" sz="800" b="1" dirty="0">
                <a:solidFill>
                  <a:srgbClr val="C00000"/>
                </a:solidFill>
              </a:rPr>
              <a:t>4</a:t>
            </a:r>
            <a:r>
              <a:rPr lang="fr-FR" sz="800" b="1" baseline="30000" dirty="0">
                <a:solidFill>
                  <a:srgbClr val="C00000"/>
                </a:solidFill>
              </a:rPr>
              <a:t>e</a:t>
            </a:r>
            <a:r>
              <a:rPr lang="fr-FR" sz="800" b="1" dirty="0">
                <a:solidFill>
                  <a:srgbClr val="C00000"/>
                </a:solidFill>
              </a:rPr>
              <a:t> monument préféré des français en 2014.</a:t>
            </a:r>
          </a:p>
          <a:p>
            <a:pPr algn="ctr"/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76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s://upload.wikimedia.org/wikipedia/commons/thumb/5/58/AuvLePuyStMichelT.jpg/1280px-AuvLePuyStMiche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0"/>
            <a:ext cx="8424936" cy="4789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123976" y="2125058"/>
            <a:ext cx="192232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>
                <a:solidFill>
                  <a:srgbClr val="FFFF00"/>
                </a:solidFill>
              </a:rPr>
              <a:t>Les </a:t>
            </a:r>
            <a:r>
              <a:rPr lang="fr-FR" sz="800" b="1" dirty="0" smtClean="0">
                <a:solidFill>
                  <a:srgbClr val="FFFF00"/>
                </a:solidFill>
              </a:rPr>
              <a:t>268 marches d’accès à l’église.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41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upload.wikimedia.org/wikipedia/commons/thumb/7/72/Chapelle_Saint-Clair_03.jpg/1280px-Chapelle_Saint-Clair_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96329"/>
            <a:ext cx="8424936" cy="5076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59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Résultat de recherche d'images pour &quot;image L’église Saint-Michel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631" y="0"/>
            <a:ext cx="8385295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4136" y="3816429"/>
            <a:ext cx="10342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Entrée de l’église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5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6289"/>
            <a:ext cx="8388672" cy="473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25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s://upload.wikimedia.org/wikipedia/commons/thumb/e/ea/Le_Puy-en-Velay_Chapelle_Saint-Clair1.JPG/1024px-Le_Puy-en-Velay_Chapelle_Saint-Clair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80" y="0"/>
            <a:ext cx="8584379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364336" y="323751"/>
            <a:ext cx="11576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Chapelle </a:t>
            </a:r>
            <a:r>
              <a:rPr lang="fr-FR" sz="800" b="1" dirty="0" smtClean="0">
                <a:solidFill>
                  <a:srgbClr val="C00000"/>
                </a:solidFill>
              </a:rPr>
              <a:t>Saint-Clair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au pied du rocher.</a:t>
            </a:r>
            <a:endParaRPr lang="fr-FR" sz="800" b="1" dirty="0">
              <a:solidFill>
                <a:srgbClr val="C00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428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Résultat de recherche d'images pour &quot;image Rocher Corneille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64" y="0"/>
            <a:ext cx="8307164" cy="522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51768" y="852978"/>
            <a:ext cx="331236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C00000"/>
                </a:solidFill>
              </a:rPr>
              <a:t> </a:t>
            </a:r>
            <a:r>
              <a:rPr lang="fr-FR" sz="1000" b="1" dirty="0" smtClean="0">
                <a:solidFill>
                  <a:srgbClr val="C00000"/>
                </a:solidFill>
              </a:rPr>
              <a:t>Statue </a:t>
            </a:r>
            <a:r>
              <a:rPr lang="fr-FR" sz="1000" b="1" dirty="0">
                <a:solidFill>
                  <a:srgbClr val="C00000"/>
                </a:solidFill>
              </a:rPr>
              <a:t>de Notre-Dame de </a:t>
            </a:r>
            <a:r>
              <a:rPr lang="fr-FR" sz="1000" b="1" dirty="0" smtClean="0">
                <a:solidFill>
                  <a:srgbClr val="C00000"/>
                </a:solidFill>
              </a:rPr>
              <a:t>France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qui </a:t>
            </a:r>
            <a:r>
              <a:rPr lang="fr-FR" sz="800" b="1" dirty="0">
                <a:solidFill>
                  <a:srgbClr val="C00000"/>
                </a:solidFill>
              </a:rPr>
              <a:t>mesure plus de 16 mètres </a:t>
            </a:r>
            <a:r>
              <a:rPr lang="fr-FR" sz="800" b="1" dirty="0" smtClean="0">
                <a:solidFill>
                  <a:srgbClr val="C00000"/>
                </a:solidFill>
              </a:rPr>
              <a:t>et </a:t>
            </a:r>
            <a:r>
              <a:rPr lang="fr-FR" sz="800" b="1" dirty="0">
                <a:solidFill>
                  <a:srgbClr val="C00000"/>
                </a:solidFill>
              </a:rPr>
              <a:t>peinte en </a:t>
            </a:r>
            <a:r>
              <a:rPr lang="fr-FR" sz="800" b="1" dirty="0" smtClean="0">
                <a:solidFill>
                  <a:srgbClr val="C00000"/>
                </a:solidFill>
              </a:rPr>
              <a:t>rouge.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Elle </a:t>
            </a:r>
            <a:r>
              <a:rPr lang="fr-FR" sz="800" b="1" dirty="0">
                <a:solidFill>
                  <a:srgbClr val="C00000"/>
                </a:solidFill>
              </a:rPr>
              <a:t>fut érigée </a:t>
            </a:r>
            <a:r>
              <a:rPr lang="fr-FR" sz="800" b="1" dirty="0" smtClean="0">
                <a:solidFill>
                  <a:srgbClr val="C00000"/>
                </a:solidFill>
              </a:rPr>
              <a:t>en 1860 sur le rocher Corneille.</a:t>
            </a:r>
            <a:endParaRPr lang="fr-FR" sz="800" b="1" dirty="0">
              <a:solidFill>
                <a:srgbClr val="C00000"/>
              </a:solidFill>
            </a:endParaRPr>
          </a:p>
          <a:p>
            <a:pPr algn="ctr"/>
            <a:endParaRPr lang="fr-F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0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Le Puy en Velay 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8280400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852168" y="539775"/>
            <a:ext cx="115768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Au pied de la statue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29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s://upload.wikimedia.org/wikipedia/commons/thumb/a/ac/Le_Puy-en-Velay_-_H%C3%B4tel-Dieu_-347.jpg/1280px-Le_Puy-en-Velay_-_H%C3%B4tel-Dieu_-3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636144" y="755799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 smtClean="0">
                <a:solidFill>
                  <a:srgbClr val="C00000"/>
                </a:solidFill>
              </a:rPr>
              <a:t>Hôtel-Dieu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un </a:t>
            </a:r>
            <a:r>
              <a:rPr lang="fr-FR" sz="800" b="1" dirty="0">
                <a:solidFill>
                  <a:srgbClr val="C00000"/>
                </a:solidFill>
              </a:rPr>
              <a:t>monument majeur </a:t>
            </a:r>
            <a:r>
              <a:rPr lang="fr-FR" sz="800" b="1" dirty="0" smtClean="0">
                <a:solidFill>
                  <a:srgbClr val="C00000"/>
                </a:solidFill>
              </a:rPr>
              <a:t>situé à côté de la cathédrale.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89"/>
            <a:ext cx="8280400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6224" y="611783"/>
            <a:ext cx="136287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Chapelle de l’Hôtel-Dieu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98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Résultat de recherche d'images pour &quot;image Hôtel-Dieu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" y="0"/>
            <a:ext cx="8378613" cy="471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420120" y="237436"/>
            <a:ext cx="14558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Pharmacie de l’Hôtel-Dieu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9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s://upload.wikimedia.org/wikipedia/commons/0/00/PharmacieH%C3%B4teldi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89"/>
            <a:ext cx="8280399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66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89"/>
            <a:ext cx="8388671" cy="482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4136" y="251743"/>
            <a:ext cx="210423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Espace Art et Patrimoines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de l’Hôtel-Dieu </a:t>
            </a:r>
          </a:p>
          <a:p>
            <a:pPr algn="ctr"/>
            <a:endParaRPr lang="fr-FR" sz="1600" dirty="0">
              <a:solidFill>
                <a:srgbClr val="FFFF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2019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7432" y="-108297"/>
            <a:ext cx="9700159" cy="478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259880" y="1835919"/>
            <a:ext cx="11304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Exposition Picasso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44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88" y="-180305"/>
            <a:ext cx="8640960" cy="554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910069" y="323751"/>
            <a:ext cx="256429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Chapelle </a:t>
            </a:r>
            <a:r>
              <a:rPr lang="fr-FR" sz="800" b="1" dirty="0">
                <a:solidFill>
                  <a:srgbClr val="C00000"/>
                </a:solidFill>
              </a:rPr>
              <a:t>Saint </a:t>
            </a:r>
            <a:r>
              <a:rPr lang="fr-FR" sz="800" b="1" dirty="0" smtClean="0">
                <a:solidFill>
                  <a:srgbClr val="C00000"/>
                </a:solidFill>
              </a:rPr>
              <a:t>Alexis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située dans l'enceinte du conseil </a:t>
            </a:r>
            <a:r>
              <a:rPr lang="fr-FR" sz="800" b="1" dirty="0" smtClean="0">
                <a:solidFill>
                  <a:srgbClr val="C00000"/>
                </a:solidFill>
              </a:rPr>
              <a:t>départemental,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près </a:t>
            </a:r>
            <a:r>
              <a:rPr lang="fr-FR" sz="800" b="1" dirty="0">
                <a:solidFill>
                  <a:srgbClr val="C00000"/>
                </a:solidFill>
              </a:rPr>
              <a:t>de la cathédrale.</a:t>
            </a:r>
          </a:p>
          <a:p>
            <a:endParaRPr lang="fr-FR" sz="1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54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alais épiscop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24320"/>
            <a:ext cx="8280400" cy="634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492128" y="1420977"/>
            <a:ext cx="98937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Palais épiscopal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83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Résultat de recherche d'images pour &quot;image musée crozatier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97" y="0"/>
            <a:ext cx="8336461" cy="469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869375" y="237964"/>
            <a:ext cx="230425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 smtClean="0">
                <a:solidFill>
                  <a:srgbClr val="C00000"/>
                </a:solidFill>
              </a:rPr>
              <a:t>Musée Crozatier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créé en </a:t>
            </a:r>
            <a:r>
              <a:rPr lang="fr-FR" sz="800" b="1" dirty="0" smtClean="0">
                <a:solidFill>
                  <a:srgbClr val="C00000"/>
                </a:solidFill>
              </a:rPr>
              <a:t>1820, abrite diverses collections de peinture</a:t>
            </a:r>
            <a:r>
              <a:rPr lang="fr-FR" sz="800" b="1" dirty="0">
                <a:solidFill>
                  <a:srgbClr val="C00000"/>
                </a:solidFill>
              </a:rPr>
              <a:t>, sculpture, </a:t>
            </a:r>
            <a:r>
              <a:rPr lang="fr-FR" sz="800" b="1" dirty="0" smtClean="0">
                <a:solidFill>
                  <a:srgbClr val="C00000"/>
                </a:solidFill>
              </a:rPr>
              <a:t>préhistoire,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sciences </a:t>
            </a:r>
            <a:r>
              <a:rPr lang="fr-FR" sz="800" b="1" dirty="0">
                <a:solidFill>
                  <a:srgbClr val="C00000"/>
                </a:solidFill>
              </a:rPr>
              <a:t>naturelles, </a:t>
            </a:r>
            <a:r>
              <a:rPr lang="fr-FR" sz="800" b="1" dirty="0" smtClean="0">
                <a:solidFill>
                  <a:srgbClr val="C00000"/>
                </a:solidFill>
              </a:rPr>
              <a:t>géologie etc…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70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 descr="Résultat de recherche d'images pour &quot;image musée crozatier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0"/>
            <a:ext cx="8460680" cy="4691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30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92" y="-1"/>
            <a:ext cx="8312091" cy="468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9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313" y="0"/>
            <a:ext cx="8386977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81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399" cy="468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58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Résultat de recherche d'images pour &quot;image musée camino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746" y="0"/>
            <a:ext cx="8541417" cy="471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860887" y="683791"/>
            <a:ext cx="3233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b="1" dirty="0" smtClean="0">
                <a:solidFill>
                  <a:srgbClr val="C00000"/>
                </a:solidFill>
              </a:rPr>
              <a:t>Musée </a:t>
            </a:r>
            <a:r>
              <a:rPr lang="fr-FR" sz="1000" b="1" dirty="0" err="1" smtClean="0">
                <a:solidFill>
                  <a:srgbClr val="C00000"/>
                </a:solidFill>
              </a:rPr>
              <a:t>Camino</a:t>
            </a:r>
            <a:endParaRPr lang="fr-FR" sz="1000" b="1" dirty="0" smtClean="0">
              <a:solidFill>
                <a:srgbClr val="C000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retrace l’histoire du pèlerinage de St Jacques de Compostelle.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31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4321"/>
            <a:ext cx="8280400" cy="500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004296" y="539775"/>
            <a:ext cx="122180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Statue de St Jacques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0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084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2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Résultat de recherche d'images pour &quot;image musée camino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18" y="0"/>
            <a:ext cx="842079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42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Le Puy en Velay 1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4926"/>
            <a:ext cx="8496944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991980" y="467767"/>
            <a:ext cx="1277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b="1" dirty="0" smtClean="0">
                <a:solidFill>
                  <a:srgbClr val="C00000"/>
                </a:solidFill>
              </a:rPr>
              <a:t>Théâtre municipal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Place du Breuil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50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" y="0"/>
            <a:ext cx="8372475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732488" y="395759"/>
            <a:ext cx="12843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Un théâtre à l’italienne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32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8672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52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0" y="-108297"/>
            <a:ext cx="8299664" cy="478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763936" y="899815"/>
            <a:ext cx="137409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Bibliothèque municipale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62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3" y="-21126"/>
            <a:ext cx="8253117" cy="470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76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http://img.over-blog-kiwi.com/0/75/75/33/20151201/ob_ac038e_dsc09328-g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1" y="-324322"/>
            <a:ext cx="8568952" cy="56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780160" y="971823"/>
            <a:ext cx="11945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Centre</a:t>
            </a:r>
            <a:r>
              <a:rPr lang="fr-FR" sz="12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ville</a:t>
            </a:r>
            <a:endParaRPr lang="fr-FR" sz="1200" b="1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17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://img.over-blog-kiwi.com/0/75/75/33/20151201/ob_cdb811_dsc09149-g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320" y="-415926"/>
            <a:ext cx="9001000" cy="585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74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2" descr="Le Puy en Velay 1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4321"/>
            <a:ext cx="8280400" cy="500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60080" y="2700015"/>
            <a:ext cx="89639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Place Michelet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80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Résultat de recherche d'images pour &quot;image office tourisme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0"/>
            <a:ext cx="8568952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2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88" y="0"/>
            <a:ext cx="8352052" cy="493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50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ésultat de recherche d'images pour &quot;image logo j'aime 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89"/>
            <a:ext cx="8280399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708152" y="432826"/>
            <a:ext cx="20345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Place du Plot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une des places principales de la ville.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70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8337"/>
            <a:ext cx="8676704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0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ésultat de recherche d'images pour &quot;image logo j'aime 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0"/>
            <a:ext cx="8315325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204096" y="3132063"/>
            <a:ext cx="158729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Fontaine sur la place du Plot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31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s://upload.wikimedia.org/wikipedia/commons/thumb/7/76/FR-43-Le_Puy05.JPG/1280px-FR-43-Le_Puy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" y="-1"/>
            <a:ext cx="8316013" cy="529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6224" y="611783"/>
            <a:ext cx="10871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FF0000"/>
                </a:solidFill>
              </a:rPr>
              <a:t>Fontaine Crozatier</a:t>
            </a:r>
          </a:p>
          <a:p>
            <a:pPr algn="ctr"/>
            <a:r>
              <a:rPr lang="fr-FR" sz="800" b="1" dirty="0" smtClean="0">
                <a:solidFill>
                  <a:srgbClr val="FF0000"/>
                </a:solidFill>
              </a:rPr>
              <a:t>Place </a:t>
            </a:r>
            <a:r>
              <a:rPr lang="fr-FR" sz="800" b="1" dirty="0">
                <a:solidFill>
                  <a:srgbClr val="FF0000"/>
                </a:solidFill>
              </a:rPr>
              <a:t>du Breuil</a:t>
            </a:r>
          </a:p>
        </p:txBody>
      </p:sp>
    </p:spTree>
    <p:extLst>
      <p:ext uri="{BB962C8B-B14F-4D97-AF65-F5344CB8AC3E}">
        <p14:creationId xmlns:p14="http://schemas.microsoft.com/office/powerpoint/2010/main" val="317254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img.over-blog-kiwi.com/0/75/75/33/20151201/ob_965e26_dsc09305-g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-252312"/>
            <a:ext cx="8712968" cy="504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60080" y="2123951"/>
            <a:ext cx="933269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>
                <a:solidFill>
                  <a:srgbClr val="C00000"/>
                </a:solidFill>
              </a:rPr>
              <a:t>Fontaine </a:t>
            </a:r>
            <a:r>
              <a:rPr lang="fr-FR" sz="800" b="1" dirty="0" err="1">
                <a:solidFill>
                  <a:srgbClr val="C00000"/>
                </a:solidFill>
              </a:rPr>
              <a:t>Vibert</a:t>
            </a:r>
            <a:endParaRPr lang="fr-FR" sz="800" b="1" dirty="0">
              <a:solidFill>
                <a:srgbClr val="C00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126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s://upload.wikimedia.org/wikipedia/commons/thumb/0/09/FR-43-Le_Puy31.JPG/800px-FR-43-Le_Puy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224" y="-108297"/>
            <a:ext cx="3929306" cy="478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428232" y="1043831"/>
            <a:ext cx="37444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 </a:t>
            </a:r>
            <a:endParaRPr lang="fr-FR" sz="800" b="1" dirty="0">
              <a:solidFill>
                <a:srgbClr val="C00000"/>
              </a:solidFill>
            </a:endParaRPr>
          </a:p>
        </p:txBody>
      </p:sp>
      <p:pic>
        <p:nvPicPr>
          <p:cNvPr id="101380" name="Picture 4" descr="Le Puy en Velay 1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18" y="-1188417"/>
            <a:ext cx="4307733" cy="5868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380879" y="467767"/>
            <a:ext cx="17315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Statue </a:t>
            </a:r>
            <a:r>
              <a:rPr lang="fr-FR" sz="800" b="1" dirty="0" smtClean="0">
                <a:solidFill>
                  <a:srgbClr val="C00000"/>
                </a:solidFill>
              </a:rPr>
              <a:t>du marquis De Lafayette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natif du département.</a:t>
            </a:r>
            <a:endParaRPr lang="fr-FR" sz="800" b="1" dirty="0">
              <a:solidFill>
                <a:srgbClr val="C000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 </a:t>
            </a:r>
            <a:endParaRPr lang="fr-FR" sz="800" b="1" dirty="0">
              <a:solidFill>
                <a:srgbClr val="C00000"/>
              </a:solidFill>
            </a:endParaRPr>
          </a:p>
          <a:p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57202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upload.wikimedia.org/wikipedia/commons/thumb/f/f9/FR-43-Le_Puy30.JPG/1280px-FR-43-Le_Puy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0"/>
            <a:ext cx="8352928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772048" y="1043831"/>
            <a:ext cx="9813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0000"/>
                </a:solidFill>
              </a:rPr>
              <a:t>Tour </a:t>
            </a:r>
            <a:r>
              <a:rPr lang="fr-FR" sz="800" b="1" dirty="0" err="1" smtClean="0">
                <a:solidFill>
                  <a:srgbClr val="FF0000"/>
                </a:solidFill>
              </a:rPr>
              <a:t>Pannessac</a:t>
            </a:r>
            <a:endParaRPr lang="fr-FR" sz="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36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898" name="Picture 2" descr="https://upload.wikimedia.org/wikipedia/commons/thumb/d/db/Le_Puy_en_Velay-Arbre_de_la_Libert%C3%A9-20130324.jpg/1024px-Le_Puy_en_Velay-Arbre_de_la_Libert%C3%A9-201303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-1"/>
            <a:ext cx="8316664" cy="474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348112" y="3348667"/>
            <a:ext cx="10951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Arbre de la Liberté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02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4" name="Picture 2" descr="https://mapio.net/images-p/440870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56" y="-36290"/>
            <a:ext cx="8314556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572248" y="3276079"/>
            <a:ext cx="1265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Monument aux jeunes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morts pour la patrie.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68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Picture 2" descr="Patrick Commecy peinture trompe-l'oeil Puy-en-VelayPatrick Commecy peinture trompe-l'oeil Puy-en-Ve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89"/>
            <a:ext cx="8280399" cy="4787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187872" y="215051"/>
            <a:ext cx="174759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Fresque murale en </a:t>
            </a:r>
            <a:r>
              <a:rPr lang="fr-FR" sz="800" b="1" dirty="0" err="1" smtClean="0">
                <a:solidFill>
                  <a:srgbClr val="C00000"/>
                </a:solidFill>
              </a:rPr>
              <a:t>trompe-l’oeil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0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meuble de la Verveine du Ve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24" y="-36288"/>
            <a:ext cx="684076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572248" y="899815"/>
            <a:ext cx="19623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rgbClr val="C00000"/>
                </a:solidFill>
              </a:rPr>
              <a:t>Quelques immeubles classés</a:t>
            </a:r>
            <a:endParaRPr lang="fr-FR" sz="1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34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ogis des frères Mich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3" y="0"/>
            <a:ext cx="8352928" cy="468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852168" y="1475879"/>
            <a:ext cx="8499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Logis </a:t>
            </a:r>
            <a:r>
              <a:rPr lang="fr-FR" sz="800" b="1" dirty="0" smtClean="0">
                <a:solidFill>
                  <a:srgbClr val="C00000"/>
                </a:solidFill>
              </a:rPr>
              <a:t>des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frères </a:t>
            </a:r>
            <a:r>
              <a:rPr lang="fr-FR" sz="800" b="1" dirty="0">
                <a:solidFill>
                  <a:srgbClr val="C00000"/>
                </a:solidFill>
              </a:rPr>
              <a:t>Michel </a:t>
            </a:r>
          </a:p>
        </p:txBody>
      </p:sp>
    </p:spTree>
    <p:extLst>
      <p:ext uri="{BB962C8B-B14F-4D97-AF65-F5344CB8AC3E}">
        <p14:creationId xmlns:p14="http://schemas.microsoft.com/office/powerpoint/2010/main" val="50112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me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6289"/>
            <a:ext cx="4140200" cy="472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ôtel des Arcis de Chazour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209" y="0"/>
            <a:ext cx="4081968" cy="469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75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Résultat de recherche d'images pour &quot;image chapelle saint alexis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0"/>
            <a:ext cx="8423597" cy="47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772048" y="1403871"/>
            <a:ext cx="143340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rgbClr val="C00000"/>
                </a:solidFill>
              </a:rPr>
              <a:t>Rues commerçantes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8918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664" cy="471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32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664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3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399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16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96184" cy="469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0" name="Picture 4" descr="Résultat de recherche d'images pour &quot;image rue pannessac  puy en velay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193" y="-18258"/>
            <a:ext cx="4220986" cy="469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18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8672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716264" y="1115839"/>
            <a:ext cx="9172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Marché du Puy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42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 descr="Image associé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35" y="0"/>
            <a:ext cx="8352999" cy="470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01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2.bp.blogspot.com/-w8qZiuXbyuE/WUgVW6A6meI/AAAAAAAAIoE/qx76kz8gSmk5dz7ERQ93l2IdIFSP22jMwCEwYBhgL/s1600/puy-en-velay-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8672" cy="4679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638735" y="683791"/>
            <a:ext cx="1111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Vieille ville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Quartier historique</a:t>
            </a:r>
            <a:endParaRPr lang="fr-FR" sz="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87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280400" cy="468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619919" y="3852143"/>
            <a:ext cx="55446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>
                <a:solidFill>
                  <a:schemeClr val="bg1"/>
                </a:solidFill>
              </a:rPr>
              <a:t>La déambulation dans la vieille ville permet de parcourir plusieurs siècles </a:t>
            </a:r>
            <a:r>
              <a:rPr lang="fr-FR" sz="800" b="1" dirty="0" smtClean="0">
                <a:solidFill>
                  <a:schemeClr val="bg1"/>
                </a:solidFill>
              </a:rPr>
              <a:t>d'architecture,</a:t>
            </a:r>
          </a:p>
          <a:p>
            <a:pPr algn="ctr"/>
            <a:r>
              <a:rPr lang="fr-FR" sz="800" b="1" dirty="0" smtClean="0">
                <a:solidFill>
                  <a:schemeClr val="bg1"/>
                </a:solidFill>
              </a:rPr>
              <a:t>depuis </a:t>
            </a:r>
            <a:r>
              <a:rPr lang="fr-FR" sz="800" b="1" dirty="0">
                <a:solidFill>
                  <a:schemeClr val="bg1"/>
                </a:solidFill>
              </a:rPr>
              <a:t>la cathédrale datant du X</a:t>
            </a:r>
            <a:r>
              <a:rPr lang="fr-FR" sz="800" b="1" baseline="30000" dirty="0">
                <a:solidFill>
                  <a:schemeClr val="bg1"/>
                </a:solidFill>
              </a:rPr>
              <a:t>e</a:t>
            </a:r>
            <a:r>
              <a:rPr lang="fr-FR" sz="800" b="1" dirty="0">
                <a:solidFill>
                  <a:schemeClr val="bg1"/>
                </a:solidFill>
              </a:rPr>
              <a:t> siècle jusqu'aux </a:t>
            </a:r>
            <a:r>
              <a:rPr lang="fr-FR" sz="800" b="1" dirty="0" smtClean="0">
                <a:solidFill>
                  <a:schemeClr val="bg1"/>
                </a:solidFill>
              </a:rPr>
              <a:t>immeubles</a:t>
            </a:r>
          </a:p>
          <a:p>
            <a:pPr algn="ctr"/>
            <a:r>
              <a:rPr lang="fr-FR" sz="800" b="1" dirty="0" smtClean="0">
                <a:solidFill>
                  <a:schemeClr val="bg1"/>
                </a:solidFill>
              </a:rPr>
              <a:t>dont </a:t>
            </a:r>
            <a:r>
              <a:rPr lang="fr-FR" sz="800" b="1" dirty="0">
                <a:solidFill>
                  <a:schemeClr val="bg1"/>
                </a:solidFill>
              </a:rPr>
              <a:t>les façades permettent de parcourir l'architecture </a:t>
            </a:r>
            <a:r>
              <a:rPr lang="fr-FR" sz="800" b="1" dirty="0" smtClean="0">
                <a:solidFill>
                  <a:schemeClr val="bg1"/>
                </a:solidFill>
              </a:rPr>
              <a:t>civile du </a:t>
            </a:r>
            <a:r>
              <a:rPr lang="fr-FR" sz="800" b="1" dirty="0">
                <a:solidFill>
                  <a:schemeClr val="bg1"/>
                </a:solidFill>
              </a:rPr>
              <a:t>XVI</a:t>
            </a:r>
            <a:r>
              <a:rPr lang="fr-FR" sz="800" b="1" baseline="30000" dirty="0">
                <a:solidFill>
                  <a:schemeClr val="bg1"/>
                </a:solidFill>
              </a:rPr>
              <a:t>e</a:t>
            </a:r>
            <a:r>
              <a:rPr lang="fr-FR" sz="800" b="1" dirty="0">
                <a:solidFill>
                  <a:schemeClr val="bg1"/>
                </a:solidFill>
              </a:rPr>
              <a:t> au XVIII</a:t>
            </a:r>
            <a:r>
              <a:rPr lang="fr-FR" sz="800" b="1" baseline="30000" dirty="0">
                <a:solidFill>
                  <a:schemeClr val="bg1"/>
                </a:solidFill>
              </a:rPr>
              <a:t>e</a:t>
            </a:r>
            <a:r>
              <a:rPr lang="fr-FR" sz="800" b="1" dirty="0">
                <a:solidFill>
                  <a:schemeClr val="bg1"/>
                </a:solidFill>
              </a:rPr>
              <a:t> siècle.</a:t>
            </a:r>
          </a:p>
          <a:p>
            <a:pPr algn="ctr"/>
            <a:endParaRPr lang="fr-FR" sz="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62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Picture 2" descr="Le Puy en Velay 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8280400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788272" y="3348087"/>
            <a:ext cx="11753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Fontaine </a:t>
            </a:r>
            <a:r>
              <a:rPr lang="fr-FR" sz="800" b="1" dirty="0">
                <a:solidFill>
                  <a:srgbClr val="FFFF00"/>
                </a:solidFill>
              </a:rPr>
              <a:t>des Tables</a:t>
            </a:r>
          </a:p>
          <a:p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53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3" y="0"/>
            <a:ext cx="4608512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0" name="Picture 4" descr="Image associé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256" y="-396329"/>
            <a:ext cx="3636144" cy="507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796384" y="251743"/>
            <a:ext cx="18355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rgbClr val="C00000"/>
                </a:solidFill>
              </a:rPr>
              <a:t>Les ruelles de la vieille ville</a:t>
            </a:r>
            <a:endParaRPr lang="fr-FR" sz="9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8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5" y="0"/>
            <a:ext cx="8389277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18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ésultat de recherche d'images pour &quot;image logo j'aime 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4" y="0"/>
            <a:ext cx="8244656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54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arm7.staticflickr.com/6185/6104535658_059d51c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0"/>
            <a:ext cx="4248472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http://farm1.staticflickr.com/113/253617967_89ac27ce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216" y="0"/>
            <a:ext cx="401070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95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Le Puy en Velay 1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220"/>
            <a:ext cx="8280399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413230" y="573053"/>
            <a:ext cx="26196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Des immeubles en pierre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comme à l’époque médi</a:t>
            </a:r>
            <a:r>
              <a:rPr lang="fr-FR" sz="800" b="1" dirty="0">
                <a:solidFill>
                  <a:srgbClr val="C00000"/>
                </a:solidFill>
              </a:rPr>
              <a:t>é</a:t>
            </a:r>
            <a:r>
              <a:rPr lang="fr-FR" sz="800" b="1" dirty="0" smtClean="0">
                <a:solidFill>
                  <a:srgbClr val="C00000"/>
                </a:solidFill>
              </a:rPr>
              <a:t>vale dans la vieille ville.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70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 descr="Le Puy en Velay 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" y="-1404441"/>
            <a:ext cx="8278091" cy="608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492128" y="3780135"/>
            <a:ext cx="102624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Porte St Georges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8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Le Puy en Velay 1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6289"/>
            <a:ext cx="4680520" cy="47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Le Puy en Velay 1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256" y="-17856"/>
            <a:ext cx="3639258" cy="469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91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ntaine du Ther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148312" y="2086678"/>
            <a:ext cx="11432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Fontaine du </a:t>
            </a:r>
            <a:r>
              <a:rPr lang="fr-FR" sz="800" b="1" dirty="0" err="1" smtClean="0">
                <a:solidFill>
                  <a:srgbClr val="C00000"/>
                </a:solidFill>
              </a:rPr>
              <a:t>Theron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55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3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664" cy="554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043856" y="2339975"/>
            <a:ext cx="16946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>
                <a:solidFill>
                  <a:srgbClr val="C00000"/>
                </a:solidFill>
              </a:rPr>
              <a:t>Centre hospitalier </a:t>
            </a:r>
            <a:r>
              <a:rPr lang="fr-FR" sz="800" b="1" dirty="0" smtClean="0">
                <a:solidFill>
                  <a:srgbClr val="C00000"/>
                </a:solidFill>
              </a:rPr>
              <a:t>Émile Roux</a:t>
            </a:r>
          </a:p>
          <a:p>
            <a:r>
              <a:rPr lang="fr-FR" sz="800" b="1" dirty="0" smtClean="0">
                <a:solidFill>
                  <a:srgbClr val="C00000"/>
                </a:solidFill>
              </a:rPr>
              <a:t>principal employeur de la ville.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68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-180304"/>
            <a:ext cx="864096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15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4" name="Picture 2" descr="Le Puy en Velay 1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8388672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420120" y="899815"/>
            <a:ext cx="130516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rgbClr val="C00000"/>
                </a:solidFill>
              </a:rPr>
              <a:t>Jardin Henri Vinay</a:t>
            </a:r>
            <a:endParaRPr lang="fr-FR" sz="1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44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8" name="Picture 2" descr="Le Puy en Velay 1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01"/>
            <a:ext cx="8316664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56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 descr="Le Puy en Velay 1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622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7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Le Puy en Velay 1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72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26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2" name="Picture 2" descr="Le Puy en Velay 1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773"/>
            <a:ext cx="8280400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2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8672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4136" y="323751"/>
            <a:ext cx="14959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La </a:t>
            </a:r>
            <a:r>
              <a:rPr lang="fr-FR" sz="800" b="1" dirty="0" smtClean="0">
                <a:solidFill>
                  <a:srgbClr val="C00000"/>
                </a:solidFill>
              </a:rPr>
              <a:t>réputée </a:t>
            </a:r>
            <a:r>
              <a:rPr lang="fr-FR" sz="800" b="1" dirty="0" smtClean="0">
                <a:solidFill>
                  <a:srgbClr val="C00000"/>
                </a:solidFill>
              </a:rPr>
              <a:t>dentelle du Puy</a:t>
            </a:r>
          </a:p>
          <a:p>
            <a:r>
              <a:rPr lang="fr-FR" sz="800" b="1" dirty="0" smtClean="0">
                <a:solidFill>
                  <a:srgbClr val="C00000"/>
                </a:solidFill>
              </a:rPr>
              <a:t> 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57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1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0"/>
            <a:ext cx="8388672" cy="4713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827832" y="467767"/>
            <a:ext cx="28232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rgbClr val="C00000"/>
                </a:solidFill>
              </a:rPr>
              <a:t>Atelier conservatoire national de la dentelle</a:t>
            </a:r>
            <a:endParaRPr lang="fr-FR" sz="1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0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60080" y="1619895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2333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Picture 2" descr="Résultat de recherche d'images pour &quot;image conservatoire national  puy en velay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0"/>
            <a:ext cx="8388672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06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Résultat de recherche d'images pour &quot;image tannerie 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54" y="-324321"/>
            <a:ext cx="8637442" cy="511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400454" y="323751"/>
            <a:ext cx="1784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b="1" dirty="0" smtClean="0">
                <a:solidFill>
                  <a:srgbClr val="C00000"/>
                </a:solidFill>
              </a:rPr>
              <a:t>Les tanneries du Puy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rachetées par le groupe Hermès.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01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12"/>
            <a:ext cx="82804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0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684361"/>
            <a:ext cx="838867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64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46068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068192" y="2555999"/>
            <a:ext cx="225093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Les renommés et très chers sacs Hermès.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86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s://upload.wikimedia.org/wikipedia/commons/thumb/c/c8/Produits_du_Velay.JPG/1280px-Produits_du_Vel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1"/>
            <a:ext cx="8424936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420120" y="863521"/>
            <a:ext cx="155523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Spécialités du Puy-en-Velay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53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0"/>
            <a:ext cx="8424935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85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upload.wikimedia.org/wikipedia/commons/thumb/4/49/Gare_SNCF_du_Puy-en-Velay.JPG/1280px-Gare_SNCF_du_Puy-en-Vel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664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6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1" y="0"/>
            <a:ext cx="8388671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83163" y="2047587"/>
            <a:ext cx="5724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Lac du Bouchet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un lac circulaire d'origine volcanique et un site naturel le plus fréquenté de la </a:t>
            </a:r>
            <a:r>
              <a:rPr lang="fr-FR" sz="800" b="1" dirty="0" smtClean="0">
                <a:solidFill>
                  <a:srgbClr val="C00000"/>
                </a:solidFill>
              </a:rPr>
              <a:t>Haute-Loire,</a:t>
            </a:r>
            <a:endParaRPr lang="fr-FR" sz="800" b="1" dirty="0">
              <a:solidFill>
                <a:srgbClr val="C00000"/>
              </a:solidFill>
            </a:endParaRP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situé entre la Loire et l’Allier, à 20 km du Puy-en-Velay.</a:t>
            </a:r>
          </a:p>
          <a:p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10595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0"/>
            <a:ext cx="8388671" cy="471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39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thumb/9/9a/Plage_du_lac_du_Bouchet.JPG/1280px-Plage_du_lac_du_Bouch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-1339852"/>
            <a:ext cx="8352928" cy="601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9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bibleetdecouvertes.free.fr/images/lafayette/entree_chateau-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22713"/>
            <a:ext cx="8388672" cy="470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854918" y="3348087"/>
            <a:ext cx="354776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b="1" dirty="0">
                <a:solidFill>
                  <a:srgbClr val="C00000"/>
                </a:solidFill>
              </a:rPr>
              <a:t>Le château de </a:t>
            </a:r>
            <a:r>
              <a:rPr lang="fr-FR" sz="1000" b="1" dirty="0" err="1" smtClean="0">
                <a:solidFill>
                  <a:srgbClr val="C00000"/>
                </a:solidFill>
              </a:rPr>
              <a:t>Chavaniac</a:t>
            </a:r>
            <a:endParaRPr lang="fr-FR" sz="1000" b="1" dirty="0" smtClean="0">
              <a:solidFill>
                <a:srgbClr val="C000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maison-forte </a:t>
            </a:r>
            <a:r>
              <a:rPr lang="fr-FR" sz="800" b="1" dirty="0">
                <a:solidFill>
                  <a:srgbClr val="C00000"/>
                </a:solidFill>
              </a:rPr>
              <a:t>située à </a:t>
            </a:r>
            <a:r>
              <a:rPr lang="fr-FR" sz="800" b="1" dirty="0" err="1" smtClean="0">
                <a:solidFill>
                  <a:srgbClr val="C00000"/>
                </a:solidFill>
              </a:rPr>
              <a:t>Chavaniac</a:t>
            </a:r>
            <a:r>
              <a:rPr lang="fr-FR" sz="800" b="1" dirty="0" smtClean="0">
                <a:solidFill>
                  <a:srgbClr val="C00000"/>
                </a:solidFill>
              </a:rPr>
              <a:t>-Lafayette, </a:t>
            </a:r>
            <a:r>
              <a:rPr lang="fr-FR" sz="800" b="1" dirty="0">
                <a:solidFill>
                  <a:srgbClr val="C00000"/>
                </a:solidFill>
              </a:rPr>
              <a:t>à 30 km du </a:t>
            </a:r>
            <a:r>
              <a:rPr lang="fr-FR" sz="800" b="1" dirty="0" smtClean="0">
                <a:solidFill>
                  <a:srgbClr val="C00000"/>
                </a:solidFill>
              </a:rPr>
              <a:t>Puy-en-Velay,</a:t>
            </a:r>
            <a:endParaRPr lang="fr-FR" sz="800" b="1" dirty="0">
              <a:solidFill>
                <a:srgbClr val="C00000"/>
              </a:solidFill>
            </a:endParaRP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est la maison natale du marquis de </a:t>
            </a:r>
            <a:r>
              <a:rPr lang="fr-FR" sz="800" b="1" dirty="0" smtClean="0">
                <a:solidFill>
                  <a:srgbClr val="C00000"/>
                </a:solidFill>
              </a:rPr>
              <a:t>Lafayette</a:t>
            </a:r>
            <a:r>
              <a:rPr lang="fr-FR" sz="800" b="1" dirty="0">
                <a:solidFill>
                  <a:srgbClr val="C00000"/>
                </a:solidFill>
              </a:rPr>
              <a:t>. </a:t>
            </a:r>
          </a:p>
          <a:p>
            <a:pPr algn="ctr"/>
            <a:endParaRPr lang="fr-FR" sz="800" b="1" dirty="0">
              <a:solidFill>
                <a:srgbClr val="C0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91928" y="899815"/>
            <a:ext cx="10775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Entrée du château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57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0"/>
            <a:ext cx="8424936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47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associ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88" y="0"/>
            <a:ext cx="8532687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07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ésultat de recherche d'images pour &quot;wiki chateau de chavania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-180304"/>
            <a:ext cx="864096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644256" y="611783"/>
            <a:ext cx="116891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Intérieur du château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27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88" y="-108296"/>
            <a:ext cx="871296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979960" y="323751"/>
            <a:ext cx="121379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Chambre du marquis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97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bibleetdecouvertes.free.fr/images/lafayette/chene%20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252313"/>
            <a:ext cx="8388672" cy="539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580360" y="1000144"/>
            <a:ext cx="9813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Parc du château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0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024" y="-7465"/>
            <a:ext cx="6054502" cy="468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ésultat de recherche d'images pour &quot;image tour de france  puy en velay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5" y="-7466"/>
            <a:ext cx="2592289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74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26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40164" y="3132063"/>
            <a:ext cx="16466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M. Laurent Wauquiez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ancien maire du Puy-en-Velay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et actuellement président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de la région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Auvergne-Rhône-Alpes.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06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14" y="-540345"/>
            <a:ext cx="8307613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99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6197"/>
            <a:ext cx="2412007" cy="469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associ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08" y="-684361"/>
            <a:ext cx="5886412" cy="552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49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3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ésultat de recherche d'images pour &quot;image  grand trail du saint jacques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63601"/>
            <a:ext cx="8280399" cy="554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54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ésultat de recherche d'images pour &quot;image  grand trail du saint jacques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767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0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 fete roi de l'oiseau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6289"/>
            <a:ext cx="8424935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215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" y="0"/>
            <a:ext cx="8276480" cy="4712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8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70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5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092" y="0"/>
            <a:ext cx="8435764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1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4" y="-27214"/>
            <a:ext cx="8280919" cy="474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21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54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67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Résultat de recherche d'images pour &quot;image chapelle saint alexis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297"/>
            <a:ext cx="8316664" cy="483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60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 descr="Résultat de recherche d'images pour &quot;image musée crozatier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6368"/>
            <a:ext cx="828040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6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38867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4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89"/>
            <a:ext cx="8316664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428232" y="755799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158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Résultat de recherche d'images pour &quot;image via podiensis puy en velay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3627"/>
            <a:ext cx="8496944" cy="470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upload.wikimedia.org/wikipedia/commons/8/81/Le_Puy-en-Velay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481" y="0"/>
            <a:ext cx="3924176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475904" y="2721357"/>
            <a:ext cx="165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chemeClr val="accent6">
                    <a:lumMod val="75000"/>
                  </a:schemeClr>
                </a:solidFill>
              </a:rPr>
              <a:t>Via </a:t>
            </a:r>
            <a:r>
              <a:rPr lang="fr-FR" sz="1600" b="1" dirty="0" err="1" smtClean="0">
                <a:solidFill>
                  <a:schemeClr val="accent6">
                    <a:lumMod val="75000"/>
                  </a:schemeClr>
                </a:solidFill>
              </a:rPr>
              <a:t>Podiensis</a:t>
            </a:r>
            <a:endParaRPr lang="fr-FR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24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280400" cy="493226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944" y="442946"/>
            <a:ext cx="5256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La « </a:t>
            </a:r>
            <a:r>
              <a:rPr lang="fr-FR" sz="800" b="1" i="1" dirty="0" smtClean="0">
                <a:solidFill>
                  <a:srgbClr val="C00000"/>
                </a:solidFill>
              </a:rPr>
              <a:t>Via </a:t>
            </a:r>
            <a:r>
              <a:rPr lang="fr-FR" sz="800" b="1" i="1" dirty="0" err="1" smtClean="0">
                <a:solidFill>
                  <a:srgbClr val="C00000"/>
                </a:solidFill>
              </a:rPr>
              <a:t>Podiensis</a:t>
            </a:r>
            <a:r>
              <a:rPr lang="fr-FR" sz="800" b="1" dirty="0" smtClean="0">
                <a:solidFill>
                  <a:srgbClr val="C00000"/>
                </a:solidFill>
              </a:rPr>
              <a:t> » (ou Voie du Puy)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est </a:t>
            </a:r>
            <a:r>
              <a:rPr lang="fr-FR" sz="800" b="1" dirty="0" smtClean="0">
                <a:solidFill>
                  <a:srgbClr val="C00000"/>
                </a:solidFill>
              </a:rPr>
              <a:t>l’un des quatre chemins du pèlerinage de St Jacques de Compostelle qui part du Puy-en-Velay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et traverse </a:t>
            </a:r>
            <a:r>
              <a:rPr lang="fr-FR" sz="800" b="1" dirty="0" smtClean="0">
                <a:solidFill>
                  <a:srgbClr val="C00000"/>
                </a:solidFill>
              </a:rPr>
              <a:t>des </a:t>
            </a:r>
            <a:r>
              <a:rPr lang="fr-FR" sz="800" b="1" dirty="0" smtClean="0">
                <a:solidFill>
                  <a:srgbClr val="C00000"/>
                </a:solidFill>
              </a:rPr>
              <a:t>villes étapes comme Aubrac, Conques, Cahors, </a:t>
            </a:r>
            <a:r>
              <a:rPr lang="fr-FR" sz="800" b="1" dirty="0" err="1" smtClean="0">
                <a:solidFill>
                  <a:srgbClr val="C00000"/>
                </a:solidFill>
              </a:rPr>
              <a:t>Letoure</a:t>
            </a:r>
            <a:r>
              <a:rPr lang="fr-FR" sz="800" b="1" dirty="0" smtClean="0">
                <a:solidFill>
                  <a:srgbClr val="C00000"/>
                </a:solidFill>
              </a:rPr>
              <a:t>, Aire-sur-l’Adour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avant d’arriver à St Jean Pied de Port.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4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https://upload.wikimedia.org/wikipedia/commons/thumb/8/8f/Via_Podiensis%2C_mountain_road_in_Aubrac.jpg/1024px-Via_Podiensis%2C_mountain_road_in_Aubr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8280400" cy="475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340000" y="1331863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555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1666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15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7" y="0"/>
            <a:ext cx="8281407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3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france-voyage.com/visuals/photos/saint-jean-pied-port-27415_w1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80" y="-612353"/>
            <a:ext cx="8460680" cy="53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370614" y="395759"/>
            <a:ext cx="51475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Commune Saint-Jean-Pied-de-Port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dans les Pyrénées-Atlantiques, près de la frontière avec l’Espagne,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terminus de la Voie du Puy, puis le pèlerinage continue son chemin vers St Jacques de Compostelle.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45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aint-Jacques-de-Compost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6289"/>
            <a:ext cx="8388672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276104" y="885006"/>
            <a:ext cx="2398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Cathédrale </a:t>
            </a:r>
            <a:r>
              <a:rPr lang="fr-FR" sz="800" b="1" dirty="0">
                <a:solidFill>
                  <a:srgbClr val="C00000"/>
                </a:solidFill>
              </a:rPr>
              <a:t>de </a:t>
            </a:r>
            <a:r>
              <a:rPr lang="fr-FR" sz="800" b="1" dirty="0" smtClean="0">
                <a:solidFill>
                  <a:srgbClr val="C00000"/>
                </a:solidFill>
              </a:rPr>
              <a:t>Saint-Jacques-de-Compostelle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dans la province de la Corogne, en Espagne,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point d’arrivée du pèlerinage.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7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296" y="0"/>
            <a:ext cx="8604696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ésultat de recherche d'images pour &quot;image logo j'aime  puy en velay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104" y="8848"/>
            <a:ext cx="190500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67792" y="3852143"/>
            <a:ext cx="135165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i="1" kern="10" dirty="0" err="1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FF0000">
                    <a:alpha val="86000"/>
                  </a:srgbClr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Candles" panose="00000400000000000000" pitchFamily="2" charset="0"/>
              </a:rPr>
              <a:t>NdP</a:t>
            </a:r>
            <a:endParaRPr lang="fr-FR" sz="4000" b="1" i="1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solidFill>
                <a:srgbClr val="FF0000">
                  <a:alpha val="86000"/>
                </a:srgbClr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Candles" panose="00000400000000000000" pitchFamily="2" charset="0"/>
            </a:endParaRPr>
          </a:p>
          <a:p>
            <a:endParaRPr lang="fr-FR" dirty="0"/>
          </a:p>
        </p:txBody>
      </p:sp>
      <p:pic>
        <p:nvPicPr>
          <p:cNvPr id="5" name="Picture 9" descr="_plaquinhaTHEEND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414" y="3770122"/>
            <a:ext cx="2100177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940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56638</TotalTime>
  <Words>625</Words>
  <Application>Microsoft Office PowerPoint</Application>
  <PresentationFormat>Personnalisé</PresentationFormat>
  <Paragraphs>135</Paragraphs>
  <Slides>141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141</vt:i4>
      </vt:variant>
    </vt:vector>
  </HeadingPairs>
  <TitlesOfParts>
    <vt:vector size="14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Fiorentino</dc:creator>
  <cp:lastModifiedBy>Pascal</cp:lastModifiedBy>
  <cp:revision>2693</cp:revision>
  <dcterms:created xsi:type="dcterms:W3CDTF">2011-12-17T10:02:59Z</dcterms:created>
  <dcterms:modified xsi:type="dcterms:W3CDTF">2018-11-10T15:12:25Z</dcterms:modified>
</cp:coreProperties>
</file>