
<file path=[Content_Types].xml><?xml version="1.0" encoding="utf-8"?>
<Types xmlns="http://schemas.openxmlformats.org/package/2006/content-types">
  <Default Extension="png" ContentType="image/pn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5"/>
  </p:notesMasterIdLst>
  <p:sldIdLst>
    <p:sldId id="257" r:id="rId2"/>
    <p:sldId id="308" r:id="rId3"/>
    <p:sldId id="309" r:id="rId4"/>
    <p:sldId id="310" r:id="rId5"/>
    <p:sldId id="311" r:id="rId6"/>
    <p:sldId id="312" r:id="rId7"/>
    <p:sldId id="313" r:id="rId8"/>
    <p:sldId id="314" r:id="rId9"/>
    <p:sldId id="315" r:id="rId10"/>
    <p:sldId id="316" r:id="rId11"/>
    <p:sldId id="305" r:id="rId12"/>
    <p:sldId id="306" r:id="rId13"/>
    <p:sldId id="307" r:id="rId14"/>
    <p:sldId id="317" r:id="rId15"/>
    <p:sldId id="318" r:id="rId16"/>
    <p:sldId id="319" r:id="rId17"/>
    <p:sldId id="323" r:id="rId18"/>
    <p:sldId id="320" r:id="rId19"/>
    <p:sldId id="321" r:id="rId20"/>
    <p:sldId id="322" r:id="rId21"/>
    <p:sldId id="324" r:id="rId22"/>
    <p:sldId id="325" r:id="rId23"/>
    <p:sldId id="299" r:id="rId24"/>
  </p:sldIdLst>
  <p:sldSz cx="9144000" cy="5143500" type="screen16x9"/>
  <p:notesSz cx="6858000" cy="9144000"/>
  <p:defaultText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7F968"/>
    <a:srgbClr val="9D9FAF"/>
    <a:srgbClr val="82B1C0"/>
    <a:srgbClr val="5D9DC0"/>
    <a:srgbClr val="6BBCE6"/>
    <a:srgbClr val="9BB8F6"/>
    <a:srgbClr val="89684C"/>
    <a:srgbClr val="F6EA8F"/>
    <a:srgbClr val="00569D"/>
    <a:srgbClr val="5AB5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27" autoAdjust="0"/>
    <p:restoredTop sz="94444" autoAdjust="0"/>
  </p:normalViewPr>
  <p:slideViewPr>
    <p:cSldViewPr snapToGrid="0" snapToObjects="1">
      <p:cViewPr varScale="1">
        <p:scale>
          <a:sx n="98" d="100"/>
          <a:sy n="98" d="100"/>
        </p:scale>
        <p:origin x="474"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Peugeot Courant" charset="0"/>
              </a:defRPr>
            </a:lvl1pPr>
          </a:lstStyle>
          <a:p>
            <a:endParaRPr lang="fr-FR" dirty="0"/>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Peugeot Courant" charset="0"/>
              </a:defRPr>
            </a:lvl1pPr>
          </a:lstStyle>
          <a:p>
            <a:fld id="{0A2B2F7C-9560-4047-8F6E-3974B4DA7A00}" type="datetimeFigureOut">
              <a:rPr lang="fr-FR" smtClean="0"/>
              <a:pPr/>
              <a:t>30/01/2019</a:t>
            </a:fld>
            <a:endParaRPr lang="fr-FR" dirty="0"/>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dirty="0"/>
          </a:p>
        </p:txBody>
      </p:sp>
      <p:sp>
        <p:nvSpPr>
          <p:cNvPr id="5" name="Espace réservé des commentair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Peugeot Courant" charset="0"/>
              </a:defRPr>
            </a:lvl1pPr>
          </a:lstStyle>
          <a:p>
            <a:endParaRPr lang="fr-FR" dirty="0"/>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Peugeot Courant" charset="0"/>
              </a:defRPr>
            </a:lvl1pPr>
          </a:lstStyle>
          <a:p>
            <a:fld id="{E65BBC4D-847F-5843-9FAE-E6758E577279}" type="slidenum">
              <a:rPr lang="fr-FR" smtClean="0"/>
              <a:pPr/>
              <a:t>‹N°›</a:t>
            </a:fld>
            <a:endParaRPr lang="fr-FR" dirty="0"/>
          </a:p>
        </p:txBody>
      </p:sp>
    </p:spTree>
    <p:extLst>
      <p:ext uri="{BB962C8B-B14F-4D97-AF65-F5344CB8AC3E}">
        <p14:creationId xmlns:p14="http://schemas.microsoft.com/office/powerpoint/2010/main" val="112085760"/>
      </p:ext>
    </p:extLst>
  </p:cSld>
  <p:clrMap bg1="lt1" tx1="dk1" bg2="lt2" tx2="dk2" accent1="accent1" accent2="accent2" accent3="accent3" accent4="accent4" accent5="accent5" accent6="accent6" hlink="hlink" folHlink="folHlink"/>
  <p:notesStyle>
    <a:lvl1pPr marL="0" algn="l" defTabSz="685800" rtl="0" eaLnBrk="1" latinLnBrk="0" hangingPunct="1">
      <a:defRPr sz="900" b="0" i="0" kern="1200">
        <a:solidFill>
          <a:schemeClr val="tx1"/>
        </a:solidFill>
        <a:latin typeface="Peugeot Courant" charset="0"/>
        <a:ea typeface="+mn-ea"/>
        <a:cs typeface="+mn-cs"/>
      </a:defRPr>
    </a:lvl1pPr>
    <a:lvl2pPr marL="342900" algn="l" defTabSz="685800" rtl="0" eaLnBrk="1" latinLnBrk="0" hangingPunct="1">
      <a:defRPr sz="900" b="0" i="0" kern="1200">
        <a:solidFill>
          <a:schemeClr val="tx1"/>
        </a:solidFill>
        <a:latin typeface="Peugeot Courant" charset="0"/>
        <a:ea typeface="+mn-ea"/>
        <a:cs typeface="+mn-cs"/>
      </a:defRPr>
    </a:lvl2pPr>
    <a:lvl3pPr marL="685800" algn="l" defTabSz="685800" rtl="0" eaLnBrk="1" latinLnBrk="0" hangingPunct="1">
      <a:defRPr sz="900" b="0" i="0" kern="1200">
        <a:solidFill>
          <a:schemeClr val="tx1"/>
        </a:solidFill>
        <a:latin typeface="Peugeot Courant" charset="0"/>
        <a:ea typeface="+mn-ea"/>
        <a:cs typeface="+mn-cs"/>
      </a:defRPr>
    </a:lvl3pPr>
    <a:lvl4pPr marL="1028700" algn="l" defTabSz="685800" rtl="0" eaLnBrk="1" latinLnBrk="0" hangingPunct="1">
      <a:defRPr sz="900" b="0" i="0" kern="1200">
        <a:solidFill>
          <a:schemeClr val="tx1"/>
        </a:solidFill>
        <a:latin typeface="Peugeot Courant" charset="0"/>
        <a:ea typeface="+mn-ea"/>
        <a:cs typeface="+mn-cs"/>
      </a:defRPr>
    </a:lvl4pPr>
    <a:lvl5pPr marL="1371600" algn="l" defTabSz="685800" rtl="0" eaLnBrk="1" latinLnBrk="0" hangingPunct="1">
      <a:defRPr sz="900" b="0" i="0" kern="1200">
        <a:solidFill>
          <a:schemeClr val="tx1"/>
        </a:solidFill>
        <a:latin typeface="Peugeot Courant" charset="0"/>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pic>
        <p:nvPicPr>
          <p:cNvPr id="3" name="Imag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1291" cy="5143500"/>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pic>
        <p:nvPicPr>
          <p:cNvPr id="8" name="Imag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1291" cy="5143500"/>
          </a:xfrm>
          <a:prstGeom prst="rect">
            <a:avLst/>
          </a:prstGeom>
        </p:spPr>
      </p:pic>
      <p:sp>
        <p:nvSpPr>
          <p:cNvPr id="2" name="Title 1"/>
          <p:cNvSpPr>
            <a:spLocks noGrp="1"/>
          </p:cNvSpPr>
          <p:nvPr>
            <p:ph type="title" hasCustomPrompt="1"/>
          </p:nvPr>
        </p:nvSpPr>
        <p:spPr>
          <a:xfrm>
            <a:off x="2380343" y="4513943"/>
            <a:ext cx="6604000" cy="346940"/>
          </a:xfrm>
          <a:prstGeom prst="rect">
            <a:avLst/>
          </a:prstGeom>
          <a:ln>
            <a:noFill/>
          </a:ln>
        </p:spPr>
        <p:txBody>
          <a:bodyPr wrap="none" tIns="36000" bIns="0" anchor="b">
            <a:normAutofit/>
          </a:bodyPr>
          <a:lstStyle>
            <a:lvl1pPr algn="r">
              <a:defRPr sz="2400" b="0" i="0" spc="-150">
                <a:latin typeface="Peugeot Expanded Extra Light" charset="0"/>
                <a:ea typeface="Peugeot Expanded Extra Light" charset="0"/>
                <a:cs typeface="Peugeot Expanded Extra Light" charset="0"/>
              </a:defRPr>
            </a:lvl1pPr>
          </a:lstStyle>
          <a:p>
            <a:r>
              <a:rPr lang="fr-FR" dirty="0" smtClean="0"/>
              <a:t>MODIFIEZ LE TITRE</a:t>
            </a:r>
            <a:endParaRPr lang="en-US" dirty="0"/>
          </a:p>
        </p:txBody>
      </p:sp>
      <p:sp>
        <p:nvSpPr>
          <p:cNvPr id="10" name="Sous-titre 2"/>
          <p:cNvSpPr>
            <a:spLocks noGrp="1"/>
          </p:cNvSpPr>
          <p:nvPr>
            <p:ph type="subTitle" idx="10" hasCustomPrompt="1"/>
          </p:nvPr>
        </p:nvSpPr>
        <p:spPr>
          <a:xfrm>
            <a:off x="2380343" y="4217164"/>
            <a:ext cx="6604000" cy="296779"/>
          </a:xfrm>
          <a:prstGeom prst="rect">
            <a:avLst/>
          </a:prstGeom>
        </p:spPr>
        <p:txBody>
          <a:bodyPr tIns="36000" bIns="0" anchor="b">
            <a:normAutofit/>
          </a:bodyPr>
          <a:lstStyle>
            <a:lvl1pPr marL="0" indent="0" algn="r">
              <a:buNone/>
              <a:defRPr sz="1200" b="0" i="0">
                <a:gradFill>
                  <a:gsLst>
                    <a:gs pos="100000">
                      <a:srgbClr val="F6EA8F"/>
                    </a:gs>
                    <a:gs pos="0">
                      <a:srgbClr val="89684C"/>
                    </a:gs>
                  </a:gsLst>
                  <a:lin ang="0" scaled="0"/>
                </a:gradFill>
                <a:latin typeface="Peugeot Courant" charset="0"/>
                <a:ea typeface="Peugeot Courant" charset="0"/>
                <a:cs typeface="Peugeot Courant"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smtClean="0"/>
              <a:t>MODIFIER </a:t>
            </a:r>
            <a:r>
              <a:rPr lang="fr-FR" smtClean="0"/>
              <a:t>LE SOUS-TITRES</a:t>
            </a:r>
            <a:endParaRPr lang="fr-FR"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Titre et contenu">
    <p:spTree>
      <p:nvGrpSpPr>
        <p:cNvPr id="1" name=""/>
        <p:cNvGrpSpPr/>
        <p:nvPr/>
      </p:nvGrpSpPr>
      <p:grpSpPr>
        <a:xfrm>
          <a:off x="0" y="0"/>
          <a:ext cx="0" cy="0"/>
          <a:chOff x="0" y="0"/>
          <a:chExt cx="0" cy="0"/>
        </a:xfrm>
      </p:grpSpPr>
      <p:pic>
        <p:nvPicPr>
          <p:cNvPr id="5" name="Imag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1291" cy="5143500"/>
          </a:xfrm>
          <a:prstGeom prst="rect">
            <a:avLst/>
          </a:prstGeom>
        </p:spPr>
      </p:pic>
      <p:sp>
        <p:nvSpPr>
          <p:cNvPr id="2" name="Title 1"/>
          <p:cNvSpPr>
            <a:spLocks noGrp="1"/>
          </p:cNvSpPr>
          <p:nvPr>
            <p:ph type="title" hasCustomPrompt="1"/>
          </p:nvPr>
        </p:nvSpPr>
        <p:spPr>
          <a:xfrm>
            <a:off x="670560" y="0"/>
            <a:ext cx="8310880" cy="361382"/>
          </a:xfrm>
          <a:prstGeom prst="rect">
            <a:avLst/>
          </a:prstGeom>
          <a:ln>
            <a:noFill/>
          </a:ln>
        </p:spPr>
        <p:txBody>
          <a:bodyPr tIns="36000" bIns="0" anchor="ctr">
            <a:normAutofit/>
          </a:bodyPr>
          <a:lstStyle>
            <a:lvl1pPr>
              <a:defRPr sz="1400" b="0" i="0">
                <a:latin typeface="Peugeot Courant" charset="0"/>
                <a:ea typeface="Peugeot Courant" charset="0"/>
                <a:cs typeface="Peugeot Courant" charset="0"/>
              </a:defRPr>
            </a:lvl1pPr>
          </a:lstStyle>
          <a:p>
            <a:r>
              <a:rPr lang="fr-FR" dirty="0" smtClean="0"/>
              <a:t>CLIQUEZ ET MODIFIEZ LE TITRE</a:t>
            </a:r>
            <a:endParaRPr lang="en-US" dirty="0"/>
          </a:p>
        </p:txBody>
      </p:sp>
      <p:sp>
        <p:nvSpPr>
          <p:cNvPr id="3" name="Content Placeholder 2"/>
          <p:cNvSpPr>
            <a:spLocks noGrp="1"/>
          </p:cNvSpPr>
          <p:nvPr>
            <p:ph idx="1"/>
          </p:nvPr>
        </p:nvSpPr>
        <p:spPr>
          <a:xfrm>
            <a:off x="1059543" y="1091260"/>
            <a:ext cx="7921897" cy="3745436"/>
          </a:xfrm>
          <a:prstGeom prst="rect">
            <a:avLst/>
          </a:prstGeom>
        </p:spPr>
        <p:txBody>
          <a:bodyPr>
            <a:normAutofit/>
          </a:bodyPr>
          <a:lstStyle>
            <a:lvl1pPr marL="0" indent="0">
              <a:buNone/>
              <a:defRPr sz="1600" b="0" i="0">
                <a:latin typeface="Peugeot Courant" charset="0"/>
                <a:ea typeface="Peugeot Courant" charset="0"/>
                <a:cs typeface="Peugeot Courant" charset="0"/>
              </a:defRPr>
            </a:lvl1pPr>
            <a:lvl2pPr marL="141288" indent="-141288">
              <a:buClr>
                <a:srgbClr val="9D9FAF"/>
              </a:buClr>
              <a:buSzPct val="75000"/>
              <a:buFont typeface="Courier New" charset="0"/>
              <a:buChar char="o"/>
              <a:tabLst/>
              <a:defRPr sz="1400" b="0" i="0">
                <a:latin typeface="Peugeot Courant" charset="0"/>
                <a:ea typeface="Peugeot Courant" charset="0"/>
                <a:cs typeface="Peugeot Courant" charset="0"/>
              </a:defRPr>
            </a:lvl2pPr>
            <a:lvl3pPr marL="365125" indent="-203200">
              <a:tabLst/>
              <a:defRPr sz="1200" b="0" i="0">
                <a:solidFill>
                  <a:srgbClr val="9D9FAF"/>
                </a:solidFill>
                <a:latin typeface="Peugeot Courant" charset="0"/>
                <a:ea typeface="Peugeot Courant" charset="0"/>
                <a:cs typeface="Peugeot Courant" charset="0"/>
              </a:defRPr>
            </a:lvl3pPr>
            <a:lvl4pPr marL="577850" indent="-203200">
              <a:tabLst/>
              <a:defRPr sz="1100" b="0" i="0">
                <a:latin typeface="Peugeot Courant" charset="0"/>
                <a:ea typeface="Peugeot Courant" charset="0"/>
                <a:cs typeface="Peugeot Courant" charset="0"/>
              </a:defRPr>
            </a:lvl4pPr>
            <a:lvl5pPr marL="801688" indent="-203200">
              <a:tabLst/>
              <a:defRPr sz="1100" b="0" i="0">
                <a:latin typeface="Peugeot Courant" charset="0"/>
                <a:ea typeface="Peugeot Courant" charset="0"/>
                <a:cs typeface="Peugeot Courant" charset="0"/>
              </a:defRPr>
            </a:lvl5p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en-US" dirty="0"/>
          </a:p>
        </p:txBody>
      </p:sp>
      <p:sp>
        <p:nvSpPr>
          <p:cNvPr id="10" name="Sous-titre 2"/>
          <p:cNvSpPr>
            <a:spLocks noGrp="1"/>
          </p:cNvSpPr>
          <p:nvPr>
            <p:ph type="subTitle" idx="10"/>
          </p:nvPr>
        </p:nvSpPr>
        <p:spPr>
          <a:xfrm>
            <a:off x="787400" y="361382"/>
            <a:ext cx="8077200" cy="296779"/>
          </a:xfrm>
          <a:prstGeom prst="rect">
            <a:avLst/>
          </a:prstGeom>
        </p:spPr>
        <p:txBody>
          <a:bodyPr tIns="36000" bIns="0" anchor="t">
            <a:normAutofit/>
          </a:bodyPr>
          <a:lstStyle>
            <a:lvl1pPr marL="0" indent="0" algn="l">
              <a:buNone/>
              <a:defRPr sz="1400" b="0" i="0">
                <a:gradFill>
                  <a:gsLst>
                    <a:gs pos="100000">
                      <a:srgbClr val="5D9DC0"/>
                    </a:gs>
                    <a:gs pos="41000">
                      <a:srgbClr val="9D9FAF"/>
                    </a:gs>
                  </a:gsLst>
                  <a:lin ang="0" scaled="0"/>
                </a:gradFill>
                <a:latin typeface="Peugeot Courant" charset="0"/>
                <a:ea typeface="Peugeot Courant" charset="0"/>
                <a:cs typeface="Peugeot Courant"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smtClean="0"/>
              <a:t>Cliquez pour modifier le style des sous-titres du masque</a:t>
            </a:r>
            <a:endParaRPr lang="fr-FR" dirty="0"/>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5_Titre et contenu">
    <p:spTree>
      <p:nvGrpSpPr>
        <p:cNvPr id="1" name=""/>
        <p:cNvGrpSpPr/>
        <p:nvPr/>
      </p:nvGrpSpPr>
      <p:grpSpPr>
        <a:xfrm>
          <a:off x="0" y="0"/>
          <a:ext cx="0" cy="0"/>
          <a:chOff x="0" y="0"/>
          <a:chExt cx="0" cy="0"/>
        </a:xfrm>
      </p:grpSpPr>
      <p:pic>
        <p:nvPicPr>
          <p:cNvPr id="4" name="Imag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1291" cy="5143500"/>
          </a:xfrm>
          <a:prstGeom prst="rect">
            <a:avLst/>
          </a:prstGeom>
        </p:spPr>
      </p:pic>
      <p:sp>
        <p:nvSpPr>
          <p:cNvPr id="2" name="Title 1"/>
          <p:cNvSpPr>
            <a:spLocks noGrp="1"/>
          </p:cNvSpPr>
          <p:nvPr>
            <p:ph type="title" hasCustomPrompt="1"/>
          </p:nvPr>
        </p:nvSpPr>
        <p:spPr>
          <a:xfrm>
            <a:off x="670560" y="0"/>
            <a:ext cx="8310880" cy="361382"/>
          </a:xfrm>
          <a:prstGeom prst="rect">
            <a:avLst/>
          </a:prstGeom>
          <a:ln>
            <a:noFill/>
          </a:ln>
        </p:spPr>
        <p:txBody>
          <a:bodyPr tIns="36000" bIns="0" anchor="ctr">
            <a:normAutofit/>
          </a:bodyPr>
          <a:lstStyle>
            <a:lvl1pPr>
              <a:defRPr sz="1400" b="0" i="0">
                <a:solidFill>
                  <a:schemeClr val="bg1"/>
                </a:solidFill>
                <a:latin typeface="Peugeot Courant" charset="0"/>
                <a:ea typeface="Peugeot Courant" charset="0"/>
                <a:cs typeface="Peugeot Courant" charset="0"/>
              </a:defRPr>
            </a:lvl1pPr>
          </a:lstStyle>
          <a:p>
            <a:r>
              <a:rPr lang="fr-FR" dirty="0" smtClean="0"/>
              <a:t>CLIQUEZ ET MODIFIEZ LE TITRE</a:t>
            </a:r>
            <a:endParaRPr lang="en-US" dirty="0"/>
          </a:p>
        </p:txBody>
      </p:sp>
      <p:sp>
        <p:nvSpPr>
          <p:cNvPr id="3" name="Content Placeholder 2"/>
          <p:cNvSpPr>
            <a:spLocks noGrp="1"/>
          </p:cNvSpPr>
          <p:nvPr>
            <p:ph idx="1"/>
          </p:nvPr>
        </p:nvSpPr>
        <p:spPr>
          <a:xfrm>
            <a:off x="1059543" y="1091260"/>
            <a:ext cx="7921897" cy="3745436"/>
          </a:xfrm>
          <a:prstGeom prst="rect">
            <a:avLst/>
          </a:prstGeom>
        </p:spPr>
        <p:txBody>
          <a:bodyPr>
            <a:normAutofit/>
          </a:bodyPr>
          <a:lstStyle>
            <a:lvl1pPr marL="0" indent="0">
              <a:buNone/>
              <a:defRPr sz="1600" b="0" i="0">
                <a:solidFill>
                  <a:schemeClr val="bg1"/>
                </a:solidFill>
                <a:latin typeface="Peugeot Courant" charset="0"/>
                <a:ea typeface="Peugeot Courant" charset="0"/>
                <a:cs typeface="Peugeot Courant" charset="0"/>
              </a:defRPr>
            </a:lvl1pPr>
            <a:lvl2pPr marL="141288" indent="-141288">
              <a:buClr>
                <a:srgbClr val="9D9FAF"/>
              </a:buClr>
              <a:buSzPct val="75000"/>
              <a:buFont typeface="Courier New" charset="0"/>
              <a:buChar char="o"/>
              <a:tabLst/>
              <a:defRPr sz="1400" b="0" i="0">
                <a:solidFill>
                  <a:schemeClr val="bg1"/>
                </a:solidFill>
                <a:latin typeface="Peugeot Courant" charset="0"/>
                <a:ea typeface="Peugeot Courant" charset="0"/>
                <a:cs typeface="Peugeot Courant" charset="0"/>
              </a:defRPr>
            </a:lvl2pPr>
            <a:lvl3pPr marL="365125" indent="-203200">
              <a:tabLst/>
              <a:defRPr sz="1200" b="0" i="0">
                <a:solidFill>
                  <a:srgbClr val="9D9FAF"/>
                </a:solidFill>
                <a:latin typeface="Peugeot Courant" charset="0"/>
                <a:ea typeface="Peugeot Courant" charset="0"/>
                <a:cs typeface="Peugeot Courant" charset="0"/>
              </a:defRPr>
            </a:lvl3pPr>
            <a:lvl4pPr marL="577850" indent="-203200">
              <a:tabLst/>
              <a:defRPr sz="1100" b="0" i="0">
                <a:solidFill>
                  <a:schemeClr val="bg1"/>
                </a:solidFill>
                <a:latin typeface="Peugeot Courant" charset="0"/>
                <a:ea typeface="Peugeot Courant" charset="0"/>
                <a:cs typeface="Peugeot Courant" charset="0"/>
              </a:defRPr>
            </a:lvl4pPr>
            <a:lvl5pPr marL="801688" indent="-203200">
              <a:tabLst/>
              <a:defRPr sz="1100" b="0" i="0">
                <a:solidFill>
                  <a:schemeClr val="bg1"/>
                </a:solidFill>
                <a:latin typeface="Peugeot Courant" charset="0"/>
                <a:ea typeface="Peugeot Courant" charset="0"/>
                <a:cs typeface="Peugeot Courant" charset="0"/>
              </a:defRPr>
            </a:lvl5p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en-US" dirty="0"/>
          </a:p>
        </p:txBody>
      </p:sp>
      <p:sp>
        <p:nvSpPr>
          <p:cNvPr id="10" name="Sous-titre 2"/>
          <p:cNvSpPr>
            <a:spLocks noGrp="1"/>
          </p:cNvSpPr>
          <p:nvPr>
            <p:ph type="subTitle" idx="10"/>
          </p:nvPr>
        </p:nvSpPr>
        <p:spPr>
          <a:xfrm>
            <a:off x="787400" y="361382"/>
            <a:ext cx="8077200" cy="296779"/>
          </a:xfrm>
          <a:prstGeom prst="rect">
            <a:avLst/>
          </a:prstGeom>
        </p:spPr>
        <p:txBody>
          <a:bodyPr tIns="36000" bIns="0" anchor="t">
            <a:normAutofit/>
          </a:bodyPr>
          <a:lstStyle>
            <a:lvl1pPr marL="0" indent="0" algn="l">
              <a:buNone/>
              <a:defRPr sz="1400" b="0" i="0">
                <a:gradFill>
                  <a:gsLst>
                    <a:gs pos="100000">
                      <a:srgbClr val="5D9DC0"/>
                    </a:gs>
                    <a:gs pos="41000">
                      <a:srgbClr val="9D9FAF"/>
                    </a:gs>
                  </a:gsLst>
                  <a:lin ang="0" scaled="0"/>
                </a:gradFill>
                <a:latin typeface="Peugeot Courant" charset="0"/>
                <a:ea typeface="Peugeot Courant" charset="0"/>
                <a:cs typeface="Peugeot Courant"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smtClean="0"/>
              <a:t>Cliquez pour modifier le style des sous-titres du masque</a:t>
            </a:r>
            <a:endParaRPr lang="fr-FR" dirty="0"/>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re et contenu">
    <p:bg>
      <p:bgPr>
        <a:solidFill>
          <a:schemeClr val="tx1"/>
        </a:solidFill>
        <a:effectLst/>
      </p:bgPr>
    </p:bg>
    <p:spTree>
      <p:nvGrpSpPr>
        <p:cNvPr id="1" name=""/>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Titre et contenu">
    <p:bg>
      <p:bgPr>
        <a:solidFill>
          <a:schemeClr val="bg1"/>
        </a:solidFill>
        <a:effectLst/>
      </p:bgPr>
    </p:bg>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6195230"/>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7" r:id="rId3"/>
    <p:sldLayoutId id="2147483668" r:id="rId4"/>
    <p:sldLayoutId id="2147483664" r:id="rId5"/>
    <p:sldLayoutId id="2147483665" r:id="rId6"/>
  </p:sldLayoutIdLst>
  <p:timing>
    <p:tnLst>
      <p:par>
        <p:cTn id="1" dur="indefinite" restart="never" nodeType="tmRoot"/>
      </p:par>
    </p:tnLst>
  </p:timing>
  <p:txStyles>
    <p:titleStyle>
      <a:lvl1pPr algn="l" defTabSz="685800" rtl="0" eaLnBrk="1" latinLnBrk="0" hangingPunct="1">
        <a:lnSpc>
          <a:spcPct val="90000"/>
        </a:lnSpc>
        <a:spcBef>
          <a:spcPct val="0"/>
        </a:spcBef>
        <a:buNone/>
        <a:defRPr sz="3300" kern="1200">
          <a:solidFill>
            <a:schemeClr val="tx1"/>
          </a:solidFill>
          <a:latin typeface="Peugeot" charset="0"/>
          <a:ea typeface="Peugeot" charset="0"/>
          <a:cs typeface="Peugeot" charset="0"/>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Peugeot" charset="0"/>
          <a:ea typeface="Peugeot" charset="0"/>
          <a:cs typeface="Peugeot"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Peugeot" charset="0"/>
          <a:ea typeface="Peugeot" charset="0"/>
          <a:cs typeface="Peugeot"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Peugeot" charset="0"/>
          <a:ea typeface="Peugeot" charset="0"/>
          <a:cs typeface="Peugeot"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Peugeot" charset="0"/>
          <a:ea typeface="Peugeot" charset="0"/>
          <a:cs typeface="Peugeot"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Peugeot" charset="0"/>
          <a:ea typeface="Peugeot" charset="0"/>
          <a:cs typeface="Peugeot"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4.xml"/><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4.xml"/><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Layout" Target="../slideLayouts/slideLayout4.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4.xml"/><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4.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380343" y="4513942"/>
            <a:ext cx="6604000" cy="515257"/>
          </a:xfrm>
        </p:spPr>
        <p:txBody>
          <a:bodyPr>
            <a:normAutofit/>
          </a:bodyPr>
          <a:lstStyle/>
          <a:p>
            <a:r>
              <a:rPr lang="fr-FR" dirty="0" smtClean="0"/>
              <a:t>Mémento B2B 2019</a:t>
            </a:r>
            <a:endParaRPr lang="fr-FR" dirty="0"/>
          </a:p>
        </p:txBody>
      </p:sp>
    </p:spTree>
    <p:extLst>
      <p:ext uri="{BB962C8B-B14F-4D97-AF65-F5344CB8AC3E}">
        <p14:creationId xmlns:p14="http://schemas.microsoft.com/office/powerpoint/2010/main" val="556463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Exemples Cout a l’Usage PEUGEOT // Concurrence</a:t>
            </a:r>
            <a:endParaRPr lang="fr-FR" dirty="0"/>
          </a:p>
        </p:txBody>
      </p:sp>
      <p:sp>
        <p:nvSpPr>
          <p:cNvPr id="3" name="Espace réservé du contenu 2"/>
          <p:cNvSpPr>
            <a:spLocks noGrp="1"/>
          </p:cNvSpPr>
          <p:nvPr>
            <p:ph idx="1"/>
          </p:nvPr>
        </p:nvSpPr>
        <p:spPr>
          <a:xfrm>
            <a:off x="1063257" y="664932"/>
            <a:ext cx="4222682" cy="4171764"/>
          </a:xfrm>
        </p:spPr>
        <p:txBody>
          <a:bodyPr>
            <a:normAutofit lnSpcReduction="10000"/>
          </a:bodyPr>
          <a:lstStyle/>
          <a:p>
            <a:pPr marL="285750" indent="-285750">
              <a:buFontTx/>
              <a:buChar char="-"/>
            </a:pPr>
            <a:r>
              <a:rPr lang="fr-FR" dirty="0" smtClean="0"/>
              <a:t>Cette calculette TCO doit être utilisée de manière systématique.</a:t>
            </a:r>
          </a:p>
          <a:p>
            <a:pPr marL="285750" indent="-285750">
              <a:buFontTx/>
              <a:buChar char="-"/>
            </a:pPr>
            <a:r>
              <a:rPr lang="fr-FR" dirty="0" smtClean="0"/>
              <a:t>En BtoC, comme en </a:t>
            </a:r>
            <a:r>
              <a:rPr lang="fr-FR" dirty="0" err="1" smtClean="0"/>
              <a:t>BtoB</a:t>
            </a:r>
            <a:r>
              <a:rPr lang="fr-FR" dirty="0" smtClean="0"/>
              <a:t>, et en VP comme en VU, nous avons un argument choc rien qu’en comparant les consommations</a:t>
            </a:r>
          </a:p>
          <a:p>
            <a:pPr marL="285750" indent="-285750">
              <a:buFontTx/>
              <a:buChar char="-"/>
            </a:pPr>
            <a:r>
              <a:rPr lang="fr-FR" dirty="0" smtClean="0"/>
              <a:t>La TVS en </a:t>
            </a:r>
            <a:r>
              <a:rPr lang="fr-FR" dirty="0" err="1" smtClean="0"/>
              <a:t>BtoB</a:t>
            </a:r>
            <a:r>
              <a:rPr lang="fr-FR" dirty="0" smtClean="0"/>
              <a:t> vient étayer l’argumentation</a:t>
            </a:r>
            <a:endParaRPr lang="fr-FR" dirty="0"/>
          </a:p>
          <a:p>
            <a:pPr marL="285750" indent="-285750">
              <a:buFontTx/>
              <a:buChar char="-"/>
            </a:pPr>
            <a:r>
              <a:rPr lang="fr-FR" dirty="0" smtClean="0"/>
              <a:t>Sur des négos tendues, la plateforme F2ML ou moi-même pourrons vous demander  le tableau comparatif TCO du slide précédent.</a:t>
            </a:r>
          </a:p>
          <a:p>
            <a:pPr marL="285750" indent="-285750">
              <a:buFontTx/>
              <a:buChar char="-"/>
            </a:pPr>
            <a:r>
              <a:rPr lang="fr-FR" dirty="0" smtClean="0"/>
              <a:t>Toutes ces données qui aboutissent au calcul du TCO ne sont pas confidentielles. Vous pouvez donc les partagées avec vos clients afin de les sensibiliser (ne pas le faire en live, </a:t>
            </a:r>
            <a:r>
              <a:rPr lang="fr-FR" dirty="0" err="1" smtClean="0"/>
              <a:t>ecran</a:t>
            </a:r>
            <a:r>
              <a:rPr lang="fr-FR" dirty="0" smtClean="0"/>
              <a:t> tourné vers le client, on ne sait jamais </a:t>
            </a:r>
            <a:r>
              <a:rPr lang="fr-FR" dirty="0" smtClean="0">
                <a:sym typeface="Wingdings" panose="05000000000000000000" pitchFamily="2" charset="2"/>
              </a:rPr>
              <a:t>)</a:t>
            </a:r>
            <a:endParaRPr lang="fr-FR" dirty="0" smtClean="0"/>
          </a:p>
          <a:p>
            <a:pPr marL="285750" indent="-285750">
              <a:buFontTx/>
              <a:buChar char="-"/>
            </a:pPr>
            <a:endParaRPr lang="fr-FR" dirty="0"/>
          </a:p>
        </p:txBody>
      </p:sp>
      <p:pic>
        <p:nvPicPr>
          <p:cNvPr id="5" name="Image 4"/>
          <p:cNvPicPr>
            <a:picLocks noChangeAspect="1"/>
          </p:cNvPicPr>
          <p:nvPr/>
        </p:nvPicPr>
        <p:blipFill>
          <a:blip r:embed="rId2"/>
          <a:stretch>
            <a:fillRect/>
          </a:stretch>
        </p:blipFill>
        <p:spPr>
          <a:xfrm>
            <a:off x="5285938" y="664932"/>
            <a:ext cx="3578662" cy="4171763"/>
          </a:xfrm>
          <a:prstGeom prst="rect">
            <a:avLst/>
          </a:prstGeom>
        </p:spPr>
      </p:pic>
    </p:spTree>
    <p:extLst>
      <p:ext uri="{BB962C8B-B14F-4D97-AF65-F5344CB8AC3E}">
        <p14:creationId xmlns:p14="http://schemas.microsoft.com/office/powerpoint/2010/main" val="33313501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1800" i="1" u="sng" dirty="0" smtClean="0">
                <a:solidFill>
                  <a:srgbClr val="002060"/>
                </a:solidFill>
              </a:rPr>
              <a:t>FAD ELECTRIC QUEST</a:t>
            </a:r>
            <a:endParaRPr lang="fr-FR" sz="1800" i="1" u="sng" dirty="0">
              <a:solidFill>
                <a:srgbClr val="002060"/>
              </a:solidFill>
            </a:endParaRPr>
          </a:p>
        </p:txBody>
      </p:sp>
      <p:pic>
        <p:nvPicPr>
          <p:cNvPr id="5" name="Espace réservé du contenu 4"/>
          <p:cNvPicPr>
            <a:picLocks noGrp="1" noChangeAspect="1"/>
          </p:cNvPicPr>
          <p:nvPr>
            <p:ph idx="1"/>
          </p:nvPr>
        </p:nvPicPr>
        <p:blipFill>
          <a:blip r:embed="rId2"/>
          <a:stretch>
            <a:fillRect/>
          </a:stretch>
        </p:blipFill>
        <p:spPr>
          <a:xfrm>
            <a:off x="1418065" y="1019543"/>
            <a:ext cx="7204807" cy="3746500"/>
          </a:xfrm>
          <a:prstGeom prst="rect">
            <a:avLst/>
          </a:prstGeom>
        </p:spPr>
      </p:pic>
      <p:sp>
        <p:nvSpPr>
          <p:cNvPr id="4" name="Sous-titre 3"/>
          <p:cNvSpPr>
            <a:spLocks noGrp="1"/>
          </p:cNvSpPr>
          <p:nvPr>
            <p:ph type="subTitle" idx="10"/>
          </p:nvPr>
        </p:nvSpPr>
        <p:spPr/>
        <p:txBody>
          <a:bodyPr/>
          <a:lstStyle/>
          <a:p>
            <a:r>
              <a:rPr lang="fr-FR" dirty="0" smtClean="0"/>
              <a:t>Chaque mois un nouveau Module OBLIGATOIRE</a:t>
            </a:r>
            <a:endParaRPr lang="fr-FR" dirty="0"/>
          </a:p>
        </p:txBody>
      </p:sp>
    </p:spTree>
    <p:extLst>
      <p:ext uri="{BB962C8B-B14F-4D97-AF65-F5344CB8AC3E}">
        <p14:creationId xmlns:p14="http://schemas.microsoft.com/office/powerpoint/2010/main" val="16384229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1800" i="1" u="sng" dirty="0" smtClean="0">
                <a:solidFill>
                  <a:srgbClr val="002060"/>
                </a:solidFill>
              </a:rPr>
              <a:t>LEARN’IN PSA</a:t>
            </a:r>
            <a:endParaRPr lang="fr-FR" sz="1800" i="1" u="sng" dirty="0">
              <a:solidFill>
                <a:srgbClr val="002060"/>
              </a:solidFill>
            </a:endParaRPr>
          </a:p>
        </p:txBody>
      </p:sp>
      <p:pic>
        <p:nvPicPr>
          <p:cNvPr id="5" name="Espace réservé du contenu 4"/>
          <p:cNvPicPr>
            <a:picLocks noGrp="1" noChangeAspect="1"/>
          </p:cNvPicPr>
          <p:nvPr>
            <p:ph idx="1"/>
          </p:nvPr>
        </p:nvPicPr>
        <p:blipFill>
          <a:blip r:embed="rId2"/>
          <a:stretch>
            <a:fillRect/>
          </a:stretch>
        </p:blipFill>
        <p:spPr>
          <a:xfrm>
            <a:off x="1794783" y="964188"/>
            <a:ext cx="6451372" cy="3746500"/>
          </a:xfrm>
          <a:prstGeom prst="rect">
            <a:avLst/>
          </a:prstGeom>
        </p:spPr>
      </p:pic>
      <p:pic>
        <p:nvPicPr>
          <p:cNvPr id="6" name="Image 5"/>
          <p:cNvPicPr>
            <a:picLocks noChangeAspect="1"/>
          </p:cNvPicPr>
          <p:nvPr/>
        </p:nvPicPr>
        <p:blipFill>
          <a:blip r:embed="rId3"/>
          <a:stretch>
            <a:fillRect/>
          </a:stretch>
        </p:blipFill>
        <p:spPr>
          <a:xfrm>
            <a:off x="1912351" y="2106487"/>
            <a:ext cx="6216235" cy="548688"/>
          </a:xfrm>
          <a:prstGeom prst="rect">
            <a:avLst/>
          </a:prstGeom>
        </p:spPr>
      </p:pic>
      <p:pic>
        <p:nvPicPr>
          <p:cNvPr id="7" name="Image 6"/>
          <p:cNvPicPr>
            <a:picLocks noChangeAspect="1"/>
          </p:cNvPicPr>
          <p:nvPr/>
        </p:nvPicPr>
        <p:blipFill>
          <a:blip r:embed="rId4"/>
          <a:stretch>
            <a:fillRect/>
          </a:stretch>
        </p:blipFill>
        <p:spPr>
          <a:xfrm>
            <a:off x="4730175" y="3019701"/>
            <a:ext cx="4001843" cy="1817412"/>
          </a:xfrm>
          <a:prstGeom prst="rect">
            <a:avLst/>
          </a:prstGeom>
        </p:spPr>
      </p:pic>
    </p:spTree>
    <p:extLst>
      <p:ext uri="{BB962C8B-B14F-4D97-AF65-F5344CB8AC3E}">
        <p14:creationId xmlns:p14="http://schemas.microsoft.com/office/powerpoint/2010/main" val="19647080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1800" i="1" u="sng" dirty="0" smtClean="0">
                <a:solidFill>
                  <a:srgbClr val="002060"/>
                </a:solidFill>
              </a:rPr>
              <a:t>LEARN’IN PSA</a:t>
            </a:r>
            <a:endParaRPr lang="fr-FR" sz="1800" i="1" u="sng" dirty="0">
              <a:solidFill>
                <a:srgbClr val="002060"/>
              </a:solidFill>
            </a:endParaRPr>
          </a:p>
        </p:txBody>
      </p:sp>
      <p:pic>
        <p:nvPicPr>
          <p:cNvPr id="5" name="Espace réservé du contenu 4"/>
          <p:cNvPicPr>
            <a:picLocks noGrp="1" noChangeAspect="1"/>
          </p:cNvPicPr>
          <p:nvPr>
            <p:ph idx="1"/>
          </p:nvPr>
        </p:nvPicPr>
        <p:blipFill>
          <a:blip r:embed="rId2"/>
          <a:stretch>
            <a:fillRect/>
          </a:stretch>
        </p:blipFill>
        <p:spPr>
          <a:xfrm>
            <a:off x="1058228" y="657911"/>
            <a:ext cx="7923212" cy="3873895"/>
          </a:xfrm>
          <a:prstGeom prst="rect">
            <a:avLst/>
          </a:prstGeom>
        </p:spPr>
      </p:pic>
    </p:spTree>
    <p:extLst>
      <p:ext uri="{BB962C8B-B14F-4D97-AF65-F5344CB8AC3E}">
        <p14:creationId xmlns:p14="http://schemas.microsoft.com/office/powerpoint/2010/main" val="9741762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1800" i="1" u="sng" dirty="0" smtClean="0">
                <a:solidFill>
                  <a:srgbClr val="002060"/>
                </a:solidFill>
              </a:rPr>
              <a:t>UTILITY</a:t>
            </a:r>
            <a:endParaRPr lang="fr-FR" sz="1800" i="1" u="sng" dirty="0">
              <a:solidFill>
                <a:srgbClr val="002060"/>
              </a:solidFill>
            </a:endParaRPr>
          </a:p>
        </p:txBody>
      </p:sp>
      <p:sp>
        <p:nvSpPr>
          <p:cNvPr id="3" name="Espace réservé du contenu 2"/>
          <p:cNvSpPr>
            <a:spLocks noGrp="1"/>
          </p:cNvSpPr>
          <p:nvPr>
            <p:ph idx="1"/>
          </p:nvPr>
        </p:nvSpPr>
        <p:spPr>
          <a:xfrm>
            <a:off x="1059543" y="467834"/>
            <a:ext cx="7921897" cy="1032468"/>
          </a:xfrm>
        </p:spPr>
        <p:txBody>
          <a:bodyPr/>
          <a:lstStyle/>
          <a:p>
            <a:pPr marL="285750" indent="-285750">
              <a:buFontTx/>
              <a:buChar char="-"/>
            </a:pPr>
            <a:r>
              <a:rPr lang="fr-FR" dirty="0" smtClean="0">
                <a:solidFill>
                  <a:srgbClr val="27F968"/>
                </a:solidFill>
              </a:rPr>
              <a:t>Les Transfo Isothermes sur NEW PARTNER sont ouvertes</a:t>
            </a:r>
          </a:p>
          <a:p>
            <a:pPr marL="285750" indent="-285750">
              <a:buFontTx/>
              <a:buChar char="-"/>
            </a:pPr>
            <a:r>
              <a:rPr lang="fr-FR" dirty="0" smtClean="0"/>
              <a:t>L’accès au module Utility se fait par l’Extranet selon le chemin ci dessous</a:t>
            </a:r>
            <a:endParaRPr lang="fr-FR" dirty="0"/>
          </a:p>
        </p:txBody>
      </p:sp>
      <p:pic>
        <p:nvPicPr>
          <p:cNvPr id="5" name="Image 4"/>
          <p:cNvPicPr>
            <a:picLocks noChangeAspect="1"/>
          </p:cNvPicPr>
          <p:nvPr/>
        </p:nvPicPr>
        <p:blipFill>
          <a:blip r:embed="rId2"/>
          <a:stretch>
            <a:fillRect/>
          </a:stretch>
        </p:blipFill>
        <p:spPr>
          <a:xfrm>
            <a:off x="2211572" y="1373329"/>
            <a:ext cx="4834547" cy="3127519"/>
          </a:xfrm>
          <a:prstGeom prst="rect">
            <a:avLst/>
          </a:prstGeom>
        </p:spPr>
      </p:pic>
      <p:sp>
        <p:nvSpPr>
          <p:cNvPr id="6" name="Flèche droite 5"/>
          <p:cNvSpPr/>
          <p:nvPr/>
        </p:nvSpPr>
        <p:spPr>
          <a:xfrm>
            <a:off x="2158409" y="1818924"/>
            <a:ext cx="297712" cy="18075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Flèche droite 6"/>
          <p:cNvSpPr/>
          <p:nvPr/>
        </p:nvSpPr>
        <p:spPr>
          <a:xfrm>
            <a:off x="2147777" y="2402918"/>
            <a:ext cx="318976" cy="20201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Flèche droite 7"/>
          <p:cNvSpPr/>
          <p:nvPr/>
        </p:nvSpPr>
        <p:spPr>
          <a:xfrm>
            <a:off x="3583172" y="2725459"/>
            <a:ext cx="297712" cy="1794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7805465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u="sng" dirty="0" smtClean="0"/>
              <a:t>Préconisation Disponibilité </a:t>
            </a:r>
            <a:r>
              <a:rPr lang="fr-FR" dirty="0" smtClean="0"/>
              <a:t>: </a:t>
            </a:r>
            <a:r>
              <a:rPr lang="fr-FR" b="1" u="sng" dirty="0" smtClean="0">
                <a:solidFill>
                  <a:schemeClr val="accent1"/>
                </a:solidFill>
              </a:rPr>
              <a:t>Utilisez le fichier Stock Réseau non contremarqué et non le module Utility</a:t>
            </a:r>
            <a:endParaRPr lang="fr-FR" b="1" u="sng" dirty="0">
              <a:solidFill>
                <a:schemeClr val="accent1"/>
              </a:solidFill>
            </a:endParaRPr>
          </a:p>
        </p:txBody>
      </p:sp>
      <p:pic>
        <p:nvPicPr>
          <p:cNvPr id="5" name="Espace réservé du contenu 4"/>
          <p:cNvPicPr>
            <a:picLocks noGrp="1" noChangeAspect="1"/>
          </p:cNvPicPr>
          <p:nvPr>
            <p:ph idx="1"/>
          </p:nvPr>
        </p:nvPicPr>
        <p:blipFill>
          <a:blip r:embed="rId2"/>
          <a:stretch>
            <a:fillRect/>
          </a:stretch>
        </p:blipFill>
        <p:spPr>
          <a:xfrm>
            <a:off x="941388" y="477408"/>
            <a:ext cx="7923212" cy="1960203"/>
          </a:xfrm>
          <a:prstGeom prst="rect">
            <a:avLst/>
          </a:prstGeom>
        </p:spPr>
      </p:pic>
      <p:pic>
        <p:nvPicPr>
          <p:cNvPr id="6" name="Image 5"/>
          <p:cNvPicPr>
            <a:picLocks noChangeAspect="1"/>
          </p:cNvPicPr>
          <p:nvPr/>
        </p:nvPicPr>
        <p:blipFill>
          <a:blip r:embed="rId3"/>
          <a:stretch>
            <a:fillRect/>
          </a:stretch>
        </p:blipFill>
        <p:spPr>
          <a:xfrm>
            <a:off x="929341" y="1152682"/>
            <a:ext cx="8214659" cy="609653"/>
          </a:xfrm>
          <a:prstGeom prst="rect">
            <a:avLst/>
          </a:prstGeom>
        </p:spPr>
      </p:pic>
      <p:pic>
        <p:nvPicPr>
          <p:cNvPr id="7" name="Image 6"/>
          <p:cNvPicPr>
            <a:picLocks noChangeAspect="1"/>
          </p:cNvPicPr>
          <p:nvPr/>
        </p:nvPicPr>
        <p:blipFill>
          <a:blip r:embed="rId4"/>
          <a:stretch>
            <a:fillRect/>
          </a:stretch>
        </p:blipFill>
        <p:spPr>
          <a:xfrm>
            <a:off x="1214591" y="2094614"/>
            <a:ext cx="6565961" cy="3048886"/>
          </a:xfrm>
          <a:prstGeom prst="rect">
            <a:avLst/>
          </a:prstGeom>
        </p:spPr>
      </p:pic>
    </p:spTree>
    <p:extLst>
      <p:ext uri="{BB962C8B-B14F-4D97-AF65-F5344CB8AC3E}">
        <p14:creationId xmlns:p14="http://schemas.microsoft.com/office/powerpoint/2010/main" val="24905092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p:cNvPicPr>
            <a:picLocks noGrp="1" noChangeAspect="1"/>
          </p:cNvPicPr>
          <p:nvPr>
            <p:ph idx="1"/>
          </p:nvPr>
        </p:nvPicPr>
        <p:blipFill>
          <a:blip r:embed="rId2"/>
          <a:stretch>
            <a:fillRect/>
          </a:stretch>
        </p:blipFill>
        <p:spPr>
          <a:xfrm>
            <a:off x="1063929" y="242816"/>
            <a:ext cx="7923212" cy="2385158"/>
          </a:xfrm>
          <a:prstGeom prst="rect">
            <a:avLst/>
          </a:prstGeom>
        </p:spPr>
      </p:pic>
      <p:pic>
        <p:nvPicPr>
          <p:cNvPr id="6" name="Image 5"/>
          <p:cNvPicPr>
            <a:picLocks noChangeAspect="1"/>
          </p:cNvPicPr>
          <p:nvPr/>
        </p:nvPicPr>
        <p:blipFill>
          <a:blip r:embed="rId3"/>
          <a:stretch>
            <a:fillRect/>
          </a:stretch>
        </p:blipFill>
        <p:spPr>
          <a:xfrm>
            <a:off x="1063929" y="2371060"/>
            <a:ext cx="7197570" cy="2503820"/>
          </a:xfrm>
          <a:prstGeom prst="rect">
            <a:avLst/>
          </a:prstGeom>
        </p:spPr>
      </p:pic>
      <p:sp>
        <p:nvSpPr>
          <p:cNvPr id="7" name="Rectangle 6"/>
          <p:cNvSpPr/>
          <p:nvPr/>
        </p:nvSpPr>
        <p:spPr>
          <a:xfrm>
            <a:off x="1318438" y="1083654"/>
            <a:ext cx="5295014" cy="223284"/>
          </a:xfrm>
          <a:prstGeom prst="rect">
            <a:avLst/>
          </a:prstGeom>
          <a:noFill/>
          <a:ln w="28575">
            <a:solidFill>
              <a:srgbClr val="27F9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1366843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1800" i="1" u="sng" dirty="0" smtClean="0">
                <a:solidFill>
                  <a:srgbClr val="002060"/>
                </a:solidFill>
              </a:rPr>
              <a:t>LA LETTRE DU VU</a:t>
            </a:r>
            <a:endParaRPr lang="fr-FR" sz="1800" i="1" u="sng" dirty="0">
              <a:solidFill>
                <a:srgbClr val="002060"/>
              </a:solidFill>
            </a:endParaRPr>
          </a:p>
        </p:txBody>
      </p:sp>
      <p:sp>
        <p:nvSpPr>
          <p:cNvPr id="4" name="Sous-titre 3"/>
          <p:cNvSpPr>
            <a:spLocks noGrp="1"/>
          </p:cNvSpPr>
          <p:nvPr>
            <p:ph type="subTitle" idx="10"/>
          </p:nvPr>
        </p:nvSpPr>
        <p:spPr/>
        <p:txBody>
          <a:bodyPr/>
          <a:lstStyle/>
          <a:p>
            <a:r>
              <a:rPr lang="fr-FR" dirty="0" smtClean="0"/>
              <a:t>A lire mensuellement pour prendre connaissance des différentes infos </a:t>
            </a:r>
            <a:endParaRPr lang="fr-FR" dirty="0"/>
          </a:p>
        </p:txBody>
      </p:sp>
      <p:pic>
        <p:nvPicPr>
          <p:cNvPr id="13" name="Image 12"/>
          <p:cNvPicPr>
            <a:picLocks noChangeAspect="1"/>
          </p:cNvPicPr>
          <p:nvPr/>
        </p:nvPicPr>
        <p:blipFill>
          <a:blip r:embed="rId2"/>
          <a:stretch>
            <a:fillRect/>
          </a:stretch>
        </p:blipFill>
        <p:spPr>
          <a:xfrm>
            <a:off x="952312" y="658161"/>
            <a:ext cx="8029128" cy="4339141"/>
          </a:xfrm>
          <a:prstGeom prst="rect">
            <a:avLst/>
          </a:prstGeom>
        </p:spPr>
      </p:pic>
      <p:pic>
        <p:nvPicPr>
          <p:cNvPr id="14" name="Image 13"/>
          <p:cNvPicPr>
            <a:picLocks noChangeAspect="1"/>
          </p:cNvPicPr>
          <p:nvPr/>
        </p:nvPicPr>
        <p:blipFill>
          <a:blip r:embed="rId3"/>
          <a:stretch>
            <a:fillRect/>
          </a:stretch>
        </p:blipFill>
        <p:spPr>
          <a:xfrm>
            <a:off x="1449837" y="1146478"/>
            <a:ext cx="438950" cy="298730"/>
          </a:xfrm>
          <a:prstGeom prst="rect">
            <a:avLst/>
          </a:prstGeom>
        </p:spPr>
      </p:pic>
      <p:pic>
        <p:nvPicPr>
          <p:cNvPr id="15" name="Image 14"/>
          <p:cNvPicPr>
            <a:picLocks noChangeAspect="1"/>
          </p:cNvPicPr>
          <p:nvPr/>
        </p:nvPicPr>
        <p:blipFill>
          <a:blip r:embed="rId4"/>
          <a:stretch>
            <a:fillRect/>
          </a:stretch>
        </p:blipFill>
        <p:spPr>
          <a:xfrm>
            <a:off x="2669889" y="1494138"/>
            <a:ext cx="2017951" cy="390178"/>
          </a:xfrm>
          <a:prstGeom prst="rect">
            <a:avLst/>
          </a:prstGeom>
        </p:spPr>
      </p:pic>
      <p:pic>
        <p:nvPicPr>
          <p:cNvPr id="16" name="Image 15"/>
          <p:cNvPicPr>
            <a:picLocks noChangeAspect="1"/>
          </p:cNvPicPr>
          <p:nvPr/>
        </p:nvPicPr>
        <p:blipFill>
          <a:blip r:embed="rId5"/>
          <a:stretch>
            <a:fillRect/>
          </a:stretch>
        </p:blipFill>
        <p:spPr>
          <a:xfrm>
            <a:off x="1977569" y="1373923"/>
            <a:ext cx="609864" cy="315304"/>
          </a:xfrm>
          <a:prstGeom prst="rect">
            <a:avLst/>
          </a:prstGeom>
        </p:spPr>
      </p:pic>
      <p:pic>
        <p:nvPicPr>
          <p:cNvPr id="17" name="Image 16"/>
          <p:cNvPicPr>
            <a:picLocks noChangeAspect="1"/>
          </p:cNvPicPr>
          <p:nvPr/>
        </p:nvPicPr>
        <p:blipFill>
          <a:blip r:embed="rId6"/>
          <a:stretch>
            <a:fillRect/>
          </a:stretch>
        </p:blipFill>
        <p:spPr>
          <a:xfrm>
            <a:off x="1069186" y="1570344"/>
            <a:ext cx="908383" cy="237765"/>
          </a:xfrm>
          <a:prstGeom prst="rect">
            <a:avLst/>
          </a:prstGeom>
        </p:spPr>
      </p:pic>
      <p:pic>
        <p:nvPicPr>
          <p:cNvPr id="19" name="Image 18"/>
          <p:cNvPicPr>
            <a:picLocks noChangeAspect="1"/>
          </p:cNvPicPr>
          <p:nvPr/>
        </p:nvPicPr>
        <p:blipFill>
          <a:blip r:embed="rId7"/>
          <a:stretch>
            <a:fillRect/>
          </a:stretch>
        </p:blipFill>
        <p:spPr>
          <a:xfrm>
            <a:off x="1878683" y="1614264"/>
            <a:ext cx="890093" cy="188992"/>
          </a:xfrm>
          <a:prstGeom prst="rect">
            <a:avLst/>
          </a:prstGeom>
        </p:spPr>
      </p:pic>
      <p:pic>
        <p:nvPicPr>
          <p:cNvPr id="20" name="Image 19"/>
          <p:cNvPicPr>
            <a:picLocks noChangeAspect="1"/>
          </p:cNvPicPr>
          <p:nvPr/>
        </p:nvPicPr>
        <p:blipFill>
          <a:blip r:embed="rId8"/>
          <a:stretch>
            <a:fillRect/>
          </a:stretch>
        </p:blipFill>
        <p:spPr>
          <a:xfrm>
            <a:off x="1888787" y="1847176"/>
            <a:ext cx="1103472" cy="1207113"/>
          </a:xfrm>
          <a:prstGeom prst="rect">
            <a:avLst/>
          </a:prstGeom>
        </p:spPr>
      </p:pic>
    </p:spTree>
    <p:extLst>
      <p:ext uri="{BB962C8B-B14F-4D97-AF65-F5344CB8AC3E}">
        <p14:creationId xmlns:p14="http://schemas.microsoft.com/office/powerpoint/2010/main" val="11004052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1800" i="1" u="sng" dirty="0" smtClean="0">
                <a:solidFill>
                  <a:srgbClr val="002060"/>
                </a:solidFill>
              </a:rPr>
              <a:t>LES SITES B2B DE LA MARQUE et F2ML ACCESSIBLES AUX CLIENTS</a:t>
            </a:r>
            <a:endParaRPr lang="fr-FR" sz="1800" i="1" u="sng" dirty="0">
              <a:solidFill>
                <a:srgbClr val="002060"/>
              </a:solidFill>
            </a:endParaRPr>
          </a:p>
        </p:txBody>
      </p:sp>
      <p:pic>
        <p:nvPicPr>
          <p:cNvPr id="5" name="Espace réservé du contenu 4"/>
          <p:cNvPicPr>
            <a:picLocks noGrp="1" noChangeAspect="1"/>
          </p:cNvPicPr>
          <p:nvPr>
            <p:ph idx="1"/>
          </p:nvPr>
        </p:nvPicPr>
        <p:blipFill>
          <a:blip r:embed="rId2"/>
          <a:stretch>
            <a:fillRect/>
          </a:stretch>
        </p:blipFill>
        <p:spPr>
          <a:xfrm>
            <a:off x="1058228" y="2064234"/>
            <a:ext cx="7923212" cy="2713658"/>
          </a:xfrm>
          <a:prstGeom prst="rect">
            <a:avLst/>
          </a:prstGeom>
        </p:spPr>
      </p:pic>
      <p:pic>
        <p:nvPicPr>
          <p:cNvPr id="6" name="Image 5"/>
          <p:cNvPicPr>
            <a:picLocks noChangeAspect="1"/>
          </p:cNvPicPr>
          <p:nvPr/>
        </p:nvPicPr>
        <p:blipFill>
          <a:blip r:embed="rId3"/>
          <a:stretch>
            <a:fillRect/>
          </a:stretch>
        </p:blipFill>
        <p:spPr>
          <a:xfrm>
            <a:off x="1058228" y="818458"/>
            <a:ext cx="6145301" cy="4232008"/>
          </a:xfrm>
          <a:prstGeom prst="rect">
            <a:avLst/>
          </a:prstGeom>
        </p:spPr>
      </p:pic>
    </p:spTree>
    <p:extLst>
      <p:ext uri="{BB962C8B-B14F-4D97-AF65-F5344CB8AC3E}">
        <p14:creationId xmlns:p14="http://schemas.microsoft.com/office/powerpoint/2010/main" val="22811153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2"/>
          <a:stretch>
            <a:fillRect/>
          </a:stretch>
        </p:blipFill>
        <p:spPr>
          <a:xfrm>
            <a:off x="785660" y="9855"/>
            <a:ext cx="8358340" cy="499915"/>
          </a:xfrm>
          <a:prstGeom prst="rect">
            <a:avLst/>
          </a:prstGeom>
        </p:spPr>
      </p:pic>
      <p:pic>
        <p:nvPicPr>
          <p:cNvPr id="6" name="Espace réservé du contenu 5"/>
          <p:cNvPicPr>
            <a:picLocks noGrp="1" noChangeAspect="1"/>
          </p:cNvPicPr>
          <p:nvPr>
            <p:ph idx="1"/>
          </p:nvPr>
        </p:nvPicPr>
        <p:blipFill>
          <a:blip r:embed="rId3"/>
          <a:stretch>
            <a:fillRect/>
          </a:stretch>
        </p:blipFill>
        <p:spPr>
          <a:xfrm>
            <a:off x="1058863" y="509770"/>
            <a:ext cx="7923212" cy="2054873"/>
          </a:xfrm>
          <a:prstGeom prst="rect">
            <a:avLst/>
          </a:prstGeom>
        </p:spPr>
      </p:pic>
      <p:pic>
        <p:nvPicPr>
          <p:cNvPr id="7" name="Image 6"/>
          <p:cNvPicPr>
            <a:picLocks noChangeAspect="1"/>
          </p:cNvPicPr>
          <p:nvPr/>
        </p:nvPicPr>
        <p:blipFill>
          <a:blip r:embed="rId4"/>
          <a:stretch>
            <a:fillRect/>
          </a:stretch>
        </p:blipFill>
        <p:spPr>
          <a:xfrm>
            <a:off x="1058864" y="1882473"/>
            <a:ext cx="7266430" cy="2975316"/>
          </a:xfrm>
          <a:prstGeom prst="rect">
            <a:avLst/>
          </a:prstGeom>
        </p:spPr>
      </p:pic>
    </p:spTree>
    <p:extLst>
      <p:ext uri="{BB962C8B-B14F-4D97-AF65-F5344CB8AC3E}">
        <p14:creationId xmlns:p14="http://schemas.microsoft.com/office/powerpoint/2010/main" val="11117783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1800" i="1" u="sng" dirty="0" smtClean="0">
                <a:solidFill>
                  <a:srgbClr val="002060"/>
                </a:solidFill>
              </a:rPr>
              <a:t>RAPPELS DIVERS =&gt; </a:t>
            </a:r>
            <a:r>
              <a:rPr lang="fr-FR" sz="1800" i="1" u="sng" dirty="0" err="1" smtClean="0">
                <a:solidFill>
                  <a:srgbClr val="002060"/>
                </a:solidFill>
              </a:rPr>
              <a:t>Codif</a:t>
            </a:r>
            <a:r>
              <a:rPr lang="fr-FR" sz="1800" i="1" u="sng" dirty="0" smtClean="0">
                <a:solidFill>
                  <a:srgbClr val="002060"/>
                </a:solidFill>
              </a:rPr>
              <a:t> / </a:t>
            </a:r>
            <a:r>
              <a:rPr lang="fr-FR" sz="1800" i="1" u="sng" dirty="0" err="1" smtClean="0">
                <a:solidFill>
                  <a:srgbClr val="002060"/>
                </a:solidFill>
              </a:rPr>
              <a:t>Appro</a:t>
            </a:r>
            <a:r>
              <a:rPr lang="fr-FR" sz="1800" i="1" u="sng" dirty="0" smtClean="0">
                <a:solidFill>
                  <a:srgbClr val="002060"/>
                </a:solidFill>
              </a:rPr>
              <a:t> / Sollicitations</a:t>
            </a:r>
            <a:endParaRPr lang="fr-FR" sz="1800" i="1" u="sng" dirty="0">
              <a:solidFill>
                <a:srgbClr val="002060"/>
              </a:solidFill>
            </a:endParaRPr>
          </a:p>
        </p:txBody>
      </p:sp>
      <p:pic>
        <p:nvPicPr>
          <p:cNvPr id="5" name="Espace réservé du contenu 4"/>
          <p:cNvPicPr>
            <a:picLocks noGrp="1" noChangeAspect="1"/>
          </p:cNvPicPr>
          <p:nvPr>
            <p:ph idx="1"/>
          </p:nvPr>
        </p:nvPicPr>
        <p:blipFill>
          <a:blip r:embed="rId2"/>
          <a:stretch>
            <a:fillRect/>
          </a:stretch>
        </p:blipFill>
        <p:spPr>
          <a:xfrm>
            <a:off x="1058863" y="548544"/>
            <a:ext cx="7923212" cy="3269829"/>
          </a:xfrm>
          <a:prstGeom prst="rect">
            <a:avLst/>
          </a:prstGeom>
        </p:spPr>
      </p:pic>
      <p:pic>
        <p:nvPicPr>
          <p:cNvPr id="6" name="Image 5"/>
          <p:cNvPicPr>
            <a:picLocks noChangeAspect="1"/>
          </p:cNvPicPr>
          <p:nvPr/>
        </p:nvPicPr>
        <p:blipFill>
          <a:blip r:embed="rId3"/>
          <a:stretch>
            <a:fillRect/>
          </a:stretch>
        </p:blipFill>
        <p:spPr>
          <a:xfrm>
            <a:off x="1787189" y="3556290"/>
            <a:ext cx="7356812" cy="1327209"/>
          </a:xfrm>
          <a:prstGeom prst="rect">
            <a:avLst/>
          </a:prstGeom>
        </p:spPr>
      </p:pic>
    </p:spTree>
    <p:extLst>
      <p:ext uri="{BB962C8B-B14F-4D97-AF65-F5344CB8AC3E}">
        <p14:creationId xmlns:p14="http://schemas.microsoft.com/office/powerpoint/2010/main" val="12830015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1800" i="1" u="sng" dirty="0" smtClean="0">
                <a:solidFill>
                  <a:srgbClr val="002060"/>
                </a:solidFill>
              </a:rPr>
              <a:t>LES SITES B2B DE LA MARQUE ET F2ML ACCESSIBLES AUX CLIENTS</a:t>
            </a:r>
            <a:endParaRPr lang="fr-FR" sz="1800" i="1" u="sng" dirty="0">
              <a:solidFill>
                <a:srgbClr val="002060"/>
              </a:solidFill>
            </a:endParaRPr>
          </a:p>
        </p:txBody>
      </p:sp>
      <p:pic>
        <p:nvPicPr>
          <p:cNvPr id="5" name="Espace réservé du contenu 4"/>
          <p:cNvPicPr>
            <a:picLocks noGrp="1" noChangeAspect="1"/>
          </p:cNvPicPr>
          <p:nvPr>
            <p:ph idx="1"/>
          </p:nvPr>
        </p:nvPicPr>
        <p:blipFill>
          <a:blip r:embed="rId2"/>
          <a:stretch>
            <a:fillRect/>
          </a:stretch>
        </p:blipFill>
        <p:spPr>
          <a:xfrm>
            <a:off x="941388" y="361382"/>
            <a:ext cx="7923212" cy="2069854"/>
          </a:xfrm>
          <a:prstGeom prst="rect">
            <a:avLst/>
          </a:prstGeom>
        </p:spPr>
      </p:pic>
      <p:pic>
        <p:nvPicPr>
          <p:cNvPr id="6" name="Image 5"/>
          <p:cNvPicPr>
            <a:picLocks noChangeAspect="1"/>
          </p:cNvPicPr>
          <p:nvPr/>
        </p:nvPicPr>
        <p:blipFill>
          <a:blip r:embed="rId3"/>
          <a:stretch>
            <a:fillRect/>
          </a:stretch>
        </p:blipFill>
        <p:spPr>
          <a:xfrm>
            <a:off x="1313405" y="2102290"/>
            <a:ext cx="6517189" cy="3041210"/>
          </a:xfrm>
          <a:prstGeom prst="rect">
            <a:avLst/>
          </a:prstGeom>
        </p:spPr>
      </p:pic>
    </p:spTree>
    <p:extLst>
      <p:ext uri="{BB962C8B-B14F-4D97-AF65-F5344CB8AC3E}">
        <p14:creationId xmlns:p14="http://schemas.microsoft.com/office/powerpoint/2010/main" val="21865944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1800" i="1" u="sng" dirty="0" smtClean="0">
                <a:solidFill>
                  <a:srgbClr val="002060"/>
                </a:solidFill>
              </a:rPr>
              <a:t>Gamme PEUGEOT VP Equipée de BTA</a:t>
            </a:r>
            <a:endParaRPr lang="fr-FR" sz="1800" i="1" u="sng" dirty="0">
              <a:solidFill>
                <a:srgbClr val="002060"/>
              </a:solidFill>
            </a:endParaRPr>
          </a:p>
        </p:txBody>
      </p:sp>
      <p:pic>
        <p:nvPicPr>
          <p:cNvPr id="5" name="Espace réservé du contenu 4"/>
          <p:cNvPicPr>
            <a:picLocks noGrp="1" noChangeAspect="1"/>
          </p:cNvPicPr>
          <p:nvPr>
            <p:ph idx="1"/>
          </p:nvPr>
        </p:nvPicPr>
        <p:blipFill>
          <a:blip r:embed="rId2"/>
          <a:stretch>
            <a:fillRect/>
          </a:stretch>
        </p:blipFill>
        <p:spPr>
          <a:xfrm>
            <a:off x="961586" y="747920"/>
            <a:ext cx="7923212" cy="3478577"/>
          </a:xfrm>
          <a:prstGeom prst="rect">
            <a:avLst/>
          </a:prstGeom>
        </p:spPr>
      </p:pic>
    </p:spTree>
    <p:extLst>
      <p:ext uri="{BB962C8B-B14F-4D97-AF65-F5344CB8AC3E}">
        <p14:creationId xmlns:p14="http://schemas.microsoft.com/office/powerpoint/2010/main" val="5557503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1800" i="1" u="sng" dirty="0" smtClean="0">
                <a:solidFill>
                  <a:srgbClr val="002060"/>
                </a:solidFill>
              </a:rPr>
              <a:t>Gamme VU PEUGEOT Equipée de BTA</a:t>
            </a:r>
            <a:endParaRPr lang="fr-FR" sz="1800" i="1" u="sng" dirty="0">
              <a:solidFill>
                <a:srgbClr val="002060"/>
              </a:solidFill>
            </a:endParaRPr>
          </a:p>
        </p:txBody>
      </p:sp>
      <p:pic>
        <p:nvPicPr>
          <p:cNvPr id="5" name="Espace réservé du contenu 4"/>
          <p:cNvPicPr>
            <a:picLocks noGrp="1" noChangeAspect="1"/>
          </p:cNvPicPr>
          <p:nvPr>
            <p:ph idx="1"/>
          </p:nvPr>
        </p:nvPicPr>
        <p:blipFill>
          <a:blip r:embed="rId2"/>
          <a:stretch>
            <a:fillRect/>
          </a:stretch>
        </p:blipFill>
        <p:spPr>
          <a:xfrm>
            <a:off x="1365644" y="950702"/>
            <a:ext cx="5500305" cy="2820094"/>
          </a:xfrm>
          <a:prstGeom prst="rect">
            <a:avLst/>
          </a:prstGeom>
        </p:spPr>
      </p:pic>
    </p:spTree>
    <p:extLst>
      <p:ext uri="{BB962C8B-B14F-4D97-AF65-F5344CB8AC3E}">
        <p14:creationId xmlns:p14="http://schemas.microsoft.com/office/powerpoint/2010/main" val="36997641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972301" y="3952876"/>
            <a:ext cx="1428749" cy="819149"/>
          </a:xfrm>
        </p:spPr>
        <p:txBody>
          <a:bodyPr>
            <a:noAutofit/>
          </a:bodyPr>
          <a:lstStyle/>
          <a:p>
            <a:r>
              <a:rPr lang="fr-FR" sz="4400" dirty="0" smtClean="0"/>
              <a:t>FIN</a:t>
            </a:r>
            <a:endParaRPr lang="fr-FR" sz="4400" dirty="0"/>
          </a:p>
        </p:txBody>
      </p:sp>
    </p:spTree>
    <p:extLst>
      <p:ext uri="{BB962C8B-B14F-4D97-AF65-F5344CB8AC3E}">
        <p14:creationId xmlns:p14="http://schemas.microsoft.com/office/powerpoint/2010/main" val="26319483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1800" i="1" u="sng" dirty="0" smtClean="0">
                <a:solidFill>
                  <a:srgbClr val="002060"/>
                </a:solidFill>
              </a:rPr>
              <a:t>ANTICIPER LES COMMANDES DE DEMAIN</a:t>
            </a:r>
            <a:endParaRPr lang="fr-FR" sz="1800" i="1" u="sng" dirty="0">
              <a:solidFill>
                <a:srgbClr val="002060"/>
              </a:solidFill>
            </a:endParaRPr>
          </a:p>
        </p:txBody>
      </p:sp>
      <p:pic>
        <p:nvPicPr>
          <p:cNvPr id="5" name="Espace réservé du contenu 4"/>
          <p:cNvPicPr>
            <a:picLocks noGrp="1" noChangeAspect="1"/>
          </p:cNvPicPr>
          <p:nvPr>
            <p:ph idx="1"/>
          </p:nvPr>
        </p:nvPicPr>
        <p:blipFill>
          <a:blip r:embed="rId2"/>
          <a:stretch>
            <a:fillRect/>
          </a:stretch>
        </p:blipFill>
        <p:spPr>
          <a:xfrm>
            <a:off x="1058863" y="826572"/>
            <a:ext cx="7923212" cy="978723"/>
          </a:xfrm>
          <a:prstGeom prst="rect">
            <a:avLst/>
          </a:prstGeom>
        </p:spPr>
      </p:pic>
      <p:pic>
        <p:nvPicPr>
          <p:cNvPr id="6" name="Image 5"/>
          <p:cNvPicPr>
            <a:picLocks noChangeAspect="1"/>
          </p:cNvPicPr>
          <p:nvPr/>
        </p:nvPicPr>
        <p:blipFill>
          <a:blip r:embed="rId3"/>
          <a:stretch>
            <a:fillRect/>
          </a:stretch>
        </p:blipFill>
        <p:spPr>
          <a:xfrm>
            <a:off x="1058863" y="2114075"/>
            <a:ext cx="7832474" cy="2206943"/>
          </a:xfrm>
          <a:prstGeom prst="rect">
            <a:avLst/>
          </a:prstGeom>
        </p:spPr>
      </p:pic>
    </p:spTree>
    <p:extLst>
      <p:ext uri="{BB962C8B-B14F-4D97-AF65-F5344CB8AC3E}">
        <p14:creationId xmlns:p14="http://schemas.microsoft.com/office/powerpoint/2010/main" val="25797898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1800" i="1" u="sng" dirty="0" smtClean="0">
                <a:solidFill>
                  <a:srgbClr val="002060"/>
                </a:solidFill>
              </a:rPr>
              <a:t>FID ON LINE</a:t>
            </a:r>
            <a:endParaRPr lang="fr-FR" sz="1800" i="1" u="sng" dirty="0">
              <a:solidFill>
                <a:srgbClr val="002060"/>
              </a:solidFill>
            </a:endParaRPr>
          </a:p>
        </p:txBody>
      </p:sp>
      <p:pic>
        <p:nvPicPr>
          <p:cNvPr id="5" name="Espace réservé du contenu 4"/>
          <p:cNvPicPr>
            <a:picLocks noGrp="1" noChangeAspect="1"/>
          </p:cNvPicPr>
          <p:nvPr>
            <p:ph idx="1"/>
          </p:nvPr>
        </p:nvPicPr>
        <p:blipFill>
          <a:blip r:embed="rId2"/>
          <a:stretch>
            <a:fillRect/>
          </a:stretch>
        </p:blipFill>
        <p:spPr>
          <a:xfrm>
            <a:off x="1058863" y="902369"/>
            <a:ext cx="7923212" cy="3397252"/>
          </a:xfrm>
          <a:prstGeom prst="rect">
            <a:avLst/>
          </a:prstGeom>
        </p:spPr>
      </p:pic>
    </p:spTree>
    <p:extLst>
      <p:ext uri="{BB962C8B-B14F-4D97-AF65-F5344CB8AC3E}">
        <p14:creationId xmlns:p14="http://schemas.microsoft.com/office/powerpoint/2010/main" val="16740265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1800" i="1" u="sng" dirty="0" smtClean="0">
                <a:solidFill>
                  <a:srgbClr val="002060"/>
                </a:solidFill>
              </a:rPr>
              <a:t>VISUAL PROSPECT</a:t>
            </a:r>
            <a:endParaRPr lang="fr-FR" sz="1800" i="1" u="sng" dirty="0">
              <a:solidFill>
                <a:srgbClr val="002060"/>
              </a:solidFill>
            </a:endParaRPr>
          </a:p>
        </p:txBody>
      </p:sp>
      <p:pic>
        <p:nvPicPr>
          <p:cNvPr id="5" name="Espace réservé du contenu 4"/>
          <p:cNvPicPr>
            <a:picLocks noGrp="1" noChangeAspect="1"/>
          </p:cNvPicPr>
          <p:nvPr>
            <p:ph idx="1"/>
          </p:nvPr>
        </p:nvPicPr>
        <p:blipFill>
          <a:blip r:embed="rId2"/>
          <a:stretch>
            <a:fillRect/>
          </a:stretch>
        </p:blipFill>
        <p:spPr>
          <a:xfrm>
            <a:off x="1387812" y="1143000"/>
            <a:ext cx="7395241" cy="3735599"/>
          </a:xfrm>
          <a:prstGeom prst="rect">
            <a:avLst/>
          </a:prstGeom>
        </p:spPr>
      </p:pic>
    </p:spTree>
    <p:extLst>
      <p:ext uri="{BB962C8B-B14F-4D97-AF65-F5344CB8AC3E}">
        <p14:creationId xmlns:p14="http://schemas.microsoft.com/office/powerpoint/2010/main" val="30323505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p:cNvPicPr>
            <a:picLocks noGrp="1" noChangeAspect="1"/>
          </p:cNvPicPr>
          <p:nvPr>
            <p:ph idx="1"/>
          </p:nvPr>
        </p:nvPicPr>
        <p:blipFill>
          <a:blip r:embed="rId2"/>
          <a:stretch>
            <a:fillRect/>
          </a:stretch>
        </p:blipFill>
        <p:spPr>
          <a:xfrm>
            <a:off x="1347621" y="78697"/>
            <a:ext cx="7639968" cy="1364209"/>
          </a:xfrm>
          <a:prstGeom prst="rect">
            <a:avLst/>
          </a:prstGeom>
        </p:spPr>
      </p:pic>
      <p:pic>
        <p:nvPicPr>
          <p:cNvPr id="6" name="Image 5"/>
          <p:cNvPicPr>
            <a:picLocks noChangeAspect="1"/>
          </p:cNvPicPr>
          <p:nvPr/>
        </p:nvPicPr>
        <p:blipFill>
          <a:blip r:embed="rId3"/>
          <a:stretch>
            <a:fillRect/>
          </a:stretch>
        </p:blipFill>
        <p:spPr>
          <a:xfrm>
            <a:off x="1282923" y="1239253"/>
            <a:ext cx="7476066" cy="3669631"/>
          </a:xfrm>
          <a:prstGeom prst="rect">
            <a:avLst/>
          </a:prstGeom>
        </p:spPr>
      </p:pic>
      <p:cxnSp>
        <p:nvCxnSpPr>
          <p:cNvPr id="8" name="Connecteur droit avec flèche 7"/>
          <p:cNvCxnSpPr/>
          <p:nvPr/>
        </p:nvCxnSpPr>
        <p:spPr>
          <a:xfrm>
            <a:off x="2791326" y="1997242"/>
            <a:ext cx="104674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Connecteur droit avec flèche 10"/>
          <p:cNvCxnSpPr/>
          <p:nvPr/>
        </p:nvCxnSpPr>
        <p:spPr>
          <a:xfrm>
            <a:off x="5943600" y="4030579"/>
            <a:ext cx="51735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596878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p:cNvPicPr>
            <a:picLocks noGrp="1" noChangeAspect="1"/>
          </p:cNvPicPr>
          <p:nvPr>
            <p:ph idx="1"/>
          </p:nvPr>
        </p:nvPicPr>
        <p:blipFill>
          <a:blip r:embed="rId2"/>
          <a:stretch>
            <a:fillRect/>
          </a:stretch>
        </p:blipFill>
        <p:spPr>
          <a:xfrm>
            <a:off x="940343" y="718754"/>
            <a:ext cx="7923212" cy="2847348"/>
          </a:xfrm>
          <a:prstGeom prst="rect">
            <a:avLst/>
          </a:prstGeom>
        </p:spPr>
      </p:pic>
    </p:spTree>
    <p:extLst>
      <p:ext uri="{BB962C8B-B14F-4D97-AF65-F5344CB8AC3E}">
        <p14:creationId xmlns:p14="http://schemas.microsoft.com/office/powerpoint/2010/main" val="31298631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1800" i="1" u="sng" dirty="0" smtClean="0">
                <a:solidFill>
                  <a:srgbClr val="002060"/>
                </a:solidFill>
              </a:rPr>
              <a:t>Les INFOS importantes de Visual</a:t>
            </a:r>
            <a:endParaRPr lang="fr-FR" sz="1800" i="1" u="sng" dirty="0">
              <a:solidFill>
                <a:srgbClr val="002060"/>
              </a:solidFill>
            </a:endParaRPr>
          </a:p>
        </p:txBody>
      </p:sp>
      <p:pic>
        <p:nvPicPr>
          <p:cNvPr id="5" name="Espace réservé du contenu 4"/>
          <p:cNvPicPr>
            <a:picLocks noGrp="1" noChangeAspect="1"/>
          </p:cNvPicPr>
          <p:nvPr>
            <p:ph idx="1"/>
          </p:nvPr>
        </p:nvPicPr>
        <p:blipFill>
          <a:blip r:embed="rId2"/>
          <a:stretch>
            <a:fillRect/>
          </a:stretch>
        </p:blipFill>
        <p:spPr>
          <a:xfrm>
            <a:off x="941388" y="826823"/>
            <a:ext cx="7923212" cy="1627131"/>
          </a:xfrm>
          <a:prstGeom prst="rect">
            <a:avLst/>
          </a:prstGeom>
        </p:spPr>
      </p:pic>
      <p:pic>
        <p:nvPicPr>
          <p:cNvPr id="6" name="Image 5"/>
          <p:cNvPicPr>
            <a:picLocks noChangeAspect="1"/>
          </p:cNvPicPr>
          <p:nvPr/>
        </p:nvPicPr>
        <p:blipFill>
          <a:blip r:embed="rId3"/>
          <a:stretch>
            <a:fillRect/>
          </a:stretch>
        </p:blipFill>
        <p:spPr>
          <a:xfrm>
            <a:off x="941389" y="2866990"/>
            <a:ext cx="8040052" cy="1609483"/>
          </a:xfrm>
          <a:prstGeom prst="rect">
            <a:avLst/>
          </a:prstGeom>
        </p:spPr>
      </p:pic>
      <p:pic>
        <p:nvPicPr>
          <p:cNvPr id="7" name="Image 6"/>
          <p:cNvPicPr>
            <a:picLocks noChangeAspect="1"/>
          </p:cNvPicPr>
          <p:nvPr/>
        </p:nvPicPr>
        <p:blipFill>
          <a:blip r:embed="rId4"/>
          <a:stretch>
            <a:fillRect/>
          </a:stretch>
        </p:blipFill>
        <p:spPr>
          <a:xfrm>
            <a:off x="1525407" y="3244974"/>
            <a:ext cx="847417" cy="1219747"/>
          </a:xfrm>
          <a:prstGeom prst="rect">
            <a:avLst/>
          </a:prstGeom>
        </p:spPr>
      </p:pic>
      <p:pic>
        <p:nvPicPr>
          <p:cNvPr id="8" name="Image 7"/>
          <p:cNvPicPr>
            <a:picLocks noChangeAspect="1"/>
          </p:cNvPicPr>
          <p:nvPr/>
        </p:nvPicPr>
        <p:blipFill>
          <a:blip r:embed="rId5"/>
          <a:stretch>
            <a:fillRect/>
          </a:stretch>
        </p:blipFill>
        <p:spPr>
          <a:xfrm>
            <a:off x="4379959" y="3244974"/>
            <a:ext cx="384081" cy="1231499"/>
          </a:xfrm>
          <a:prstGeom prst="rect">
            <a:avLst/>
          </a:prstGeom>
        </p:spPr>
      </p:pic>
      <p:pic>
        <p:nvPicPr>
          <p:cNvPr id="9" name="Image 8"/>
          <p:cNvPicPr>
            <a:picLocks noChangeAspect="1"/>
          </p:cNvPicPr>
          <p:nvPr/>
        </p:nvPicPr>
        <p:blipFill>
          <a:blip r:embed="rId6"/>
          <a:stretch>
            <a:fillRect/>
          </a:stretch>
        </p:blipFill>
        <p:spPr>
          <a:xfrm>
            <a:off x="5628498" y="3244974"/>
            <a:ext cx="365792" cy="1261981"/>
          </a:xfrm>
          <a:prstGeom prst="rect">
            <a:avLst/>
          </a:prstGeom>
        </p:spPr>
      </p:pic>
      <p:pic>
        <p:nvPicPr>
          <p:cNvPr id="10" name="Image 9"/>
          <p:cNvPicPr>
            <a:picLocks noChangeAspect="1"/>
          </p:cNvPicPr>
          <p:nvPr/>
        </p:nvPicPr>
        <p:blipFill>
          <a:blip r:embed="rId7"/>
          <a:stretch>
            <a:fillRect/>
          </a:stretch>
        </p:blipFill>
        <p:spPr>
          <a:xfrm>
            <a:off x="7772400" y="3260214"/>
            <a:ext cx="649705" cy="1231499"/>
          </a:xfrm>
          <a:prstGeom prst="rect">
            <a:avLst/>
          </a:prstGeom>
        </p:spPr>
      </p:pic>
    </p:spTree>
    <p:extLst>
      <p:ext uri="{BB962C8B-B14F-4D97-AF65-F5344CB8AC3E}">
        <p14:creationId xmlns:p14="http://schemas.microsoft.com/office/powerpoint/2010/main" val="28580866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70560" y="0"/>
            <a:ext cx="8310880" cy="361382"/>
          </a:xfrm>
        </p:spPr>
        <p:txBody>
          <a:bodyPr>
            <a:normAutofit/>
          </a:bodyPr>
          <a:lstStyle/>
          <a:p>
            <a:r>
              <a:rPr lang="fr-FR" sz="1800" i="1" u="sng" dirty="0" smtClean="0">
                <a:solidFill>
                  <a:srgbClr val="002060"/>
                </a:solidFill>
              </a:rPr>
              <a:t>ANALYSE TCO PEUGEOT // Concurrence</a:t>
            </a:r>
            <a:endParaRPr lang="fr-FR" sz="1800" i="1" u="sng" dirty="0">
              <a:solidFill>
                <a:srgbClr val="002060"/>
              </a:solidFill>
            </a:endParaRPr>
          </a:p>
        </p:txBody>
      </p:sp>
      <p:pic>
        <p:nvPicPr>
          <p:cNvPr id="5" name="Espace réservé du contenu 4"/>
          <p:cNvPicPr>
            <a:picLocks noGrp="1" noChangeAspect="1"/>
          </p:cNvPicPr>
          <p:nvPr>
            <p:ph idx="1"/>
          </p:nvPr>
        </p:nvPicPr>
        <p:blipFill>
          <a:blip r:embed="rId2"/>
          <a:stretch>
            <a:fillRect/>
          </a:stretch>
        </p:blipFill>
        <p:spPr>
          <a:xfrm>
            <a:off x="1058228" y="782053"/>
            <a:ext cx="7923212" cy="3597442"/>
          </a:xfrm>
          <a:prstGeom prst="rect">
            <a:avLst/>
          </a:prstGeom>
        </p:spPr>
      </p:pic>
      <p:sp>
        <p:nvSpPr>
          <p:cNvPr id="6" name="Ellipse 5"/>
          <p:cNvSpPr/>
          <p:nvPr/>
        </p:nvSpPr>
        <p:spPr>
          <a:xfrm>
            <a:off x="7844589" y="3356811"/>
            <a:ext cx="481264" cy="204536"/>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Ellipse 6"/>
          <p:cNvSpPr/>
          <p:nvPr/>
        </p:nvSpPr>
        <p:spPr>
          <a:xfrm>
            <a:off x="6160168" y="1864895"/>
            <a:ext cx="806116" cy="433137"/>
          </a:xfrm>
          <a:prstGeom prst="ellipse">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4172750222"/>
      </p:ext>
    </p:extLst>
  </p:cSld>
  <p:clrMapOvr>
    <a:masterClrMapping/>
  </p:clrMapOvr>
</p:sld>
</file>

<file path=ppt/theme/theme1.xml><?xml version="1.0" encoding="utf-8"?>
<a:theme xmlns:a="http://schemas.openxmlformats.org/drawingml/2006/main" name="Thème Office">
  <a:themeElements>
    <a:clrScheme name="Peugeot">
      <a:dk1>
        <a:srgbClr val="000000"/>
      </a:dk1>
      <a:lt1>
        <a:srgbClr val="FFFFFF"/>
      </a:lt1>
      <a:dk2>
        <a:srgbClr val="5AB4FE"/>
      </a:dk2>
      <a:lt2>
        <a:srgbClr val="E7E6E6"/>
      </a:lt2>
      <a:accent1>
        <a:srgbClr val="E62230"/>
      </a:accent1>
      <a:accent2>
        <a:srgbClr val="FFC706"/>
      </a:accent2>
      <a:accent3>
        <a:srgbClr val="CEEC41"/>
      </a:accent3>
      <a:accent4>
        <a:srgbClr val="FF6400"/>
      </a:accent4>
      <a:accent5>
        <a:srgbClr val="5B9BD5"/>
      </a:accent5>
      <a:accent6>
        <a:srgbClr val="70AD47"/>
      </a:accent6>
      <a:hlink>
        <a:srgbClr val="0563C1"/>
      </a:hlink>
      <a:folHlink>
        <a:srgbClr val="954F72"/>
      </a:folHlink>
    </a:clrScheme>
    <a:fontScheme name="Thèm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lan Marketing 2018 MASTER" id="{9F407A59-6DCD-414C-8A4C-666F2FEB22EC}" vid="{84B9388E-D875-6440-AF0F-6908C3B6BA75}"/>
    </a:ext>
  </a:ext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Bureau">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Plan Marketing 2018 MASTER</Template>
  <TotalTime>3230</TotalTime>
  <Words>244</Words>
  <Application>Microsoft Office PowerPoint</Application>
  <PresentationFormat>Affichage à l'écran (16:9)</PresentationFormat>
  <Paragraphs>28</Paragraphs>
  <Slides>23</Slides>
  <Notes>0</Notes>
  <HiddenSlides>0</HiddenSlides>
  <MMClips>0</MMClips>
  <ScaleCrop>false</ScaleCrop>
  <HeadingPairs>
    <vt:vector size="6" baseType="variant">
      <vt:variant>
        <vt:lpstr>Polices utilisées</vt:lpstr>
      </vt:variant>
      <vt:variant>
        <vt:i4>7</vt:i4>
      </vt:variant>
      <vt:variant>
        <vt:lpstr>Thème</vt:lpstr>
      </vt:variant>
      <vt:variant>
        <vt:i4>1</vt:i4>
      </vt:variant>
      <vt:variant>
        <vt:lpstr>Titres des diapositives</vt:lpstr>
      </vt:variant>
      <vt:variant>
        <vt:i4>23</vt:i4>
      </vt:variant>
    </vt:vector>
  </HeadingPairs>
  <TitlesOfParts>
    <vt:vector size="31" baseType="lpstr">
      <vt:lpstr>Arial</vt:lpstr>
      <vt:lpstr>Calibri</vt:lpstr>
      <vt:lpstr>Courier New</vt:lpstr>
      <vt:lpstr>Peugeot</vt:lpstr>
      <vt:lpstr>Peugeot Courant</vt:lpstr>
      <vt:lpstr>Peugeot Expanded Extra Light</vt:lpstr>
      <vt:lpstr>Wingdings</vt:lpstr>
      <vt:lpstr>Thème Office</vt:lpstr>
      <vt:lpstr>Mémento B2B 2019</vt:lpstr>
      <vt:lpstr>RAPPELS DIVERS =&gt; Codif / Appro / Sollicitations</vt:lpstr>
      <vt:lpstr>ANTICIPER LES COMMANDES DE DEMAIN</vt:lpstr>
      <vt:lpstr>FID ON LINE</vt:lpstr>
      <vt:lpstr>VISUAL PROSPECT</vt:lpstr>
      <vt:lpstr>Présentation PowerPoint</vt:lpstr>
      <vt:lpstr>Présentation PowerPoint</vt:lpstr>
      <vt:lpstr>Les INFOS importantes de Visual</vt:lpstr>
      <vt:lpstr>ANALYSE TCO PEUGEOT // Concurrence</vt:lpstr>
      <vt:lpstr>Exemples Cout a l’Usage PEUGEOT // Concurrence</vt:lpstr>
      <vt:lpstr>FAD ELECTRIC QUEST</vt:lpstr>
      <vt:lpstr>LEARN’IN PSA</vt:lpstr>
      <vt:lpstr>LEARN’IN PSA</vt:lpstr>
      <vt:lpstr>UTILITY</vt:lpstr>
      <vt:lpstr>Préconisation Disponibilité : Utilisez le fichier Stock Réseau non contremarqué et non le module Utility</vt:lpstr>
      <vt:lpstr>Présentation PowerPoint</vt:lpstr>
      <vt:lpstr>LA LETTRE DU VU</vt:lpstr>
      <vt:lpstr>LES SITES B2B DE LA MARQUE et F2ML ACCESSIBLES AUX CLIENTS</vt:lpstr>
      <vt:lpstr>Présentation PowerPoint</vt:lpstr>
      <vt:lpstr>LES SITES B2B DE LA MARQUE ET F2ML ACCESSIBLES AUX CLIENTS</vt:lpstr>
      <vt:lpstr>Gamme PEUGEOT VP Equipée de BTA</vt:lpstr>
      <vt:lpstr>Gamme VU PEUGEOT Equipée de BTA</vt:lpstr>
      <vt:lpstr>FIN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TITRE</dc:title>
  <dc:creator>Mathieu LOVIE</dc:creator>
  <cp:lastModifiedBy>MATTHIEU MAGNIER - U307285</cp:lastModifiedBy>
  <cp:revision>79</cp:revision>
  <dcterms:created xsi:type="dcterms:W3CDTF">2018-10-19T12:26:51Z</dcterms:created>
  <dcterms:modified xsi:type="dcterms:W3CDTF">2019-01-30T08:35:41Z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sa_titre">
    <vt:lpwstr>PRESENTATION REUNION</vt:lpwstr>
  </property>
  <property fmtid="{D5CDD505-2E9C-101B-9397-08002B2CF9AE}" pid="3" name="psa_date_creation">
    <vt:lpwstr>10/01/2019 13:05</vt:lpwstr>
  </property>
  <property fmtid="{D5CDD505-2E9C-101B-9397-08002B2CF9AE}" pid="4" name="psa_date_modification">
    <vt:lpwstr>10/01/2019 13:05</vt:lpwstr>
  </property>
  <property fmtid="{D5CDD505-2E9C-101B-9397-08002B2CF9AE}" pid="5" name="psa_auteur">
    <vt:lpwstr>PHILIPPE STEPHANE - U078462  </vt:lpwstr>
  </property>
  <property fmtid="{D5CDD505-2E9C-101B-9397-08002B2CF9AE}" pid="6" name="psa_emetteur">
    <vt:lpwstr>PHILIPPE STEPHANE - U078462  </vt:lpwstr>
  </property>
  <property fmtid="{D5CDD505-2E9C-101B-9397-08002B2CF9AE}" pid="7" name="psa_version">
    <vt:lpwstr>0.1</vt:lpwstr>
  </property>
  <property fmtid="{D5CDD505-2E9C-101B-9397-08002B2CF9AE}" pid="8" name="psa_commentaire">
    <vt:lpwstr/>
  </property>
  <property fmtid="{D5CDD505-2E9C-101B-9397-08002B2CF9AE}" pid="9" name="psa_langue_principale">
    <vt:lpwstr>Français</vt:lpwstr>
  </property>
  <property fmtid="{D5CDD505-2E9C-101B-9397-08002B2CF9AE}" pid="10" name="psa_status">
    <vt:lpwstr>brouillon</vt:lpwstr>
  </property>
  <property fmtid="{D5CDD505-2E9C-101B-9397-08002B2CF9AE}" pid="11" name="psa_type_doc">
    <vt:lpwstr/>
  </property>
  <property fmtid="{D5CDD505-2E9C-101B-9397-08002B2CF9AE}" pid="12" name="psa_communaute">
    <vt:lpwstr>Métier Commerce Peugeot France</vt:lpwstr>
  </property>
  <property fmtid="{D5CDD505-2E9C-101B-9397-08002B2CF9AE}" pid="13" name="psa_niveau_confidentialite">
    <vt:lpwstr>C2 - Sensible PSA</vt:lpwstr>
  </property>
  <property fmtid="{D5CDD505-2E9C-101B-9397-08002B2CF9AE}" pid="14" name="psa_url_fiche">
    <vt:lpwstr>http://docinfogroupe.inetpsa.com/ead/doc/ref.01209_19_00126/v.0.1</vt:lpwstr>
  </property>
  <property fmtid="{D5CDD505-2E9C-101B-9397-08002B2CF9AE}" pid="15" name="psa_url_modification">
    <vt:lpwstr>http://docinfogroupe.inetpsa.com/ead/doc/modif/ref.01209_19_00126/fiche</vt:lpwstr>
  </property>
  <property fmtid="{D5CDD505-2E9C-101B-9397-08002B2CF9AE}" pid="16" name="psa_date_publication">
    <vt:lpwstr/>
  </property>
  <property fmtid="{D5CDD505-2E9C-101B-9397-08002B2CF9AE}" pid="17" name="psa_reference">
    <vt:lpwstr>01209_19_00126</vt:lpwstr>
  </property>
</Properties>
</file>