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sldIdLst>
    <p:sldId id="256" r:id="rId3"/>
    <p:sldId id="270" r:id="rId4"/>
    <p:sldId id="320" r:id="rId5"/>
    <p:sldId id="272" r:id="rId6"/>
    <p:sldId id="260" r:id="rId7"/>
    <p:sldId id="261" r:id="rId8"/>
    <p:sldId id="262" r:id="rId9"/>
    <p:sldId id="310" r:id="rId10"/>
    <p:sldId id="306" r:id="rId11"/>
    <p:sldId id="273" r:id="rId12"/>
    <p:sldId id="267" r:id="rId13"/>
    <p:sldId id="257" r:id="rId14"/>
    <p:sldId id="316" r:id="rId15"/>
    <p:sldId id="271" r:id="rId16"/>
    <p:sldId id="275" r:id="rId17"/>
    <p:sldId id="268" r:id="rId18"/>
    <p:sldId id="278" r:id="rId19"/>
    <p:sldId id="287" r:id="rId20"/>
    <p:sldId id="296" r:id="rId21"/>
    <p:sldId id="265" r:id="rId22"/>
    <p:sldId id="304" r:id="rId23"/>
    <p:sldId id="276" r:id="rId24"/>
    <p:sldId id="277" r:id="rId25"/>
    <p:sldId id="280" r:id="rId26"/>
    <p:sldId id="269" r:id="rId27"/>
    <p:sldId id="286" r:id="rId28"/>
    <p:sldId id="281" r:id="rId29"/>
    <p:sldId id="291" r:id="rId30"/>
    <p:sldId id="297" r:id="rId31"/>
    <p:sldId id="279" r:id="rId32"/>
    <p:sldId id="283" r:id="rId33"/>
    <p:sldId id="259" r:id="rId34"/>
    <p:sldId id="300" r:id="rId35"/>
    <p:sldId id="282" r:id="rId36"/>
    <p:sldId id="274" r:id="rId37"/>
    <p:sldId id="285" r:id="rId38"/>
    <p:sldId id="289" r:id="rId39"/>
    <p:sldId id="290" r:id="rId40"/>
    <p:sldId id="322" r:id="rId41"/>
    <p:sldId id="284" r:id="rId42"/>
    <p:sldId id="288" r:id="rId43"/>
    <p:sldId id="293" r:id="rId44"/>
    <p:sldId id="294" r:id="rId45"/>
    <p:sldId id="295" r:id="rId46"/>
    <p:sldId id="308" r:id="rId47"/>
    <p:sldId id="298" r:id="rId48"/>
    <p:sldId id="303" r:id="rId49"/>
    <p:sldId id="266" r:id="rId50"/>
    <p:sldId id="301" r:id="rId51"/>
    <p:sldId id="311" r:id="rId52"/>
    <p:sldId id="313" r:id="rId53"/>
    <p:sldId id="318" r:id="rId54"/>
    <p:sldId id="307" r:id="rId55"/>
    <p:sldId id="305" r:id="rId56"/>
    <p:sldId id="309" r:id="rId57"/>
    <p:sldId id="317" r:id="rId58"/>
    <p:sldId id="321" r:id="rId59"/>
    <p:sldId id="315" r:id="rId60"/>
    <p:sldId id="319" r:id="rId61"/>
    <p:sldId id="312" r:id="rId62"/>
  </p:sldIdLst>
  <p:sldSz cx="9906000" cy="6858000" type="A4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+7uQPtf0Osgqfc0bO+ZcQ==" hashData="tTf7ccII82kEgzzqzYBYfQ3yepfj8mgtlvJDsWbxxNJnNYabaElD6wLq+fBGYRDzMVk/cHCU0ugIBkxu8apmg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39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134" y="-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222885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41"/>
            <a:ext cx="652145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46"/>
            <a:ext cx="84201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CDEF2-8109-4FB9-9053-FFA789833248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F4621-5A5A-43C9-BAED-3E14D9783C5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962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6BD52-7EB0-458E-8D3F-C2D634BA0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5376E-2038-4EE7-9E66-8B0AB5966EFD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406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506" y="440692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4BE75-6DEC-4E37-A14A-B149D8624FE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F7559-00A8-49B1-81D6-7B88DDFDCC3C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6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35550" y="1600206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695AB-BF41-4992-96B2-73C890D391E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AD221-2147-4D8F-B127-8547C129048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591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E87A0-CAA9-46B3-8D92-04FCDD13B45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A62B9-D376-47ED-95DE-D884C32E579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8418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69106-FBE2-46DA-9104-12E48B8018A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30E71-720A-460C-95ED-F92E5B076D1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309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23F63-E35F-48B8-9CF9-43156301E5E7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40FA4-41D2-433E-83FC-24262E216A7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636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2972" y="27307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74DDF-A367-4634-9F75-4249931504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7CC76-1B58-4A26-91B9-0E6B339B69D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6841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99E7-1287-4A45-A45C-17F2D108D86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366EB-A9F9-4519-B61A-FA61A54DF91A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505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AE29D-F2AF-4F89-AA86-ABF09FCC0CA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D7DA9-686C-4828-896C-A2EAAF84DC5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8779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59"/>
            <a:ext cx="222885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59"/>
            <a:ext cx="652145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E778F-B65C-4D28-BC37-00BF72F79B3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324B9-6936-4DCC-9B04-D32B9EC4DEA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868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C23E9-048A-474B-8E7F-FBDEB1C9D09A}" type="datetimeFigureOut">
              <a:rPr lang="es-MX" smtClean="0"/>
              <a:t>13/08/2018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31E27-8C71-473E-B710-218F7CAB67F0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fr-FR" altLang="es-MX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texto del patrón</a:t>
            </a:r>
          </a:p>
          <a:p>
            <a:pPr lvl="1"/>
            <a:r>
              <a:rPr lang="es-ES" altLang="es-MX"/>
              <a:t>Segundo nivel</a:t>
            </a:r>
          </a:p>
          <a:p>
            <a:pPr lvl="2"/>
            <a:r>
              <a:rPr lang="es-ES" altLang="es-MX"/>
              <a:t>Tercer nivel</a:t>
            </a:r>
          </a:p>
          <a:p>
            <a:pPr lvl="3"/>
            <a:r>
              <a:rPr lang="es-ES" altLang="es-MX"/>
              <a:t>Cuarto nivel</a:t>
            </a:r>
          </a:p>
          <a:p>
            <a:pPr lvl="4"/>
            <a:r>
              <a:rPr lang="es-ES" altLang="es-MX"/>
              <a:t>Quinto nivel</a:t>
            </a:r>
            <a:endParaRPr lang="fr-FR" alt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BC2E33-3C03-4E36-B358-3BF1B1719E7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13/08/2018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17A2A6-C89B-402A-81FC-7E8E2F0D44D0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536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10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2504728" y="5949280"/>
            <a:ext cx="4929984" cy="1080120"/>
            <a:chOff x="2365651" y="1268760"/>
            <a:chExt cx="5772927" cy="1288512"/>
          </a:xfrm>
        </p:grpSpPr>
        <p:pic>
          <p:nvPicPr>
            <p:cNvPr id="1028" name="Picture 4" descr="C:\Users\ACER\Documents\MIS DOCUMENTS\TRABAJO PRESENTACIONES\TABASCO\Imagen368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400718" y="1271397"/>
              <a:ext cx="737860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 descr="C:\Users\ACER\Documents\MIS DOCUMENTS\TRABAJO PRESENTACIONES\TABASCO\Imagen363.jpg"/>
            <p:cNvPicPr>
              <a:picLocks noChangeAspect="1" noChangeArrowheads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65651" y="1268760"/>
              <a:ext cx="1073355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ACER\Documents\MIS DOCUMENTS\TRABAJO PRESENTACIONES\TABASCO\Imagen364.jpg"/>
            <p:cNvPicPr>
              <a:picLocks noChangeAspect="1" noChangeArrowheads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307378" y="1268760"/>
              <a:ext cx="878774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1" name="Picture 7" descr="C:\Users\ACER\Documents\MIS DOCUMENTS\TRABAJO PRESENTACIONES\TABASCO\Imagen365.jpg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171462" y="1268760"/>
              <a:ext cx="936765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C:\Users\ACER\Documents\MIS DOCUMENTS\TRABAJO PRESENTACIONES\TABASCO\Imagen366.jpg"/>
            <p:cNvPicPr>
              <a:picLocks noChangeAspect="1"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894477" y="1268760"/>
              <a:ext cx="930731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Users\ACER\Documents\MIS DOCUMENTS\TRABAJO PRESENTACIONES\TABASCO\Imagen367.jpg"/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740918" y="1268760"/>
              <a:ext cx="668855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6" descr="C:\Users\ACER\Documents\MIS DOCUMENTS\TRABAJO PRESENTACIONES\TABASCO\Imagen364.jpg"/>
            <p:cNvPicPr>
              <a:picLocks noChangeAspect="1" noChangeArrowheads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052305" y="1271397"/>
              <a:ext cx="908807" cy="1285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1" name="Picture 3" descr="C:\Users\ACER\Documents\MIS DOCUMENTS\TRABAJO PRESENTACIONES\TABASCO\Imagen347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2640" y="476672"/>
            <a:ext cx="6419850" cy="465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20552" y="0"/>
            <a:ext cx="43815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8545710" y="0"/>
            <a:ext cx="439738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648371" y="3966157"/>
            <a:ext cx="268054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4800" dirty="0">
                <a:solidFill>
                  <a:srgbClr val="00FFFF"/>
                </a:solidFill>
                <a:latin typeface="Arial Black" pitchFamily="34" charset="0"/>
              </a:rPr>
              <a:t>E</a:t>
            </a:r>
            <a:r>
              <a:rPr lang="es-MX" sz="4800" dirty="0">
                <a:solidFill>
                  <a:srgbClr val="FF0000"/>
                </a:solidFill>
                <a:latin typeface="Arial Black" pitchFamily="34" charset="0"/>
              </a:rPr>
              <a:t>s</a:t>
            </a:r>
            <a:r>
              <a:rPr lang="es-MX" sz="4800" dirty="0">
                <a:solidFill>
                  <a:srgbClr val="FFFF00"/>
                </a:solidFill>
                <a:latin typeface="Arial Black" pitchFamily="34" charset="0"/>
              </a:rPr>
              <a:t>t</a:t>
            </a:r>
            <a:r>
              <a:rPr lang="es-MX" sz="4800" dirty="0">
                <a:solidFill>
                  <a:srgbClr val="0070C0"/>
                </a:solidFill>
                <a:latin typeface="Arial Black" pitchFamily="34" charset="0"/>
              </a:rPr>
              <a:t>o</a:t>
            </a:r>
            <a:r>
              <a:rPr lang="es-MX" sz="4800" dirty="0">
                <a:solidFill>
                  <a:srgbClr val="00FFFF"/>
                </a:solidFill>
                <a:latin typeface="Arial Black" pitchFamily="34" charset="0"/>
              </a:rPr>
              <a:t> </a:t>
            </a:r>
            <a:r>
              <a:rPr lang="es-MX" sz="4800" dirty="0">
                <a:solidFill>
                  <a:srgbClr val="FF9900"/>
                </a:solidFill>
                <a:latin typeface="Arial Black" pitchFamily="34" charset="0"/>
              </a:rPr>
              <a:t>e</a:t>
            </a:r>
            <a:r>
              <a:rPr lang="es-MX" sz="4800" dirty="0">
                <a:solidFill>
                  <a:srgbClr val="00FF00"/>
                </a:solidFill>
                <a:latin typeface="Arial Black" pitchFamily="34" charset="0"/>
              </a:rPr>
              <a:t>s</a:t>
            </a:r>
            <a:endParaRPr lang="es-ES" sz="4800" dirty="0">
              <a:solidFill>
                <a:srgbClr val="00FF00"/>
              </a:solidFill>
              <a:latin typeface="Arial Black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216696" y="4964975"/>
            <a:ext cx="55088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dirty="0"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ill Sans Ultra Bold" panose="020B0A02020104020203" pitchFamily="34" charset="0"/>
              </a:rPr>
              <a:t>Tabasco </a:t>
            </a:r>
          </a:p>
        </p:txBody>
      </p:sp>
      <p:pic>
        <p:nvPicPr>
          <p:cNvPr id="15" name="Rám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:plus/>
        <p:sndAc>
          <p:stSnd loop="1">
            <p:snd r:embed="rId2" name="Dora_Mar_a_Amanecer_tabasque_o_m.wav"/>
          </p:stSnd>
        </p:sndAc>
      </p:transition>
    </mc:Choice>
    <mc:Fallback xmlns="">
      <p:transition spd="slow" advClick="0" advTm="8000">
        <p:plus/>
        <p:sndAc>
          <p:stSnd loop="1">
            <p:snd r:embed="rId13" name="Dora_Mar_a_Amanecer_tabasque_o_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MIS DOCUMENTS\TRABAJO PRESENTACIONES\TABASCO\Imagen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758" y="0"/>
            <a:ext cx="99870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pic>
        <p:nvPicPr>
          <p:cNvPr id="4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09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MIS DOCUMENTS\TRABAJO PRESENTACIONES\TABASCO\Imagen35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9925500" cy="687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75191" y="6567155"/>
            <a:ext cx="19303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2013 por </a:t>
            </a:r>
            <a:r>
              <a:rPr lang="es-MX" sz="1000" dirty="0" err="1">
                <a:solidFill>
                  <a:schemeClr val="bg1"/>
                </a:solidFill>
              </a:rPr>
              <a:t>rodfotografias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Amanecer de mi tierra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25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ER\Documents\MIS DOCUMENTS\TRABAJO PRESENTACIONES\TABASCO\Imagen2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1127" y="0"/>
            <a:ext cx="9972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Paisaje típico tabasqueño</a:t>
            </a:r>
          </a:p>
        </p:txBody>
      </p:sp>
      <p:pic>
        <p:nvPicPr>
          <p:cNvPr id="4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11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ER\Documents\MIS DOCUMENTS\TRABAJO PRESENTACIONES\TABASCO\Imagen1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840" y="0"/>
            <a:ext cx="99551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Pantanos de Centla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CER\Documents\MIS DOCUMENTS\TRABAJO PRESENTACIONES\TABASCO\Imagen10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096" y="0"/>
            <a:ext cx="10028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7946586" y="6495147"/>
            <a:ext cx="18549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2009 por Jaime Avalos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Zona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arqueologica</a:t>
            </a:r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 Moral-Reforma II</a:t>
            </a:r>
          </a:p>
        </p:txBody>
      </p:sp>
      <p:pic>
        <p:nvPicPr>
          <p:cNvPr id="7" name="Doplnok" descr="Mundo ma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964" y="485884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MIS DOCUMENTS\TRABAJO PRESENTACIONES\TABASCO\Imagen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371" y="0"/>
            <a:ext cx="99993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833320" y="6397467"/>
            <a:ext cx="1800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2011 </a:t>
            </a:r>
            <a:r>
              <a:rPr lang="es-MX" sz="1000" dirty="0" err="1">
                <a:solidFill>
                  <a:schemeClr val="bg1"/>
                </a:solidFill>
              </a:rPr>
              <a:t>by</a:t>
            </a:r>
            <a:r>
              <a:rPr lang="es-MX" sz="1000" dirty="0">
                <a:solidFill>
                  <a:schemeClr val="bg1"/>
                </a:solidFill>
              </a:rPr>
              <a:t> ~</a:t>
            </a:r>
            <a:r>
              <a:rPr lang="es-MX" sz="1000" dirty="0" err="1">
                <a:solidFill>
                  <a:schemeClr val="bg1"/>
                </a:solidFill>
              </a:rPr>
              <a:t>charlieest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Mujer Ceiba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ACER\Documents\MIS DOCUMENTS\TRABAJO PRESENTACIONES\TABASCO\Imagen3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2319" y="0"/>
            <a:ext cx="100706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8464" y="6495147"/>
            <a:ext cx="191430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rolando </a:t>
            </a:r>
            <a:r>
              <a:rPr lang="es-MX" sz="1000" dirty="0" err="1">
                <a:solidFill>
                  <a:schemeClr val="bg1"/>
                </a:solidFill>
              </a:rPr>
              <a:t>chdm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Selva  Tabasqueña y catarata</a:t>
            </a:r>
          </a:p>
        </p:txBody>
      </p:sp>
      <p:pic>
        <p:nvPicPr>
          <p:cNvPr id="5" name="Picture 2" descr="Resultado de imagen para colibris en chiapa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4808" y="2132856"/>
            <a:ext cx="1033478" cy="89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34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ACER\Documents\MIS DOCUMENTS\TRABAJO PRESENTACIONES\TABASCO\Imagen33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645" y="0"/>
            <a:ext cx="100040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>
            <a:spLocks noChangeArrowheads="1"/>
          </p:cNvSpPr>
          <p:nvPr/>
        </p:nvSpPr>
        <p:spPr bwMode="auto">
          <a:xfrm>
            <a:off x="5889105" y="6423139"/>
            <a:ext cx="192071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altLang="es-MX" sz="1000" dirty="0">
                <a:solidFill>
                  <a:schemeClr val="bg1"/>
                </a:solidFill>
              </a:rPr>
              <a:t> </a:t>
            </a:r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es-MX" altLang="es-MX" sz="1000" dirty="0">
                <a:solidFill>
                  <a:schemeClr val="bg1"/>
                </a:solidFill>
              </a:rPr>
              <a:t>2013 por </a:t>
            </a:r>
            <a:r>
              <a:rPr lang="es-MX" altLang="es-MX" sz="1000" dirty="0" err="1">
                <a:solidFill>
                  <a:schemeClr val="bg1"/>
                </a:solidFill>
              </a:rPr>
              <a:t>hermilofoto</a:t>
            </a:r>
            <a:endParaRPr lang="es-MX" altLang="es-MX" sz="100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Mujer   Tabasqueña</a:t>
            </a: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8382917" y="5055567"/>
            <a:ext cx="1177630" cy="523220"/>
          </a:xfrm>
          <a:prstGeom prst="rect">
            <a:avLst/>
          </a:prstGeom>
          <a:noFill/>
          <a:ln>
            <a:noFill/>
          </a:ln>
          <a:effectLst>
            <a:glow rad="254000">
              <a:schemeClr val="bg1">
                <a:lumMod val="65000"/>
                <a:alpha val="23000"/>
              </a:schemeClr>
            </a:glow>
            <a:outerShdw dist="35921" sx="1000" sy="1000" algn="ctr" rotWithShape="0">
              <a:schemeClr val="bg2"/>
            </a:outerShdw>
            <a:reflection stA="4300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800" dirty="0">
                <a:ln w="18415" cmpd="sng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Lalo </a:t>
            </a:r>
            <a:endParaRPr lang="es-ES" sz="2800" dirty="0">
              <a:ln w="18415" cmpd="sng">
                <a:solidFill>
                  <a:schemeClr val="bg2">
                    <a:lumMod val="25000"/>
                  </a:schemeClr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8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ocuments\MIS DOCUMENTS\TRABAJO PRESENTACIONES\TABASCO\Imagen2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9534" y="0"/>
            <a:ext cx="100553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pic>
        <p:nvPicPr>
          <p:cNvPr id="4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11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ER\Documents\MIS DOCUMENTS\TRABAJO PRESENTACIONES\TABASCO\Imagen28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1415" y="0"/>
            <a:ext cx="99888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28464" y="6423139"/>
            <a:ext cx="17796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 HR &amp; Oscar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Que bueno que regresaste……Tacotalpa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MIS DOCUMENTS\TRABAJO PRESENTACIONES\TABASCO\Imagen14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471" y="0"/>
            <a:ext cx="100014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Frontera  </a:t>
            </a:r>
          </a:p>
        </p:txBody>
      </p:sp>
      <p:pic>
        <p:nvPicPr>
          <p:cNvPr id="4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CER\Documents\MIS DOCUMENTS\TRABAJO PRESENTACIONES\TABASCO\Imagen33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5782" y="0"/>
            <a:ext cx="100359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Cenotes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Yaax</a:t>
            </a:r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 Ha y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Aktun</a:t>
            </a:r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 Ha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Tenosique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88504" y="6309320"/>
            <a:ext cx="1566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200" dirty="0" smtClean="0">
                <a:solidFill>
                  <a:srgbClr val="2E391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lalo2gu@Gmail.com</a:t>
            </a:r>
            <a:endParaRPr lang="es-MX" sz="1200" dirty="0">
              <a:solidFill>
                <a:srgbClr val="2E391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CER\Documents\MIS DOCUMENTS\TRABAJO PRESENTACIONES\TABASCO\Imagen3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622" y="0"/>
            <a:ext cx="100016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20552" y="6495147"/>
            <a:ext cx="32403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2013 De Hunter Plata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Ribera tabasqueña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34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CER\Documents\MIS DOCUMENTS\TRABAJO PRESENTACIONES\TABASCO\Imagen353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-13371"/>
            <a:ext cx="9913927" cy="6871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4 Rectángulo"/>
          <p:cNvSpPr>
            <a:spLocks noChangeArrowheads="1"/>
          </p:cNvSpPr>
          <p:nvPr/>
        </p:nvSpPr>
        <p:spPr bwMode="auto">
          <a:xfrm>
            <a:off x="7930556" y="6538554"/>
            <a:ext cx="184698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2010  </a:t>
            </a:r>
            <a:r>
              <a:rPr lang="es-MX" sz="1000" dirty="0">
                <a:solidFill>
                  <a:schemeClr val="bg1"/>
                </a:solidFill>
              </a:rPr>
              <a:t>por </a:t>
            </a:r>
            <a:r>
              <a:rPr lang="es-MX" sz="1000" dirty="0" err="1">
                <a:solidFill>
                  <a:schemeClr val="bg1"/>
                </a:solidFill>
              </a:rPr>
              <a:t>Hotu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 dirty="0" err="1">
                <a:solidFill>
                  <a:schemeClr val="bg1"/>
                </a:solidFill>
              </a:rPr>
              <a:t>Matua</a:t>
            </a:r>
            <a:endParaRPr lang="fr-FR" sz="1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8022877" y="3903439"/>
            <a:ext cx="1034579" cy="461665"/>
          </a:xfrm>
          <a:prstGeom prst="rect">
            <a:avLst/>
          </a:prstGeom>
          <a:noFill/>
          <a:ln>
            <a:noFill/>
          </a:ln>
          <a:effectLst>
            <a:glow rad="254000">
              <a:schemeClr val="bg1">
                <a:lumMod val="65000"/>
                <a:alpha val="23000"/>
              </a:schemeClr>
            </a:glow>
            <a:outerShdw dist="35921" sx="1000" sy="1000" algn="ctr" rotWithShape="0">
              <a:schemeClr val="bg2"/>
            </a:outerShdw>
            <a:reflection stA="4300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Lalo </a:t>
            </a:r>
            <a:endParaRPr lang="es-ES" sz="2400" dirty="0">
              <a:ln w="18415" cmpd="sng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6" name="Picture 2" descr="http://www.visitmexico.com/work/models/VisitMexico30/Template/3/8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9304" y="296862"/>
            <a:ext cx="1952625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56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ocuments\MIS DOCUMENTS\TRABAJO PRESENTACIONES\TABASCO\Imagen354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0749" y="0"/>
            <a:ext cx="99773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2480" y="6525344"/>
            <a:ext cx="212109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 por Carlos Villamayor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Puente Boca del Cerro</a:t>
            </a:r>
          </a:p>
        </p:txBody>
      </p:sp>
      <p:pic>
        <p:nvPicPr>
          <p:cNvPr id="6147" name="Picture 3" descr="Puente Boca del Cerro con Estrellas by Carlos Villamayor on 500px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03584" y="0"/>
            <a:ext cx="138906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9000">
        <p14:prism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65073" y="0"/>
            <a:ext cx="11236146" cy="6857999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algn="ctr"/>
            <a:r>
              <a:rPr lang="es-MX" sz="3200" i="1" dirty="0" smtClean="0">
                <a:solidFill>
                  <a:schemeClr val="bg1"/>
                </a:solidFill>
                <a:latin typeface="Freestyle Script" pitchFamily="66" charset="0"/>
              </a:rPr>
              <a:t>Mariposa Tecnicolor en Cárdenas, Tabasco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488504" y="4685074"/>
            <a:ext cx="893193" cy="400110"/>
          </a:xfrm>
          <a:prstGeom prst="rect">
            <a:avLst/>
          </a:prstGeom>
          <a:noFill/>
          <a:ln>
            <a:noFill/>
          </a:ln>
          <a:effectLst>
            <a:glow rad="254000">
              <a:schemeClr val="bg1">
                <a:lumMod val="65000"/>
                <a:alpha val="23000"/>
              </a:schemeClr>
            </a:glow>
            <a:outerShdw dist="35921" sx="1000" sy="1000" algn="ctr" rotWithShape="0">
              <a:schemeClr val="bg2"/>
            </a:outerShdw>
            <a:reflection stA="4300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000" dirty="0">
                <a:ln w="18415" cmpd="sng">
                  <a:solidFill>
                    <a:schemeClr val="accent5">
                      <a:lumMod val="20000"/>
                      <a:lumOff val="80000"/>
                    </a:schemeClr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Lalo </a:t>
            </a:r>
            <a:endParaRPr lang="es-ES" sz="2000" dirty="0">
              <a:ln w="18415" cmpd="sng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474810" y="6453336"/>
            <a:ext cx="2175596" cy="246221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es-MX" sz="1000" dirty="0" smtClean="0">
                <a:solidFill>
                  <a:schemeClr val="bg1"/>
                </a:solidFill>
              </a:rPr>
              <a:t>2011 </a:t>
            </a:r>
            <a:r>
              <a:rPr lang="es-MX" sz="1000" dirty="0">
                <a:solidFill>
                  <a:schemeClr val="bg1"/>
                </a:solidFill>
              </a:rPr>
              <a:t>por </a:t>
            </a:r>
            <a:r>
              <a:rPr lang="fr-FR" sz="1000" dirty="0" smtClean="0">
                <a:solidFill>
                  <a:schemeClr val="bg1"/>
                </a:solidFill>
                <a:latin typeface="Calibri" pitchFamily="34" charset="0"/>
              </a:rPr>
              <a:t>Jonathan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Quiroz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fr-FR" sz="1000" dirty="0" smtClean="0">
                <a:solidFill>
                  <a:schemeClr val="bg1"/>
                </a:solidFill>
                <a:latin typeface="Calibri" pitchFamily="34" charset="0"/>
              </a:rPr>
              <a:t>Á.</a:t>
            </a:r>
            <a:endParaRPr lang="fr-FR" sz="10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9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MIS DOCUMENTS\TRABAJO PRESENTACIONES\TABASCO\Imagen2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2630" y="0"/>
            <a:ext cx="100744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Los pantanos de Centla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5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ACER\Documents\MIS DOCUMENTS\TRABAJO PRESENTACIONES\TABASCO\Imagen35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82027" y="0"/>
            <a:ext cx="99966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 Sánchez Magallanes</a:t>
            </a:r>
          </a:p>
        </p:txBody>
      </p:sp>
      <p:pic>
        <p:nvPicPr>
          <p:cNvPr id="4" name="Picture 4" descr="http://www.skyscrapercity.com/images/smilies/h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9997" y="140897"/>
            <a:ext cx="238125" cy="276226"/>
          </a:xfrm>
          <a:prstGeom prst="rect">
            <a:avLst/>
          </a:prstGeom>
          <a:noFill/>
        </p:spPr>
      </p:pic>
      <p:pic>
        <p:nvPicPr>
          <p:cNvPr id="5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6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ER\Documents\MIS DOCUMENTS\TRABAJO PRESENTACIONES\TABASCO\Imagen7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87560" y="-99392"/>
            <a:ext cx="10011623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03183" y="6423139"/>
            <a:ext cx="1980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2012 por </a:t>
            </a:r>
            <a:r>
              <a:rPr lang="es-MX" sz="1000" dirty="0" err="1">
                <a:solidFill>
                  <a:schemeClr val="bg1"/>
                </a:solidFill>
              </a:rPr>
              <a:t>rodfotografias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smtClean="0">
                <a:solidFill>
                  <a:schemeClr val="bg1"/>
                </a:solidFill>
                <a:latin typeface="Freestyle Script" pitchFamily="66" charset="0"/>
              </a:rPr>
              <a:t>Cárdenas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ACER\Documents\MIS DOCUMENTS\TRABAJO PRESENTACIONES\TABASCO\Imagen33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11" y="0"/>
            <a:ext cx="995442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698501" y="6479758"/>
            <a:ext cx="17139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2012 por </a:t>
            </a:r>
            <a:r>
              <a:rPr lang="es-MX" sz="1000" dirty="0" err="1">
                <a:solidFill>
                  <a:schemeClr val="bg1"/>
                </a:solidFill>
              </a:rPr>
              <a:t>FrancoMa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Atardecer Laguna de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Chiltepec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49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CER\Documents\MIS DOCUMENTS\TRABAJO PRESENTACIONES\TABASCO\Imagen2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806" y="0"/>
            <a:ext cx="100312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Mural sobre la batalla de Centla y la conquista de Tabasco,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Paraiso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8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CER\Documents\MIS DOCUMENTS\TRABAJO PRESENTACIONES\TABASCO\Imagen2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272" y="-1"/>
            <a:ext cx="9974271" cy="685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8094885" y="6207695"/>
            <a:ext cx="1177630" cy="523220"/>
          </a:xfrm>
          <a:prstGeom prst="rect">
            <a:avLst/>
          </a:prstGeom>
          <a:noFill/>
          <a:ln>
            <a:noFill/>
          </a:ln>
          <a:effectLst>
            <a:glow rad="254000">
              <a:schemeClr val="bg1">
                <a:lumMod val="65000"/>
                <a:alpha val="23000"/>
              </a:schemeClr>
            </a:glow>
            <a:outerShdw dist="35921" sx="1000" sy="1000" algn="ctr" rotWithShape="0">
              <a:schemeClr val="bg2"/>
            </a:outerShdw>
            <a:reflection stA="4300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800" dirty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Lalo </a:t>
            </a:r>
            <a:endParaRPr lang="es-ES" sz="2800" dirty="0">
              <a:ln w="18415" cmpd="sng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7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CER\Documents\MIS DOCUMENTS\TRABAJO PRESENTACIONES\TABASCO\Imagen2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17590"/>
            <a:ext cx="9906000" cy="690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El cacao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617296" y="6495147"/>
            <a:ext cx="2130711" cy="24622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8022877" y="3903439"/>
            <a:ext cx="1034579" cy="461665"/>
          </a:xfrm>
          <a:prstGeom prst="rect">
            <a:avLst/>
          </a:prstGeom>
          <a:noFill/>
          <a:ln>
            <a:noFill/>
          </a:ln>
          <a:effectLst>
            <a:glow rad="254000">
              <a:schemeClr val="bg1">
                <a:lumMod val="65000"/>
                <a:alpha val="23000"/>
              </a:schemeClr>
            </a:glow>
            <a:outerShdw dist="35921" sx="1000" sy="1000" algn="ctr" rotWithShape="0">
              <a:schemeClr val="bg2"/>
            </a:outerShdw>
            <a:reflection stA="4300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ln w="18415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Lalo </a:t>
            </a:r>
            <a:endParaRPr lang="es-ES" sz="2400" dirty="0">
              <a:ln w="18415" cmpd="sng">
                <a:solidFill>
                  <a:schemeClr val="accent3">
                    <a:lumMod val="75000"/>
                  </a:schemeClr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5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ocuments\MIS DOCUMENTS\TRABAJO PRESENTACIONES\TABASCO\Imagen1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064" y="0"/>
            <a:ext cx="99509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542756" y="6487452"/>
            <a:ext cx="216277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50" dirty="0" err="1">
                <a:solidFill>
                  <a:schemeClr val="bg1"/>
                </a:solidFill>
              </a:rPr>
              <a:t>Photo</a:t>
            </a:r>
            <a:r>
              <a:rPr lang="es-MX" sz="1050" dirty="0">
                <a:solidFill>
                  <a:schemeClr val="bg1"/>
                </a:solidFill>
              </a:rPr>
              <a:t>  © 2008 por </a:t>
            </a:r>
            <a:r>
              <a:rPr lang="es-MX" sz="1050" dirty="0" err="1">
                <a:solidFill>
                  <a:schemeClr val="bg1"/>
                </a:solidFill>
              </a:rPr>
              <a:t>gutierrez_galeno</a:t>
            </a:r>
            <a:endParaRPr lang="es-MX" sz="105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Iglesia de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Nacajuca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16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CER\Documents\MIS DOCUMENTS\TRABAJO PRESENTACIONES\TABASCO\Imagen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426" y="0"/>
            <a:ext cx="99900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718833" y="6495147"/>
            <a:ext cx="2130711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CER\Documents\MIS DOCUMENTS\TRABAJO PRESENTACIONES\TABASCO\Imagen2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0132" y="0"/>
            <a:ext cx="100975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Pantano de Centla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718833" y="6495147"/>
            <a:ext cx="2130711" cy="246221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-159568" y="-2705"/>
            <a:ext cx="10297144" cy="6864763"/>
            <a:chOff x="-159568" y="-2705"/>
            <a:chExt cx="10297144" cy="6864763"/>
          </a:xfrm>
        </p:grpSpPr>
        <p:pic>
          <p:nvPicPr>
            <p:cNvPr id="1027" name="Picture 3" descr="Tabasco by Saira Martínez on 500px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9568" y="-2705"/>
              <a:ext cx="10297144" cy="68647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ángulo 6"/>
            <p:cNvSpPr/>
            <p:nvPr/>
          </p:nvSpPr>
          <p:spPr>
            <a:xfrm>
              <a:off x="7113240" y="6351131"/>
              <a:ext cx="2497077" cy="246221"/>
            </a:xfrm>
            <a:prstGeom prst="rect">
              <a:avLst/>
            </a:prstGeom>
            <a:solidFill>
              <a:srgbClr val="2E3917"/>
            </a:solidFill>
          </p:spPr>
          <p:txBody>
            <a:bodyPr wrap="square">
              <a:spAutoFit/>
            </a:bodyPr>
            <a:lstStyle/>
            <a:p>
              <a:r>
                <a:rPr lang="es-MX" sz="1000" dirty="0" err="1">
                  <a:solidFill>
                    <a:schemeClr val="bg1"/>
                  </a:solidFill>
                </a:rPr>
                <a:t>Photo</a:t>
              </a:r>
              <a:r>
                <a:rPr lang="es-MX" sz="1000" dirty="0">
                  <a:solidFill>
                    <a:schemeClr val="bg1"/>
                  </a:solidFill>
                </a:rPr>
                <a:t>  © </a:t>
              </a:r>
              <a:r>
                <a:rPr lang="es-MX" sz="1000" dirty="0" smtClean="0">
                  <a:solidFill>
                    <a:schemeClr val="bg1"/>
                  </a:solidFill>
                </a:rPr>
                <a:t>2016 por </a:t>
              </a:r>
              <a:r>
                <a:rPr lang="es-MX" sz="1000" dirty="0" err="1" smtClean="0">
                  <a:solidFill>
                    <a:schemeClr val="bg1"/>
                  </a:solidFill>
                </a:rPr>
                <a:t>Saira</a:t>
              </a:r>
              <a:r>
                <a:rPr lang="es-MX" sz="1000" dirty="0" smtClean="0">
                  <a:solidFill>
                    <a:schemeClr val="bg1"/>
                  </a:solidFill>
                </a:rPr>
                <a:t> </a:t>
              </a:r>
              <a:r>
                <a:rPr lang="es-MX" sz="1000" dirty="0">
                  <a:solidFill>
                    <a:schemeClr val="bg1"/>
                  </a:solidFill>
                </a:rPr>
                <a:t>Martínez </a:t>
              </a:r>
              <a:r>
                <a:rPr lang="es-MX" sz="1000" dirty="0" smtClean="0">
                  <a:solidFill>
                    <a:schemeClr val="bg1"/>
                  </a:solidFill>
                </a:rPr>
                <a:t>en 500px</a:t>
              </a:r>
              <a:endParaRPr lang="es-MX" sz="10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1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CER\Documents\MIS DOCUMENTS\TRABAJO PRESENTACIONES\TABASCO\Imagen2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9568" y="0"/>
            <a:ext cx="100833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Blusas</a:t>
            </a:r>
          </a:p>
        </p:txBody>
      </p:sp>
      <p:pic>
        <p:nvPicPr>
          <p:cNvPr id="4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89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CER\Documents\MIS DOCUMENTS\TRABAJO PRESENTACIONES\TABASCO\Imagen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5106" y="0"/>
            <a:ext cx="100879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236902" y="6381330"/>
            <a:ext cx="23966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200" dirty="0" err="1">
                <a:solidFill>
                  <a:schemeClr val="bg1"/>
                </a:solidFill>
              </a:rPr>
              <a:t>Photo</a:t>
            </a:r>
            <a:r>
              <a:rPr lang="es-MX" sz="1200" dirty="0">
                <a:solidFill>
                  <a:schemeClr val="bg1"/>
                </a:solidFill>
              </a:rPr>
              <a:t>  © 2012 por Ricardo Palma.1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Atardecer en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Nacajuca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7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CER\Documents\MIS DOCUMENTS\TRABAJO PRESENTACIONES\TABASCO\Imagen35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0681" y="0"/>
            <a:ext cx="99449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Parque Independencia de Cárdenas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28464" y="6525344"/>
            <a:ext cx="1800200" cy="24622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2009 por </a:t>
            </a:r>
            <a:r>
              <a:rPr lang="es-MX" sz="1000" dirty="0" err="1">
                <a:solidFill>
                  <a:schemeClr val="bg1"/>
                </a:solidFill>
              </a:rPr>
              <a:t>tonycuan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://www.visitmexico.com/work/models/VisitMexico30/Template/3/8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73280" y="404664"/>
            <a:ext cx="1952625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00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CER\Documents\MIS DOCUMENTS\TRABAJO PRESENTACIONES\TABASCO\Imagen2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136" y="0"/>
            <a:ext cx="9956135" cy="686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smtClean="0">
                <a:solidFill>
                  <a:schemeClr val="bg1"/>
                </a:solidFill>
                <a:latin typeface="Freestyle Script" pitchFamily="66" charset="0"/>
              </a:rPr>
              <a:t>Reserva </a:t>
            </a:r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ecológica de Villa Luz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257256" y="6495147"/>
            <a:ext cx="213071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5123" name="Picture 3" descr="Cascadas Villa Luz. by Carlos Villamayor on 500p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33874" y="0"/>
            <a:ext cx="14539873" cy="686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4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>
        <p14:doors dir="ver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ocuments\MIS DOCUMENTS\TRABAJO PRESENTACIONES\TABASCO\Imagen14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5552" y="-34735"/>
            <a:ext cx="10088852" cy="689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84311" y="6495147"/>
            <a:ext cx="18678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Chica Bambú</a:t>
            </a: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8814965" y="4983559"/>
            <a:ext cx="1034579" cy="461665"/>
          </a:xfrm>
          <a:prstGeom prst="rect">
            <a:avLst/>
          </a:prstGeom>
          <a:noFill/>
          <a:ln>
            <a:noFill/>
          </a:ln>
          <a:effectLst>
            <a:glow rad="254000">
              <a:schemeClr val="bg1">
                <a:lumMod val="65000"/>
                <a:alpha val="23000"/>
              </a:schemeClr>
            </a:glow>
            <a:outerShdw dist="35921" sx="1000" sy="1000" algn="ctr" rotWithShape="0">
              <a:schemeClr val="bg2"/>
            </a:outerShdw>
            <a:reflection stA="4300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ln w="1841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Lalo </a:t>
            </a:r>
            <a:endParaRPr lang="es-ES" sz="2400" dirty="0">
              <a:ln w="18415" cmpd="sng">
                <a:solidFill>
                  <a:schemeClr val="accent6">
                    <a:lumMod val="75000"/>
                  </a:schemeClr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Frontera  </a:t>
            </a:r>
          </a:p>
        </p:txBody>
      </p:sp>
      <p:pic>
        <p:nvPicPr>
          <p:cNvPr id="7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ACER\Documents\MIS DOCUMENTS\TRABAJO PRESENTACIONES\TABASCO\Imagen3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3800" y="0"/>
            <a:ext cx="99959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7113240" y="6487851"/>
            <a:ext cx="1829027" cy="23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38088" rIns="0" bIns="38088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2011 por Jaime Avalos</a:t>
            </a:r>
            <a:endParaRPr kumimoji="0" lang="es-MX" altLang="es-MX" sz="1000" b="0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Olmeca </a:t>
            </a:r>
          </a:p>
        </p:txBody>
      </p:sp>
      <p:pic>
        <p:nvPicPr>
          <p:cNvPr id="5" name="Picture 2" descr="Resultado de imagen para colibris en chiapa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1452" y="1124744"/>
            <a:ext cx="822028" cy="58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www.visitmexico.com/sites/default/files/styles/extralarge/public/field/image/2017/02/actividades-principales_tabasco_villahermosa_pasea-entre-cabezas-olmecas-en-la-venta_01.jpg?itok=cdgTmh9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87560" y="-62322"/>
            <a:ext cx="10153129" cy="692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73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6000">
        <p14:prism isContent="1" isInverted="1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CER\Documents\MIS DOCUMENTS\TRABAJO PRESENTACIONES\TABASCO\Imagen21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51856" y="0"/>
            <a:ext cx="9964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617296" y="6495147"/>
            <a:ext cx="213071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9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ER\Documents\MIS DOCUMENTS\TRABAJO PRESENTACIONES\TABASCO\Imagen20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62783" y="0"/>
            <a:ext cx="1003867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Comalcalco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03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CER\Documents\MIS DOCUMENTS\TRABAJO PRESENTACIONES\TABASCO\Imagen2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517" y="0"/>
            <a:ext cx="1000551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4 Rectángulo"/>
          <p:cNvSpPr>
            <a:spLocks noChangeArrowheads="1"/>
          </p:cNvSpPr>
          <p:nvPr/>
        </p:nvSpPr>
        <p:spPr bwMode="auto">
          <a:xfrm>
            <a:off x="7718833" y="6495147"/>
            <a:ext cx="213071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Villahermosa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90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ocuments\MIS DOCUMENTS\TRABAJO PRESENTACIONES\TABASCO\Imagen23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6252" y="0"/>
            <a:ext cx="1012803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Reseva</a:t>
            </a:r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 ecológica de Villa Luz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8193360" y="6381328"/>
            <a:ext cx="1566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lalo2gu@Gmail.com</a:t>
            </a: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61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ER\Documents\MIS DOCUMENTS\TRABAJO PRESENTACIONES\TABASCO\Imagen2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278" y="0"/>
            <a:ext cx="100700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>
            <a:spLocks noChangeArrowheads="1"/>
          </p:cNvSpPr>
          <p:nvPr/>
        </p:nvSpPr>
        <p:spPr bwMode="auto">
          <a:xfrm>
            <a:off x="97714" y="6495147"/>
            <a:ext cx="183095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2011 por </a:t>
            </a:r>
            <a:r>
              <a:rPr lang="es-MX" sz="1000" dirty="0" err="1">
                <a:solidFill>
                  <a:schemeClr val="bg1"/>
                </a:solidFill>
              </a:rPr>
              <a:t>jaime</a:t>
            </a:r>
            <a:r>
              <a:rPr lang="es-MX" sz="1000" dirty="0">
                <a:solidFill>
                  <a:schemeClr val="bg1"/>
                </a:solidFill>
              </a:rPr>
              <a:t> avalos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El pajaral en la Villa Sánchez Magallanes, Cárdenas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  <p:sndAc>
          <p:stSnd>
            <p:snd r:embed="rId2" name="La_Voz_De_Los_Chontales_El_Tabasque_o_.wav"/>
          </p:stSnd>
        </p:sndAc>
      </p:transition>
    </mc:Choice>
    <mc:Fallback xmlns="">
      <p:transition spd="slow" advClick="0" advTm="5000">
        <p:fade/>
        <p:sndAc>
          <p:stSnd>
            <p:snd r:embed="rId5" name="La_Voz_De_Los_Chontales_El_Tabasque_o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CER\Documents\MIS DOCUMENTS\TRABAJO PRESENTACIONES\TABASCO\Imagen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961" y="0"/>
            <a:ext cx="994822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401272" y="6495147"/>
            <a:ext cx="23762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es-MX" sz="1000" dirty="0" err="1">
                <a:solidFill>
                  <a:schemeClr val="bg1"/>
                </a:solidFill>
              </a:rPr>
              <a:t>Nikkodemo</a:t>
            </a:r>
            <a:r>
              <a:rPr lang="es-MX" sz="1000" dirty="0">
                <a:solidFill>
                  <a:schemeClr val="bg1"/>
                </a:solidFill>
              </a:rPr>
              <a:t> Calmantes Montes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La Iglesia de San Francisco de Asís de Jalpa de Méndez 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62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CER\Documents\MIS DOCUMENTS\TRABAJO PRESENTACIONES\TABASCO\Imagen2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06" y="0"/>
            <a:ext cx="99222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Atardecer en el Edén 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718833" y="6495147"/>
            <a:ext cx="213071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JETOVAR de </a:t>
            </a:r>
            <a:r>
              <a:rPr lang="fr-FR" sz="1000" dirty="0" err="1">
                <a:solidFill>
                  <a:schemeClr val="bg1"/>
                </a:solidFill>
                <a:latin typeface="Calibri" pitchFamily="34" charset="0"/>
              </a:rPr>
              <a:t>flickr</a:t>
            </a:r>
            <a:r>
              <a:rPr lang="fr-FR" sz="1000" dirty="0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7170" name="Picture 2" descr="https://coyotitos.com/wp-content/uploads/2015/04/turismo-villahermosa-tabas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729" y="-615702"/>
            <a:ext cx="10001448" cy="750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2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7000">
        <p14:prism isContent="1" isInverted="1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ER\Documents\MIS DOCUMENTS\TRABAJO PRESENTACIONES\TABASCO\Imagen22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1818" y="0"/>
            <a:ext cx="9957818" cy="688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Zona arqueológica de Reforma,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Balancán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Picture 2" descr="Resultado de imagen para colibris en chiapa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5408" y="1340768"/>
            <a:ext cx="1156250" cy="115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964" y="485884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4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CER\Documents\MIS DOCUMENTS\TRABAJO PRESENTACIONES\TABASCO\Imagen359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8089"/>
            <a:ext cx="9925074" cy="686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904781" y="6453336"/>
            <a:ext cx="19447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2008 por Mianaghe-002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Amaneciendo 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9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ER\Documents\MIS DOCUMENTS\TRABAJO PRESENTACIONES\TABASCO\Imagen1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501" y="0"/>
            <a:ext cx="998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151770" y="6495147"/>
            <a:ext cx="16257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por </a:t>
            </a:r>
            <a:r>
              <a:rPr lang="es-MX" sz="1000" dirty="0" err="1">
                <a:solidFill>
                  <a:schemeClr val="bg1"/>
                </a:solidFill>
              </a:rPr>
              <a:t>Chaneks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En busca de la orilla -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Jonuta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4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ntrzacatecas.com/content/uploads/2017/06/INCENTIVOS-TAB-2-10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32"/>
            <a:ext cx="11433720" cy="686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0" y="5517232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smtClean="0">
                <a:solidFill>
                  <a:schemeClr val="bg1"/>
                </a:solidFill>
                <a:latin typeface="Freestyle Script" pitchFamily="66" charset="0"/>
              </a:rPr>
              <a:t>Villahermosa Tabasco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1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57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ACER\Documents\MIS DOCUMENTS\TRABAJO PRESENTACIONES\TABASCO\Imagen32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6718" y="0"/>
            <a:ext cx="101178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04528" y="6495147"/>
            <a:ext cx="13644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2007 por 8zil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5517232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Tapijulapa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3074" name="Picture 2" descr="http://www.visitmexico.com/work/models/VisitMexico30/Template/3/8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488" y="697259"/>
            <a:ext cx="1952625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18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CER\Documents\MIS DOCUMENTS\TRABAJO PRESENTACIONES\TABASCO\Imagen3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2100" y="0"/>
            <a:ext cx="100278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877647" y="6479223"/>
            <a:ext cx="194421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2010 De Jaime Avalos 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Danza del Pocho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2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914" y="-576686"/>
            <a:ext cx="9912914" cy="743468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825208" y="6567155"/>
            <a:ext cx="19078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es-MX" sz="1000" dirty="0" smtClean="0">
                <a:solidFill>
                  <a:schemeClr val="bg1"/>
                </a:solidFill>
              </a:rPr>
              <a:t>2012 por Andrea </a:t>
            </a:r>
            <a:r>
              <a:rPr lang="es-MX" sz="1000" dirty="0" err="1" smtClean="0">
                <a:solidFill>
                  <a:schemeClr val="bg1"/>
                </a:solidFill>
              </a:rPr>
              <a:t>Honni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Playa Paraíso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-27384"/>
            <a:ext cx="9906000" cy="6778147"/>
          </a:xfrm>
          <a:prstGeom prst="rect">
            <a:avLst/>
          </a:prstGeom>
        </p:spPr>
      </p:pic>
      <p:pic>
        <p:nvPicPr>
          <p:cNvPr id="7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83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ferris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MIS DOCUMENTS\TRABAJO PRESENTACIONES\TABASCO\Imagen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6854"/>
            <a:ext cx="9924950" cy="689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36158" y="6525344"/>
            <a:ext cx="184698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2012 por Viridiana184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Koleem-Ja</a:t>
            </a:r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, Tacotalpa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CER\Documents\MIS DOCUMENTS\TRABAJO PRESENTACIONES\TABASCO\Imagen3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693" y="0"/>
            <a:ext cx="100636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33556" y="6495147"/>
            <a:ext cx="18439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2009 De </a:t>
            </a:r>
            <a:r>
              <a:rPr lang="es-MX" sz="1000" dirty="0" err="1">
                <a:solidFill>
                  <a:schemeClr val="bg1"/>
                </a:solidFill>
              </a:rPr>
              <a:t>jaime</a:t>
            </a:r>
            <a:r>
              <a:rPr lang="es-MX" sz="1000" dirty="0">
                <a:solidFill>
                  <a:schemeClr val="bg1"/>
                </a:solidFill>
              </a:rPr>
              <a:t> avalos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Garza Tigre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12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ACER\Documents\MIS DOCUMENTS\TRABAJO PRESENTACIONES\TABASCO\Imagen32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638"/>
            <a:ext cx="9906000" cy="687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>
            <a:spLocks noChangeArrowheads="1"/>
          </p:cNvSpPr>
          <p:nvPr/>
        </p:nvSpPr>
        <p:spPr bwMode="auto">
          <a:xfrm>
            <a:off x="7856817" y="6495147"/>
            <a:ext cx="192071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MX" altLang="es-MX" sz="1000" dirty="0">
                <a:solidFill>
                  <a:schemeClr val="bg1"/>
                </a:solidFill>
              </a:rPr>
              <a:t> </a:t>
            </a:r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es-MX" altLang="es-MX" sz="1000" dirty="0">
                <a:solidFill>
                  <a:schemeClr val="bg1"/>
                </a:solidFill>
              </a:rPr>
              <a:t>2013 por </a:t>
            </a:r>
            <a:r>
              <a:rPr lang="es-MX" altLang="es-MX" sz="1000" dirty="0" err="1">
                <a:solidFill>
                  <a:schemeClr val="bg1"/>
                </a:solidFill>
              </a:rPr>
              <a:t>hermilofoto</a:t>
            </a:r>
            <a:endParaRPr lang="es-MX" altLang="es-MX" sz="1000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Las frutas de Tabasco</a:t>
            </a: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6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ACER\Documents\MIS DOCUMENTS\TRABAJO PRESENTACIONES\TABASCO\Imagen3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1223" y="0"/>
            <a:ext cx="1000844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02077" y="6495147"/>
            <a:ext cx="167545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2011 por Gabriel U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Ceiba, camino del mar al cielo…..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94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CER\Documents\MIS DOCUMENTS\TRABAJO PRESENTACIONES\TABASCO\Imagen3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06" y="0"/>
            <a:ext cx="99222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Centla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9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ACER\Documents\MIS DOCUMENTS\TRABAJO PRESENTACIONES\TABASCO\Imagen3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3601" y="0"/>
            <a:ext cx="100132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696390" y="6495147"/>
            <a:ext cx="21531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2004 por _...:::</a:t>
            </a:r>
            <a:r>
              <a:rPr lang="es-MX" sz="1000" dirty="0" err="1">
                <a:solidFill>
                  <a:schemeClr val="bg1"/>
                </a:solidFill>
              </a:rPr>
              <a:t>Zelluloid</a:t>
            </a:r>
            <a:r>
              <a:rPr lang="es-MX" sz="1000" dirty="0">
                <a:solidFill>
                  <a:schemeClr val="bg1"/>
                </a:solidFill>
              </a:rPr>
              <a:t>:::..._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Kolem’Jaa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1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ACER\Documents\MIS DOCUMENTS\TRABAJO PRESENTACIONES\TABASCO\Imagen33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245" y="0"/>
            <a:ext cx="99844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74091" y="6495147"/>
            <a:ext cx="1659429" cy="24622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</a:bodyPr>
          <a:lstStyle/>
          <a:p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2012 por </a:t>
            </a:r>
            <a:r>
              <a:rPr lang="es-MX" sz="1000" dirty="0" err="1">
                <a:solidFill>
                  <a:schemeClr val="bg1"/>
                </a:solidFill>
              </a:rPr>
              <a:t>olascorp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Puerto Ceiba, </a:t>
            </a:r>
            <a:r>
              <a:rPr lang="es-MX" sz="3200" i="1" dirty="0" err="1">
                <a:solidFill>
                  <a:schemeClr val="bg1"/>
                </a:solidFill>
                <a:latin typeface="Freestyle Script" pitchFamily="66" charset="0"/>
              </a:rPr>
              <a:t>Paraiso</a:t>
            </a:r>
            <a:endParaRPr lang="es-MX" sz="3200" i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5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ACER\Documents\MIS DOCUMENTS\TRABAJO PRESENTACIONES\TABASCO\Imagen33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384" y="0"/>
            <a:ext cx="99394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617296" y="6495147"/>
            <a:ext cx="213391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2009 por </a:t>
            </a:r>
            <a:r>
              <a:rPr lang="es-MX" sz="1000" dirty="0" err="1">
                <a:solidFill>
                  <a:schemeClr val="bg1"/>
                </a:solidFill>
              </a:rPr>
              <a:t>marylovesupreme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Lindas montañas de Tacotalpa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0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CER\Documents\MIS DOCUMENTS\TRABAJO PRESENTACIONES\TABASCO\Imagen3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4247" y="0"/>
            <a:ext cx="999521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Tenosique</a:t>
            </a:r>
          </a:p>
        </p:txBody>
      </p:sp>
      <p:pic>
        <p:nvPicPr>
          <p:cNvPr id="1027" name="Picture 3" descr="El gran Usumacinta. by Eduardo Silva on 500px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882" y="-315416"/>
            <a:ext cx="9978854" cy="748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1856656" y="6218148"/>
            <a:ext cx="8049344" cy="52322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r>
              <a:rPr lang="es-MX" sz="1400" dirty="0" smtClean="0">
                <a:solidFill>
                  <a:schemeClr val="bg1"/>
                </a:solidFill>
              </a:rPr>
              <a:t>Todos </a:t>
            </a:r>
            <a:r>
              <a:rPr lang="es-MX" sz="1400" dirty="0">
                <a:solidFill>
                  <a:schemeClr val="bg1"/>
                </a:solidFill>
              </a:rPr>
              <a:t>los días, desde el amanecer hasta el anochecer, cruzan las lanchas sobre el imponente río Usumacinta en Tenosique</a:t>
            </a:r>
            <a:r>
              <a:rPr lang="es-MX" sz="1400" dirty="0" smtClean="0">
                <a:solidFill>
                  <a:schemeClr val="bg1"/>
                </a:solidFill>
              </a:rPr>
              <a:t>...</a:t>
            </a:r>
            <a:r>
              <a:rPr lang="es-MX" sz="1400" dirty="0">
                <a:solidFill>
                  <a:schemeClr val="bg1"/>
                </a:solidFill>
              </a:rPr>
              <a:t> </a:t>
            </a:r>
            <a:r>
              <a:rPr lang="es-MX" sz="1400" dirty="0" smtClean="0">
                <a:solidFill>
                  <a:schemeClr val="bg1"/>
                </a:solidFill>
              </a:rPr>
              <a:t>			           El </a:t>
            </a:r>
            <a:r>
              <a:rPr lang="es-MX" sz="1400" dirty="0">
                <a:solidFill>
                  <a:schemeClr val="bg1"/>
                </a:solidFill>
              </a:rPr>
              <a:t>gran Usumacinta. por Eduardo Silva en </a:t>
            </a:r>
            <a:r>
              <a:rPr lang="es-MX" sz="1400" dirty="0" smtClean="0">
                <a:solidFill>
                  <a:schemeClr val="bg1"/>
                </a:solidFill>
              </a:rPr>
              <a:t>500px</a:t>
            </a:r>
            <a:endParaRPr lang="es-MX" sz="1400" dirty="0">
              <a:solidFill>
                <a:schemeClr val="bg1"/>
              </a:solidFill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1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>
        <p14:prism isContent="1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CER\Documents\MIS DOCUMENTS\TRABAJO PRESENTACIONES\TABASCO\Imagen36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0648" y="1"/>
            <a:ext cx="9936648" cy="687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16129" y="6567155"/>
            <a:ext cx="186140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2012 por </a:t>
            </a:r>
            <a:r>
              <a:rPr lang="es-MX" sz="1000" dirty="0" err="1">
                <a:solidFill>
                  <a:schemeClr val="bg1"/>
                </a:solidFill>
              </a:rPr>
              <a:t>olivialuengas</a:t>
            </a:r>
            <a:endParaRPr lang="es-MX" sz="1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Mango Comalcalco</a:t>
            </a:r>
          </a:p>
        </p:txBody>
      </p:sp>
      <p:pic>
        <p:nvPicPr>
          <p:cNvPr id="5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7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shred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CER\Documents\MIS DOCUMENTS\TRABAJO PRESENTACIONES\TABASCO\Imagen31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1972" y="0"/>
            <a:ext cx="10021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19" name="1 Rectángulo"/>
          <p:cNvSpPr>
            <a:spLocks noChangeArrowheads="1"/>
          </p:cNvSpPr>
          <p:nvPr/>
        </p:nvSpPr>
        <p:spPr bwMode="auto">
          <a:xfrm>
            <a:off x="7858421" y="6495147"/>
            <a:ext cx="191911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 © </a:t>
            </a:r>
            <a:r>
              <a:rPr lang="es-MX" altLang="es-MX" sz="1000" dirty="0">
                <a:solidFill>
                  <a:prstClr val="white"/>
                </a:solidFill>
              </a:rPr>
              <a:t>2007 por tetravalente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589588"/>
            <a:ext cx="9906000" cy="576262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Freestyle Script" pitchFamily="66" charset="0"/>
              </a:rPr>
              <a:t>Agua-Selva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60512" y="620688"/>
            <a:ext cx="62491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Yo vengo de donde el agua nunca se acaba,</a:t>
            </a:r>
          </a:p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yo vengo de los mosquitos y el pantanal,</a:t>
            </a:r>
          </a:p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y de la tierra abundante,</a:t>
            </a:r>
          </a:p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y del calor sofocante,</a:t>
            </a:r>
          </a:p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de donde hay cada morena con su cuerpo escultural...</a:t>
            </a:r>
          </a:p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¡Que por toda la nación, reconocen nuestra voz, la voz del infierno verde, la voz que es mi propia voz!</a:t>
            </a:r>
          </a:p>
          <a:p>
            <a:endParaRPr lang="es-MX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Yo soy tabasqueño, soy choco de corazón...</a:t>
            </a:r>
          </a:p>
        </p:txBody>
      </p:sp>
      <p:pic>
        <p:nvPicPr>
          <p:cNvPr id="7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27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/>
      <p:bldP spid="6" grpId="0" animBg="1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CER\Documents\MIS DOCUMENTS\TRABAJO PRESENTACIONES\TABASCO\Imagen3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1413" y="0"/>
            <a:ext cx="99888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416496" y="6381328"/>
            <a:ext cx="1566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lalo2gu@Gmail.com</a:t>
            </a: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Rám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2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5000">
        <p14:glitter pattern="hexago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odMcV5_YYQ0/UQfK6dkvV_I/AAAAAAAAp1o/1NUKYphrnZ0/s1600/full-tabasco_l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5048" y="4373205"/>
            <a:ext cx="3014645" cy="229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CER\Documents\MIS DOCUMENTS\TRABAJO PRESENTACIONES\TABASCO\Imagen3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9024" y="40480"/>
            <a:ext cx="3310977" cy="227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ACER\Documents\MIS DOCUMENTS\TRABAJO PRESENTACIONES\TABASCO\Imagen18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9021" y="1268412"/>
            <a:ext cx="3455987" cy="46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14450" y="0"/>
            <a:ext cx="43815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4" name="3 Rectángulo"/>
          <p:cNvSpPr/>
          <p:nvPr/>
        </p:nvSpPr>
        <p:spPr>
          <a:xfrm>
            <a:off x="8545710" y="0"/>
            <a:ext cx="439738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pic>
        <p:nvPicPr>
          <p:cNvPr id="5" name="Picture 7" descr="logoMexic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150" y="260350"/>
            <a:ext cx="273685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5529064" y="2135178"/>
            <a:ext cx="238558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</a:rPr>
              <a:t>Feliz día</a:t>
            </a:r>
          </a:p>
          <a:p>
            <a:pPr algn="ctr" eaLnBrk="1" hangingPunct="1"/>
            <a:fld id="{916FBAA1-AC7C-49D2-B23F-B316E3D31B45}" type="datetime4">
              <a:rPr lang="es-ES" sz="1600" b="1">
                <a:solidFill>
                  <a:schemeClr val="accent3">
                    <a:lumMod val="50000"/>
                  </a:schemeClr>
                </a:solidFill>
              </a:rPr>
              <a:pPr algn="ctr" eaLnBrk="1" hangingPunct="1"/>
              <a:t>13 de agosto de 2018</a:t>
            </a:fld>
            <a:r>
              <a:rPr lang="es-ES" sz="1600" b="1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algn="ctr" eaLnBrk="1" hangingPunct="1"/>
            <a:r>
              <a:rPr lang="es-ES" sz="1600" b="1" dirty="0">
                <a:solidFill>
                  <a:schemeClr val="accent3">
                    <a:lumMod val="50000"/>
                  </a:schemeClr>
                </a:solidFill>
              </a:rPr>
              <a:t>Son las </a:t>
            </a:r>
            <a:fld id="{DC248A79-A30F-4C5B-B150-22E12D79DAE2}" type="datetime10">
              <a:rPr lang="es-ES" sz="1600" b="1">
                <a:solidFill>
                  <a:schemeClr val="accent3">
                    <a:lumMod val="50000"/>
                  </a:schemeClr>
                </a:solidFill>
              </a:rPr>
              <a:pPr algn="ctr" eaLnBrk="1" hangingPunct="1"/>
              <a:t>16:09</a:t>
            </a:fld>
            <a:r>
              <a:rPr lang="es-ES" sz="16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ES" sz="1600" b="1" dirty="0" err="1">
                <a:solidFill>
                  <a:schemeClr val="accent3">
                    <a:lumMod val="50000"/>
                  </a:schemeClr>
                </a:solidFill>
              </a:rPr>
              <a:t>hrs</a:t>
            </a:r>
            <a:r>
              <a:rPr lang="es-ES" sz="1600" b="1" dirty="0">
                <a:solidFill>
                  <a:schemeClr val="accent3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618123" y="3195553"/>
            <a:ext cx="2288895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400" b="1" dirty="0">
                <a:solidFill>
                  <a:srgbClr val="FF0000"/>
                </a:solidFill>
              </a:rPr>
              <a:t>Música:   </a:t>
            </a:r>
          </a:p>
          <a:p>
            <a:pPr algn="ctr" eaLnBrk="1" hangingPunct="1"/>
            <a:r>
              <a:rPr lang="es-MX" sz="1400" b="1" dirty="0">
                <a:solidFill>
                  <a:srgbClr val="FF0000"/>
                </a:solidFill>
              </a:rPr>
              <a:t>Dora María</a:t>
            </a:r>
          </a:p>
          <a:p>
            <a:pPr algn="ctr" eaLnBrk="1" hangingPunct="1"/>
            <a:r>
              <a:rPr lang="es-MX" sz="1400" b="1" dirty="0">
                <a:solidFill>
                  <a:srgbClr val="FF0000"/>
                </a:solidFill>
              </a:rPr>
              <a:t>Amanecer Tabasqueño y</a:t>
            </a:r>
          </a:p>
          <a:p>
            <a:pPr algn="ctr" eaLnBrk="1" hangingPunct="1"/>
            <a:r>
              <a:rPr lang="es-MX" sz="1400" b="1" dirty="0">
                <a:solidFill>
                  <a:srgbClr val="FF0000"/>
                </a:solidFill>
              </a:rPr>
              <a:t>La voz de los Chontales</a:t>
            </a:r>
          </a:p>
          <a:p>
            <a:pPr algn="ctr" eaLnBrk="1" hangingPunct="1"/>
            <a:r>
              <a:rPr lang="es-MX" sz="1400" b="1" dirty="0">
                <a:solidFill>
                  <a:srgbClr val="FF0000"/>
                </a:solidFill>
              </a:rPr>
              <a:t>El Tabasqueño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771270" y="2905199"/>
            <a:ext cx="189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400" b="1">
                <a:solidFill>
                  <a:srgbClr val="FF0000"/>
                </a:solidFill>
              </a:rPr>
              <a:t>Imágenes de la Web</a:t>
            </a:r>
            <a:endParaRPr lang="es-ES" sz="1400" b="1">
              <a:solidFill>
                <a:srgbClr val="FF0000"/>
              </a:solidFill>
            </a:endParaRPr>
          </a:p>
        </p:txBody>
      </p:sp>
      <p:sp>
        <p:nvSpPr>
          <p:cNvPr id="9" name="WordArt 8"/>
          <p:cNvSpPr>
            <a:spLocks noChangeArrowheads="1" noChangeShapeType="1" noTextEdit="1"/>
          </p:cNvSpPr>
          <p:nvPr/>
        </p:nvSpPr>
        <p:spPr bwMode="auto">
          <a:xfrm>
            <a:off x="1784648" y="60930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>
            <a:off x="2002135" y="63089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3415482" y="6140152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>
                <a:latin typeface="Matura MT Script Capitals" pitchFamily="66" charset="0"/>
              </a:rPr>
              <a:t>Lalo </a:t>
            </a:r>
            <a:endParaRPr lang="es-ES" sz="2400">
              <a:latin typeface="Matura MT Script Capitals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970818" y="4361622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>
                <a:solidFill>
                  <a:srgbClr val="00FF00"/>
                </a:solidFill>
                <a:latin typeface="Kristen ITC" pitchFamily="66" charset="0"/>
              </a:rPr>
              <a:t>México 2013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144688" y="-124371"/>
            <a:ext cx="204196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Tabasco</a:t>
            </a:r>
          </a:p>
        </p:txBody>
      </p:sp>
      <p:pic>
        <p:nvPicPr>
          <p:cNvPr id="18" name="Rám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2" y="0"/>
            <a:ext cx="9932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2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esentación1tabas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568</Words>
  <Application>Microsoft Office PowerPoint</Application>
  <PresentationFormat>A4 (210 x 297 mm)</PresentationFormat>
  <Paragraphs>132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9" baseType="lpstr">
      <vt:lpstr>Arial</vt:lpstr>
      <vt:lpstr>Arial Black</vt:lpstr>
      <vt:lpstr>Calibri</vt:lpstr>
      <vt:lpstr>Freestyle Script</vt:lpstr>
      <vt:lpstr>Gill Sans Ultra Bold</vt:lpstr>
      <vt:lpstr>Kristen ITC</vt:lpstr>
      <vt:lpstr>Matura MT Script Capitals</vt:lpstr>
      <vt:lpstr>Tema de Office</vt:lpstr>
      <vt:lpstr>1_Presentación1tabasco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Esto es Tabasco</dc:title>
  <dc:creator/>
  <cp:lastModifiedBy/>
  <cp:revision>148</cp:revision>
  <dcterms:created xsi:type="dcterms:W3CDTF">2013-07-15T21:14:08Z</dcterms:created>
  <dcterms:modified xsi:type="dcterms:W3CDTF">2018-08-14T01:13:33Z</dcterms:modified>
  <cp:contentStatus/>
</cp:coreProperties>
</file>