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61" r:id="rId4"/>
    <p:sldId id="258"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0" autoAdjust="0"/>
    <p:restoredTop sz="94660"/>
  </p:normalViewPr>
  <p:slideViewPr>
    <p:cSldViewPr snapToGrid="0">
      <p:cViewPr varScale="1">
        <p:scale>
          <a:sx n="110" d="100"/>
          <a:sy n="110" d="100"/>
        </p:scale>
        <p:origin x="4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fr-FR"/>
              <a:t>Modifiez le style du titre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13/01/2019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9255346" y="2750337"/>
            <a:ext cx="1171888" cy="1356442"/>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8669148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13/01/2019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626916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fr-FR"/>
              <a:t>Modifiez le style du titre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13/01/2019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729455" y="286989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6095885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1251405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fr-FR"/>
              <a:t>Modifiez le style du titre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80322" y="3030008"/>
            <a:ext cx="4698355"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5594123" y="3030008"/>
            <a:ext cx="4700059"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2E462A7-1014-480B-805D-34A84E98104D}" type="datetimeFigureOut">
              <a:rPr lang="fr-FR" smtClean="0"/>
              <a:t>13/01/2019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5626715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2E462A7-1014-480B-805D-34A84E98104D}" type="datetimeFigureOut">
              <a:rPr lang="fr-FR" smtClean="0"/>
              <a:t>13/01/2019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8600407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C2E462A7-1014-480B-805D-34A84E98104D}" type="datetimeFigureOut">
              <a:rPr lang="fr-FR" smtClean="0"/>
              <a:t>13/01/2019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379756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5718148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fr-FR"/>
              <a:t>Modifiez le style du titre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343210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 panoramiqu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fr-FR"/>
              <a:t>Modifiez le style du titre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309"/>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05510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61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296246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05212437-DA81-4E4C-8923-CCA68116B9AA}" type="slidenum">
              <a:rPr lang="fr-FR" smtClean="0"/>
              <a:t>‹N°›</a:t>
            </a:fld>
            <a:endParaRPr lang="fr-FR"/>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921633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13/01/2019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7918212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colonnes">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fr-FR"/>
              <a:t>Modifiez le style du titre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C2E462A7-1014-480B-805D-34A84E98104D}" type="datetimeFigureOut">
              <a:rPr lang="fr-FR" smtClean="0"/>
              <a:t>13/01/2019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5735256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colonnes d’image">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fr-FR"/>
              <a:t>Modifiez le style du titre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C2E462A7-1014-480B-805D-34A84E98104D}" type="datetimeFigureOut">
              <a:rPr lang="fr-FR" smtClean="0"/>
              <a:t>13/01/2019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2888272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13/01/2019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2481215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C2E462A7-1014-480B-805D-34A84E98104D}" type="datetimeFigureOut">
              <a:rPr lang="fr-FR" smtClean="0"/>
              <a:t>13/01/2019</a:t>
            </a:fld>
            <a:endParaRPr lang="fr-FR"/>
          </a:p>
        </p:txBody>
      </p:sp>
      <p:sp>
        <p:nvSpPr>
          <p:cNvPr id="5" name="Footer Placeholder 4"/>
          <p:cNvSpPr>
            <a:spLocks noGrp="1"/>
          </p:cNvSpPr>
          <p:nvPr>
            <p:ph type="ftr" sz="quarter" idx="11"/>
          </p:nvPr>
        </p:nvSpPr>
        <p:spPr>
          <a:xfrm>
            <a:off x="680321" y="5936188"/>
            <a:ext cx="6126805" cy="365125"/>
          </a:xfrm>
        </p:spPr>
        <p:txBody>
          <a:bodyPr/>
          <a:lstStyle/>
          <a:p>
            <a:endParaRPr lang="fr-FR"/>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1725236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2E462A7-1014-480B-805D-34A84E98104D}" type="datetimeFigureOut">
              <a:rPr lang="fr-FR" smtClean="0"/>
              <a:t>13/01/2019</a:t>
            </a:fld>
            <a:endParaRPr lang="fr-F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8267262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559728" y="410211"/>
            <a:ext cx="6096000" cy="369332"/>
          </a:xfrm>
          <a:prstGeom prst="rect">
            <a:avLst/>
          </a:prstGeom>
        </p:spPr>
        <p:txBody>
          <a:bodyPr>
            <a:spAutoFit/>
          </a:bodyPr>
          <a:lstStyle/>
          <a:p>
            <a:endParaRPr lang="fr-FR" dirty="0"/>
          </a:p>
        </p:txBody>
      </p:sp>
      <p:sp>
        <p:nvSpPr>
          <p:cNvPr id="3" name="Rectangle 2"/>
          <p:cNvSpPr/>
          <p:nvPr/>
        </p:nvSpPr>
        <p:spPr>
          <a:xfrm>
            <a:off x="3048000" y="2274838"/>
            <a:ext cx="6096000" cy="369332"/>
          </a:xfrm>
          <a:prstGeom prst="rect">
            <a:avLst/>
          </a:prstGeom>
        </p:spPr>
        <p:txBody>
          <a:bodyPr>
            <a:spAutoFit/>
          </a:bodyPr>
          <a:lstStyle/>
          <a:p>
            <a:endParaRPr lang="fr-FR" dirty="0"/>
          </a:p>
        </p:txBody>
      </p:sp>
      <p:sp>
        <p:nvSpPr>
          <p:cNvPr id="4" name="Rectangle 3"/>
          <p:cNvSpPr/>
          <p:nvPr/>
        </p:nvSpPr>
        <p:spPr>
          <a:xfrm>
            <a:off x="3341298" y="410211"/>
            <a:ext cx="6096000" cy="369332"/>
          </a:xfrm>
          <a:prstGeom prst="rect">
            <a:avLst/>
          </a:prstGeom>
        </p:spPr>
        <p:txBody>
          <a:bodyPr>
            <a:spAutoFit/>
          </a:bodyPr>
          <a:lstStyle/>
          <a:p>
            <a:endParaRPr lang="fr-FR" dirty="0"/>
          </a:p>
        </p:txBody>
      </p:sp>
      <p:sp>
        <p:nvSpPr>
          <p:cNvPr id="5" name="Rectangle 4"/>
          <p:cNvSpPr/>
          <p:nvPr/>
        </p:nvSpPr>
        <p:spPr>
          <a:xfrm>
            <a:off x="3048000" y="2413338"/>
            <a:ext cx="6096000" cy="369332"/>
          </a:xfrm>
          <a:prstGeom prst="rect">
            <a:avLst/>
          </a:prstGeom>
        </p:spPr>
        <p:txBody>
          <a:bodyPr>
            <a:spAutoFit/>
          </a:bodyPr>
          <a:lstStyle/>
          <a:p>
            <a:endParaRPr lang="fr-FR" dirty="0"/>
          </a:p>
        </p:txBody>
      </p:sp>
      <p:sp>
        <p:nvSpPr>
          <p:cNvPr id="6" name="Rectangle 5"/>
          <p:cNvSpPr/>
          <p:nvPr/>
        </p:nvSpPr>
        <p:spPr>
          <a:xfrm>
            <a:off x="3815751" y="1065525"/>
            <a:ext cx="6096000" cy="369332"/>
          </a:xfrm>
          <a:prstGeom prst="rect">
            <a:avLst/>
          </a:prstGeom>
        </p:spPr>
        <p:txBody>
          <a:bodyPr>
            <a:spAutoFit/>
          </a:bodyPr>
          <a:lstStyle/>
          <a:p>
            <a:r>
              <a:rPr lang="fr-FR"/>
              <a:t> </a:t>
            </a:r>
            <a:endParaRPr lang="fr-FR" dirty="0"/>
          </a:p>
        </p:txBody>
      </p:sp>
      <p:sp>
        <p:nvSpPr>
          <p:cNvPr id="7" name="ZoneTexte 6"/>
          <p:cNvSpPr txBox="1"/>
          <p:nvPr/>
        </p:nvSpPr>
        <p:spPr>
          <a:xfrm>
            <a:off x="3341298" y="2921170"/>
            <a:ext cx="5417388" cy="707886"/>
          </a:xfrm>
          <a:prstGeom prst="rect">
            <a:avLst/>
          </a:prstGeom>
          <a:noFill/>
        </p:spPr>
        <p:txBody>
          <a:bodyPr wrap="square" rtlCol="0">
            <a:spAutoFit/>
          </a:bodyPr>
          <a:lstStyle/>
          <a:p>
            <a:pPr algn="ctr"/>
            <a:endParaRPr lang="fr-FR" sz="4000" dirty="0"/>
          </a:p>
        </p:txBody>
      </p:sp>
      <p:sp>
        <p:nvSpPr>
          <p:cNvPr id="8" name="Rectangle 7">
            <a:extLst>
              <a:ext uri="{FF2B5EF4-FFF2-40B4-BE49-F238E27FC236}">
                <a16:creationId xmlns:a16="http://schemas.microsoft.com/office/drawing/2014/main" id="{8EC253D6-D0C7-4D3C-BD5F-B3AEFABD4AFD}"/>
              </a:ext>
            </a:extLst>
          </p:cNvPr>
          <p:cNvSpPr/>
          <p:nvPr/>
        </p:nvSpPr>
        <p:spPr>
          <a:xfrm>
            <a:off x="378690" y="927025"/>
            <a:ext cx="11554691" cy="369332"/>
          </a:xfrm>
          <a:prstGeom prst="rect">
            <a:avLst/>
          </a:prstGeom>
        </p:spPr>
        <p:txBody>
          <a:bodyPr wrap="square">
            <a:spAutoFit/>
          </a:bodyPr>
          <a:lstStyle/>
          <a:p>
            <a:endParaRPr lang="fr-FR" dirty="0"/>
          </a:p>
        </p:txBody>
      </p:sp>
      <p:sp>
        <p:nvSpPr>
          <p:cNvPr id="11" name="Rectangle 10">
            <a:extLst>
              <a:ext uri="{FF2B5EF4-FFF2-40B4-BE49-F238E27FC236}">
                <a16:creationId xmlns:a16="http://schemas.microsoft.com/office/drawing/2014/main" id="{CFB22DAC-9B56-44AE-B05B-4B64F1F5B1E8}"/>
              </a:ext>
            </a:extLst>
          </p:cNvPr>
          <p:cNvSpPr/>
          <p:nvPr/>
        </p:nvSpPr>
        <p:spPr>
          <a:xfrm>
            <a:off x="378690" y="148046"/>
            <a:ext cx="11434619" cy="5696749"/>
          </a:xfrm>
          <a:prstGeom prst="rect">
            <a:avLst/>
          </a:prstGeom>
          <a:noFill/>
        </p:spPr>
        <p:txBody>
          <a:bodyPr wrap="square" lIns="91440" tIns="45720" rIns="91440" bIns="45720">
            <a:prstTxWarp prst="textInflate">
              <a:avLst/>
            </a:prstTxWarp>
            <a:spAutoFit/>
            <a:scene3d>
              <a:camera prst="perspectiveRelaxedModerately"/>
              <a:lightRig rig="threePt" dir="t"/>
            </a:scene3d>
            <a:sp3d extrusionH="57150">
              <a:bevelT w="82550" h="38100" prst="coolSlan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Britannic Bold" panose="020B0903060703020204" pitchFamily="34" charset="0"/>
              </a:rPr>
              <a:t>Les plus belles îles de Bretagne </a:t>
            </a:r>
          </a:p>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Britannic Bold" panose="020B0903060703020204" pitchFamily="34" charset="0"/>
              </a:rPr>
              <a:t>par Modesto</a:t>
            </a:r>
          </a:p>
        </p:txBody>
      </p:sp>
      <p:sp>
        <p:nvSpPr>
          <p:cNvPr id="13" name="ZoneTexte 12">
            <a:extLst>
              <a:ext uri="{FF2B5EF4-FFF2-40B4-BE49-F238E27FC236}">
                <a16:creationId xmlns:a16="http://schemas.microsoft.com/office/drawing/2014/main" id="{1A4973AF-9027-4AD6-BA48-5A322F8974C8}"/>
              </a:ext>
            </a:extLst>
          </p:cNvPr>
          <p:cNvSpPr txBox="1"/>
          <p:nvPr/>
        </p:nvSpPr>
        <p:spPr>
          <a:xfrm>
            <a:off x="0" y="6104709"/>
            <a:ext cx="12192000" cy="461665"/>
          </a:xfrm>
          <a:prstGeom prst="rect">
            <a:avLst/>
          </a:prstGeom>
          <a:noFill/>
        </p:spPr>
        <p:txBody>
          <a:bodyPr wrap="square" rtlCol="0">
            <a:spAutoFit/>
          </a:bodyPr>
          <a:lstStyle/>
          <a:p>
            <a:pPr algn="ctr"/>
            <a:r>
              <a:rPr lang="fr-FR" sz="2400" b="1" dirty="0">
                <a:solidFill>
                  <a:srgbClr val="FFFF00"/>
                </a:solidFill>
                <a:effectLst>
                  <a:outerShdw blurRad="38100" dist="38100" dir="2700000" algn="tl">
                    <a:srgbClr val="000000">
                      <a:alpha val="43137"/>
                    </a:srgbClr>
                  </a:outerShdw>
                </a:effectLst>
                <a:latin typeface="Britannic Bold" panose="020B0903060703020204" pitchFamily="34" charset="0"/>
              </a:rPr>
              <a:t>Diaporama manuel, police utilisée : Britannic Bold</a:t>
            </a:r>
          </a:p>
        </p:txBody>
      </p:sp>
      <p:pic>
        <p:nvPicPr>
          <p:cNvPr id="9" name="Musique Bretonne - Kas ha Barh - tadukli.org">
            <a:hlinkClick r:id="" action="ppaction://media"/>
            <a:extLst>
              <a:ext uri="{FF2B5EF4-FFF2-40B4-BE49-F238E27FC236}">
                <a16:creationId xmlns:a16="http://schemas.microsoft.com/office/drawing/2014/main" id="{B1758C32-F193-4456-83E4-7239D209CFF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459288" y="1434857"/>
            <a:ext cx="609600" cy="609600"/>
          </a:xfrm>
          <a:prstGeom prst="rect">
            <a:avLst/>
          </a:prstGeom>
        </p:spPr>
      </p:pic>
    </p:spTree>
    <p:extLst>
      <p:ext uri="{BB962C8B-B14F-4D97-AF65-F5344CB8AC3E}">
        <p14:creationId xmlns:p14="http://schemas.microsoft.com/office/powerpoint/2010/main" val="6494765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000"/>
                                        <p:tgtEl>
                                          <p:spTgt spid="1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fade">
                                      <p:cBhvr>
                                        <p:cTn id="10" dur="2000"/>
                                        <p:tgtEl>
                                          <p:spTgt spid="11">
                                            <p:txEl>
                                              <p:pRg st="1" end="1"/>
                                            </p:txEl>
                                          </p:spTgt>
                                        </p:tgtEl>
                                      </p:cBhvr>
                                    </p:animEffect>
                                  </p:childTnLst>
                                </p:cTn>
                              </p:par>
                            </p:childTnLst>
                          </p:cTn>
                        </p:par>
                        <p:par>
                          <p:cTn id="11" fill="hold">
                            <p:stCondLst>
                              <p:cond delay="2000"/>
                            </p:stCondLst>
                            <p:childTnLst>
                              <p:par>
                                <p:cTn id="12" presetID="1" presetClass="mediacall" presetSubtype="0" fill="hold" nodeType="afterEffect">
                                  <p:stCondLst>
                                    <p:cond delay="0"/>
                                  </p:stCondLst>
                                  <p:childTnLst>
                                    <p:cmd type="call" cmd="playFrom(0.0)">
                                      <p:cBhvr>
                                        <p:cTn id="13"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14"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25FB34-0D9A-456D-832B-E5250B008331}"/>
              </a:ext>
            </a:extLst>
          </p:cNvPr>
          <p:cNvSpPr/>
          <p:nvPr/>
        </p:nvSpPr>
        <p:spPr>
          <a:xfrm>
            <a:off x="326796" y="1397675"/>
            <a:ext cx="11538408" cy="4062651"/>
          </a:xfrm>
          <a:prstGeom prst="rect">
            <a:avLst/>
          </a:prstGeom>
          <a:solidFill>
            <a:srgbClr val="FFFF00"/>
          </a:solidFill>
          <a:ln w="76200">
            <a:solidFill>
              <a:schemeClr val="bg1"/>
            </a:solidFill>
          </a:ln>
        </p:spPr>
        <p:txBody>
          <a:bodyPr wrap="square">
            <a:spAutoFit/>
          </a:bodyPr>
          <a:lstStyle/>
          <a:p>
            <a:pPr algn="ctr"/>
            <a:r>
              <a:rPr lang="fr-FR" sz="2000" dirty="0">
                <a:solidFill>
                  <a:schemeClr val="bg1"/>
                </a:solidFill>
                <a:latin typeface="Britannic Bold" panose="020B0903060703020204" pitchFamily="34" charset="0"/>
              </a:rPr>
              <a:t>Prenez un grand bol d'air iodé et ressourcez-vous entre paysages à couper le souffle et plages de sable fin bordées d’une mer turquoise. Véritables petits bijoux de la nature, </a:t>
            </a:r>
          </a:p>
          <a:p>
            <a:pPr algn="ctr"/>
            <a:r>
              <a:rPr lang="fr-FR" sz="2000" dirty="0">
                <a:solidFill>
                  <a:schemeClr val="bg1"/>
                </a:solidFill>
                <a:latin typeface="Britannic Bold" panose="020B0903060703020204" pitchFamily="34" charset="0"/>
              </a:rPr>
              <a:t>les îles de Bretagne garantissent un dépaysement total.</a:t>
            </a:r>
          </a:p>
          <a:p>
            <a:pPr algn="ctr"/>
            <a:endParaRPr lang="fr-FR" dirty="0">
              <a:solidFill>
                <a:schemeClr val="bg1"/>
              </a:solidFill>
              <a:latin typeface="Britannic Bold" panose="020B0903060703020204" pitchFamily="34" charset="0"/>
            </a:endParaRPr>
          </a:p>
          <a:p>
            <a:pPr algn="ctr"/>
            <a:r>
              <a:rPr lang="fr-FR" dirty="0">
                <a:solidFill>
                  <a:schemeClr val="bg1"/>
                </a:solidFill>
                <a:latin typeface="Britannic Bold" panose="020B0903060703020204" pitchFamily="34" charset="0"/>
              </a:rPr>
              <a:t>Des Côtes-d'Armor au Morbihan, en passant par le Finistère et l'Ille-et-Vilaine, la Bretagne qui occupe un tiers du littoral français, bénéficie de la plus grande longueur de côtes. Au large comme au plus près des côtes, ce sont ainsi pas moins de 797 îles et îlots qui parsèment le littoral breton. Véritables petits bijoux aux falaises déchiquetées, aux criques secrètes de galets ou aux longues plages de sable fin aux allures tropicales...</a:t>
            </a:r>
          </a:p>
          <a:p>
            <a:pPr algn="ctr"/>
            <a:r>
              <a:rPr lang="fr-FR" dirty="0">
                <a:solidFill>
                  <a:schemeClr val="bg1"/>
                </a:solidFill>
                <a:latin typeface="Britannic Bold" panose="020B0903060703020204" pitchFamily="34" charset="0"/>
              </a:rPr>
              <a:t> les îles bretonnes garantissent aux Robinsons un dépaysement total.</a:t>
            </a:r>
          </a:p>
          <a:p>
            <a:pPr algn="ctr"/>
            <a:endParaRPr lang="fr-FR" dirty="0">
              <a:solidFill>
                <a:schemeClr val="bg1"/>
              </a:solidFill>
              <a:latin typeface="Britannic Bold" panose="020B0903060703020204" pitchFamily="34" charset="0"/>
            </a:endParaRPr>
          </a:p>
          <a:p>
            <a:pPr algn="ctr"/>
            <a:r>
              <a:rPr lang="fr-FR" dirty="0">
                <a:solidFill>
                  <a:schemeClr val="bg1"/>
                </a:solidFill>
                <a:latin typeface="Britannic Bold" panose="020B0903060703020204" pitchFamily="34" charset="0"/>
              </a:rPr>
              <a:t>En Bretagne, terre de légendes, les îles ne font pas exception. Repaires de pirates, naufrages historiques, territoires de fées, souvenirs de marins… Chacune d’entre elle a bien des histoires à raconter. Et si le temps des périlleuses traversées est bien révolu, les dictons anciens tel que "Qui voit Molène voit sa peine. Qui voit Ouessant voit son sang. Qui voit Sein voit sa fin. Qui voit Groix voit sa croix." font toujours partie du folklore !</a:t>
            </a:r>
          </a:p>
        </p:txBody>
      </p:sp>
    </p:spTree>
    <p:extLst>
      <p:ext uri="{BB962C8B-B14F-4D97-AF65-F5344CB8AC3E}">
        <p14:creationId xmlns:p14="http://schemas.microsoft.com/office/powerpoint/2010/main" val="2780285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048000" y="2967335"/>
            <a:ext cx="6096000" cy="369332"/>
          </a:xfrm>
          <a:prstGeom prst="rect">
            <a:avLst/>
          </a:prstGeom>
        </p:spPr>
        <p:txBody>
          <a:bodyPr>
            <a:spAutoFit/>
          </a:bodyPr>
          <a:lstStyle/>
          <a:p>
            <a:r>
              <a:rPr lang="fr-FR" dirty="0"/>
              <a:t> </a:t>
            </a:r>
          </a:p>
        </p:txBody>
      </p:sp>
      <p:sp>
        <p:nvSpPr>
          <p:cNvPr id="2" name="Rectangle 1">
            <a:extLst>
              <a:ext uri="{FF2B5EF4-FFF2-40B4-BE49-F238E27FC236}">
                <a16:creationId xmlns:a16="http://schemas.microsoft.com/office/drawing/2014/main" id="{D8BFC788-8DB6-477D-915B-1AF9F7C5649D}"/>
              </a:ext>
            </a:extLst>
          </p:cNvPr>
          <p:cNvSpPr/>
          <p:nvPr/>
        </p:nvSpPr>
        <p:spPr>
          <a:xfrm>
            <a:off x="355076" y="243513"/>
            <a:ext cx="11481848" cy="6370975"/>
          </a:xfrm>
          <a:prstGeom prst="rect">
            <a:avLst/>
          </a:prstGeom>
          <a:solidFill>
            <a:srgbClr val="FFFF00"/>
          </a:solidFill>
          <a:ln w="57150">
            <a:solidFill>
              <a:schemeClr val="bg1"/>
            </a:solidFill>
          </a:ln>
        </p:spPr>
        <p:txBody>
          <a:bodyPr wrap="square">
            <a:spAutoFit/>
          </a:bodyPr>
          <a:lstStyle/>
          <a:p>
            <a:pPr algn="ctr"/>
            <a:r>
              <a:rPr lang="fr-FR" sz="2400" dirty="0">
                <a:solidFill>
                  <a:schemeClr val="bg1"/>
                </a:solidFill>
                <a:latin typeface="Britannic Bold" panose="020B0903060703020204" pitchFamily="34" charset="0"/>
              </a:rPr>
              <a:t>Tour d'horizon des îles bretonnes</a:t>
            </a:r>
            <a:r>
              <a:rPr lang="fr-FR" dirty="0">
                <a:solidFill>
                  <a:schemeClr val="bg1"/>
                </a:solidFill>
                <a:latin typeface="Britannic Bold" panose="020B0903060703020204" pitchFamily="34" charset="0"/>
              </a:rPr>
              <a:t> </a:t>
            </a:r>
          </a:p>
          <a:p>
            <a:pPr algn="ctr"/>
            <a:r>
              <a:rPr lang="fr-FR" sz="2400" dirty="0">
                <a:solidFill>
                  <a:schemeClr val="bg1"/>
                </a:solidFill>
                <a:latin typeface="Britannic Bold" panose="020B0903060703020204" pitchFamily="34" charset="0"/>
              </a:rPr>
              <a:t>Ille-et-Vilaine</a:t>
            </a:r>
          </a:p>
          <a:p>
            <a:pPr algn="ctr"/>
            <a:r>
              <a:rPr lang="fr-FR" dirty="0">
                <a:solidFill>
                  <a:schemeClr val="bg1"/>
                </a:solidFill>
                <a:latin typeface="Britannic Bold" panose="020B0903060703020204" pitchFamily="34" charset="0"/>
              </a:rPr>
              <a:t>Les îles de Saint-Malo sont situées dans la baie de Saint-Malo avec par exemple l’île Cézembre.</a:t>
            </a:r>
          </a:p>
          <a:p>
            <a:pPr algn="ctr"/>
            <a:r>
              <a:rPr lang="fr-FR" sz="2400" dirty="0">
                <a:solidFill>
                  <a:schemeClr val="bg1"/>
                </a:solidFill>
                <a:latin typeface="Britannic Bold" panose="020B0903060703020204" pitchFamily="34" charset="0"/>
              </a:rPr>
              <a:t>Côtes-d’Armor</a:t>
            </a:r>
          </a:p>
          <a:p>
            <a:pPr algn="ctr"/>
            <a:r>
              <a:rPr lang="fr-FR" dirty="0">
                <a:solidFill>
                  <a:schemeClr val="bg1"/>
                </a:solidFill>
                <a:latin typeface="Britannic Bold" panose="020B0903060703020204" pitchFamily="34" charset="0"/>
              </a:rPr>
              <a:t>L'Archipel de Bréhat, baigné par la Manche, constitue la commune de Île-de-Bréhat, et comprend, outre l'île de Bréhat, neuf îles principales.</a:t>
            </a:r>
          </a:p>
          <a:p>
            <a:pPr algn="ctr"/>
            <a:r>
              <a:rPr lang="fr-FR" dirty="0">
                <a:solidFill>
                  <a:schemeClr val="bg1"/>
                </a:solidFill>
                <a:latin typeface="Britannic Bold" panose="020B0903060703020204" pitchFamily="34" charset="0"/>
              </a:rPr>
              <a:t>L’Archipel des Sept-Îles situé sur le territoire de la commune de Perros-Guirec, qui ne compte que cinq îles, constitue aujourd’hui une réserve ornithologique importante.</a:t>
            </a:r>
          </a:p>
          <a:p>
            <a:pPr algn="ctr"/>
            <a:r>
              <a:rPr lang="fr-FR" sz="2400" dirty="0">
                <a:solidFill>
                  <a:schemeClr val="bg1"/>
                </a:solidFill>
                <a:latin typeface="Britannic Bold" panose="020B0903060703020204" pitchFamily="34" charset="0"/>
              </a:rPr>
              <a:t>Finistère</a:t>
            </a:r>
          </a:p>
          <a:p>
            <a:pPr algn="ctr"/>
            <a:r>
              <a:rPr lang="fr-FR" dirty="0">
                <a:solidFill>
                  <a:schemeClr val="bg1"/>
                </a:solidFill>
                <a:latin typeface="Britannic Bold" panose="020B0903060703020204" pitchFamily="34" charset="0"/>
              </a:rPr>
              <a:t>L’Archipel des Glénan compte neuf îles principales attachées à la commune de Fouesnant avec parmi elles l’Île Cigogne ou Île du </a:t>
            </a:r>
            <a:r>
              <a:rPr lang="fr-FR" dirty="0" err="1">
                <a:solidFill>
                  <a:schemeClr val="bg1"/>
                </a:solidFill>
                <a:latin typeface="Britannic Bold" panose="020B0903060703020204" pitchFamily="34" charset="0"/>
              </a:rPr>
              <a:t>Loc'h</a:t>
            </a:r>
            <a:r>
              <a:rPr lang="fr-FR" dirty="0">
                <a:solidFill>
                  <a:schemeClr val="bg1"/>
                </a:solidFill>
                <a:latin typeface="Britannic Bold" panose="020B0903060703020204" pitchFamily="34" charset="0"/>
              </a:rPr>
              <a:t>. Avec ses plages de sable blanc et sa mer turquoise,</a:t>
            </a:r>
          </a:p>
          <a:p>
            <a:pPr algn="ctr"/>
            <a:r>
              <a:rPr lang="fr-FR" dirty="0">
                <a:solidFill>
                  <a:schemeClr val="bg1"/>
                </a:solidFill>
                <a:latin typeface="Britannic Bold" panose="020B0903060703020204" pitchFamily="34" charset="0"/>
              </a:rPr>
              <a:t> les Glénan apparaissent comme un petit Tahiti breton.</a:t>
            </a:r>
          </a:p>
          <a:p>
            <a:pPr algn="ctr"/>
            <a:r>
              <a:rPr lang="fr-FR" dirty="0">
                <a:solidFill>
                  <a:schemeClr val="bg1"/>
                </a:solidFill>
                <a:latin typeface="Britannic Bold" panose="020B0903060703020204" pitchFamily="34" charset="0"/>
              </a:rPr>
              <a:t>L’Archipel de Molène s'égrène en une vingtaine d'îles et d'îlots partagés entre les communes de Île-Molène et du Conquet. Bénéficiant d’un patrimoine naturel exceptionnel, il n’est pas rare de croiser</a:t>
            </a:r>
          </a:p>
          <a:p>
            <a:pPr algn="ctr"/>
            <a:r>
              <a:rPr lang="fr-FR" dirty="0">
                <a:solidFill>
                  <a:schemeClr val="bg1"/>
                </a:solidFill>
                <a:latin typeface="Britannic Bold" panose="020B0903060703020204" pitchFamily="34" charset="0"/>
              </a:rPr>
              <a:t> dauphins ou phoques gris lors des traversées.</a:t>
            </a:r>
          </a:p>
          <a:p>
            <a:pPr algn="ctr"/>
            <a:r>
              <a:rPr lang="fr-FR" sz="2400" dirty="0">
                <a:solidFill>
                  <a:schemeClr val="bg1"/>
                </a:solidFill>
                <a:latin typeface="Britannic Bold" panose="020B0903060703020204" pitchFamily="34" charset="0"/>
              </a:rPr>
              <a:t>Morbihan</a:t>
            </a:r>
          </a:p>
          <a:p>
            <a:pPr algn="ctr"/>
            <a:r>
              <a:rPr lang="fr-FR" dirty="0">
                <a:solidFill>
                  <a:schemeClr val="bg1"/>
                </a:solidFill>
                <a:latin typeface="Britannic Bold" panose="020B0903060703020204" pitchFamily="34" charset="0"/>
              </a:rPr>
              <a:t>Les îles du golfe du Morbihan parsèment cette mer intérieure longue d’environ 20 kilomètres. On compte entre 30 et 40 îles et îlots, parmi lesquels l’île aux Moines et l'île d'Arz sont les plus importantes.</a:t>
            </a:r>
          </a:p>
          <a:p>
            <a:pPr algn="ctr"/>
            <a:r>
              <a:rPr lang="fr-FR" dirty="0">
                <a:solidFill>
                  <a:schemeClr val="bg1"/>
                </a:solidFill>
                <a:latin typeface="Britannic Bold" panose="020B0903060703020204" pitchFamily="34" charset="0"/>
              </a:rPr>
              <a:t>Les îles du Ponant</a:t>
            </a:r>
          </a:p>
          <a:p>
            <a:pPr algn="ctr"/>
            <a:r>
              <a:rPr lang="fr-FR" dirty="0">
                <a:solidFill>
                  <a:schemeClr val="bg1"/>
                </a:solidFill>
                <a:latin typeface="Britannic Bold" panose="020B0903060703020204" pitchFamily="34" charset="0"/>
              </a:rPr>
              <a:t>Baignées par la Manche ou l’Atlantique, quinze îles habitées en permanence</a:t>
            </a:r>
          </a:p>
          <a:p>
            <a:pPr algn="ctr"/>
            <a:r>
              <a:rPr lang="fr-FR" dirty="0">
                <a:solidFill>
                  <a:schemeClr val="bg1"/>
                </a:solidFill>
                <a:latin typeface="Britannic Bold" panose="020B0903060703020204" pitchFamily="34" charset="0"/>
              </a:rPr>
              <a:t>Constituent  le réseau des îles du Ponant.</a:t>
            </a:r>
          </a:p>
        </p:txBody>
      </p:sp>
    </p:spTree>
    <p:extLst>
      <p:ext uri="{BB962C8B-B14F-4D97-AF65-F5344CB8AC3E}">
        <p14:creationId xmlns:p14="http://schemas.microsoft.com/office/powerpoint/2010/main" val="1003893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D129F5B-31C8-455C-8531-B8B40662117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158257" y="189000"/>
            <a:ext cx="9875486"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74596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1AF2484-B05A-4982-AA72-238B9D6194C7}"/>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1662"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6D55D837-01CA-4185-8361-30B45C0FE603}"/>
              </a:ext>
            </a:extLst>
          </p:cNvPr>
          <p:cNvSpPr/>
          <p:nvPr/>
        </p:nvSpPr>
        <p:spPr>
          <a:xfrm>
            <a:off x="4583446" y="218329"/>
            <a:ext cx="6973383"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L’archipel des Glénan, un petit Tahiti en Bretagne</a:t>
            </a:r>
          </a:p>
        </p:txBody>
      </p:sp>
      <p:sp>
        <p:nvSpPr>
          <p:cNvPr id="4" name="Rectangle 3">
            <a:extLst>
              <a:ext uri="{FF2B5EF4-FFF2-40B4-BE49-F238E27FC236}">
                <a16:creationId xmlns:a16="http://schemas.microsoft.com/office/drawing/2014/main" id="{45F3760D-FFC3-40C7-A2B5-E21F0C9B5434}"/>
              </a:ext>
            </a:extLst>
          </p:cNvPr>
          <p:cNvSpPr/>
          <p:nvPr/>
        </p:nvSpPr>
        <p:spPr>
          <a:xfrm>
            <a:off x="0" y="1997839"/>
            <a:ext cx="4291662" cy="2862322"/>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Au large de Fouesnant dans le Finistère, l'archipel des Glénan se compose de neuf îles principales et d'un grand nombre d'îlots. Décrit comme "un aperçu de Tahiti en Bretagne Sud", il est célèbre pour la clarté des eaux de "la Chambre", zone protégée souvent comparée à un lagon. Lors des grandes marées, elle peut être traversée à pied et devient le paradis des pêcheurs. </a:t>
            </a:r>
          </a:p>
        </p:txBody>
      </p:sp>
    </p:spTree>
    <p:extLst>
      <p:ext uri="{BB962C8B-B14F-4D97-AF65-F5344CB8AC3E}">
        <p14:creationId xmlns:p14="http://schemas.microsoft.com/office/powerpoint/2010/main" val="18079167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6C5849B-6C58-4775-A0F7-0BA3F3F74F0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301089"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03F472A0-8A62-49A8-9E10-3B06AA8BC41A}"/>
              </a:ext>
            </a:extLst>
          </p:cNvPr>
          <p:cNvSpPr/>
          <p:nvPr/>
        </p:nvSpPr>
        <p:spPr>
          <a:xfrm>
            <a:off x="4742754" y="208903"/>
            <a:ext cx="6673622" cy="461665"/>
          </a:xfrm>
          <a:prstGeom prst="rect">
            <a:avLst/>
          </a:prstGeom>
          <a:solidFill>
            <a:srgbClr val="FFFF00"/>
          </a:solidFill>
          <a:ln>
            <a:solidFill>
              <a:srgbClr val="FFFF00"/>
            </a:solidFill>
          </a:ln>
        </p:spPr>
        <p:txBody>
          <a:bodyPr wrap="none">
            <a:spAutoFit/>
          </a:bodyPr>
          <a:lstStyle/>
          <a:p>
            <a:pPr algn="ctr"/>
            <a:r>
              <a:rPr lang="fr-FR" sz="2400" dirty="0">
                <a:solidFill>
                  <a:schemeClr val="bg1"/>
                </a:solidFill>
                <a:latin typeface="Britannic Bold" panose="020B0903060703020204" pitchFamily="34" charset="0"/>
              </a:rPr>
              <a:t>Les Glénan et son atoll au large de la Bretagne</a:t>
            </a:r>
          </a:p>
        </p:txBody>
      </p:sp>
      <p:sp>
        <p:nvSpPr>
          <p:cNvPr id="4" name="Rectangle 3">
            <a:extLst>
              <a:ext uri="{FF2B5EF4-FFF2-40B4-BE49-F238E27FC236}">
                <a16:creationId xmlns:a16="http://schemas.microsoft.com/office/drawing/2014/main" id="{58E4FD90-4B80-4373-B126-AA9C3AB26272}"/>
              </a:ext>
            </a:extLst>
          </p:cNvPr>
          <p:cNvSpPr/>
          <p:nvPr/>
        </p:nvSpPr>
        <p:spPr>
          <a:xfrm>
            <a:off x="-1" y="2136339"/>
            <a:ext cx="4301089" cy="2585323"/>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Un paysage paradisiaque entre ciel et mer composé d'eaux turquoise et de plages de sable blanc. Non, ce n'est pas le Pacifique Sud mais bien l'archipel des Glénan, et un petit îlot situé à proximité de l'île </a:t>
            </a:r>
            <a:r>
              <a:rPr lang="fr-FR" dirty="0" err="1">
                <a:solidFill>
                  <a:schemeClr val="bg1"/>
                </a:solidFill>
                <a:latin typeface="Britannic Bold" panose="020B0903060703020204" pitchFamily="34" charset="0"/>
              </a:rPr>
              <a:t>Drenec</a:t>
            </a:r>
            <a:r>
              <a:rPr lang="fr-FR" dirty="0">
                <a:solidFill>
                  <a:schemeClr val="bg1"/>
                </a:solidFill>
                <a:latin typeface="Britannic Bold" panose="020B0903060703020204" pitchFamily="34" charset="0"/>
              </a:rPr>
              <a:t>. Les Glénan sont le reste d'une chaîne de montagnes formée à l'ère primaire, il y a 500 </a:t>
            </a:r>
          </a:p>
          <a:p>
            <a:pPr algn="ctr"/>
            <a:r>
              <a:rPr lang="fr-FR" dirty="0">
                <a:solidFill>
                  <a:schemeClr val="bg1"/>
                </a:solidFill>
                <a:latin typeface="Britannic Bold" panose="020B0903060703020204" pitchFamily="34" charset="0"/>
              </a:rPr>
              <a:t>millions d'années. </a:t>
            </a:r>
          </a:p>
        </p:txBody>
      </p:sp>
    </p:spTree>
    <p:extLst>
      <p:ext uri="{BB962C8B-B14F-4D97-AF65-F5344CB8AC3E}">
        <p14:creationId xmlns:p14="http://schemas.microsoft.com/office/powerpoint/2010/main" val="5250948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9E0F48D-7251-4FF8-AFC4-AE8D707AC2A7}"/>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0964" y="909000"/>
            <a:ext cx="756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55C9DE15-A436-4B45-8A9C-B913F350312E}"/>
              </a:ext>
            </a:extLst>
          </p:cNvPr>
          <p:cNvSpPr/>
          <p:nvPr/>
        </p:nvSpPr>
        <p:spPr>
          <a:xfrm>
            <a:off x="6244181" y="211865"/>
            <a:ext cx="3653565"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Hoëdic, dans le Morbihan</a:t>
            </a:r>
          </a:p>
        </p:txBody>
      </p:sp>
      <p:sp>
        <p:nvSpPr>
          <p:cNvPr id="4" name="Rectangle 3">
            <a:extLst>
              <a:ext uri="{FF2B5EF4-FFF2-40B4-BE49-F238E27FC236}">
                <a16:creationId xmlns:a16="http://schemas.microsoft.com/office/drawing/2014/main" id="{4E396F5C-9362-4349-B374-CCE0F5870131}"/>
              </a:ext>
            </a:extLst>
          </p:cNvPr>
          <p:cNvSpPr/>
          <p:nvPr/>
        </p:nvSpPr>
        <p:spPr>
          <a:xfrm>
            <a:off x="0" y="1997839"/>
            <a:ext cx="4290964" cy="2862322"/>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Au large de la côte sud de la Bretagne, Hoëdic est une petite île de quelques kilomètres carrés située au cœur de Mor </a:t>
            </a:r>
            <a:r>
              <a:rPr lang="fr-FR" dirty="0" err="1">
                <a:solidFill>
                  <a:schemeClr val="bg1"/>
                </a:solidFill>
                <a:latin typeface="Britannic Bold" panose="020B0903060703020204" pitchFamily="34" charset="0"/>
              </a:rPr>
              <a:t>braz</a:t>
            </a:r>
            <a:r>
              <a:rPr lang="fr-FR" dirty="0">
                <a:solidFill>
                  <a:schemeClr val="bg1"/>
                </a:solidFill>
                <a:latin typeface="Britannic Bold" panose="020B0903060703020204" pitchFamily="34" charset="0"/>
              </a:rPr>
              <a:t>. Habitée par une centaine d'habitants, Hoëdic est une île sans voiture où l'on cultive l'art de vivre. </a:t>
            </a:r>
          </a:p>
          <a:p>
            <a:pPr algn="ctr"/>
            <a:r>
              <a:rPr lang="fr-FR" dirty="0">
                <a:solidFill>
                  <a:schemeClr val="bg1"/>
                </a:solidFill>
                <a:latin typeface="Britannic Bold" panose="020B0903060703020204" pitchFamily="34" charset="0"/>
              </a:rPr>
              <a:t>Au-delà de ses dunes couvertes de centaines d'espèces florales, de fabuleuses plages de sable fin</a:t>
            </a:r>
          </a:p>
          <a:p>
            <a:pPr algn="ctr"/>
            <a:r>
              <a:rPr lang="fr-FR" dirty="0">
                <a:solidFill>
                  <a:schemeClr val="bg1"/>
                </a:solidFill>
                <a:latin typeface="Britannic Bold" panose="020B0903060703020204" pitchFamily="34" charset="0"/>
              </a:rPr>
              <a:t> attendent les estivants.</a:t>
            </a:r>
          </a:p>
        </p:txBody>
      </p:sp>
    </p:spTree>
    <p:extLst>
      <p:ext uri="{BB962C8B-B14F-4D97-AF65-F5344CB8AC3E}">
        <p14:creationId xmlns:p14="http://schemas.microsoft.com/office/powerpoint/2010/main" val="14429330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ED499AF-6577-49BE-A02F-5C4812C2C5F3}"/>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81538" y="909000"/>
            <a:ext cx="756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57714713-254E-46AC-A31F-AE1F03F83459}"/>
              </a:ext>
            </a:extLst>
          </p:cNvPr>
          <p:cNvSpPr/>
          <p:nvPr/>
        </p:nvSpPr>
        <p:spPr>
          <a:xfrm>
            <a:off x="5141507" y="207377"/>
            <a:ext cx="5840061"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d'Hoëdic et les vestiges néolithiques</a:t>
            </a:r>
          </a:p>
        </p:txBody>
      </p:sp>
      <p:sp>
        <p:nvSpPr>
          <p:cNvPr id="4" name="Rectangle 3">
            <a:extLst>
              <a:ext uri="{FF2B5EF4-FFF2-40B4-BE49-F238E27FC236}">
                <a16:creationId xmlns:a16="http://schemas.microsoft.com/office/drawing/2014/main" id="{0BC9AA28-71C3-4630-A1C5-0C55B5423088}"/>
              </a:ext>
            </a:extLst>
          </p:cNvPr>
          <p:cNvSpPr/>
          <p:nvPr/>
        </p:nvSpPr>
        <p:spPr>
          <a:xfrm>
            <a:off x="0" y="1859340"/>
            <a:ext cx="4281538" cy="3139321"/>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L'île conserve de nombreux vestiges de l'ère néolithique (- 5 000 ans avant J.C.), dont tout un système d'alignements de menhirs (</a:t>
            </a:r>
            <a:r>
              <a:rPr lang="fr-FR" dirty="0" err="1">
                <a:solidFill>
                  <a:schemeClr val="bg1"/>
                </a:solidFill>
                <a:latin typeface="Britannic Bold" panose="020B0903060703020204" pitchFamily="34" charset="0"/>
              </a:rPr>
              <a:t>Paluden</a:t>
            </a:r>
            <a:r>
              <a:rPr lang="fr-FR" dirty="0">
                <a:solidFill>
                  <a:schemeClr val="bg1"/>
                </a:solidFill>
                <a:latin typeface="Britannic Bold" panose="020B0903060703020204" pitchFamily="34" charset="0"/>
              </a:rPr>
              <a:t>, pointe du Vieux-Château, </a:t>
            </a:r>
            <a:r>
              <a:rPr lang="fr-FR" dirty="0" err="1">
                <a:solidFill>
                  <a:schemeClr val="bg1"/>
                </a:solidFill>
                <a:latin typeface="Britannic Bold" panose="020B0903060703020204" pitchFamily="34" charset="0"/>
              </a:rPr>
              <a:t>Graoh</a:t>
            </a:r>
            <a:r>
              <a:rPr lang="fr-FR" dirty="0">
                <a:solidFill>
                  <a:schemeClr val="bg1"/>
                </a:solidFill>
                <a:latin typeface="Britannic Bold" panose="020B0903060703020204" pitchFamily="34" charset="0"/>
              </a:rPr>
              <a:t> </a:t>
            </a:r>
            <a:r>
              <a:rPr lang="fr-FR" dirty="0" err="1">
                <a:solidFill>
                  <a:schemeClr val="bg1"/>
                </a:solidFill>
                <a:latin typeface="Britannic Bold" panose="020B0903060703020204" pitchFamily="34" charset="0"/>
              </a:rPr>
              <a:t>Denn</a:t>
            </a:r>
            <a:r>
              <a:rPr lang="fr-FR" dirty="0">
                <a:solidFill>
                  <a:schemeClr val="bg1"/>
                </a:solidFill>
                <a:latin typeface="Britannic Bold" panose="020B0903060703020204" pitchFamily="34" charset="0"/>
              </a:rPr>
              <a:t>, Douet...), et plusieurs dolmens (dolmen de la Croix, dolmen de Port-Louis, dolmen de </a:t>
            </a:r>
            <a:r>
              <a:rPr lang="fr-FR" dirty="0" err="1">
                <a:solidFill>
                  <a:schemeClr val="bg1"/>
                </a:solidFill>
                <a:latin typeface="Britannic Bold" panose="020B0903060703020204" pitchFamily="34" charset="0"/>
              </a:rPr>
              <a:t>Beg</a:t>
            </a:r>
            <a:r>
              <a:rPr lang="fr-FR" dirty="0">
                <a:solidFill>
                  <a:schemeClr val="bg1"/>
                </a:solidFill>
                <a:latin typeface="Britannic Bold" panose="020B0903060703020204" pitchFamily="34" charset="0"/>
              </a:rPr>
              <a:t> </a:t>
            </a:r>
            <a:r>
              <a:rPr lang="fr-FR" dirty="0" err="1">
                <a:solidFill>
                  <a:schemeClr val="bg1"/>
                </a:solidFill>
                <a:latin typeface="Britannic Bold" panose="020B0903060703020204" pitchFamily="34" charset="0"/>
              </a:rPr>
              <a:t>Lagad</a:t>
            </a:r>
            <a:r>
              <a:rPr lang="fr-FR" dirty="0">
                <a:solidFill>
                  <a:schemeClr val="bg1"/>
                </a:solidFill>
                <a:latin typeface="Britannic Bold" panose="020B0903060703020204" pitchFamily="34" charset="0"/>
              </a:rPr>
              <a:t>, dolmen du Télégraphe...). Le menhir de la vierge est le plus important. Il mesure</a:t>
            </a:r>
          </a:p>
          <a:p>
            <a:pPr algn="ctr"/>
            <a:r>
              <a:rPr lang="fr-FR" dirty="0">
                <a:solidFill>
                  <a:schemeClr val="bg1"/>
                </a:solidFill>
                <a:latin typeface="Britannic Bold" panose="020B0903060703020204" pitchFamily="34" charset="0"/>
              </a:rPr>
              <a:t> 4 mètres de haut. </a:t>
            </a:r>
          </a:p>
        </p:txBody>
      </p:sp>
    </p:spTree>
    <p:extLst>
      <p:ext uri="{BB962C8B-B14F-4D97-AF65-F5344CB8AC3E}">
        <p14:creationId xmlns:p14="http://schemas.microsoft.com/office/powerpoint/2010/main" val="24696431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0C6271F-DD42-44AC-BEDA-B63146CCAE66}"/>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1664"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269F413D-F644-49CA-A83D-E05F1A647CDA}"/>
              </a:ext>
            </a:extLst>
          </p:cNvPr>
          <p:cNvSpPr/>
          <p:nvPr/>
        </p:nvSpPr>
        <p:spPr>
          <a:xfrm>
            <a:off x="6153878" y="197949"/>
            <a:ext cx="3832524"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Belle-Île-en-Mer, Morbihan</a:t>
            </a:r>
          </a:p>
        </p:txBody>
      </p:sp>
      <p:sp>
        <p:nvSpPr>
          <p:cNvPr id="4" name="Rectangle 3">
            <a:extLst>
              <a:ext uri="{FF2B5EF4-FFF2-40B4-BE49-F238E27FC236}">
                <a16:creationId xmlns:a16="http://schemas.microsoft.com/office/drawing/2014/main" id="{F3FC8253-2F74-4EB5-AF59-42E7E7DF95A0}"/>
              </a:ext>
            </a:extLst>
          </p:cNvPr>
          <p:cNvSpPr/>
          <p:nvPr/>
        </p:nvSpPr>
        <p:spPr>
          <a:xfrm>
            <a:off x="0" y="2136339"/>
            <a:ext cx="4291664" cy="2585323"/>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Au sud du Morbihan, à 15 km de Quiberon, Belle-Île-en-Mer est la plus grande des îles du Ponant. Île bien-nommée, Belle-Île dévoile un environnement exceptionnel composé de hautes falaises entre lesquelles des vallons abritent de petites criques et de sentiers bucoliques offrent </a:t>
            </a:r>
          </a:p>
          <a:p>
            <a:pPr algn="ctr"/>
            <a:r>
              <a:rPr lang="fr-FR" dirty="0">
                <a:solidFill>
                  <a:schemeClr val="bg1"/>
                </a:solidFill>
                <a:latin typeface="Britannic Bold" panose="020B0903060703020204" pitchFamily="34" charset="0"/>
              </a:rPr>
              <a:t>de charmantes balades.</a:t>
            </a:r>
          </a:p>
        </p:txBody>
      </p:sp>
    </p:spTree>
    <p:extLst>
      <p:ext uri="{BB962C8B-B14F-4D97-AF65-F5344CB8AC3E}">
        <p14:creationId xmlns:p14="http://schemas.microsoft.com/office/powerpoint/2010/main" val="1706090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B20B103-DC95-4FCD-81B2-2F31DB21A847}"/>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1663"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04083F4C-223B-4F03-BF38-5F54A9F1EF76}"/>
              </a:ext>
            </a:extLst>
          </p:cNvPr>
          <p:cNvSpPr/>
          <p:nvPr/>
        </p:nvSpPr>
        <p:spPr>
          <a:xfrm>
            <a:off x="5890215" y="203786"/>
            <a:ext cx="4359848"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Bréhat, Côtes-d'Armor</a:t>
            </a:r>
          </a:p>
        </p:txBody>
      </p:sp>
      <p:sp>
        <p:nvSpPr>
          <p:cNvPr id="4" name="Rectangle 3">
            <a:extLst>
              <a:ext uri="{FF2B5EF4-FFF2-40B4-BE49-F238E27FC236}">
                <a16:creationId xmlns:a16="http://schemas.microsoft.com/office/drawing/2014/main" id="{CB04649C-9D67-4FA3-B69F-74CECDBC49A9}"/>
              </a:ext>
            </a:extLst>
          </p:cNvPr>
          <p:cNvSpPr/>
          <p:nvPr/>
        </p:nvSpPr>
        <p:spPr>
          <a:xfrm>
            <a:off x="-1" y="2551837"/>
            <a:ext cx="4291663" cy="1754326"/>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la principale de l'archipel de Bréhat, Bréhat séduit par sa beauté et sa douceur de vivre. Bénéficiant d'un climat clément, c'est à pied ou à vélo que les charmes de l'île aux fleurs s'offrent aux visiteurs.</a:t>
            </a:r>
          </a:p>
        </p:txBody>
      </p:sp>
    </p:spTree>
    <p:extLst>
      <p:ext uri="{BB962C8B-B14F-4D97-AF65-F5344CB8AC3E}">
        <p14:creationId xmlns:p14="http://schemas.microsoft.com/office/powerpoint/2010/main" val="55154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5978A70-C907-43E8-9481-110DD60CBE0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301089"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DB0AD572-7CE7-40EE-9E33-020871DC269C}"/>
              </a:ext>
            </a:extLst>
          </p:cNvPr>
          <p:cNvSpPr/>
          <p:nvPr/>
        </p:nvSpPr>
        <p:spPr>
          <a:xfrm>
            <a:off x="6420617" y="210340"/>
            <a:ext cx="3317896"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Batz, Finistère</a:t>
            </a:r>
          </a:p>
        </p:txBody>
      </p:sp>
      <p:sp>
        <p:nvSpPr>
          <p:cNvPr id="4" name="Rectangle 3">
            <a:extLst>
              <a:ext uri="{FF2B5EF4-FFF2-40B4-BE49-F238E27FC236}">
                <a16:creationId xmlns:a16="http://schemas.microsoft.com/office/drawing/2014/main" id="{0C196C2A-C6F2-4112-946E-A485A1B286EA}"/>
              </a:ext>
            </a:extLst>
          </p:cNvPr>
          <p:cNvSpPr/>
          <p:nvPr/>
        </p:nvSpPr>
        <p:spPr>
          <a:xfrm>
            <a:off x="0" y="2136339"/>
            <a:ext cx="4301089" cy="2585323"/>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Au large de Roscoff dans le nord Finistère, la discrète île de Batz est une véritable oasis au cœur de l'océan, bercée par un doux climat océanique. Sur l'île, le Jardin botanique Georges </a:t>
            </a:r>
            <a:r>
              <a:rPr lang="fr-FR" dirty="0" err="1">
                <a:solidFill>
                  <a:schemeClr val="bg1"/>
                </a:solidFill>
                <a:latin typeface="Britannic Bold" panose="020B0903060703020204" pitchFamily="34" charset="0"/>
              </a:rPr>
              <a:t>Delaselle</a:t>
            </a:r>
            <a:r>
              <a:rPr lang="fr-FR" dirty="0">
                <a:solidFill>
                  <a:schemeClr val="bg1"/>
                </a:solidFill>
                <a:latin typeface="Britannic Bold" panose="020B0903060703020204" pitchFamily="34" charset="0"/>
              </a:rPr>
              <a:t> est une véritable invitation au voyage à travers une collection rassemblant des plantes d’Amérique, d'Australie, d’Afrique et d’Asie.</a:t>
            </a:r>
          </a:p>
        </p:txBody>
      </p:sp>
    </p:spTree>
    <p:extLst>
      <p:ext uri="{BB962C8B-B14F-4D97-AF65-F5344CB8AC3E}">
        <p14:creationId xmlns:p14="http://schemas.microsoft.com/office/powerpoint/2010/main" val="22138819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056233A-BB23-4F3D-B533-130B6565F1D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1662"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780F7A3B-40B3-411B-AE8E-0E8F5414083D}"/>
              </a:ext>
            </a:extLst>
          </p:cNvPr>
          <p:cNvSpPr/>
          <p:nvPr/>
        </p:nvSpPr>
        <p:spPr>
          <a:xfrm>
            <a:off x="6319819" y="210340"/>
            <a:ext cx="3500638"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Groix, Morbihan</a:t>
            </a:r>
          </a:p>
        </p:txBody>
      </p:sp>
      <p:sp>
        <p:nvSpPr>
          <p:cNvPr id="4" name="Rectangle 3">
            <a:extLst>
              <a:ext uri="{FF2B5EF4-FFF2-40B4-BE49-F238E27FC236}">
                <a16:creationId xmlns:a16="http://schemas.microsoft.com/office/drawing/2014/main" id="{11371B34-86E8-4817-A2D8-B11CE3550E4F}"/>
              </a:ext>
            </a:extLst>
          </p:cNvPr>
          <p:cNvSpPr/>
          <p:nvPr/>
        </p:nvSpPr>
        <p:spPr>
          <a:xfrm>
            <a:off x="0" y="2136339"/>
            <a:ext cx="4291662" cy="2585323"/>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Face à Lorient, une escale sur l’île de Groix s'impose. Paradis des randonneurs et des amateurs de nature sauvage, on y trouve également de sublimes plages et criques aux eaux cristallines. Particularité de l'île, la plage des Grands-Sables, longue étendue de sable blanc, est la seule plage convexe d'Europe.</a:t>
            </a:r>
          </a:p>
        </p:txBody>
      </p:sp>
    </p:spTree>
    <p:extLst>
      <p:ext uri="{BB962C8B-B14F-4D97-AF65-F5344CB8AC3E}">
        <p14:creationId xmlns:p14="http://schemas.microsoft.com/office/powerpoint/2010/main" val="801552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F459ED9-DCA0-4579-A033-1CB72F050E5A}"/>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300391" y="926417"/>
            <a:ext cx="756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E51708DB-8E03-4A3A-86BC-5CB6C0179F1C}"/>
              </a:ext>
            </a:extLst>
          </p:cNvPr>
          <p:cNvSpPr/>
          <p:nvPr/>
        </p:nvSpPr>
        <p:spPr>
          <a:xfrm>
            <a:off x="5076203" y="214020"/>
            <a:ext cx="6008376"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Groix et le plus petit port d'Europe</a:t>
            </a:r>
          </a:p>
        </p:txBody>
      </p:sp>
      <p:sp>
        <p:nvSpPr>
          <p:cNvPr id="4" name="Rectangle 3">
            <a:extLst>
              <a:ext uri="{FF2B5EF4-FFF2-40B4-BE49-F238E27FC236}">
                <a16:creationId xmlns:a16="http://schemas.microsoft.com/office/drawing/2014/main" id="{EB9F248C-E29B-43E7-8023-86800C78D700}"/>
              </a:ext>
            </a:extLst>
          </p:cNvPr>
          <p:cNvSpPr/>
          <p:nvPr/>
        </p:nvSpPr>
        <p:spPr>
          <a:xfrm>
            <a:off x="-1" y="2413338"/>
            <a:ext cx="4300391" cy="2031325"/>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Port-Lay a la particularité d'être le plus petit port d'Europe. Il se trouve à l'ouest du grand port de l'île, Port-</a:t>
            </a:r>
            <a:r>
              <a:rPr lang="fr-FR" dirty="0" err="1">
                <a:solidFill>
                  <a:schemeClr val="bg1"/>
                </a:solidFill>
                <a:latin typeface="Britannic Bold" panose="020B0903060703020204" pitchFamily="34" charset="0"/>
              </a:rPr>
              <a:t>Tudy</a:t>
            </a:r>
            <a:r>
              <a:rPr lang="fr-FR" dirty="0">
                <a:solidFill>
                  <a:schemeClr val="bg1"/>
                </a:solidFill>
                <a:latin typeface="Britannic Bold" panose="020B0903060703020204" pitchFamily="34" charset="0"/>
              </a:rPr>
              <a:t>, qui accueille notamment les navettes en provenance de Lorient et Port-Louis. Port-Lay organise depuis 2001 le Festival international du film insulaire.</a:t>
            </a:r>
          </a:p>
        </p:txBody>
      </p:sp>
    </p:spTree>
    <p:extLst>
      <p:ext uri="{BB962C8B-B14F-4D97-AF65-F5344CB8AC3E}">
        <p14:creationId xmlns:p14="http://schemas.microsoft.com/office/powerpoint/2010/main" val="32015711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DD1932C-15E9-4B2A-8996-71138A8BBAC9}"/>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2380"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4B30F5A3-DB7A-40D8-B89C-00AC869C52CB}"/>
              </a:ext>
            </a:extLst>
          </p:cNvPr>
          <p:cNvSpPr/>
          <p:nvPr/>
        </p:nvSpPr>
        <p:spPr>
          <a:xfrm>
            <a:off x="6384657" y="204593"/>
            <a:ext cx="3372398"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d'Houat, Morbihan</a:t>
            </a:r>
          </a:p>
        </p:txBody>
      </p:sp>
      <p:sp>
        <p:nvSpPr>
          <p:cNvPr id="4" name="Rectangle 3">
            <a:extLst>
              <a:ext uri="{FF2B5EF4-FFF2-40B4-BE49-F238E27FC236}">
                <a16:creationId xmlns:a16="http://schemas.microsoft.com/office/drawing/2014/main" id="{D8F083EE-AFC9-411F-BC3F-46100E11F997}"/>
              </a:ext>
            </a:extLst>
          </p:cNvPr>
          <p:cNvSpPr/>
          <p:nvPr/>
        </p:nvSpPr>
        <p:spPr>
          <a:xfrm>
            <a:off x="0" y="2551837"/>
            <a:ext cx="4292380" cy="1754326"/>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Petite île de pêcheurs située au large du golfe du Morbihan, Houat dégage un charme sauvage. Couverte de landes entrecoupées de plages de sable fin, l'île se termine par un village abritant</a:t>
            </a:r>
          </a:p>
          <a:p>
            <a:pPr algn="ctr"/>
            <a:r>
              <a:rPr lang="fr-FR" dirty="0">
                <a:solidFill>
                  <a:schemeClr val="bg1"/>
                </a:solidFill>
                <a:latin typeface="Britannic Bold" panose="020B0903060703020204" pitchFamily="34" charset="0"/>
              </a:rPr>
              <a:t> un petit port animé.</a:t>
            </a:r>
          </a:p>
        </p:txBody>
      </p:sp>
    </p:spTree>
    <p:extLst>
      <p:ext uri="{BB962C8B-B14F-4D97-AF65-F5344CB8AC3E}">
        <p14:creationId xmlns:p14="http://schemas.microsoft.com/office/powerpoint/2010/main" val="15564152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2FB3D20-D1A6-4824-810B-9F13506C739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Lst>
          </a:blip>
          <a:stretch>
            <a:fillRect/>
          </a:stretch>
        </p:blipFill>
        <p:spPr>
          <a:xfrm>
            <a:off x="4319943"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2F53EB34-7A8E-4708-9CA4-7D8E6A2BEC4A}"/>
              </a:ext>
            </a:extLst>
          </p:cNvPr>
          <p:cNvSpPr/>
          <p:nvPr/>
        </p:nvSpPr>
        <p:spPr>
          <a:xfrm>
            <a:off x="6455501" y="217611"/>
            <a:ext cx="3285836"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Sein, Finistère</a:t>
            </a:r>
          </a:p>
        </p:txBody>
      </p:sp>
      <p:sp>
        <p:nvSpPr>
          <p:cNvPr id="4" name="Rectangle 3">
            <a:extLst>
              <a:ext uri="{FF2B5EF4-FFF2-40B4-BE49-F238E27FC236}">
                <a16:creationId xmlns:a16="http://schemas.microsoft.com/office/drawing/2014/main" id="{FDD1F4DF-CF7B-49E5-8BAD-ECC53631F700}"/>
              </a:ext>
            </a:extLst>
          </p:cNvPr>
          <p:cNvSpPr/>
          <p:nvPr/>
        </p:nvSpPr>
        <p:spPr>
          <a:xfrm>
            <a:off x="-1" y="2551837"/>
            <a:ext cx="4319943" cy="1754326"/>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Au large de la pointe du Raz, l’île de Sein est un bout de terre balayé par les courants et les vents violents. Aussi charmant que pittoresque, le village est dominé par un petit port bordé de maisons blanches et aux volets colorés. </a:t>
            </a:r>
          </a:p>
        </p:txBody>
      </p:sp>
    </p:spTree>
    <p:extLst>
      <p:ext uri="{BB962C8B-B14F-4D97-AF65-F5344CB8AC3E}">
        <p14:creationId xmlns:p14="http://schemas.microsoft.com/office/powerpoint/2010/main" val="875549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1647CD1-4F10-4447-9C01-C7043B09F0CC}"/>
              </a:ext>
            </a:extLst>
          </p:cNvPr>
          <p:cNvPicPr>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8053" y="909000"/>
            <a:ext cx="756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8B6C736B-0A13-4B5E-A271-CCCEB7173D86}"/>
              </a:ext>
            </a:extLst>
          </p:cNvPr>
          <p:cNvSpPr/>
          <p:nvPr/>
        </p:nvSpPr>
        <p:spPr>
          <a:xfrm>
            <a:off x="6577802" y="212585"/>
            <a:ext cx="3000501"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d'Arz, Morbihan</a:t>
            </a:r>
          </a:p>
        </p:txBody>
      </p:sp>
      <p:sp>
        <p:nvSpPr>
          <p:cNvPr id="4" name="Rectangle 3">
            <a:extLst>
              <a:ext uri="{FF2B5EF4-FFF2-40B4-BE49-F238E27FC236}">
                <a16:creationId xmlns:a16="http://schemas.microsoft.com/office/drawing/2014/main" id="{AC29E20C-F1F0-46FF-B55B-C544FF343F15}"/>
              </a:ext>
            </a:extLst>
          </p:cNvPr>
          <p:cNvSpPr/>
          <p:nvPr/>
        </p:nvSpPr>
        <p:spPr>
          <a:xfrm>
            <a:off x="0" y="2413338"/>
            <a:ext cx="4298053" cy="2031325"/>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Au large de Vannes, l’île d'Arz est un bout de terre à la nature préservée et à l'accueil convivial. Au milieu d'une digue empierrée, apparaît le moulin à eau du </a:t>
            </a:r>
            <a:r>
              <a:rPr lang="fr-FR" dirty="0" err="1">
                <a:solidFill>
                  <a:schemeClr val="bg1"/>
                </a:solidFill>
                <a:latin typeface="Britannic Bold" panose="020B0903060703020204" pitchFamily="34" charset="0"/>
              </a:rPr>
              <a:t>Berno</a:t>
            </a:r>
            <a:r>
              <a:rPr lang="fr-FR" dirty="0">
                <a:solidFill>
                  <a:schemeClr val="bg1"/>
                </a:solidFill>
                <a:latin typeface="Britannic Bold" panose="020B0903060703020204" pitchFamily="34" charset="0"/>
              </a:rPr>
              <a:t> entièrement restauré il y a une dizaine d’années et à nouveau en</a:t>
            </a:r>
          </a:p>
          <a:p>
            <a:pPr algn="ctr"/>
            <a:r>
              <a:rPr lang="fr-FR" dirty="0">
                <a:solidFill>
                  <a:schemeClr val="bg1"/>
                </a:solidFill>
                <a:latin typeface="Britannic Bold" panose="020B0903060703020204" pitchFamily="34" charset="0"/>
              </a:rPr>
              <a:t> état de fonctionnement.</a:t>
            </a:r>
          </a:p>
        </p:txBody>
      </p:sp>
    </p:spTree>
    <p:extLst>
      <p:ext uri="{BB962C8B-B14F-4D97-AF65-F5344CB8AC3E}">
        <p14:creationId xmlns:p14="http://schemas.microsoft.com/office/powerpoint/2010/main" val="416323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056803B-8FBC-490D-8198-6D3D03E04665}"/>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74963"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916B8448-4D7C-4A69-95D4-A9B4307C2196}"/>
              </a:ext>
            </a:extLst>
          </p:cNvPr>
          <p:cNvSpPr/>
          <p:nvPr/>
        </p:nvSpPr>
        <p:spPr>
          <a:xfrm>
            <a:off x="6179688" y="217611"/>
            <a:ext cx="3747501"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d'Ouessant, Finistère</a:t>
            </a:r>
          </a:p>
        </p:txBody>
      </p:sp>
      <p:sp>
        <p:nvSpPr>
          <p:cNvPr id="4" name="Rectangle 3">
            <a:extLst>
              <a:ext uri="{FF2B5EF4-FFF2-40B4-BE49-F238E27FC236}">
                <a16:creationId xmlns:a16="http://schemas.microsoft.com/office/drawing/2014/main" id="{4AF48C53-F585-44CC-A8A6-E9FB5BBAC958}"/>
              </a:ext>
            </a:extLst>
          </p:cNvPr>
          <p:cNvSpPr/>
          <p:nvPr/>
        </p:nvSpPr>
        <p:spPr>
          <a:xfrm>
            <a:off x="0" y="2274838"/>
            <a:ext cx="4274963" cy="2308324"/>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Non loin de Brest, l'Île d'Ouessant est une île bretonne nichée à l'extrémité ouest de la Bretagne connue pour être "l'île du bout du monde", soit la dernière terre de Bretagne avant l’Amérique. Ce joyau de la mer d’Iroise dévoile un paysage unique et protégé, ainsi que des traditions encore bien ancrées.</a:t>
            </a:r>
          </a:p>
        </p:txBody>
      </p:sp>
    </p:spTree>
    <p:extLst>
      <p:ext uri="{BB962C8B-B14F-4D97-AF65-F5344CB8AC3E}">
        <p14:creationId xmlns:p14="http://schemas.microsoft.com/office/powerpoint/2010/main" val="3257015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F51BCF8-6B63-4EB6-86D8-CE3701EE2193}"/>
              </a:ext>
            </a:extLst>
          </p:cNvPr>
          <p:cNvPicPr>
            <a:picLocks noChangeAspect="1"/>
          </p:cNvPicPr>
          <p:nvPr/>
        </p:nvPicPr>
        <p:blipFill>
          <a:blip r:embed="rId2"/>
          <a:stretch>
            <a:fillRect/>
          </a:stretch>
        </p:blipFill>
        <p:spPr>
          <a:xfrm>
            <a:off x="4301091"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AB78ABAA-3343-48E6-A6F7-706DF9FD48E3}"/>
              </a:ext>
            </a:extLst>
          </p:cNvPr>
          <p:cNvSpPr/>
          <p:nvPr/>
        </p:nvSpPr>
        <p:spPr>
          <a:xfrm>
            <a:off x="6032371" y="206658"/>
            <a:ext cx="4094391"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Cézembre, Ille-et-Vilaine</a:t>
            </a:r>
          </a:p>
        </p:txBody>
      </p:sp>
      <p:sp>
        <p:nvSpPr>
          <p:cNvPr id="4" name="Rectangle 3">
            <a:extLst>
              <a:ext uri="{FF2B5EF4-FFF2-40B4-BE49-F238E27FC236}">
                <a16:creationId xmlns:a16="http://schemas.microsoft.com/office/drawing/2014/main" id="{4432E5AE-224D-4628-9694-D20BBD49CC1F}"/>
              </a:ext>
            </a:extLst>
          </p:cNvPr>
          <p:cNvSpPr/>
          <p:nvPr/>
        </p:nvSpPr>
        <p:spPr>
          <a:xfrm>
            <a:off x="-1" y="2274838"/>
            <a:ext cx="4301091" cy="2308324"/>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Plus grande île de la baie de Saint-Malo, Cézembre n'est pas habitée et reste le domaine des goélands, mouettes et cormorans. À la belle saison, les estivants débarquent sur l'île pour profiter de sa belle plage de sable fin orientée au Sud, l'une des rares </a:t>
            </a:r>
          </a:p>
          <a:p>
            <a:pPr algn="ctr"/>
            <a:r>
              <a:rPr lang="fr-FR" dirty="0">
                <a:solidFill>
                  <a:schemeClr val="bg1"/>
                </a:solidFill>
                <a:latin typeface="Britannic Bold" panose="020B0903060703020204" pitchFamily="34" charset="0"/>
              </a:rPr>
              <a:t>de la côte d'Émeraude.</a:t>
            </a:r>
          </a:p>
        </p:txBody>
      </p:sp>
    </p:spTree>
    <p:extLst>
      <p:ext uri="{BB962C8B-B14F-4D97-AF65-F5344CB8AC3E}">
        <p14:creationId xmlns:p14="http://schemas.microsoft.com/office/powerpoint/2010/main" val="331996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9CA169D-1D34-4548-8E62-E0FA610B10D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91663"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7F939CE8-AEAF-4619-8DE2-4EE112CE63B3}"/>
              </a:ext>
            </a:extLst>
          </p:cNvPr>
          <p:cNvSpPr/>
          <p:nvPr/>
        </p:nvSpPr>
        <p:spPr>
          <a:xfrm>
            <a:off x="6467745" y="196514"/>
            <a:ext cx="3204788"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Tristan, Finistère</a:t>
            </a:r>
          </a:p>
        </p:txBody>
      </p:sp>
      <p:sp>
        <p:nvSpPr>
          <p:cNvPr id="4" name="Rectangle 3">
            <a:extLst>
              <a:ext uri="{FF2B5EF4-FFF2-40B4-BE49-F238E27FC236}">
                <a16:creationId xmlns:a16="http://schemas.microsoft.com/office/drawing/2014/main" id="{BEDF0E59-5EBA-4749-9038-CD87458CE503}"/>
              </a:ext>
            </a:extLst>
          </p:cNvPr>
          <p:cNvSpPr/>
          <p:nvPr/>
        </p:nvSpPr>
        <p:spPr>
          <a:xfrm>
            <a:off x="-1" y="1443841"/>
            <a:ext cx="4291663" cy="3970318"/>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Dans la baie de Douarnenez, à 50 mètres seulement de la côte l’île Tristan est une île de légendes qui aurait abrité les amours de Tristan et Yseult et le butin d'un célèbre bandit. Au cours du XIXe siècle, le négociant Gustave Guillou de </a:t>
            </a:r>
            <a:r>
              <a:rPr lang="fr-FR" dirty="0" err="1">
                <a:solidFill>
                  <a:schemeClr val="bg1"/>
                </a:solidFill>
                <a:latin typeface="Britannic Bold" panose="020B0903060703020204" pitchFamily="34" charset="0"/>
              </a:rPr>
              <a:t>Penanros</a:t>
            </a:r>
            <a:r>
              <a:rPr lang="fr-FR" dirty="0">
                <a:solidFill>
                  <a:schemeClr val="bg1"/>
                </a:solidFill>
                <a:latin typeface="Britannic Bold" panose="020B0903060703020204" pitchFamily="34" charset="0"/>
              </a:rPr>
              <a:t> y installe des ateliers de salaison de poisson, puis des conserveries, que l'on peut encore apercevoir. L'île devient ensuite la propriété du poète Jean Richepin avant d'être rachetée par le conservatoire du littoral qui veille depuis</a:t>
            </a:r>
          </a:p>
          <a:p>
            <a:pPr algn="ctr"/>
            <a:r>
              <a:rPr lang="fr-FR" dirty="0">
                <a:solidFill>
                  <a:schemeClr val="bg1"/>
                </a:solidFill>
                <a:latin typeface="Britannic Bold" panose="020B0903060703020204" pitchFamily="34" charset="0"/>
              </a:rPr>
              <a:t> à  sa préservation.</a:t>
            </a:r>
          </a:p>
        </p:txBody>
      </p:sp>
    </p:spTree>
    <p:extLst>
      <p:ext uri="{BB962C8B-B14F-4D97-AF65-F5344CB8AC3E}">
        <p14:creationId xmlns:p14="http://schemas.microsoft.com/office/powerpoint/2010/main" val="5509373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C3A9A95-25BD-449E-9A9C-D2548FD7F1B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82237"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51F74901-564F-4429-872D-3EE7E52DCD56}"/>
              </a:ext>
            </a:extLst>
          </p:cNvPr>
          <p:cNvSpPr/>
          <p:nvPr/>
        </p:nvSpPr>
        <p:spPr>
          <a:xfrm>
            <a:off x="6218221" y="198041"/>
            <a:ext cx="3684983"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a:t>
            </a:r>
            <a:r>
              <a:rPr lang="fr-FR" sz="2400" dirty="0" err="1">
                <a:solidFill>
                  <a:schemeClr val="bg1"/>
                </a:solidFill>
                <a:latin typeface="Britannic Bold" panose="020B0903060703020204" pitchFamily="34" charset="0"/>
              </a:rPr>
              <a:t>Boëdic</a:t>
            </a:r>
            <a:r>
              <a:rPr lang="fr-FR" sz="2400" dirty="0">
                <a:solidFill>
                  <a:schemeClr val="bg1"/>
                </a:solidFill>
                <a:latin typeface="Britannic Bold" panose="020B0903060703020204" pitchFamily="34" charset="0"/>
              </a:rPr>
              <a:t>, Morbihan</a:t>
            </a:r>
          </a:p>
        </p:txBody>
      </p:sp>
      <p:sp>
        <p:nvSpPr>
          <p:cNvPr id="4" name="Rectangle 3">
            <a:extLst>
              <a:ext uri="{FF2B5EF4-FFF2-40B4-BE49-F238E27FC236}">
                <a16:creationId xmlns:a16="http://schemas.microsoft.com/office/drawing/2014/main" id="{767C5751-A62F-48B9-B20B-74E86770F580}"/>
              </a:ext>
            </a:extLst>
          </p:cNvPr>
          <p:cNvSpPr/>
          <p:nvPr/>
        </p:nvSpPr>
        <p:spPr>
          <a:xfrm>
            <a:off x="-1" y="2413338"/>
            <a:ext cx="4282237" cy="2031325"/>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Petite île privée émergeant dans le golfe du Morbihan, l’île de </a:t>
            </a:r>
            <a:r>
              <a:rPr lang="fr-FR" dirty="0" err="1">
                <a:solidFill>
                  <a:schemeClr val="bg1"/>
                </a:solidFill>
                <a:latin typeface="Britannic Bold" panose="020B0903060703020204" pitchFamily="34" charset="0"/>
              </a:rPr>
              <a:t>Boëdic</a:t>
            </a:r>
            <a:r>
              <a:rPr lang="fr-FR" dirty="0">
                <a:solidFill>
                  <a:schemeClr val="bg1"/>
                </a:solidFill>
                <a:latin typeface="Britannic Bold" panose="020B0903060703020204" pitchFamily="34" charset="0"/>
              </a:rPr>
              <a:t> est surtout un paradis de près de 8 hectares pour milliardaire avec sa maison de maître, sa grande longère et sa chapelle qui sert de repère aux marins à la</a:t>
            </a:r>
          </a:p>
          <a:p>
            <a:pPr algn="ctr"/>
            <a:r>
              <a:rPr lang="fr-FR" dirty="0">
                <a:solidFill>
                  <a:schemeClr val="bg1"/>
                </a:solidFill>
                <a:latin typeface="Britannic Bold" panose="020B0903060703020204" pitchFamily="34" charset="0"/>
              </a:rPr>
              <a:t> pointe ouest de l'île.</a:t>
            </a:r>
          </a:p>
        </p:txBody>
      </p:sp>
    </p:spTree>
    <p:extLst>
      <p:ext uri="{BB962C8B-B14F-4D97-AF65-F5344CB8AC3E}">
        <p14:creationId xmlns:p14="http://schemas.microsoft.com/office/powerpoint/2010/main" val="40295561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0355018-7F1C-4397-BA3D-0E9B4BF42848}"/>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35"/>
          <a:stretch/>
        </p:blipFill>
        <p:spPr>
          <a:xfrm>
            <a:off x="4291663"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93521E8C-17F5-478D-ACE7-2B3ACFD738F7}"/>
              </a:ext>
            </a:extLst>
          </p:cNvPr>
          <p:cNvSpPr/>
          <p:nvPr/>
        </p:nvSpPr>
        <p:spPr>
          <a:xfrm>
            <a:off x="6367910" y="200105"/>
            <a:ext cx="3404458"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du </a:t>
            </a:r>
            <a:r>
              <a:rPr lang="fr-FR" sz="2400" dirty="0" err="1">
                <a:solidFill>
                  <a:schemeClr val="bg1"/>
                </a:solidFill>
                <a:latin typeface="Britannic Bold" panose="020B0903060703020204" pitchFamily="34" charset="0"/>
              </a:rPr>
              <a:t>Loc'h</a:t>
            </a:r>
            <a:r>
              <a:rPr lang="fr-FR" sz="2400" dirty="0">
                <a:solidFill>
                  <a:schemeClr val="bg1"/>
                </a:solidFill>
                <a:latin typeface="Britannic Bold" panose="020B0903060703020204" pitchFamily="34" charset="0"/>
              </a:rPr>
              <a:t>, Finistère</a:t>
            </a:r>
          </a:p>
        </p:txBody>
      </p:sp>
      <p:sp>
        <p:nvSpPr>
          <p:cNvPr id="4" name="Rectangle 3">
            <a:extLst>
              <a:ext uri="{FF2B5EF4-FFF2-40B4-BE49-F238E27FC236}">
                <a16:creationId xmlns:a16="http://schemas.microsoft.com/office/drawing/2014/main" id="{F8BA8853-8439-4E26-9C58-3123A7DEEE9C}"/>
              </a:ext>
            </a:extLst>
          </p:cNvPr>
          <p:cNvSpPr/>
          <p:nvPr/>
        </p:nvSpPr>
        <p:spPr>
          <a:xfrm>
            <a:off x="0" y="1720840"/>
            <a:ext cx="4291663" cy="3416320"/>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Surnommée "l'île des goélands", l’île du </a:t>
            </a:r>
            <a:r>
              <a:rPr lang="fr-FR" dirty="0" err="1">
                <a:solidFill>
                  <a:schemeClr val="bg1"/>
                </a:solidFill>
                <a:latin typeface="Britannic Bold" panose="020B0903060703020204" pitchFamily="34" charset="0"/>
              </a:rPr>
              <a:t>Loc'h</a:t>
            </a:r>
            <a:r>
              <a:rPr lang="fr-FR" dirty="0">
                <a:solidFill>
                  <a:schemeClr val="bg1"/>
                </a:solidFill>
                <a:latin typeface="Britannic Bold" panose="020B0903060703020204" pitchFamily="34" charset="0"/>
              </a:rPr>
              <a:t> constitue la plus grande île de l'archipel des Glénan au sud de Fouesnant. Ce petit paradis qui doit son nom à la présence d'un lac d'eau saumâtre est la propriété de la famille Bolloré et l'ancienne ferme a été transformée en maison de famille. Mais l'île est également bien connue des plaisanciers qui viennent accoster sur sa sublime plage de sable fin</a:t>
            </a:r>
          </a:p>
          <a:p>
            <a:pPr algn="ctr"/>
            <a:r>
              <a:rPr lang="fr-FR" dirty="0">
                <a:solidFill>
                  <a:schemeClr val="bg1"/>
                </a:solidFill>
                <a:latin typeface="Britannic Bold" panose="020B0903060703020204" pitchFamily="34" charset="0"/>
              </a:rPr>
              <a:t> face au fort Cigogne.</a:t>
            </a:r>
          </a:p>
        </p:txBody>
      </p:sp>
    </p:spTree>
    <p:extLst>
      <p:ext uri="{BB962C8B-B14F-4D97-AF65-F5344CB8AC3E}">
        <p14:creationId xmlns:p14="http://schemas.microsoft.com/office/powerpoint/2010/main" val="3737887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6BFE95F-78D3-427E-B1A5-D8DA0483F98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63383"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290682A3-4818-4EFC-AE84-E49381B9F146}"/>
              </a:ext>
            </a:extLst>
          </p:cNvPr>
          <p:cNvSpPr/>
          <p:nvPr/>
        </p:nvSpPr>
        <p:spPr>
          <a:xfrm>
            <a:off x="6103988" y="214738"/>
            <a:ext cx="3875741"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Gavrinis, Morbihan</a:t>
            </a:r>
          </a:p>
        </p:txBody>
      </p:sp>
      <p:sp>
        <p:nvSpPr>
          <p:cNvPr id="4" name="Rectangle 3">
            <a:extLst>
              <a:ext uri="{FF2B5EF4-FFF2-40B4-BE49-F238E27FC236}">
                <a16:creationId xmlns:a16="http://schemas.microsoft.com/office/drawing/2014/main" id="{59F9C2AD-459D-4BA3-8A1F-34835DC804DB}"/>
              </a:ext>
            </a:extLst>
          </p:cNvPr>
          <p:cNvSpPr/>
          <p:nvPr/>
        </p:nvSpPr>
        <p:spPr>
          <a:xfrm>
            <a:off x="-1" y="2274838"/>
            <a:ext cx="4263383" cy="2308324"/>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Petite île du golfe du Morbihan, Gavrinis abrite l'un des plus exceptionnels sites préhistoriques de France. Construit il y a quelques 6 000 ans, soit mille ans avant les pyramides d’Égypte, le cairn de Gavrinis est monument funéraire de pierres sèches abritant un tombeau préhistorique.</a:t>
            </a:r>
          </a:p>
        </p:txBody>
      </p:sp>
    </p:spTree>
    <p:extLst>
      <p:ext uri="{BB962C8B-B14F-4D97-AF65-F5344CB8AC3E}">
        <p14:creationId xmlns:p14="http://schemas.microsoft.com/office/powerpoint/2010/main" val="3028773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55DA0AD-7241-4B55-95DE-AE719F6F319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82236"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AD1638AA-A80A-4640-993E-0DA3B45B3533}"/>
              </a:ext>
            </a:extLst>
          </p:cNvPr>
          <p:cNvSpPr/>
          <p:nvPr/>
        </p:nvSpPr>
        <p:spPr>
          <a:xfrm>
            <a:off x="6118834" y="200283"/>
            <a:ext cx="3883755"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L’île-aux-Moines, Morbihan</a:t>
            </a:r>
          </a:p>
        </p:txBody>
      </p:sp>
      <p:sp>
        <p:nvSpPr>
          <p:cNvPr id="4" name="Rectangle 3">
            <a:extLst>
              <a:ext uri="{FF2B5EF4-FFF2-40B4-BE49-F238E27FC236}">
                <a16:creationId xmlns:a16="http://schemas.microsoft.com/office/drawing/2014/main" id="{C05A731C-C254-43BC-940B-F3A57F0C1072}"/>
              </a:ext>
            </a:extLst>
          </p:cNvPr>
          <p:cNvSpPr/>
          <p:nvPr/>
        </p:nvSpPr>
        <p:spPr>
          <a:xfrm>
            <a:off x="0" y="2413338"/>
            <a:ext cx="4282236" cy="2031325"/>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Plus grande et plus peuplée des îles du golfe Morbihan, l'Île-aux-Moines doit à ses terres boisées, ses charmantes maisons de pêcheurs bordées de jardinets fleuris, ses collines couvertes bruyère et sa longue plage de sable blond le surnom de "perle du golfe".</a:t>
            </a:r>
          </a:p>
        </p:txBody>
      </p:sp>
    </p:spTree>
    <p:extLst>
      <p:ext uri="{BB962C8B-B14F-4D97-AF65-F5344CB8AC3E}">
        <p14:creationId xmlns:p14="http://schemas.microsoft.com/office/powerpoint/2010/main" val="34820520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D5971E7-EE6A-4412-96DA-52059F34899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82236" y="909000"/>
            <a:ext cx="7556953"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3" name="Rectangle 2">
            <a:extLst>
              <a:ext uri="{FF2B5EF4-FFF2-40B4-BE49-F238E27FC236}">
                <a16:creationId xmlns:a16="http://schemas.microsoft.com/office/drawing/2014/main" id="{D7503989-7FA1-4EB2-B3FE-BF937882DE9E}"/>
              </a:ext>
            </a:extLst>
          </p:cNvPr>
          <p:cNvSpPr/>
          <p:nvPr/>
        </p:nvSpPr>
        <p:spPr>
          <a:xfrm>
            <a:off x="6214212" y="206029"/>
            <a:ext cx="3692999" cy="461665"/>
          </a:xfrm>
          <a:prstGeom prst="rect">
            <a:avLst/>
          </a:prstGeom>
          <a:solidFill>
            <a:srgbClr val="FFFF00"/>
          </a:solidFill>
        </p:spPr>
        <p:txBody>
          <a:bodyPr wrap="none">
            <a:spAutoFit/>
          </a:bodyPr>
          <a:lstStyle/>
          <a:p>
            <a:pPr algn="ctr"/>
            <a:r>
              <a:rPr lang="fr-FR" sz="2400" dirty="0">
                <a:solidFill>
                  <a:schemeClr val="bg1"/>
                </a:solidFill>
                <a:latin typeface="Britannic Bold" panose="020B0903060703020204" pitchFamily="34" charset="0"/>
              </a:rPr>
              <a:t>L’île de Molène, Finistère</a:t>
            </a:r>
          </a:p>
        </p:txBody>
      </p:sp>
      <p:sp>
        <p:nvSpPr>
          <p:cNvPr id="4" name="Rectangle 3">
            <a:extLst>
              <a:ext uri="{FF2B5EF4-FFF2-40B4-BE49-F238E27FC236}">
                <a16:creationId xmlns:a16="http://schemas.microsoft.com/office/drawing/2014/main" id="{DDE95DB0-7159-4D07-BE57-D876303ADF2A}"/>
              </a:ext>
            </a:extLst>
          </p:cNvPr>
          <p:cNvSpPr/>
          <p:nvPr/>
        </p:nvSpPr>
        <p:spPr>
          <a:xfrm>
            <a:off x="0" y="2413338"/>
            <a:ext cx="4282236" cy="2031325"/>
          </a:xfrm>
          <a:prstGeom prst="rect">
            <a:avLst/>
          </a:prstGeom>
          <a:solidFill>
            <a:srgbClr val="FFFF00"/>
          </a:solidFill>
        </p:spPr>
        <p:txBody>
          <a:bodyPr wrap="square">
            <a:spAutoFit/>
          </a:bodyPr>
          <a:lstStyle/>
          <a:p>
            <a:pPr algn="ctr"/>
            <a:r>
              <a:rPr lang="fr-FR" dirty="0">
                <a:solidFill>
                  <a:schemeClr val="bg1"/>
                </a:solidFill>
                <a:latin typeface="Britannic Bold" panose="020B0903060703020204" pitchFamily="34" charset="0"/>
              </a:rPr>
              <a:t>Île principale de l'archipel du même nom, Molène est recouverte de lande bretonne tandis que son patrimoine architectural composé de maisons de pêcheurs, du sémaphore, l'église de </a:t>
            </a:r>
            <a:r>
              <a:rPr lang="fr-FR" dirty="0" err="1">
                <a:solidFill>
                  <a:schemeClr val="bg1"/>
                </a:solidFill>
                <a:latin typeface="Britannic Bold" panose="020B0903060703020204" pitchFamily="34" charset="0"/>
              </a:rPr>
              <a:t>Saint-Ronan</a:t>
            </a:r>
            <a:r>
              <a:rPr lang="fr-FR" dirty="0">
                <a:solidFill>
                  <a:schemeClr val="bg1"/>
                </a:solidFill>
                <a:latin typeface="Britannic Bold" panose="020B0903060703020204" pitchFamily="34" charset="0"/>
              </a:rPr>
              <a:t>, et du moulin des moines raconte l'histoire de l'île.</a:t>
            </a:r>
          </a:p>
        </p:txBody>
      </p:sp>
    </p:spTree>
    <p:extLst>
      <p:ext uri="{BB962C8B-B14F-4D97-AF65-F5344CB8AC3E}">
        <p14:creationId xmlns:p14="http://schemas.microsoft.com/office/powerpoint/2010/main" val="11850219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invX="1"/>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22D5D2E-26FF-450A-B9A1-373101683785}"/>
              </a:ext>
            </a:extLst>
          </p:cNvPr>
          <p:cNvSpPr txBox="1"/>
          <p:nvPr/>
        </p:nvSpPr>
        <p:spPr>
          <a:xfrm>
            <a:off x="3535680" y="566057"/>
            <a:ext cx="3143794" cy="369332"/>
          </a:xfrm>
          <a:prstGeom prst="rect">
            <a:avLst/>
          </a:prstGeom>
          <a:noFill/>
        </p:spPr>
        <p:txBody>
          <a:bodyPr wrap="square" rtlCol="0">
            <a:spAutoFit/>
          </a:bodyPr>
          <a:lstStyle/>
          <a:p>
            <a:endParaRPr lang="fr-FR" dirty="0"/>
          </a:p>
        </p:txBody>
      </p:sp>
      <p:sp>
        <p:nvSpPr>
          <p:cNvPr id="3" name="Rectangle 2">
            <a:extLst>
              <a:ext uri="{FF2B5EF4-FFF2-40B4-BE49-F238E27FC236}">
                <a16:creationId xmlns:a16="http://schemas.microsoft.com/office/drawing/2014/main" id="{7E74A21C-B677-4717-A38D-26E83109E8D6}"/>
              </a:ext>
            </a:extLst>
          </p:cNvPr>
          <p:cNvSpPr/>
          <p:nvPr/>
        </p:nvSpPr>
        <p:spPr>
          <a:xfrm>
            <a:off x="4470170" y="2967335"/>
            <a:ext cx="3251659" cy="923330"/>
          </a:xfrm>
          <a:prstGeom prst="rect">
            <a:avLst/>
          </a:prstGeom>
          <a:noFill/>
        </p:spPr>
        <p:txBody>
          <a:bodyPr wrap="none" lIns="91440" tIns="45720" rIns="91440" bIns="45720">
            <a:spAutoFit/>
            <a:scene3d>
              <a:camera prst="perspectiveRelaxedModerately"/>
              <a:lightRig rig="threePt" dir="t"/>
            </a:scene3d>
            <a:sp3d extrusionH="57150">
              <a:bevelT w="82550" h="38100" prst="coolSlan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Britannic Bold" panose="020B0903060703020204" pitchFamily="34" charset="0"/>
              </a:rPr>
              <a:t>MODESTO</a:t>
            </a:r>
          </a:p>
        </p:txBody>
      </p:sp>
    </p:spTree>
    <p:extLst>
      <p:ext uri="{BB962C8B-B14F-4D97-AF65-F5344CB8AC3E}">
        <p14:creationId xmlns:p14="http://schemas.microsoft.com/office/powerpoint/2010/main" val="1484954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500" accel="50000" decel="50000" autoRev="1" fill="hold">
                                          <p:stCondLst>
                                            <p:cond delay="0"/>
                                          </p:stCondLst>
                                        </p:cTn>
                                        <p:tgtEl>
                                          <p:spTgt spid="3"/>
                                        </p:tgtEl>
                                        <p:attrNameLst>
                                          <p:attrName>ppt_x</p:attrName>
                                          <p:attrName>ppt_y</p:attrName>
                                        </p:attrNameLst>
                                      </p:cBhvr>
                                    </p:animMotion>
                                    <p:animRot by="1500000">
                                      <p:cBhvr>
                                        <p:cTn id="7" dur="250" fill="hold">
                                          <p:stCondLst>
                                            <p:cond delay="0"/>
                                          </p:stCondLst>
                                        </p:cTn>
                                        <p:tgtEl>
                                          <p:spTgt spid="3"/>
                                        </p:tgtEl>
                                        <p:attrNameLst>
                                          <p:attrName>r</p:attrName>
                                        </p:attrNameLst>
                                      </p:cBhvr>
                                    </p:animRot>
                                    <p:animRot by="-1500000">
                                      <p:cBhvr>
                                        <p:cTn id="8" dur="250" fill="hold">
                                          <p:stCondLst>
                                            <p:cond delay="250"/>
                                          </p:stCondLst>
                                        </p:cTn>
                                        <p:tgtEl>
                                          <p:spTgt spid="3"/>
                                        </p:tgtEl>
                                        <p:attrNameLst>
                                          <p:attrName>r</p:attrName>
                                        </p:attrNameLst>
                                      </p:cBhvr>
                                    </p:animRot>
                                    <p:animRot by="-1500000">
                                      <p:cBhvr>
                                        <p:cTn id="9" dur="250" fill="hold">
                                          <p:stCondLst>
                                            <p:cond delay="500"/>
                                          </p:stCondLst>
                                        </p:cTn>
                                        <p:tgtEl>
                                          <p:spTgt spid="3"/>
                                        </p:tgtEl>
                                        <p:attrNameLst>
                                          <p:attrName>r</p:attrName>
                                        </p:attrNameLst>
                                      </p:cBhvr>
                                    </p:animRot>
                                    <p:animRot by="1500000">
                                      <p:cBhvr>
                                        <p:cTn id="10" dur="250" fill="hold">
                                          <p:stCondLst>
                                            <p:cond delay="75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Berlin</Template>
  <TotalTime>447</TotalTime>
  <Words>1715</Words>
  <Application>Microsoft Office PowerPoint</Application>
  <PresentationFormat>Grand écran</PresentationFormat>
  <Paragraphs>80</Paragraphs>
  <Slides>25</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Arial</vt:lpstr>
      <vt:lpstr>Britannic Bold</vt:lpstr>
      <vt:lpstr>Trebuchet MS</vt:lpstr>
      <vt:lpstr>Berlin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57</cp:revision>
  <dcterms:created xsi:type="dcterms:W3CDTF">2015-11-02T15:50:35Z</dcterms:created>
  <dcterms:modified xsi:type="dcterms:W3CDTF">2019-01-13T11:01:28Z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4547189</vt:lpwstr>
  </property>
  <property fmtid="{D5CDD505-2E9C-101B-9397-08002B2CF9AE}" pid="3" name="NXPowerLiteSettings">
    <vt:lpwstr>F9000400038000</vt:lpwstr>
  </property>
  <property fmtid="{D5CDD505-2E9C-101B-9397-08002B2CF9AE}" pid="4" name="NXPowerLiteVersion">
    <vt:lpwstr>D7.0.4</vt:lpwstr>
  </property>
</Properties>
</file>