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7" r:id="rId3"/>
    <p:sldId id="294" r:id="rId4"/>
    <p:sldId id="299" r:id="rId5"/>
    <p:sldId id="256" r:id="rId6"/>
    <p:sldId id="257" r:id="rId7"/>
    <p:sldId id="258" r:id="rId8"/>
    <p:sldId id="29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1" r:id="rId31"/>
    <p:sldId id="280" r:id="rId32"/>
    <p:sldId id="282" r:id="rId33"/>
    <p:sldId id="283" r:id="rId34"/>
    <p:sldId id="290" r:id="rId35"/>
    <p:sldId id="284" r:id="rId36"/>
    <p:sldId id="285" r:id="rId37"/>
    <p:sldId id="286" r:id="rId38"/>
    <p:sldId id="287" r:id="rId39"/>
    <p:sldId id="288" r:id="rId40"/>
    <p:sldId id="291" r:id="rId41"/>
    <p:sldId id="292" r:id="rId42"/>
    <p:sldId id="293" r:id="rId43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GQwJmgZ6VoVtPOhCvyMcA==" hashData="ZcKSKmjXHrHKXLVAAEiN4XiXX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2" autoAdjust="0"/>
    <p:restoredTop sz="99618" autoAdjust="0"/>
  </p:normalViewPr>
  <p:slideViewPr>
    <p:cSldViewPr>
      <p:cViewPr>
        <p:scale>
          <a:sx n="80" d="100"/>
          <a:sy n="80" d="100"/>
        </p:scale>
        <p:origin x="-120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Ovr>
    <a:masterClrMapping/>
  </p:clrMapOvr>
  <p:transition spd="slow" advTm="5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47981-A295-440B-9F44-84B5AB42B108}" type="datetimeFigureOut">
              <a:rPr lang="de-DE" smtClean="0"/>
              <a:pPr/>
              <a:t>20.04.2014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5A66D-0744-4678-8457-14AF76DDB94B}" type="slidenum">
              <a:rPr lang="de-AT" smtClean="0"/>
              <a:pPr/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smtClean="0"/>
              <a:t> </a:t>
            </a:r>
            <a:endParaRPr lang="de-AT" dirty="0"/>
          </a:p>
        </p:txBody>
      </p:sp>
      <p:pic>
        <p:nvPicPr>
          <p:cNvPr id="4" name="Inhaltsplatzhalter 3" descr="schloss_schoenbrunn_und_beete_105654674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9245" cy="6165304"/>
          </a:xfrm>
        </p:spPr>
      </p:pic>
      <p:sp>
        <p:nvSpPr>
          <p:cNvPr id="5" name="Textfeld 4"/>
          <p:cNvSpPr txBox="1"/>
          <p:nvPr/>
        </p:nvSpPr>
        <p:spPr>
          <a:xfrm>
            <a:off x="0" y="6165304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4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artina" pitchFamily="2" charset="0"/>
              </a:rPr>
              <a:t> </a:t>
            </a:r>
            <a:r>
              <a:rPr lang="de-AT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artina" pitchFamily="2" charset="0"/>
              </a:rPr>
              <a:t>Schloss Schönbrunn - Park &amp; Palmenhaus</a:t>
            </a:r>
            <a:endParaRPr lang="de-AT" sz="3600" dirty="0">
              <a:solidFill>
                <a:schemeClr val="accent6">
                  <a:lumMod val="60000"/>
                  <a:lumOff val="40000"/>
                </a:schemeClr>
              </a:solidFill>
              <a:latin typeface="Martina" pitchFamily="2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107504" y="6093296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Monotype Corsiva" panose="03010101010201010101" pitchFamily="66" charset="0"/>
              </a:rPr>
              <a:t>a</a:t>
            </a:r>
            <a:endParaRPr lang="de-DE" sz="4000" b="1" dirty="0">
              <a:solidFill>
                <a:schemeClr val="accent6">
                  <a:lumMod val="40000"/>
                  <a:lumOff val="60000"/>
                </a:schemeClr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Tm="5000">
    <p:push dir="u"/>
    <p:sndAc>
      <p:stSnd loop="1">
        <p:snd r:embed="rId2" name="11 - Leichtes Blu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4294967295"/>
          </p:nvPr>
        </p:nvSpPr>
        <p:spPr>
          <a:xfrm>
            <a:off x="251520" y="764705"/>
            <a:ext cx="8568952" cy="554461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    1559 ließ Kaiser Maximilian II. ein kleines Jagdschloss errichten,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das aber mehrmals abgebrannt ist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und  in der 2. </a:t>
            </a:r>
            <a:r>
              <a:rPr lang="de-AT" sz="2400" dirty="0" err="1" smtClean="0">
                <a:latin typeface="Monotype Corsiva" panose="03010101010201010101" pitchFamily="66" charset="0"/>
              </a:rPr>
              <a:t>WienerTürkenbelagerung</a:t>
            </a:r>
            <a:r>
              <a:rPr lang="de-AT" sz="2400" dirty="0" smtClean="0">
                <a:latin typeface="Monotype Corsiva" panose="03010101010201010101" pitchFamily="66" charset="0"/>
              </a:rPr>
              <a:t> endgültig zerstört wurde.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    1687 gab Leopold I. einen Neubau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für seinen Thronfolger Josef I. in Auftrag.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Der  Plan  war allerdings utopisch.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     Erst 1692 -1713 wurde der Neubau in reduzierter Form errichtet.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     Von diesem Bau sind heute nur mehr die „Schlosskapelle“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und die „Blaue Stiege“ mit dem Deckenfresko erhalten. 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     1743 ließ Kaiserin Maria Theresia das Schloss und den Park 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in seine heutige Form umbauen. Es war ihre Sommerresidenz.</a:t>
            </a: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 Seit 1996 ist das barocke Schloss Weltkulturerbe.</a:t>
            </a:r>
          </a:p>
          <a:p>
            <a:pPr algn="ctr">
              <a:buNone/>
            </a:pPr>
            <a:endParaRPr lang="de-AT" sz="2400" dirty="0" smtClean="0">
              <a:latin typeface="Monotype Corsiva" panose="03010101010201010101" pitchFamily="66" charset="0"/>
            </a:endParaRPr>
          </a:p>
          <a:p>
            <a:pPr algn="ctr">
              <a:buNone/>
            </a:pPr>
            <a:r>
              <a:rPr lang="de-AT" sz="2400" dirty="0" smtClean="0">
                <a:latin typeface="Monotype Corsiva" panose="03010101010201010101" pitchFamily="66" charset="0"/>
              </a:rPr>
              <a:t>       </a:t>
            </a:r>
          </a:p>
        </p:txBody>
      </p:sp>
    </p:spTree>
  </p:cSld>
  <p:clrMapOvr>
    <a:masterClrMapping/>
  </p:clrMapOvr>
  <p:transition spd="slow" advTm="25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Grafik 3" descr="April 2007 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4294967295"/>
          </p:nvPr>
        </p:nvSpPr>
        <p:spPr>
          <a:xfrm>
            <a:off x="457200" y="2115000"/>
            <a:ext cx="8229600" cy="26280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   Die</a:t>
            </a:r>
            <a:r>
              <a:rPr lang="de-AT" sz="2400" b="1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</a:t>
            </a:r>
            <a:r>
              <a:rPr lang="de-AT" sz="2400" b="1" dirty="0" err="1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Gloriette</a:t>
            </a: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, geplant von Fischer von </a:t>
            </a:r>
            <a:r>
              <a:rPr lang="de-AT" sz="2400" dirty="0" err="1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Erlach</a:t>
            </a: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,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wurde allerdings erst 1775 im Zuge der Gartengestaltung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durch den Architekten Johann Ferdinand </a:t>
            </a:r>
            <a:r>
              <a:rPr lang="de-AT" sz="2400" dirty="0" err="1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Hetzendorf</a:t>
            </a: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von Hohenberg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zur Regierungszeit Josef II und Maria Theresia erbaut.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Über dem Mittelteil ist der Reichsadler auf der Weltkugel zu sehen.   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   Das Flachdach diente schon im 19. Jhd. als Aussichtsplattform. </a:t>
            </a:r>
          </a:p>
        </p:txBody>
      </p:sp>
    </p:spTree>
  </p:cSld>
  <p:clrMapOvr>
    <a:masterClrMapping/>
  </p:clrMapOvr>
  <p:transition spd="slow" advTm="17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Grafik 3" descr="P40604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251520" y="260648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err="1" smtClean="0">
                <a:latin typeface="Monotype Corsiva" panose="03010101010201010101" pitchFamily="66" charset="0"/>
              </a:rPr>
              <a:t>Gloriette</a:t>
            </a:r>
            <a:endParaRPr lang="de-DE" sz="2400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4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Textfeld 2"/>
          <p:cNvSpPr txBox="1"/>
          <p:nvPr/>
        </p:nvSpPr>
        <p:spPr>
          <a:xfrm>
            <a:off x="899592" y="188640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Monotype Corsiva" panose="03010101010201010101" pitchFamily="66" charset="0"/>
              </a:rPr>
              <a:t>Neptunbrunnen</a:t>
            </a:r>
            <a:endParaRPr lang="de-DE" sz="2400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4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37" y="0"/>
            <a:ext cx="9151437" cy="6863578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4294967295"/>
          </p:nvPr>
        </p:nvSpPr>
        <p:spPr>
          <a:xfrm>
            <a:off x="179512" y="1521000"/>
            <a:ext cx="8784976" cy="3816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    Das </a:t>
            </a:r>
            <a:r>
              <a:rPr lang="de-AT" sz="2400" b="1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Palmenhaus</a:t>
            </a: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 wurde 1882 durch Kaiser Franz Josef I. eröffnet.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   Am 21. Februar 1945 wurde es bei einem Bombenangriff auf Schönbrunn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durch die Alliierten schwer beschädigt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Alle Glasscheiben gingen zu Bruch;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nahezu alle kostbaren Pflanzen wurden  vernichtet.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   1953 erfolgte die Wiedereröffnung,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1986 – 1990 wurde eine Restaurierung durchgeführt.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    Das Palmenhaus  beherbergt eine sehenswerte Sammlung </a:t>
            </a:r>
          </a:p>
          <a:p>
            <a:pPr algn="ctr">
              <a:buNone/>
            </a:pPr>
            <a:r>
              <a:rPr lang="de-AT" sz="2400" dirty="0" smtClean="0"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wertvoller und  schöner Pflanzen. </a:t>
            </a:r>
            <a:endParaRPr lang="de-AT" sz="2400" dirty="0"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Tm="20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4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Textfeld 2"/>
          <p:cNvSpPr txBox="1"/>
          <p:nvPr/>
        </p:nvSpPr>
        <p:spPr>
          <a:xfrm>
            <a:off x="107504" y="260648"/>
            <a:ext cx="2833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Monotype Corsiva" panose="03010101010201010101" pitchFamily="66" charset="0"/>
              </a:rPr>
              <a:t>Palmenhaus</a:t>
            </a:r>
            <a:endParaRPr lang="de-DE" sz="2400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94313" cy="6970735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22875" cy="6917157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37" y="0"/>
            <a:ext cx="9151437" cy="6863578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37" y="-5578"/>
            <a:ext cx="9151437" cy="6863578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50313" y="0"/>
            <a:ext cx="9294313" cy="6970735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 rtlCol="0"/>
          <a:lstStyle/>
          <a:p>
            <a:pPr algn="ctr"/>
            <a:endParaRPr lang="de-DE"/>
          </a:p>
        </p:txBody>
      </p:sp>
      <p:pic>
        <p:nvPicPr>
          <p:cNvPr descr="P4060506.JPG" id="4" name="Inhaltsplatzhalter 3"/>
          <p:cNvPicPr>
            <a:picLocks noChangeAspect="1" noGrp="1"/>
          </p:cNvPicPr>
          <p:nvPr>
            <p:ph idx="4294967295"/>
          </p:nvPr>
        </p:nvPicPr>
        <p:blipFill rotWithShape="1">
          <a:blip cstate="print" r:embed="rId2"/>
          <a:srcRect b="11" r="25"/>
          <a:stretch/>
        </p:blipFill>
        <p:spPr>
          <a:xfrm>
            <a:off x="0" y="369000"/>
            <a:ext cx="4340081" cy="6120700"/>
          </a:xfrm>
        </p:spPr>
      </p:pic>
      <p:pic>
        <p:nvPicPr>
          <p:cNvPr descr="P4060510.JPG" id="5" name="Grafik 4"/>
          <p:cNvPicPr>
            <a:picLocks noChangeAspect="1"/>
          </p:cNvPicPr>
          <p:nvPr/>
        </p:nvPicPr>
        <p:blipFill rotWithShape="1">
          <a:blip cstate="print" r:embed="rId3"/>
          <a:stretch/>
        </p:blipFill>
        <p:spPr>
          <a:xfrm>
            <a:off x="4767756" y="369000"/>
            <a:ext cx="4376244" cy="6120000"/>
          </a:xfrm>
          <a:prstGeom prst="rect">
            <a:avLst/>
          </a:prstGeom>
        </p:spPr>
      </p:pic>
    </p:spTree>
  </p:cSld>
  <p:clrMapOvr>
    <a:masterClrMapping/>
  </p:clrMapOvr>
  <p:transition advTm="5000" spd="slow">
    <p:push dir="u"/>
  </p:transition>
  <p:timing>
    <p:tnLst>
      <p:par>
        <p:cTn dur="indefinite" id="1" nodeType="tmRoot" restart="never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37" y="-5578"/>
            <a:ext cx="9151437" cy="6863578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50313" y="0"/>
            <a:ext cx="9294313" cy="6970735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50313" y="0"/>
            <a:ext cx="9294313" cy="6970735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8875" y="0"/>
            <a:ext cx="9222875" cy="6917157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8875" y="0"/>
            <a:ext cx="9222875" cy="6917156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22875" cy="6917156"/>
          </a:xfrm>
        </p:spPr>
      </p:pic>
    </p:spTree>
  </p:cSld>
  <p:clrMapOvr>
    <a:masterClrMapping/>
  </p:clrMapOvr>
  <p:transition spd="slow" advTm="5000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5578"/>
            <a:ext cx="9151437" cy="6863578"/>
          </a:xfrm>
        </p:spPr>
      </p:pic>
    </p:spTree>
  </p:cSld>
  <p:clrMapOvr>
    <a:masterClrMapping/>
  </p:clrMapOvr>
  <p:transition spd="slow" advTm="5000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428660" y="0"/>
            <a:ext cx="5143500" cy="6858000"/>
          </a:xfrm>
        </p:spPr>
      </p:pic>
      <p:pic>
        <p:nvPicPr>
          <p:cNvPr id="5" name="Grafik 4" descr="P40605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37" y="0"/>
            <a:ext cx="9151437" cy="6863578"/>
          </a:xfrm>
        </p:spPr>
      </p:pic>
    </p:spTree>
  </p:cSld>
  <p:clrMapOvr>
    <a:masterClrMapping/>
  </p:clrMapOvr>
  <p:transition spd="slow" advTm="5000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50313" y="0"/>
            <a:ext cx="9294313" cy="6970735"/>
          </a:xfrm>
        </p:spPr>
      </p:pic>
    </p:spTree>
  </p:cSld>
  <p:clrMapOvr>
    <a:masterClrMapping/>
  </p:clrMapOvr>
  <p:transition spd="slow" advTm="5000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50313" y="0"/>
            <a:ext cx="9294313" cy="6970735"/>
          </a:xfrm>
        </p:spPr>
      </p:pic>
    </p:spTree>
  </p:cSld>
  <p:clrMapOvr>
    <a:masterClrMapping/>
  </p:clrMapOvr>
  <p:transition spd="slow" advTm="5000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8875" y="-59157"/>
            <a:ext cx="9222875" cy="6917157"/>
          </a:xfrm>
        </p:spPr>
      </p:pic>
    </p:spTree>
  </p:cSld>
  <p:clrMapOvr>
    <a:masterClrMapping/>
  </p:clrMapOvr>
  <p:transition spd="slow" advTm="5000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357222" y="0"/>
            <a:ext cx="5143499" cy="6858000"/>
          </a:xfrm>
        </p:spPr>
      </p:pic>
      <p:pic>
        <p:nvPicPr>
          <p:cNvPr id="5" name="Grafik 4" descr="P40605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feld 4"/>
          <p:cNvSpPr txBox="1"/>
          <p:nvPr/>
        </p:nvSpPr>
        <p:spPr>
          <a:xfrm>
            <a:off x="5500694" y="5715016"/>
            <a:ext cx="2343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2800" dirty="0" smtClean="0">
                <a:latin typeface="Martina" pitchFamily="2" charset="0"/>
              </a:rPr>
              <a:t>Im Wüstenhaus</a:t>
            </a:r>
            <a:endParaRPr lang="de-AT" sz="2800" dirty="0">
              <a:latin typeface="Martina" pitchFamily="2" charset="0"/>
            </a:endParaRPr>
          </a:p>
        </p:txBody>
      </p:sp>
    </p:spTree>
  </p:cSld>
  <p:clrMapOvr>
    <a:masterClrMapping/>
  </p:clrMapOvr>
  <p:transition spd="slow" advTm="5000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50313" y="-112735"/>
            <a:ext cx="9294313" cy="6970735"/>
          </a:xfrm>
        </p:spPr>
      </p:pic>
    </p:spTree>
  </p:cSld>
  <p:clrMapOvr>
    <a:masterClrMapping/>
  </p:clrMapOvr>
  <p:transition spd="slow" advTm="5000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37" y="-5578"/>
            <a:ext cx="9151437" cy="6863578"/>
          </a:xfrm>
        </p:spPr>
      </p:pic>
    </p:spTree>
  </p:cSld>
  <p:clrMapOvr>
    <a:masterClrMapping/>
  </p:clrMapOvr>
  <p:transition spd="slow" advTm="5000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 advTm="5000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5000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Inhaltsplatzhalter 3" descr="P40605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7437" y="-5578"/>
            <a:ext cx="9151437" cy="6863578"/>
          </a:xfrm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264</Words>
  <Application>Microsoft Office PowerPoint</Application>
  <PresentationFormat>Bildschirmpräsentation (4:3)</PresentationFormat>
  <Paragraphs>36</Paragraphs>
  <Slides>42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42</vt:i4>
      </vt:variant>
    </vt:vector>
  </HeadingPairs>
  <TitlesOfParts>
    <vt:vector size="43" baseType="lpstr">
      <vt:lpstr>Larissa-Design</vt:lpstr>
      <vt:lpstr>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Ernst</dc:creator>
  <cp:lastModifiedBy>Teucher</cp:lastModifiedBy>
  <cp:revision>29</cp:revision>
  <dcterms:created xsi:type="dcterms:W3CDTF">2014-04-07T07:12:53Z</dcterms:created>
  <dcterms:modified xsi:type="dcterms:W3CDTF">2014-04-20T15:22:56Z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6483544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D6.0.5</vt:lpwstr>
  </property>
</Properties>
</file>