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51"/>
  </p:notesMasterIdLst>
  <p:handoutMasterIdLst>
    <p:handoutMasterId r:id="rId52"/>
  </p:handoutMasterIdLst>
  <p:sldIdLst>
    <p:sldId id="256" r:id="rId3"/>
    <p:sldId id="259" r:id="rId4"/>
    <p:sldId id="304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30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3" r:id="rId39"/>
    <p:sldId id="302" r:id="rId40"/>
    <p:sldId id="303" r:id="rId41"/>
    <p:sldId id="301" r:id="rId42"/>
    <p:sldId id="294" r:id="rId43"/>
    <p:sldId id="298" r:id="rId44"/>
    <p:sldId id="295" r:id="rId45"/>
    <p:sldId id="296" r:id="rId46"/>
    <p:sldId id="297" r:id="rId47"/>
    <p:sldId id="299" r:id="rId48"/>
    <p:sldId id="292" r:id="rId49"/>
    <p:sldId id="291" r:id="rId5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116" userDrawn="1">
          <p15:clr>
            <a:srgbClr val="A4A3A4"/>
          </p15:clr>
        </p15:guide>
        <p15:guide id="2" pos="2622" userDrawn="1">
          <p15:clr>
            <a:srgbClr val="A4A3A4"/>
          </p15:clr>
        </p15:guide>
        <p15:guide id="3" orient="horz" pos="59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F4"/>
    <a:srgbClr val="F5F5F5"/>
    <a:srgbClr val="8D8D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13"/>
    <p:restoredTop sz="94626"/>
  </p:normalViewPr>
  <p:slideViewPr>
    <p:cSldViewPr snapToGrid="0" snapToObjects="1" showGuides="1">
      <p:cViewPr varScale="1">
        <p:scale>
          <a:sx n="58" d="100"/>
          <a:sy n="58" d="100"/>
        </p:scale>
        <p:origin x="1520" y="224"/>
      </p:cViewPr>
      <p:guideLst>
        <p:guide orient="horz" pos="4116"/>
        <p:guide pos="2622"/>
        <p:guide orient="horz" pos="595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61" d="100"/>
          <a:sy n="161" d="100"/>
        </p:scale>
        <p:origin x="5584" y="2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C24D448-B6F6-D141-8269-EFEA943436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5962B0-824E-CE43-BE84-C1EED22B9D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1BE6C-FDC3-504A-959F-C1F816D83B05}" type="datetimeFigureOut">
              <a:rPr lang="fr-FR" smtClean="0"/>
              <a:t>07/01/2019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014C1E7-D676-1945-8B70-C56B5B5FDA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9A849D-FC49-4B4C-8BBB-383D5DC817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4B003-E3D7-C445-8270-150C76E51C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557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9048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0032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0203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0858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5857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8949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0507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9456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7453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367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216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4004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0466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9711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5509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60061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0458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91588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5961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51481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16522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8078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7852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38922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38975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74415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45240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99940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47761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34439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5431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45269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46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3260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79225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46621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3481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70429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1843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3681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208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8280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2502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066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2126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uizdigital.com">
            <a:extLst>
              <a:ext uri="{FF2B5EF4-FFF2-40B4-BE49-F238E27FC236}">
                <a16:creationId xmlns:a16="http://schemas.microsoft.com/office/drawing/2014/main" id="{C7128EF6-CC2B-5047-8EA4-1A6C3A8FC175}"/>
              </a:ext>
            </a:extLst>
          </p:cNvPr>
          <p:cNvSpPr txBox="1"/>
          <p:nvPr userDrawn="1"/>
        </p:nvSpPr>
        <p:spPr>
          <a:xfrm>
            <a:off x="768927" y="-221621"/>
            <a:ext cx="2300657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sz="1800" b="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guizdigital.com</a:t>
            </a:r>
            <a:endParaRPr sz="1800" b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21C9612-D643-BC40-BA4D-6880942C1027}"/>
              </a:ext>
            </a:extLst>
          </p:cNvPr>
          <p:cNvCxnSpPr>
            <a:cxnSpLocks/>
          </p:cNvCxnSpPr>
          <p:nvPr userDrawn="1"/>
        </p:nvCxnSpPr>
        <p:spPr>
          <a:xfrm>
            <a:off x="4162425" y="706584"/>
            <a:ext cx="1932103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F1FE8E1-2E52-0145-B7DC-9A83D829B2B6}"/>
              </a:ext>
            </a:extLst>
          </p:cNvPr>
          <p:cNvCxnSpPr>
            <a:cxnSpLocks/>
          </p:cNvCxnSpPr>
          <p:nvPr userDrawn="1"/>
        </p:nvCxnSpPr>
        <p:spPr>
          <a:xfrm>
            <a:off x="900545" y="706584"/>
            <a:ext cx="280944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guizdigital.com">
            <a:extLst>
              <a:ext uri="{FF2B5EF4-FFF2-40B4-BE49-F238E27FC236}">
                <a16:creationId xmlns:a16="http://schemas.microsoft.com/office/drawing/2014/main" id="{E8A1D4F2-858D-FD44-BA76-B79C59E509AB}"/>
              </a:ext>
            </a:extLst>
          </p:cNvPr>
          <p:cNvSpPr txBox="1"/>
          <p:nvPr userDrawn="1"/>
        </p:nvSpPr>
        <p:spPr>
          <a:xfrm>
            <a:off x="4107872" y="-221621"/>
            <a:ext cx="4717473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Autofit/>
          </a:bodyPr>
          <a:lstStyle>
            <a:lvl1pPr algn="l" defTabSz="457200">
              <a:lnSpc>
                <a:spcPts val="109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lang="fr-FR" sz="1800" b="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maltem.com</a:t>
            </a:r>
            <a:endParaRPr lang="fr-FR" sz="1800" b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A722E2B-C343-0B49-94AF-2018A0E94665}"/>
              </a:ext>
            </a:extLst>
          </p:cNvPr>
          <p:cNvCxnSpPr>
            <a:cxnSpLocks/>
          </p:cNvCxnSpPr>
          <p:nvPr userDrawn="1"/>
        </p:nvCxnSpPr>
        <p:spPr>
          <a:xfrm>
            <a:off x="22391975" y="12232523"/>
            <a:ext cx="109148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guizdigital.com">
            <a:extLst>
              <a:ext uri="{FF2B5EF4-FFF2-40B4-BE49-F238E27FC236}">
                <a16:creationId xmlns:a16="http://schemas.microsoft.com/office/drawing/2014/main" id="{4B9F45B8-C8FF-D243-BC4B-847F0B764FD4}"/>
              </a:ext>
            </a:extLst>
          </p:cNvPr>
          <p:cNvSpPr txBox="1"/>
          <p:nvPr userDrawn="1"/>
        </p:nvSpPr>
        <p:spPr>
          <a:xfrm>
            <a:off x="4107872" y="11375248"/>
            <a:ext cx="4717473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Autofit/>
          </a:bodyPr>
          <a:lstStyle>
            <a:lvl1pPr algn="l" defTabSz="457200">
              <a:lnSpc>
                <a:spcPts val="109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lang="fr-FR" sz="18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@2018 Sana </a:t>
            </a:r>
            <a:r>
              <a:rPr lang="fr-FR" sz="1800" b="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Masmoudi</a:t>
            </a:r>
            <a:endParaRPr lang="fr-FR" sz="1800" b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A4C6C85-7963-F242-9AC1-CD322137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81BA6A-47EB-D94A-B53E-7F9F94A49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75AE34-B69F-8943-AFB3-39FD0ABF97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53A17-831A-5E45-A32D-9FB8B2667AAC}" type="datetimeFigureOut">
              <a:rPr lang="fr-FR" smtClean="0"/>
              <a:t>07/01/2019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2CBA86-8ECD-CD48-AEEB-374460E76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C8FB79-0B51-004C-941C-A3B5F2E96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4E72C-AEA5-FA45-A30B-1A35721375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1707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j.barbanchon@guizdigital.com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Découverte…"/>
          <p:cNvSpPr txBox="1">
            <a:spLocks noGrp="1"/>
          </p:cNvSpPr>
          <p:nvPr>
            <p:ph type="ctrTitle" idx="4294967295"/>
          </p:nvPr>
        </p:nvSpPr>
        <p:spPr>
          <a:xfrm>
            <a:off x="4162425" y="4533900"/>
            <a:ext cx="208280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defTabSz="182880">
              <a:defRPr sz="1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Découverte</a:t>
            </a:r>
            <a:endParaRPr sz="12000" dirty="0">
              <a:solidFill>
                <a:srgbClr val="00000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Times"/>
            </a:endParaRPr>
          </a:p>
          <a:p>
            <a:pPr algn="l" defTabSz="182880">
              <a:defRPr sz="1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 </a:t>
            </a:r>
            <a:r>
              <a:rPr sz="120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l’UX</a:t>
            </a:r>
            <a:r>
              <a:rPr sz="1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Design</a:t>
            </a:r>
            <a:endParaRPr sz="12000" dirty="0">
              <a:solidFill>
                <a:srgbClr val="00000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Times"/>
            </a:endParaRPr>
          </a:p>
        </p:txBody>
      </p:sp>
      <p:sp>
        <p:nvSpPr>
          <p:cNvPr id="11" name="guizdigital.com">
            <a:extLst>
              <a:ext uri="{FF2B5EF4-FFF2-40B4-BE49-F238E27FC236}">
                <a16:creationId xmlns:a16="http://schemas.microsoft.com/office/drawing/2014/main" id="{A2F097A6-B34E-594D-9BD8-E03835A1C2B8}"/>
              </a:ext>
            </a:extLst>
          </p:cNvPr>
          <p:cNvSpPr txBox="1"/>
          <p:nvPr/>
        </p:nvSpPr>
        <p:spPr>
          <a:xfrm>
            <a:off x="768927" y="-221621"/>
            <a:ext cx="2300657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sz="1800" b="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guizdigital.com</a:t>
            </a:r>
            <a:endParaRPr sz="1800" b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1085D48-0170-7A48-917A-12951B4EA861}"/>
              </a:ext>
            </a:extLst>
          </p:cNvPr>
          <p:cNvCxnSpPr>
            <a:cxnSpLocks/>
          </p:cNvCxnSpPr>
          <p:nvPr/>
        </p:nvCxnSpPr>
        <p:spPr>
          <a:xfrm>
            <a:off x="4162425" y="706584"/>
            <a:ext cx="1932103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E6B0FF2-AE7A-8042-8D25-730E838B2630}"/>
              </a:ext>
            </a:extLst>
          </p:cNvPr>
          <p:cNvCxnSpPr>
            <a:cxnSpLocks/>
          </p:cNvCxnSpPr>
          <p:nvPr/>
        </p:nvCxnSpPr>
        <p:spPr>
          <a:xfrm>
            <a:off x="900545" y="706584"/>
            <a:ext cx="2809443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guizdigital.com">
            <a:extLst>
              <a:ext uri="{FF2B5EF4-FFF2-40B4-BE49-F238E27FC236}">
                <a16:creationId xmlns:a16="http://schemas.microsoft.com/office/drawing/2014/main" id="{54BD25EA-ABE7-2746-83BF-5B255D0A8202}"/>
              </a:ext>
            </a:extLst>
          </p:cNvPr>
          <p:cNvSpPr txBox="1"/>
          <p:nvPr/>
        </p:nvSpPr>
        <p:spPr>
          <a:xfrm>
            <a:off x="4107872" y="-221621"/>
            <a:ext cx="4717473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Autofit/>
          </a:bodyPr>
          <a:lstStyle>
            <a:lvl1pPr algn="l" defTabSz="457200">
              <a:lnSpc>
                <a:spcPts val="109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lang="fr-FR" sz="1800" b="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maltem.com</a:t>
            </a:r>
            <a:endParaRPr lang="fr-FR" sz="1800" b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sp>
        <p:nvSpPr>
          <p:cNvPr id="15" name="Sana Masmoudi">
            <a:extLst>
              <a:ext uri="{FF2B5EF4-FFF2-40B4-BE49-F238E27FC236}">
                <a16:creationId xmlns:a16="http://schemas.microsoft.com/office/drawing/2014/main" id="{D6D1AF6A-B995-5542-8ECD-CF4F7536419C}"/>
              </a:ext>
            </a:extLst>
          </p:cNvPr>
          <p:cNvSpPr txBox="1"/>
          <p:nvPr/>
        </p:nvSpPr>
        <p:spPr>
          <a:xfrm>
            <a:off x="1870269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01</a:t>
            </a:r>
            <a:endParaRPr sz="1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2578DC6-ED45-6147-8C9F-CD789BF3AF18}"/>
              </a:ext>
            </a:extLst>
          </p:cNvPr>
          <p:cNvCxnSpPr>
            <a:cxnSpLocks/>
          </p:cNvCxnSpPr>
          <p:nvPr/>
        </p:nvCxnSpPr>
        <p:spPr>
          <a:xfrm>
            <a:off x="22391975" y="12232523"/>
            <a:ext cx="109148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uizdigital.com">
            <a:extLst>
              <a:ext uri="{FF2B5EF4-FFF2-40B4-BE49-F238E27FC236}">
                <a16:creationId xmlns:a16="http://schemas.microsoft.com/office/drawing/2014/main" id="{24A38028-BE60-AB45-A3B7-1BA8B48A0E4B}"/>
              </a:ext>
            </a:extLst>
          </p:cNvPr>
          <p:cNvSpPr txBox="1"/>
          <p:nvPr/>
        </p:nvSpPr>
        <p:spPr>
          <a:xfrm>
            <a:off x="4107872" y="11375248"/>
            <a:ext cx="4717473" cy="15759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Autofit/>
          </a:bodyPr>
          <a:lstStyle>
            <a:lvl1pPr algn="l" defTabSz="457200">
              <a:lnSpc>
                <a:spcPts val="109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lang="fr-FR" sz="1800" b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@2018 Sana </a:t>
            </a:r>
            <a:r>
              <a:rPr lang="fr-FR" sz="1800" b="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Masmoudi</a:t>
            </a:r>
            <a:endParaRPr lang="fr-FR" sz="1800" b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intérieur&#10;&#10;&#10;&#10;Description générée automatiquement">
            <a:extLst>
              <a:ext uri="{FF2B5EF4-FFF2-40B4-BE49-F238E27FC236}">
                <a16:creationId xmlns:a16="http://schemas.microsoft.com/office/drawing/2014/main" id="{49CDD9F1-C1F3-244B-A9C3-E1E881247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45925" cy="163639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62426" y="2931032"/>
            <a:ext cx="17811750" cy="10074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0" dirty="0">
                <a:solidFill>
                  <a:schemeClr val="bg1"/>
                </a:solidFill>
              </a:rPr>
              <a:t>Le UX design consiste à </a:t>
            </a:r>
            <a:r>
              <a:rPr lang="fr-FR" sz="7200" dirty="0">
                <a:solidFill>
                  <a:schemeClr val="bg1"/>
                </a:solidFill>
              </a:rPr>
              <a:t>penser</a:t>
            </a:r>
            <a:endParaRPr lang="fr-FR" sz="7200" b="0" dirty="0">
              <a:solidFill>
                <a:schemeClr val="bg1"/>
              </a:solidFill>
            </a:endParaRPr>
          </a:p>
          <a:p>
            <a:pPr algn="l"/>
            <a:r>
              <a:rPr lang="fr-FR" sz="7200" b="0" dirty="0">
                <a:solidFill>
                  <a:schemeClr val="bg1"/>
                </a:solidFill>
              </a:rPr>
              <a:t>et à </a:t>
            </a:r>
            <a:r>
              <a:rPr lang="fr-FR" sz="7200" dirty="0">
                <a:solidFill>
                  <a:schemeClr val="bg1"/>
                </a:solidFill>
              </a:rPr>
              <a:t>concevoir</a:t>
            </a:r>
            <a:r>
              <a:rPr lang="fr-FR" sz="7200" b="0" dirty="0">
                <a:solidFill>
                  <a:schemeClr val="bg1"/>
                </a:solidFill>
              </a:rPr>
              <a:t> un site web de manière</a:t>
            </a:r>
          </a:p>
          <a:p>
            <a:pPr algn="l"/>
            <a:r>
              <a:rPr lang="fr-FR" sz="7200" b="0" dirty="0">
                <a:solidFill>
                  <a:schemeClr val="bg1"/>
                </a:solidFill>
              </a:rPr>
              <a:t>à ce que l'expérience utilisateur soit</a:t>
            </a:r>
          </a:p>
          <a:p>
            <a:pPr algn="l"/>
            <a:r>
              <a:rPr lang="fr-FR" sz="7200" b="0" dirty="0">
                <a:solidFill>
                  <a:schemeClr val="bg1"/>
                </a:solidFill>
              </a:rPr>
              <a:t>la meilleure possible. </a:t>
            </a:r>
          </a:p>
          <a:p>
            <a:pPr algn="l"/>
            <a:br>
              <a:rPr lang="fr-FR" sz="7200" b="0" dirty="0">
                <a:solidFill>
                  <a:schemeClr val="bg1"/>
                </a:solidFill>
              </a:rPr>
            </a:br>
            <a:r>
              <a:rPr lang="fr-FR" sz="7200" b="0" dirty="0">
                <a:solidFill>
                  <a:schemeClr val="bg1"/>
                </a:solidFill>
              </a:rPr>
              <a:t>Un service doit toujours être </a:t>
            </a:r>
            <a:r>
              <a:rPr lang="fr-FR" sz="7200" dirty="0">
                <a:solidFill>
                  <a:schemeClr val="bg1"/>
                </a:solidFill>
              </a:rPr>
              <a:t>conçu</a:t>
            </a:r>
          </a:p>
          <a:p>
            <a:pPr algn="l"/>
            <a:r>
              <a:rPr lang="fr-FR" sz="7200" dirty="0">
                <a:solidFill>
                  <a:schemeClr val="bg1"/>
                </a:solidFill>
              </a:rPr>
              <a:t>Avec et pour des utilisateurs. </a:t>
            </a:r>
            <a:r>
              <a:rPr lang="fr-FR" sz="7200" b="0" dirty="0">
                <a:solidFill>
                  <a:schemeClr val="bg1"/>
                </a:solidFill>
              </a:rPr>
              <a:t> </a:t>
            </a:r>
          </a:p>
          <a:p>
            <a:pPr algn="l"/>
            <a:br>
              <a:rPr lang="fr-FR" sz="7200" dirty="0">
                <a:solidFill>
                  <a:schemeClr val="bg1"/>
                </a:solidFill>
              </a:rPr>
            </a:br>
            <a:endParaRPr lang="fr-FR" sz="7200" b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B28641-4B5D-704C-A1EA-E8325AA8C407}"/>
              </a:ext>
            </a:extLst>
          </p:cNvPr>
          <p:cNvSpPr txBox="1"/>
          <p:nvPr/>
        </p:nvSpPr>
        <p:spPr>
          <a:xfrm>
            <a:off x="3596985" y="2749193"/>
            <a:ext cx="565440" cy="11238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6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”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A01D03-E706-7F47-AD61-030AB073FC9E}"/>
              </a:ext>
            </a:extLst>
          </p:cNvPr>
          <p:cNvSpPr txBox="1"/>
          <p:nvPr/>
        </p:nvSpPr>
        <p:spPr>
          <a:xfrm>
            <a:off x="16815519" y="9564331"/>
            <a:ext cx="565440" cy="11238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6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102491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E3C8F28-DA4E-8245-8CD7-2F82403772C9}"/>
              </a:ext>
            </a:extLst>
          </p:cNvPr>
          <p:cNvSpPr txBox="1"/>
          <p:nvPr/>
        </p:nvSpPr>
        <p:spPr>
          <a:xfrm>
            <a:off x="19314928" y="-1248071"/>
            <a:ext cx="7245573" cy="154914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00" u="none" strike="noStrike" cap="none" spc="0" normalizeH="0" baseline="0" dirty="0">
                <a:ln>
                  <a:noFill/>
                </a:ln>
                <a:solidFill>
                  <a:srgbClr val="0606F4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 Neue"/>
              </a:rPr>
              <a:t>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5907733"/>
            <a:ext cx="20078267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UX in Real Life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8584743-5362-404C-9078-75523F08B5EA}"/>
              </a:ext>
            </a:extLst>
          </p:cNvPr>
          <p:cNvSpPr txBox="1"/>
          <p:nvPr/>
        </p:nvSpPr>
        <p:spPr>
          <a:xfrm>
            <a:off x="4107872" y="7087543"/>
            <a:ext cx="11751253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Nous sommes tous confrontés à de l’UX au quotidien sans le savoir</a:t>
            </a:r>
          </a:p>
        </p:txBody>
      </p:sp>
    </p:spTree>
    <p:extLst>
      <p:ext uri="{BB962C8B-B14F-4D97-AF65-F5344CB8AC3E}">
        <p14:creationId xmlns:p14="http://schemas.microsoft.com/office/powerpoint/2010/main" val="7694717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imes"/>
              </a:rPr>
              <a:t>12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pic>
        <p:nvPicPr>
          <p:cNvPr id="7172" name="Picture 4" descr="https://lh3.googleusercontent.com/B8eEAvvb3AVARc-Fmunk5BXFZKD6GzRV8oVLxQMljXAwtsS1tR_jKxGTZ4W3Z2fvjbVFBQiHRdg-sEFMtKjECoh_TqLivCzWWuoQWvoAMhEqaEgxd_EUJPjHnQa_pwy_CS9nt2-3gP4">
            <a:extLst>
              <a:ext uri="{FF2B5EF4-FFF2-40B4-BE49-F238E27FC236}">
                <a16:creationId xmlns:a16="http://schemas.microsoft.com/office/drawing/2014/main" id="{EE0E9FDF-F5B5-8C4F-8AE9-C3787E60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150" y="2751948"/>
            <a:ext cx="6159500" cy="862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33204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13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pic>
        <p:nvPicPr>
          <p:cNvPr id="8194" name="Picture 2" descr="https://lh3.googleusercontent.com/UDKkI2S07b86qPNwekqoo9ZpExMUcKWT-rj6A6Hl2g-84cvYZygGonp-_h8ccAQ1o4RYRQmHYKqNGujusPANNpkM9HQtL5Ula8hjEqc1QdUOTo_0MI8tJkllT6JP7gFnQfO-K1iS1_4">
            <a:extLst>
              <a:ext uri="{FF2B5EF4-FFF2-40B4-BE49-F238E27FC236}">
                <a16:creationId xmlns:a16="http://schemas.microsoft.com/office/drawing/2014/main" id="{2DE80F74-ED41-FB4A-9F58-04095B5B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2" y="2980525"/>
            <a:ext cx="9613900" cy="84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40898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E3C8F28-DA4E-8245-8CD7-2F82403772C9}"/>
              </a:ext>
            </a:extLst>
          </p:cNvPr>
          <p:cNvSpPr txBox="1"/>
          <p:nvPr/>
        </p:nvSpPr>
        <p:spPr>
          <a:xfrm>
            <a:off x="20168225" y="-1248071"/>
            <a:ext cx="7245573" cy="154914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00000" dirty="0">
                <a:solidFill>
                  <a:srgbClr val="0606F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5</a:t>
            </a:r>
            <a:endParaRPr kumimoji="0" lang="fr-FR" sz="100000" u="none" strike="noStrike" cap="none" spc="0" normalizeH="0" baseline="0" dirty="0">
              <a:ln>
                <a:noFill/>
              </a:ln>
              <a:solidFill>
                <a:srgbClr val="0606F4"/>
              </a:solidFill>
              <a:effectLst/>
              <a:uFillTx/>
              <a:latin typeface="Helvetica Neue Light" panose="02000403000000020004" pitchFamily="2" charset="0"/>
              <a:ea typeface="Helvetica Neue Light" panose="02000403000000020004" pitchFamily="2" charset="0"/>
              <a:sym typeface="Helvetica Neue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5369124"/>
            <a:ext cx="20078267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Pourquoi l’UX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 important ?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14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81406690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au, jeter, plancher, ciel&#10;&#10;&#10;&#10;Description générée automatiquement">
            <a:extLst>
              <a:ext uri="{FF2B5EF4-FFF2-40B4-BE49-F238E27FC236}">
                <a16:creationId xmlns:a16="http://schemas.microsoft.com/office/drawing/2014/main" id="{5EE4F6E2-2EAD-5144-B389-D3714EEB0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62425" y="5451704"/>
            <a:ext cx="1518025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0" dirty="0">
                <a:solidFill>
                  <a:schemeClr val="bg1"/>
                </a:solidFill>
              </a:rPr>
              <a:t>L’UX permet d’atteindre</a:t>
            </a:r>
          </a:p>
          <a:p>
            <a:pPr algn="l"/>
            <a:r>
              <a:rPr lang="fr-FR" sz="7200" b="0" dirty="0">
                <a:solidFill>
                  <a:schemeClr val="bg1"/>
                </a:solidFill>
              </a:rPr>
              <a:t>des objectifs business rapidement</a:t>
            </a:r>
            <a:endParaRPr lang="fr-FR" sz="7200" b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0412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595851" y="4445795"/>
            <a:ext cx="6593466" cy="41036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💵</a:t>
            </a:r>
            <a:endParaRPr lang="fr-FR" sz="7000" dirty="0">
              <a:solidFill>
                <a:srgbClr val="0606F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fr-FR" sz="1200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1$</a:t>
            </a:r>
          </a:p>
          <a:p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investi en UX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461632" y="11444570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2C84C7-512D-D943-865D-FDA761506F32}"/>
              </a:ext>
            </a:extLst>
          </p:cNvPr>
          <p:cNvSpPr txBox="1"/>
          <p:nvPr/>
        </p:nvSpPr>
        <p:spPr>
          <a:xfrm>
            <a:off x="12469164" y="4599683"/>
            <a:ext cx="8786814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500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💵 💵 💵</a:t>
            </a:r>
          </a:p>
          <a:p>
            <a:r>
              <a:rPr lang="fr-FR" sz="1200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100$</a:t>
            </a:r>
          </a:p>
          <a:p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Business généré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1EB5F03-1389-6146-A7B9-005339C81504}"/>
              </a:ext>
            </a:extLst>
          </p:cNvPr>
          <p:cNvSpPr txBox="1"/>
          <p:nvPr/>
        </p:nvSpPr>
        <p:spPr>
          <a:xfrm>
            <a:off x="9608320" y="12599847"/>
            <a:ext cx="492923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fr-FR" sz="1600" b="0" i="1" dirty="0"/>
              <a:t>Sources : </a:t>
            </a:r>
            <a:r>
              <a:rPr lang="fr-FR" sz="1600" b="0" i="1" dirty="0" err="1"/>
              <a:t>tinyurl.com</a:t>
            </a:r>
            <a:r>
              <a:rPr lang="fr-FR" sz="1600" b="0" i="1" dirty="0"/>
              <a:t> - </a:t>
            </a:r>
            <a:r>
              <a:rPr lang="fr-FR" sz="1600" b="0" i="1" dirty="0" err="1"/>
              <a:t>Cholab.com</a:t>
            </a:r>
            <a:r>
              <a:rPr lang="fr-FR" sz="1600" b="0" i="1" dirty="0"/>
              <a:t> - </a:t>
            </a:r>
            <a:r>
              <a:rPr lang="fr-FR" sz="1600" b="0" i="1" dirty="0" err="1"/>
              <a:t>PIneterest.com</a:t>
            </a:r>
            <a:endParaRPr lang="fr-FR" sz="1600" b="0" i="1" dirty="0"/>
          </a:p>
          <a:p>
            <a:br>
              <a:rPr lang="fr-FR" sz="1600" b="0" i="1" dirty="0"/>
            </a:br>
            <a:endParaRPr kumimoji="0" lang="fr-FR" sz="16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2DE547-A4E7-7148-8895-7C7353DCDE4D}"/>
              </a:ext>
            </a:extLst>
          </p:cNvPr>
          <p:cNvSpPr txBox="1"/>
          <p:nvPr/>
        </p:nvSpPr>
        <p:spPr>
          <a:xfrm>
            <a:off x="11678237" y="5062637"/>
            <a:ext cx="1027525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0" b="0" u="none" strike="noStrike" cap="none" spc="0" normalizeH="0" baseline="0" dirty="0">
                <a:ln>
                  <a:noFill/>
                </a:ln>
                <a:solidFill>
                  <a:srgbClr val="0606F4"/>
                </a:solidFill>
                <a:effectLst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sym typeface="Helvetica Neue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13571594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personne, homme, debout, tenant&#10;&#10;&#10;&#10;Description générée automatiquement">
            <a:extLst>
              <a:ext uri="{FF2B5EF4-FFF2-40B4-BE49-F238E27FC236}">
                <a16:creationId xmlns:a16="http://schemas.microsoft.com/office/drawing/2014/main" id="{B8D08EA6-52D6-4346-94D5-56530245E7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56" r="8356"/>
          <a:stretch/>
        </p:blipFill>
        <p:spPr>
          <a:xfrm>
            <a:off x="-10634554" y="0"/>
            <a:ext cx="26926179" cy="1794640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16898935" y="3982678"/>
            <a:ext cx="6593466" cy="30264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7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💵</a:t>
            </a:r>
            <a:endParaRPr lang="fr-FR" sz="70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fr-FR" sz="80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75%</a:t>
            </a:r>
          </a:p>
          <a:p>
            <a:r>
              <a:rPr lang="fr-FR" sz="4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Taux d’abandon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461632" y="11444570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2C84C7-512D-D943-865D-FDA761506F32}"/>
              </a:ext>
            </a:extLst>
          </p:cNvPr>
          <p:cNvSpPr txBox="1"/>
          <p:nvPr/>
        </p:nvSpPr>
        <p:spPr>
          <a:xfrm>
            <a:off x="15802261" y="9432126"/>
            <a:ext cx="8786814" cy="21031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5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💵 💵 💵</a:t>
            </a:r>
          </a:p>
          <a:p>
            <a:r>
              <a:rPr lang="fr-FR" sz="80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300M$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2DE547-A4E7-7148-8895-7C7353DCDE4D}"/>
              </a:ext>
            </a:extLst>
          </p:cNvPr>
          <p:cNvSpPr txBox="1"/>
          <p:nvPr/>
        </p:nvSpPr>
        <p:spPr>
          <a:xfrm rot="5400000">
            <a:off x="19730023" y="7237490"/>
            <a:ext cx="1384995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0000" b="0" dirty="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→</a:t>
            </a:r>
            <a:endParaRPr kumimoji="0" lang="fr-FR" sz="10000" b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Thin" panose="020B0403020202020204" pitchFamily="34" charset="0"/>
              <a:ea typeface="Helvetica Neue Thin" panose="020B0403020202020204" pitchFamily="34" charset="0"/>
              <a:sym typeface="Helvetica Neue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FFDEBF9-70B0-8B4F-B537-87CE58132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5615" y="344281"/>
            <a:ext cx="3460106" cy="346010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50434FE-8FD2-6546-B738-013013E8122E}"/>
              </a:ext>
            </a:extLst>
          </p:cNvPr>
          <p:cNvSpPr txBox="1"/>
          <p:nvPr/>
        </p:nvSpPr>
        <p:spPr>
          <a:xfrm>
            <a:off x="9698159" y="11741417"/>
            <a:ext cx="659346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b="0" dirty="0">
                <a:solidFill>
                  <a:schemeClr val="bg1">
                    <a:alpha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@Jared Spool</a:t>
            </a:r>
          </a:p>
        </p:txBody>
      </p:sp>
    </p:spTree>
    <p:extLst>
      <p:ext uri="{BB962C8B-B14F-4D97-AF65-F5344CB8AC3E}">
        <p14:creationId xmlns:p14="http://schemas.microsoft.com/office/powerpoint/2010/main" val="421964415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lh6.googleusercontent.com/4jD5RfPEGz1Ga_0cKcWaKTSxok1pOSvMssyM27u0Ymzb1h0MA1mJfKS9wICpd4NDT6OGdM_xOWaaRhz0nlTY0lRFDGsF5G6Ck8cLzHw0Jit4T7X4nar3a7A3OTkUwdxQX0gPYpwwies">
            <a:extLst>
              <a:ext uri="{FF2B5EF4-FFF2-40B4-BE49-F238E27FC236}">
                <a16:creationId xmlns:a16="http://schemas.microsoft.com/office/drawing/2014/main" id="{12158D39-3F69-2C4E-B08D-65ABBFEEA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75" y="1530350"/>
            <a:ext cx="20320000" cy="100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18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7116387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5548329"/>
            <a:ext cx="2007826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4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Pourquoi l’UX est important ?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E6F14B-369A-524B-9051-47513BCB2124}"/>
              </a:ext>
            </a:extLst>
          </p:cNvPr>
          <p:cNvSpPr txBox="1"/>
          <p:nvPr/>
        </p:nvSpPr>
        <p:spPr>
          <a:xfrm>
            <a:off x="4107872" y="6435427"/>
            <a:ext cx="20078267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 éviter les faux bons sens</a:t>
            </a:r>
          </a:p>
        </p:txBody>
      </p:sp>
    </p:spTree>
    <p:extLst>
      <p:ext uri="{BB962C8B-B14F-4D97-AF65-F5344CB8AC3E}">
        <p14:creationId xmlns:p14="http://schemas.microsoft.com/office/powerpoint/2010/main" val="82629593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2936077"/>
            <a:ext cx="20078267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L’agence </a:t>
            </a:r>
            <a:r>
              <a:rPr lang="fr-FR" sz="7000" b="0" dirty="0" err="1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guiz</a:t>
            </a:r>
            <a:endParaRPr lang="fr-FR" sz="7000" b="0" dirty="0">
              <a:solidFill>
                <a:srgbClr val="0606F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3727F47-3262-764B-9C5A-DE464842BC73}"/>
              </a:ext>
            </a:extLst>
          </p:cNvPr>
          <p:cNvGrpSpPr/>
          <p:nvPr/>
        </p:nvGrpSpPr>
        <p:grpSpPr>
          <a:xfrm>
            <a:off x="3245860" y="5407015"/>
            <a:ext cx="4343400" cy="4471275"/>
            <a:chOff x="1913376" y="4173961"/>
            <a:chExt cx="4343400" cy="447127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FDBCB1D-B332-4845-8C8B-57D6145A9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588" y="4173961"/>
              <a:ext cx="2578976" cy="2578976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8D3AF01-23E5-2547-8D69-46961A40E1C9}"/>
                </a:ext>
              </a:extLst>
            </p:cNvPr>
            <p:cNvSpPr txBox="1"/>
            <p:nvPr/>
          </p:nvSpPr>
          <p:spPr>
            <a:xfrm>
              <a:off x="1913376" y="7162800"/>
              <a:ext cx="4343400" cy="1482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fr-FR" dirty="0"/>
                <a:t>Stratégie</a:t>
              </a:r>
            </a:p>
            <a:p>
              <a:r>
                <a:rPr lang="fr-FR" dirty="0"/>
                <a:t>&amp; Innovation.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F345443-8CF4-D145-B706-900966D9D818}"/>
              </a:ext>
            </a:extLst>
          </p:cNvPr>
          <p:cNvGrpSpPr/>
          <p:nvPr/>
        </p:nvGrpSpPr>
        <p:grpSpPr>
          <a:xfrm>
            <a:off x="8053387" y="5310669"/>
            <a:ext cx="4343400" cy="4108531"/>
            <a:chOff x="6720903" y="4077615"/>
            <a:chExt cx="4343400" cy="410853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6701DCF-1A54-3C4D-91B2-B9D551FF6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7900" y="4077615"/>
              <a:ext cx="3108435" cy="2954721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19F6840-D5EA-6B4B-BECB-C6D8E90C30BF}"/>
                </a:ext>
              </a:extLst>
            </p:cNvPr>
            <p:cNvSpPr txBox="1"/>
            <p:nvPr/>
          </p:nvSpPr>
          <p:spPr>
            <a:xfrm>
              <a:off x="6720903" y="7621889"/>
              <a:ext cx="4343400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fr-FR" dirty="0"/>
                <a:t>Solutions digitales</a:t>
              </a:r>
              <a:endParaRPr kumimoji="0" lang="fr-FR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18B0922-3983-7546-B166-0C8730FD0619}"/>
              </a:ext>
            </a:extLst>
          </p:cNvPr>
          <p:cNvGrpSpPr/>
          <p:nvPr/>
        </p:nvGrpSpPr>
        <p:grpSpPr>
          <a:xfrm>
            <a:off x="13054878" y="5371981"/>
            <a:ext cx="4343400" cy="4047219"/>
            <a:chOff x="11722394" y="4138927"/>
            <a:chExt cx="4343400" cy="4047219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7F6674D-4063-954D-82D7-D4A859184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0187" y="4138927"/>
              <a:ext cx="2553357" cy="271561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BAEFDD9-3557-8D44-A4E2-F8339C63A5E6}"/>
                </a:ext>
              </a:extLst>
            </p:cNvPr>
            <p:cNvSpPr txBox="1"/>
            <p:nvPr/>
          </p:nvSpPr>
          <p:spPr>
            <a:xfrm>
              <a:off x="11722394" y="7621889"/>
              <a:ext cx="4343400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fr-FR" dirty="0"/>
                <a:t>Marketing digital</a:t>
              </a:r>
              <a:endParaRPr kumimoji="0" lang="fr-FR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715772E-5D79-264F-ACB0-1D605543460B}"/>
              </a:ext>
            </a:extLst>
          </p:cNvPr>
          <p:cNvGrpSpPr/>
          <p:nvPr/>
        </p:nvGrpSpPr>
        <p:grpSpPr>
          <a:xfrm>
            <a:off x="18056369" y="5306291"/>
            <a:ext cx="4343400" cy="4112909"/>
            <a:chOff x="16723885" y="4073237"/>
            <a:chExt cx="4343400" cy="4112909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AA76945-DA40-9D47-8733-F3EC10973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2330" y="4073237"/>
              <a:ext cx="3432941" cy="2971800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B0922F3-0AB0-9340-83E5-283469D9706D}"/>
                </a:ext>
              </a:extLst>
            </p:cNvPr>
            <p:cNvSpPr txBox="1"/>
            <p:nvPr/>
          </p:nvSpPr>
          <p:spPr>
            <a:xfrm>
              <a:off x="16723885" y="7621889"/>
              <a:ext cx="4343400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fr-FR" dirty="0"/>
                <a:t>Brand Content</a:t>
              </a:r>
              <a:endParaRPr kumimoji="0" lang="fr-FR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5" name="Sana Masmoudi">
            <a:extLst>
              <a:ext uri="{FF2B5EF4-FFF2-40B4-BE49-F238E27FC236}">
                <a16:creationId xmlns:a16="http://schemas.microsoft.com/office/drawing/2014/main" id="{5F91030E-5EEF-DD45-A59B-8FECF141E639}"/>
              </a:ext>
            </a:extLst>
          </p:cNvPr>
          <p:cNvSpPr txBox="1"/>
          <p:nvPr/>
        </p:nvSpPr>
        <p:spPr>
          <a:xfrm>
            <a:off x="23164801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imes"/>
              </a:rPr>
              <a:t>02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8918635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imes"/>
              </a:rPr>
              <a:t>20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pic>
        <p:nvPicPr>
          <p:cNvPr id="11266" name="Picture 2" descr="https://lh5.googleusercontent.com/-5bRlxKNxVvMo0L2gvD8klDjlDERdEvD53sP-1E9sXYtaSuIhFEQyNTrSyboiv9exsvgVSpDNTF3Rd9VQlp97F2J5OJcbXVVMZsIr33yLW_7phXgCjBobW2Ybjpdxz9lOMc4XQmIBi8">
            <a:extLst>
              <a:ext uri="{FF2B5EF4-FFF2-40B4-BE49-F238E27FC236}">
                <a16:creationId xmlns:a16="http://schemas.microsoft.com/office/drawing/2014/main" id="{2235084C-A6FC-2541-A0E8-6478471E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36" y="2559449"/>
            <a:ext cx="11791950" cy="8118076"/>
          </a:xfrm>
          <a:prstGeom prst="rect">
            <a:avLst/>
          </a:prstGeom>
          <a:noFill/>
          <a:effectLst>
            <a:outerShdw blurRad="1270000" dist="16764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73651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pic>
        <p:nvPicPr>
          <p:cNvPr id="12290" name="Picture 2" descr="https://lh5.googleusercontent.com/AFkcz8WfDwEw3SQZYhnsXYZo-_vWefwZYj2sTw-oliwsfsL4oCvgHBaF6OSfku_88TVdbQNQs83SdDcPnIcIaW4yVv925936SGvMQI-OYEziDt4ZQx2RcPqLkSp_27LgEbf--0Hu-vo">
            <a:extLst>
              <a:ext uri="{FF2B5EF4-FFF2-40B4-BE49-F238E27FC236}">
                <a16:creationId xmlns:a16="http://schemas.microsoft.com/office/drawing/2014/main" id="{6715DA79-C176-DF4D-99BA-1AE7475E5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4029076"/>
            <a:ext cx="16970118" cy="6734174"/>
          </a:xfrm>
          <a:prstGeom prst="rect">
            <a:avLst/>
          </a:prstGeom>
          <a:noFill/>
          <a:effectLst>
            <a:outerShdw blurRad="1270000" dist="1066800" dir="2700000" sx="109000" sy="109000" algn="tl" rotWithShape="0">
              <a:prstClr val="black">
                <a:alpha val="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91048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22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pic>
        <p:nvPicPr>
          <p:cNvPr id="13314" name="Picture 2" descr="https://lh4.googleusercontent.com/krLkp8auAwGiPwjcaZLK-hjBSQdo10fu0u76AUtAgLXfYa__2o3MVo8EcucSTVJi0N8Kvj2JUc03EwBJ3d5YlxZckjtQiFjqYNynmUbql4dc637ETTKsrx6QetLZwtmk2PJsPAf-5Sc">
            <a:extLst>
              <a:ext uri="{FF2B5EF4-FFF2-40B4-BE49-F238E27FC236}">
                <a16:creationId xmlns:a16="http://schemas.microsoft.com/office/drawing/2014/main" id="{FF388D1F-26B7-794D-8603-396E83733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4229462"/>
            <a:ext cx="4575653" cy="57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https://lh3.googleusercontent.com/AMiLaX8F-41MRogHiBsIAcH2nqXyP1JprBIZdYbmjnSYmT4ztCAvQPh0dglLatqJ8U-RCZVoTtgvQYDIFiqw4DnWCA2iP6-92aHMtHP7Gg1YhzlXj63P_XGkjAOGWWF5pvEElwQAFOk">
            <a:extLst>
              <a:ext uri="{FF2B5EF4-FFF2-40B4-BE49-F238E27FC236}">
                <a16:creationId xmlns:a16="http://schemas.microsoft.com/office/drawing/2014/main" id="{D15A70AA-00C3-F943-BBA6-A7FC2DB56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849" y="4229461"/>
            <a:ext cx="9705460" cy="57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28934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23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pic>
        <p:nvPicPr>
          <p:cNvPr id="14338" name="Picture 2" descr="https://lh6.googleusercontent.com/NPQqpS05w0_f_-1vo1Q0W9I1nFjiq0_r2lgLIJ2CU8OPopUMM2rfq2stCmLRc0bt9Wb0vWZrohwBd9me0mtW_XVgROdrwRG-QZfKBeoGDw4GEr8Q7qaDUYuz_uomHruc-zoA_BGtJ4w">
            <a:extLst>
              <a:ext uri="{FF2B5EF4-FFF2-40B4-BE49-F238E27FC236}">
                <a16:creationId xmlns:a16="http://schemas.microsoft.com/office/drawing/2014/main" id="{AEFCDCD7-7B3B-1243-ACC0-1D470BF9B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3212603"/>
            <a:ext cx="7824788" cy="796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55231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24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E6F14B-369A-524B-9051-47513BCB2124}"/>
              </a:ext>
            </a:extLst>
          </p:cNvPr>
          <p:cNvSpPr txBox="1"/>
          <p:nvPr/>
        </p:nvSpPr>
        <p:spPr>
          <a:xfrm>
            <a:off x="4107872" y="6497638"/>
            <a:ext cx="14094403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Faciliter d’utilisation d’un produit dès la première connexion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4612326-6C90-F44B-8440-4B068A55992F}"/>
              </a:ext>
            </a:extLst>
          </p:cNvPr>
          <p:cNvSpPr txBox="1"/>
          <p:nvPr/>
        </p:nvSpPr>
        <p:spPr>
          <a:xfrm>
            <a:off x="4107872" y="5548329"/>
            <a:ext cx="2007826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4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Pourquoi l’UX est important ?</a:t>
            </a:r>
          </a:p>
        </p:txBody>
      </p:sp>
    </p:spTree>
    <p:extLst>
      <p:ext uri="{BB962C8B-B14F-4D97-AF65-F5344CB8AC3E}">
        <p14:creationId xmlns:p14="http://schemas.microsoft.com/office/powerpoint/2010/main" val="378826067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25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pic>
        <p:nvPicPr>
          <p:cNvPr id="15362" name="Picture 2" descr="https://lh3.googleusercontent.com/DFh0KgQ0CtYHQvDogbHxpKgpoFfy00Vt4wE73bQqRe3KIyf76TsdG0_vwM6rO3UKTrrBAvmJHTgj1HQ2_fvcLxRGKcqqnR-Q1y5bXwYLNGdS0QzuZxAsVuj83FQuY5fySDZZePW2Sxc">
            <a:extLst>
              <a:ext uri="{FF2B5EF4-FFF2-40B4-BE49-F238E27FC236}">
                <a16:creationId xmlns:a16="http://schemas.microsoft.com/office/drawing/2014/main" id="{715E2381-DDCD-7648-965B-CEF753A43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2478087"/>
            <a:ext cx="18155078" cy="875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lh6.googleusercontent.com/crTNM9bj8GBikuutPVFkjG0lFWhvIMoJbzv-4uOBHKQ1L-wtK-OxviGEXqPjtL7Kem8Plofai5dxfI-pta9jxbPhHbR6VJG8duRtDMfef05RZ30Jv3d89x3zS7hswRVyQ7d35kZRMJA">
            <a:extLst>
              <a:ext uri="{FF2B5EF4-FFF2-40B4-BE49-F238E27FC236}">
                <a16:creationId xmlns:a16="http://schemas.microsoft.com/office/drawing/2014/main" id="{43E4D0E0-7FDE-3446-9E72-19EB2200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47" y="6163469"/>
            <a:ext cx="2222500" cy="69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421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26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pic>
        <p:nvPicPr>
          <p:cNvPr id="15364" name="Picture 4" descr="https://lh6.googleusercontent.com/crTNM9bj8GBikuutPVFkjG0lFWhvIMoJbzv-4uOBHKQ1L-wtK-OxviGEXqPjtL7Kem8Plofai5dxfI-pta9jxbPhHbR6VJG8duRtDMfef05RZ30Jv3d89x3zS7hswRVyQ7d35kZRMJA">
            <a:extLst>
              <a:ext uri="{FF2B5EF4-FFF2-40B4-BE49-F238E27FC236}">
                <a16:creationId xmlns:a16="http://schemas.microsoft.com/office/drawing/2014/main" id="{43E4D0E0-7FDE-3446-9E72-19EB2200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47" y="6163469"/>
            <a:ext cx="2222500" cy="69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lh3.googleusercontent.com/Qs1VqqGNVWhmPq73LkeBzdeU2NU237txmdWUpw3Lv4mV7rKJEvt9-bi_denOdOiWvxRQLWNh3tBPH1k50lzbCgStXBdjrUP47CtPXEUBXMUZKNu8HzItT2LexY-YYGDwlsJq5cO2TC8">
            <a:extLst>
              <a:ext uri="{FF2B5EF4-FFF2-40B4-BE49-F238E27FC236}">
                <a16:creationId xmlns:a16="http://schemas.microsoft.com/office/drawing/2014/main" id="{B5C3FC70-82E4-1544-BDCC-E41230205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2389187"/>
            <a:ext cx="18286701" cy="893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04303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E3C8F28-DA4E-8245-8CD7-2F82403772C9}"/>
              </a:ext>
            </a:extLst>
          </p:cNvPr>
          <p:cNvSpPr txBox="1"/>
          <p:nvPr/>
        </p:nvSpPr>
        <p:spPr>
          <a:xfrm>
            <a:off x="20168225" y="-1248071"/>
            <a:ext cx="7245573" cy="154914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00000" dirty="0">
                <a:solidFill>
                  <a:srgbClr val="0606F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6</a:t>
            </a:r>
            <a:endParaRPr kumimoji="0" lang="fr-FR" sz="100000" u="none" strike="noStrike" cap="none" spc="0" normalizeH="0" baseline="0" dirty="0">
              <a:ln>
                <a:noFill/>
              </a:ln>
              <a:solidFill>
                <a:srgbClr val="0606F4"/>
              </a:solidFill>
              <a:effectLst/>
              <a:uFillTx/>
              <a:latin typeface="Helvetica Neue Light" panose="02000403000000020004" pitchFamily="2" charset="0"/>
              <a:ea typeface="Helvetica Neue Light" panose="02000403000000020004" pitchFamily="2" charset="0"/>
              <a:sym typeface="Helvetica Neue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5907733"/>
            <a:ext cx="20078267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Méthodologie UX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27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1521077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2168724"/>
            <a:ext cx="20078267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––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Planification et analyse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28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28A2134-0FD2-6743-A59A-D6570049651E}"/>
              </a:ext>
            </a:extLst>
          </p:cNvPr>
          <p:cNvGrpSpPr/>
          <p:nvPr/>
        </p:nvGrpSpPr>
        <p:grpSpPr>
          <a:xfrm>
            <a:off x="4107872" y="6423203"/>
            <a:ext cx="3886200" cy="3143233"/>
            <a:chOff x="4107872" y="6037262"/>
            <a:chExt cx="3886200" cy="3143233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9211059-A296-6648-97AD-26C32D93BBA7}"/>
                </a:ext>
              </a:extLst>
            </p:cNvPr>
            <p:cNvSpPr txBox="1"/>
            <p:nvPr/>
          </p:nvSpPr>
          <p:spPr>
            <a:xfrm>
              <a:off x="4107872" y="8616238"/>
              <a:ext cx="3886200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Définition du projet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74989CE-4422-1347-83AD-CC843C734A97}"/>
                </a:ext>
              </a:extLst>
            </p:cNvPr>
            <p:cNvSpPr txBox="1"/>
            <p:nvPr/>
          </p:nvSpPr>
          <p:spPr>
            <a:xfrm>
              <a:off x="4162425" y="6037262"/>
              <a:ext cx="1721425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endParaRPr lang="fr-FR" sz="10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7BCAE78E-6CCC-1048-B647-DB1A56F651C5}"/>
              </a:ext>
            </a:extLst>
          </p:cNvPr>
          <p:cNvSpPr txBox="1"/>
          <p:nvPr/>
        </p:nvSpPr>
        <p:spPr>
          <a:xfrm>
            <a:off x="11808834" y="9002178"/>
            <a:ext cx="38862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Brainstorming</a:t>
            </a:r>
          </a:p>
        </p:txBody>
      </p:sp>
      <p:pic>
        <p:nvPicPr>
          <p:cNvPr id="14" name="Google Shape;500;p54">
            <a:extLst>
              <a:ext uri="{FF2B5EF4-FFF2-40B4-BE49-F238E27FC236}">
                <a16:creationId xmlns:a16="http://schemas.microsoft.com/office/drawing/2014/main" id="{5AE90090-8C97-8744-AF48-52162A44B10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08834" y="5461512"/>
            <a:ext cx="2578976" cy="27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98;p54">
            <a:extLst>
              <a:ext uri="{FF2B5EF4-FFF2-40B4-BE49-F238E27FC236}">
                <a16:creationId xmlns:a16="http://schemas.microsoft.com/office/drawing/2014/main" id="{0BB513FD-3A68-674C-9AEB-288941413E8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2425" y="5363253"/>
            <a:ext cx="2712844" cy="2578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61291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502;p54">
            <a:extLst>
              <a:ext uri="{FF2B5EF4-FFF2-40B4-BE49-F238E27FC236}">
                <a16:creationId xmlns:a16="http://schemas.microsoft.com/office/drawing/2014/main" id="{6D0063A6-ECB1-7644-A6FB-3F52348E708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2200" y="5341138"/>
            <a:ext cx="2367855" cy="25947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083505" y="2275034"/>
            <a:ext cx="20078267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––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Exploration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557920" y="1134275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29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CBE7A9D-0AC1-CA49-938A-B5759E7D5B34}"/>
              </a:ext>
            </a:extLst>
          </p:cNvPr>
          <p:cNvGrpSpPr/>
          <p:nvPr/>
        </p:nvGrpSpPr>
        <p:grpSpPr>
          <a:xfrm>
            <a:off x="8573911" y="6037262"/>
            <a:ext cx="3886200" cy="3515659"/>
            <a:chOff x="4162425" y="6037262"/>
            <a:chExt cx="3886200" cy="3515659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9211059-A296-6648-97AD-26C32D93BBA7}"/>
                </a:ext>
              </a:extLst>
            </p:cNvPr>
            <p:cNvSpPr txBox="1"/>
            <p:nvPr/>
          </p:nvSpPr>
          <p:spPr>
            <a:xfrm>
              <a:off x="4162425" y="8988664"/>
              <a:ext cx="3886200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Questionnaires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74989CE-4422-1347-83AD-CC843C734A97}"/>
                </a:ext>
              </a:extLst>
            </p:cNvPr>
            <p:cNvSpPr txBox="1"/>
            <p:nvPr/>
          </p:nvSpPr>
          <p:spPr>
            <a:xfrm>
              <a:off x="4162425" y="6037262"/>
              <a:ext cx="1721425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endParaRPr lang="fr-FR" sz="10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9142ABBA-D404-1F49-82FA-A50E7F01AA46}"/>
              </a:ext>
            </a:extLst>
          </p:cNvPr>
          <p:cNvGrpSpPr/>
          <p:nvPr/>
        </p:nvGrpSpPr>
        <p:grpSpPr>
          <a:xfrm>
            <a:off x="13107898" y="6037262"/>
            <a:ext cx="3886200" cy="3514678"/>
            <a:chOff x="7794046" y="6037262"/>
            <a:chExt cx="3886200" cy="3514678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7BCAE78E-6CCC-1048-B647-DB1A56F651C5}"/>
                </a:ext>
              </a:extLst>
            </p:cNvPr>
            <p:cNvSpPr txBox="1"/>
            <p:nvPr/>
          </p:nvSpPr>
          <p:spPr>
            <a:xfrm>
              <a:off x="7794046" y="8987683"/>
              <a:ext cx="3886200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Entretien utilisateur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12DED56-59DF-1B40-AC31-056E6E0E9A78}"/>
                </a:ext>
              </a:extLst>
            </p:cNvPr>
            <p:cNvSpPr txBox="1"/>
            <p:nvPr/>
          </p:nvSpPr>
          <p:spPr>
            <a:xfrm>
              <a:off x="7848599" y="6037262"/>
              <a:ext cx="1721425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endParaRPr lang="fr-FR" sz="10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F92937B-947E-B04D-A0EC-3E1792E21945}"/>
              </a:ext>
            </a:extLst>
          </p:cNvPr>
          <p:cNvGrpSpPr/>
          <p:nvPr/>
        </p:nvGrpSpPr>
        <p:grpSpPr>
          <a:xfrm>
            <a:off x="4138058" y="6050409"/>
            <a:ext cx="3886200" cy="3517466"/>
            <a:chOff x="7848599" y="6037262"/>
            <a:chExt cx="3886200" cy="3517466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EC4AF0F-B836-4449-A22C-48F2EACBFF61}"/>
                </a:ext>
              </a:extLst>
            </p:cNvPr>
            <p:cNvSpPr txBox="1"/>
            <p:nvPr/>
          </p:nvSpPr>
          <p:spPr>
            <a:xfrm>
              <a:off x="7848599" y="8528806"/>
              <a:ext cx="3886200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Définition</a:t>
              </a:r>
            </a:p>
            <a:p>
              <a:pPr algn="l"/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des besoins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ED8847B-EDA1-134B-BC44-91A1CFB1536E}"/>
                </a:ext>
              </a:extLst>
            </p:cNvPr>
            <p:cNvSpPr txBox="1"/>
            <p:nvPr/>
          </p:nvSpPr>
          <p:spPr>
            <a:xfrm>
              <a:off x="7848599" y="6037262"/>
              <a:ext cx="1721425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endParaRPr lang="fr-FR" sz="10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0142732-1ABD-3743-847A-3B4D0D0F5845}"/>
              </a:ext>
            </a:extLst>
          </p:cNvPr>
          <p:cNvGrpSpPr/>
          <p:nvPr/>
        </p:nvGrpSpPr>
        <p:grpSpPr>
          <a:xfrm>
            <a:off x="18612352" y="6037262"/>
            <a:ext cx="3886200" cy="3511031"/>
            <a:chOff x="7794046" y="6037262"/>
            <a:chExt cx="3886200" cy="3511031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20159C14-6C0C-CC42-8D10-5A7852C0CDB8}"/>
                </a:ext>
              </a:extLst>
            </p:cNvPr>
            <p:cNvSpPr txBox="1"/>
            <p:nvPr/>
          </p:nvSpPr>
          <p:spPr>
            <a:xfrm>
              <a:off x="7794046" y="8984036"/>
              <a:ext cx="3886200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Observations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246BFF2-6210-FE40-8F4B-020C22AB20E3}"/>
                </a:ext>
              </a:extLst>
            </p:cNvPr>
            <p:cNvSpPr txBox="1"/>
            <p:nvPr/>
          </p:nvSpPr>
          <p:spPr>
            <a:xfrm>
              <a:off x="7848599" y="6037262"/>
              <a:ext cx="1721425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endParaRPr lang="fr-FR" sz="10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pic>
        <p:nvPicPr>
          <p:cNvPr id="29" name="Google Shape;499;p54">
            <a:extLst>
              <a:ext uri="{FF2B5EF4-FFF2-40B4-BE49-F238E27FC236}">
                <a16:creationId xmlns:a16="http://schemas.microsoft.com/office/drawing/2014/main" id="{0EDACE02-58FE-BF4B-9F90-D47DBA5AC6D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66905" y="5107581"/>
            <a:ext cx="2309104" cy="265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3946662-5BE1-5D43-A332-1CB1DAD5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05" y="5186680"/>
            <a:ext cx="2578976" cy="2578976"/>
          </a:xfrm>
          <a:prstGeom prst="rect">
            <a:avLst/>
          </a:prstGeom>
        </p:spPr>
      </p:pic>
      <p:pic>
        <p:nvPicPr>
          <p:cNvPr id="35" name="Picture 2" descr="https://lh3.googleusercontent.com/5neI9fEVvLWNmk8_q5n3IrAnnRofSaJf5WA4HgRuttGSsnSonPkDhDMdQtztoHTjFMFr0Y6m49ZcovwMmrvUJVxribD8EuZUnjchufiQNHIJEU9cJZPp81pnRIK2ZH6KpmdDDo-30Ec">
            <a:extLst>
              <a:ext uri="{FF2B5EF4-FFF2-40B4-BE49-F238E27FC236}">
                <a16:creationId xmlns:a16="http://schemas.microsoft.com/office/drawing/2014/main" id="{98674458-FD52-0C48-BA1C-20BD6AAF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550" y="5186680"/>
            <a:ext cx="2694940" cy="269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8422CD4-C96D-044C-8C3A-075C534F18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634" y="5441231"/>
            <a:ext cx="2356643" cy="189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077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Découverte…"/>
          <p:cNvSpPr txBox="1">
            <a:spLocks noGrp="1"/>
          </p:cNvSpPr>
          <p:nvPr>
            <p:ph type="ctrTitle" idx="4294967295"/>
          </p:nvPr>
        </p:nvSpPr>
        <p:spPr>
          <a:xfrm>
            <a:off x="4162425" y="4533899"/>
            <a:ext cx="20828000" cy="574462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182880">
              <a:defRPr sz="1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Contactez nous</a:t>
            </a:r>
            <a:br>
              <a:rPr lang="fr-FR" sz="1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fr-FR" sz="1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-</a:t>
            </a:r>
            <a:br>
              <a:rPr lang="fr-FR" sz="1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FR" sz="4400" u="sng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j.barbanchon@guizdigital.com</a:t>
            </a:r>
            <a:br>
              <a:rPr lang="fr-FR" sz="4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</a:br>
            <a:br>
              <a:rPr lang="fr-FR" sz="4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</a:br>
            <a:r>
              <a:rPr lang="fr-FR" sz="4400" u="sng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k.cadivel@guizdigital.com</a:t>
            </a:r>
            <a:br>
              <a:rPr lang="fr-FR" sz="4400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</a:br>
            <a:br>
              <a:rPr lang="fr-FR" sz="1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sz="12000" b="1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sp>
        <p:nvSpPr>
          <p:cNvPr id="11" name="guizdigital.com">
            <a:extLst>
              <a:ext uri="{FF2B5EF4-FFF2-40B4-BE49-F238E27FC236}">
                <a16:creationId xmlns:a16="http://schemas.microsoft.com/office/drawing/2014/main" id="{A2F097A6-B34E-594D-9BD8-E03835A1C2B8}"/>
              </a:ext>
            </a:extLst>
          </p:cNvPr>
          <p:cNvSpPr txBox="1"/>
          <p:nvPr/>
        </p:nvSpPr>
        <p:spPr>
          <a:xfrm>
            <a:off x="768927" y="-221621"/>
            <a:ext cx="2300657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sz="1800" b="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guizdigital.com</a:t>
            </a:r>
            <a:endParaRPr sz="1800" b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1085D48-0170-7A48-917A-12951B4EA861}"/>
              </a:ext>
            </a:extLst>
          </p:cNvPr>
          <p:cNvCxnSpPr>
            <a:cxnSpLocks/>
          </p:cNvCxnSpPr>
          <p:nvPr/>
        </p:nvCxnSpPr>
        <p:spPr>
          <a:xfrm>
            <a:off x="4162425" y="706584"/>
            <a:ext cx="1932103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E6B0FF2-AE7A-8042-8D25-730E838B2630}"/>
              </a:ext>
            </a:extLst>
          </p:cNvPr>
          <p:cNvCxnSpPr>
            <a:cxnSpLocks/>
          </p:cNvCxnSpPr>
          <p:nvPr/>
        </p:nvCxnSpPr>
        <p:spPr>
          <a:xfrm>
            <a:off x="900545" y="706584"/>
            <a:ext cx="2809443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guizdigital.com">
            <a:extLst>
              <a:ext uri="{FF2B5EF4-FFF2-40B4-BE49-F238E27FC236}">
                <a16:creationId xmlns:a16="http://schemas.microsoft.com/office/drawing/2014/main" id="{54BD25EA-ABE7-2746-83BF-5B255D0A8202}"/>
              </a:ext>
            </a:extLst>
          </p:cNvPr>
          <p:cNvSpPr txBox="1"/>
          <p:nvPr/>
        </p:nvSpPr>
        <p:spPr>
          <a:xfrm>
            <a:off x="4107872" y="-221621"/>
            <a:ext cx="4717473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Autofit/>
          </a:bodyPr>
          <a:lstStyle>
            <a:lvl1pPr algn="l" defTabSz="457200">
              <a:lnSpc>
                <a:spcPts val="109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lang="fr-FR" sz="1800" b="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maltem.com</a:t>
            </a:r>
            <a:endParaRPr lang="fr-FR" sz="1800" b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sp>
        <p:nvSpPr>
          <p:cNvPr id="15" name="Sana Masmoudi">
            <a:extLst>
              <a:ext uri="{FF2B5EF4-FFF2-40B4-BE49-F238E27FC236}">
                <a16:creationId xmlns:a16="http://schemas.microsoft.com/office/drawing/2014/main" id="{D6D1AF6A-B995-5542-8ECD-CF4F7536419C}"/>
              </a:ext>
            </a:extLst>
          </p:cNvPr>
          <p:cNvSpPr txBox="1"/>
          <p:nvPr/>
        </p:nvSpPr>
        <p:spPr>
          <a:xfrm>
            <a:off x="1870269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03</a:t>
            </a:r>
            <a:endParaRPr sz="1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2578DC6-ED45-6147-8C9F-CD789BF3AF18}"/>
              </a:ext>
            </a:extLst>
          </p:cNvPr>
          <p:cNvCxnSpPr>
            <a:cxnSpLocks/>
          </p:cNvCxnSpPr>
          <p:nvPr/>
        </p:nvCxnSpPr>
        <p:spPr>
          <a:xfrm>
            <a:off x="22391975" y="12232523"/>
            <a:ext cx="109148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uizdigital.com">
            <a:extLst>
              <a:ext uri="{FF2B5EF4-FFF2-40B4-BE49-F238E27FC236}">
                <a16:creationId xmlns:a16="http://schemas.microsoft.com/office/drawing/2014/main" id="{24A38028-BE60-AB45-A3B7-1BA8B48A0E4B}"/>
              </a:ext>
            </a:extLst>
          </p:cNvPr>
          <p:cNvSpPr txBox="1"/>
          <p:nvPr/>
        </p:nvSpPr>
        <p:spPr>
          <a:xfrm>
            <a:off x="4107872" y="11375248"/>
            <a:ext cx="4717473" cy="15759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Autofit/>
          </a:bodyPr>
          <a:lstStyle>
            <a:lvl1pPr algn="l" defTabSz="457200">
              <a:lnSpc>
                <a:spcPts val="109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lang="fr-FR" sz="1800" b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@2018 Sana </a:t>
            </a:r>
            <a:r>
              <a:rPr lang="fr-FR" sz="1800" b="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Masmoudi</a:t>
            </a:r>
            <a:endParaRPr lang="fr-FR" sz="1800" b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4002743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s://lh3.googleusercontent.com/5neI9fEVvLWNmk8_q5n3IrAnnRofSaJf5WA4HgRuttGSsnSonPkDhDMdQtztoHTjFMFr0Y6m49ZcovwMmrvUJVxribD8EuZUnjchufiQNHIJEU9cJZPp81pnRIK2ZH6KpmdDDo-30Ec">
            <a:extLst>
              <a:ext uri="{FF2B5EF4-FFF2-40B4-BE49-F238E27FC236}">
                <a16:creationId xmlns:a16="http://schemas.microsoft.com/office/drawing/2014/main" id="{6D63D047-811C-0C4C-9897-BCD7217F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5302651"/>
            <a:ext cx="2571976" cy="257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2168724"/>
            <a:ext cx="20078267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––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Idéation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30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211059-A296-6648-97AD-26C32D93BBA7}"/>
              </a:ext>
            </a:extLst>
          </p:cNvPr>
          <p:cNvSpPr txBox="1"/>
          <p:nvPr/>
        </p:nvSpPr>
        <p:spPr>
          <a:xfrm>
            <a:off x="8317994" y="8056940"/>
            <a:ext cx="3886200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Architecture</a:t>
            </a:r>
          </a:p>
          <a:p>
            <a:pPr algn="l"/>
            <a:r>
              <a:rPr lang="fr-FR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 site web ou application mobile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BCAE78E-6CCC-1048-B647-DB1A56F651C5}"/>
              </a:ext>
            </a:extLst>
          </p:cNvPr>
          <p:cNvSpPr txBox="1"/>
          <p:nvPr/>
        </p:nvSpPr>
        <p:spPr>
          <a:xfrm>
            <a:off x="13068788" y="9008120"/>
            <a:ext cx="38862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 de cartes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EC4AF0F-B836-4449-A22C-48F2EACBFF61}"/>
              </a:ext>
            </a:extLst>
          </p:cNvPr>
          <p:cNvSpPr txBox="1"/>
          <p:nvPr/>
        </p:nvSpPr>
        <p:spPr>
          <a:xfrm>
            <a:off x="17206875" y="9008120"/>
            <a:ext cx="38862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Parcours utilisateurs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0142732-1ABD-3743-847A-3B4D0D0F5845}"/>
              </a:ext>
            </a:extLst>
          </p:cNvPr>
          <p:cNvGrpSpPr/>
          <p:nvPr/>
        </p:nvGrpSpPr>
        <p:grpSpPr>
          <a:xfrm>
            <a:off x="3797947" y="6038287"/>
            <a:ext cx="4217770" cy="3487843"/>
            <a:chOff x="7848599" y="6037262"/>
            <a:chExt cx="4217770" cy="3487843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20159C14-6C0C-CC42-8D10-5A7852C0CDB8}"/>
                </a:ext>
              </a:extLst>
            </p:cNvPr>
            <p:cNvSpPr txBox="1"/>
            <p:nvPr/>
          </p:nvSpPr>
          <p:spPr>
            <a:xfrm>
              <a:off x="8180169" y="8499183"/>
              <a:ext cx="3886200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Création </a:t>
              </a:r>
              <a:b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de </a:t>
              </a:r>
              <a:r>
                <a:rPr lang="fr-FR" dirty="0" err="1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personas</a:t>
              </a:r>
              <a:endParaRPr lang="fr-FR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246BFF2-6210-FE40-8F4B-020C22AB20E3}"/>
                </a:ext>
              </a:extLst>
            </p:cNvPr>
            <p:cNvSpPr txBox="1"/>
            <p:nvPr/>
          </p:nvSpPr>
          <p:spPr>
            <a:xfrm>
              <a:off x="7848599" y="6037262"/>
              <a:ext cx="1721425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endParaRPr lang="fr-FR" sz="10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16FE7F8C-0307-2544-AD05-3847E66F8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94" y="5328380"/>
            <a:ext cx="2529813" cy="2402197"/>
          </a:xfrm>
          <a:prstGeom prst="rect">
            <a:avLst/>
          </a:prstGeom>
        </p:spPr>
      </p:pic>
      <p:pic>
        <p:nvPicPr>
          <p:cNvPr id="31" name="Google Shape;498;p54">
            <a:extLst>
              <a:ext uri="{FF2B5EF4-FFF2-40B4-BE49-F238E27FC236}">
                <a16:creationId xmlns:a16="http://schemas.microsoft.com/office/drawing/2014/main" id="{7C718673-3120-884D-AC6E-8CCC8A8E4F8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11997" y="5190950"/>
            <a:ext cx="2712844" cy="257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705A179-B4B3-3D49-9120-4E302F9B1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650" y="5308703"/>
            <a:ext cx="2529813" cy="257197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CCA6A63-DFA0-BF42-A001-79FE345B54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0" y="5412706"/>
            <a:ext cx="2529813" cy="281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1184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2168724"/>
            <a:ext cx="20078267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––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Génération et conception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31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CBE7A9D-0AC1-CA49-938A-B5759E7D5B34}"/>
              </a:ext>
            </a:extLst>
          </p:cNvPr>
          <p:cNvGrpSpPr/>
          <p:nvPr/>
        </p:nvGrpSpPr>
        <p:grpSpPr>
          <a:xfrm>
            <a:off x="4615733" y="8151610"/>
            <a:ext cx="3886200" cy="1641475"/>
            <a:chOff x="4090104" y="6037262"/>
            <a:chExt cx="3886200" cy="1641475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9211059-A296-6648-97AD-26C32D93BBA7}"/>
                </a:ext>
              </a:extLst>
            </p:cNvPr>
            <p:cNvSpPr txBox="1"/>
            <p:nvPr/>
          </p:nvSpPr>
          <p:spPr>
            <a:xfrm>
              <a:off x="4090104" y="6945068"/>
              <a:ext cx="3886200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User story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74989CE-4422-1347-83AD-CC843C734A97}"/>
                </a:ext>
              </a:extLst>
            </p:cNvPr>
            <p:cNvSpPr txBox="1"/>
            <p:nvPr/>
          </p:nvSpPr>
          <p:spPr>
            <a:xfrm>
              <a:off x="4162425" y="6037262"/>
              <a:ext cx="1721425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endParaRPr lang="fr-FR" sz="10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7BCAE78E-6CCC-1048-B647-DB1A56F651C5}"/>
              </a:ext>
            </a:extLst>
          </p:cNvPr>
          <p:cNvSpPr txBox="1"/>
          <p:nvPr/>
        </p:nvSpPr>
        <p:spPr>
          <a:xfrm>
            <a:off x="9677905" y="8528112"/>
            <a:ext cx="388620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Zoning, </a:t>
            </a:r>
            <a:r>
              <a:rPr lang="fr-FR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Mockups</a:t>
            </a:r>
            <a:r>
              <a:rPr lang="fr-FR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Wireframes</a:t>
            </a:r>
            <a:endParaRPr lang="fr-FR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F92937B-947E-B04D-A0EC-3E1792E21945}"/>
              </a:ext>
            </a:extLst>
          </p:cNvPr>
          <p:cNvGrpSpPr/>
          <p:nvPr/>
        </p:nvGrpSpPr>
        <p:grpSpPr>
          <a:xfrm>
            <a:off x="15273996" y="7069682"/>
            <a:ext cx="3886200" cy="3180358"/>
            <a:chOff x="8053367" y="4972648"/>
            <a:chExt cx="3886200" cy="3180358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EC4AF0F-B836-4449-A22C-48F2EACBFF61}"/>
                </a:ext>
              </a:extLst>
            </p:cNvPr>
            <p:cNvSpPr txBox="1"/>
            <p:nvPr/>
          </p:nvSpPr>
          <p:spPr>
            <a:xfrm>
              <a:off x="8053367" y="6490204"/>
              <a:ext cx="3886200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Spécifications fonctionnelles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ED8847B-EDA1-134B-BC44-91A1CFB1536E}"/>
                </a:ext>
              </a:extLst>
            </p:cNvPr>
            <p:cNvSpPr txBox="1"/>
            <p:nvPr/>
          </p:nvSpPr>
          <p:spPr>
            <a:xfrm>
              <a:off x="8053367" y="4972648"/>
              <a:ext cx="1721425" cy="3180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endParaRPr lang="fr-FR" sz="10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algn="l"/>
              <a:endParaRPr lang="fr-FR" sz="10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A4A506-D508-A444-B035-5B4426DB6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962" y="5263947"/>
            <a:ext cx="3169632" cy="274917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53DA649-A705-E042-958A-4D69E047F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350" y="5210986"/>
            <a:ext cx="2602945" cy="264632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C347770-DFBF-834D-B7E5-AF8585DC7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978" y="5286953"/>
            <a:ext cx="2867988" cy="27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3365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5EA555D-BD5A-C345-871B-AA3A911AF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283" y="5827571"/>
            <a:ext cx="3169632" cy="27491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2168724"/>
            <a:ext cx="20078267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––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32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8C95C58-995C-4E40-89D0-F9288D1679E8}"/>
              </a:ext>
            </a:extLst>
          </p:cNvPr>
          <p:cNvGrpSpPr/>
          <p:nvPr/>
        </p:nvGrpSpPr>
        <p:grpSpPr>
          <a:xfrm>
            <a:off x="4107872" y="6935267"/>
            <a:ext cx="3886200" cy="2637110"/>
            <a:chOff x="4107872" y="6037262"/>
            <a:chExt cx="3886200" cy="2637110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3579E16-B66A-714F-82AF-4F0D16782286}"/>
                </a:ext>
              </a:extLst>
            </p:cNvPr>
            <p:cNvSpPr txBox="1"/>
            <p:nvPr/>
          </p:nvSpPr>
          <p:spPr>
            <a:xfrm>
              <a:off x="4107872" y="8110115"/>
              <a:ext cx="3886200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Tests utilisateurs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B3EA847-7380-D146-9042-101EFA122A88}"/>
                </a:ext>
              </a:extLst>
            </p:cNvPr>
            <p:cNvSpPr txBox="1"/>
            <p:nvPr/>
          </p:nvSpPr>
          <p:spPr>
            <a:xfrm>
              <a:off x="4162425" y="6037262"/>
              <a:ext cx="1721425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endParaRPr lang="fr-FR" sz="10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1191F1F-201E-0C45-BC6F-90D5BAA499A0}"/>
              </a:ext>
            </a:extLst>
          </p:cNvPr>
          <p:cNvGrpSpPr/>
          <p:nvPr/>
        </p:nvGrpSpPr>
        <p:grpSpPr>
          <a:xfrm>
            <a:off x="11641712" y="6935267"/>
            <a:ext cx="3886200" cy="2634357"/>
            <a:chOff x="11641712" y="6037262"/>
            <a:chExt cx="3886200" cy="2634357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FD2C979-4A77-2F40-89F9-FACD57EDE6B1}"/>
                </a:ext>
              </a:extLst>
            </p:cNvPr>
            <p:cNvSpPr txBox="1"/>
            <p:nvPr/>
          </p:nvSpPr>
          <p:spPr>
            <a:xfrm>
              <a:off x="11641712" y="7645697"/>
              <a:ext cx="3886200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Satisfaction</a:t>
              </a:r>
            </a:p>
            <a:p>
              <a:pPr algn="l"/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des utilisateurs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5350AE51-B5F1-A64D-B61A-BCA9EFAA7EDF}"/>
                </a:ext>
              </a:extLst>
            </p:cNvPr>
            <p:cNvSpPr txBox="1"/>
            <p:nvPr/>
          </p:nvSpPr>
          <p:spPr>
            <a:xfrm>
              <a:off x="11863387" y="6037262"/>
              <a:ext cx="1721425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endParaRPr lang="fr-FR" sz="10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pic>
        <p:nvPicPr>
          <p:cNvPr id="12" name="Google Shape;502;p54">
            <a:extLst>
              <a:ext uri="{FF2B5EF4-FFF2-40B4-BE49-F238E27FC236}">
                <a16:creationId xmlns:a16="http://schemas.microsoft.com/office/drawing/2014/main" id="{EC249D7E-71F0-314A-A6A8-ADE72512964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106" y="5725623"/>
            <a:ext cx="2367855" cy="2594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53833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E3C8F28-DA4E-8245-8CD7-2F82403772C9}"/>
              </a:ext>
            </a:extLst>
          </p:cNvPr>
          <p:cNvSpPr txBox="1"/>
          <p:nvPr/>
        </p:nvSpPr>
        <p:spPr>
          <a:xfrm>
            <a:off x="20563352" y="-1248071"/>
            <a:ext cx="7245573" cy="154914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00000" dirty="0">
                <a:solidFill>
                  <a:srgbClr val="0606F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7</a:t>
            </a:r>
            <a:endParaRPr kumimoji="0" lang="fr-FR" sz="100000" u="none" strike="noStrike" cap="none" spc="0" normalizeH="0" baseline="0" dirty="0">
              <a:ln>
                <a:noFill/>
              </a:ln>
              <a:solidFill>
                <a:srgbClr val="0606F4"/>
              </a:solidFill>
              <a:effectLst/>
              <a:uFillTx/>
              <a:latin typeface="Helvetica Neue Light" panose="02000403000000020004" pitchFamily="2" charset="0"/>
              <a:ea typeface="Helvetica Neue Light" panose="02000403000000020004" pitchFamily="2" charset="0"/>
              <a:sym typeface="Helvetica Neue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5369124"/>
            <a:ext cx="20078267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outils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l’UX Designer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imes"/>
              </a:rPr>
              <a:t>33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6096890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1200108"/>
            <a:ext cx="20078267" cy="3334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endParaRPr lang="fr-FR" sz="7000" b="0" dirty="0">
              <a:solidFill>
                <a:srgbClr val="0606F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	––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outils de conception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imes"/>
              </a:rPr>
              <a:t>34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pic>
        <p:nvPicPr>
          <p:cNvPr id="17421" name="Picture 13" descr="https://lh3.googleusercontent.com/neBu6wESBeD3Y2E3vPbGblD6vNDJH5Y7DSnHLENDNXYRvzwzO-8h_r70Edxh_ht_w_l7_QFQdZ16AFR5iyBZuemmk32RinGSf2BPCzJuYbTjJr0RumKCexyB50EkZ6bawLMlTkzE3oQ">
            <a:extLst>
              <a:ext uri="{FF2B5EF4-FFF2-40B4-BE49-F238E27FC236}">
                <a16:creationId xmlns:a16="http://schemas.microsoft.com/office/drawing/2014/main" id="{9C83F924-FB5D-6348-BD4F-FE119BAE8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23" y="6239185"/>
            <a:ext cx="4866996" cy="255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https://lh6.googleusercontent.com/BrOKXyuO5ejI321jOHLole759lozo1x-zMtTEfJK2n26_q-hh8LQCLAmA9NRmyeAVM47cE8MDZmLgsMEJ5a1Td-7t1rhwPX80bEeEqqTu4ZfuSuQlTm73ble-GzCM8Plk_mWTez_Ed0">
            <a:extLst>
              <a:ext uri="{FF2B5EF4-FFF2-40B4-BE49-F238E27FC236}">
                <a16:creationId xmlns:a16="http://schemas.microsoft.com/office/drawing/2014/main" id="{4B9D2B34-D8AD-9F40-BD5A-7189EE1A1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819" y="6497637"/>
            <a:ext cx="2172605" cy="217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3" name="Picture 15" descr="https://lh5.googleusercontent.com/hzEu463YcD6AWrvKkR1oIEheac51YNWtA52kFyjkJ8gIS_DAfpSYQGtjTV1qfLr74yWTpjszhINkLa_pEyNQpBWh2eLxiKTnpXztkSISnrAkcQu2QVJyG8b20pPxahlhZvfsaOxWiGs">
            <a:extLst>
              <a:ext uri="{FF2B5EF4-FFF2-40B4-BE49-F238E27FC236}">
                <a16:creationId xmlns:a16="http://schemas.microsoft.com/office/drawing/2014/main" id="{78603933-9B4F-6249-8B6F-71E32481B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835" y="6608354"/>
            <a:ext cx="2278329" cy="206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https://lh6.googleusercontent.com/8yMQFiI4ywEVQN-eENfjKImx9c_tMSlBSBuDQct_CH8gABZakn4NNXyKJTFs8U5NFAhdIp5mjA5PwAvJYJ5sdIGN0QYOvOtW3R4Gpuw-kvuGby91fZ3xoVyvhY4bKUvR1AzaEVEjlqs">
            <a:extLst>
              <a:ext uri="{FF2B5EF4-FFF2-40B4-BE49-F238E27FC236}">
                <a16:creationId xmlns:a16="http://schemas.microsoft.com/office/drawing/2014/main" id="{95492C64-5E95-2D49-B5C7-4A53250D7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271" y="6635652"/>
            <a:ext cx="2114758" cy="206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72133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1200108"/>
            <a:ext cx="20078267" cy="3334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endParaRPr lang="fr-FR" sz="7000" b="0" dirty="0">
              <a:solidFill>
                <a:srgbClr val="0606F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	––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outils de collaboration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35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pic>
        <p:nvPicPr>
          <p:cNvPr id="17415" name="Picture 7" descr="https://lh5.googleusercontent.com/3JyqYKwQ9iTXuJjVSnGyeOufnY8oLXO9GmYVKzYeP-Bf161yt2UAmkyIHVmW-Iz2JCejY-csV7A01gPmMNRcXS09-0_w-Xu5PK_BzKg_YXeNEEl7dfKPuE9eqgR-mKVUFPcVemT0qXk">
            <a:extLst>
              <a:ext uri="{FF2B5EF4-FFF2-40B4-BE49-F238E27FC236}">
                <a16:creationId xmlns:a16="http://schemas.microsoft.com/office/drawing/2014/main" id="{076B09DC-6952-B44A-8E20-4F0BE2876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166" y="6483453"/>
            <a:ext cx="1993869" cy="159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lh3.googleusercontent.com/t_RVxVtu8bH82cbyIx2iwXgBR-mI6Wp3HHkeOBeOvZ6oeW31Kbn6pRdSndE_rbOx9zFj3MRBpjlOuebKT97OZfyh_6z_N1nEWoAYI0NiCWoYpSVv4b2kZZz3gZaKVBX9ecV9b6XZoLM">
            <a:extLst>
              <a:ext uri="{FF2B5EF4-FFF2-40B4-BE49-F238E27FC236}">
                <a16:creationId xmlns:a16="http://schemas.microsoft.com/office/drawing/2014/main" id="{F0F197E8-36F7-E845-9486-352D14257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675" y="6509018"/>
            <a:ext cx="1569530" cy="156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https://lh5.googleusercontent.com/ghavrpb-IKsM1dsARdieYYYoooK3-tq-scwEhV9oqdF4RheSe3UvFd80EwVZ82xhlmb0KjDxe5l0k6ZDgvB1Wdg4JSwq_6vXQRiT1FdnthnkqRtj9n4oi1ZmfhWzOO9RnDWlG6xPWcY">
            <a:extLst>
              <a:ext uri="{FF2B5EF4-FFF2-40B4-BE49-F238E27FC236}">
                <a16:creationId xmlns:a16="http://schemas.microsoft.com/office/drawing/2014/main" id="{F0E43CFF-F956-3E4E-A502-5204AFFAC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872" y="6483453"/>
            <a:ext cx="1569530" cy="156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lh4.googleusercontent.com/QYIeK3W7SnSYSQoSYAdERMkuWscgdwa0bACcFFHN48aZL6qsViVAMCb5KYlgFlzKjt4sJcQnqXxJIeR4DcB3VoQFfZkUoBEqx4m9_Qz1xzbFGMmi0o9tKLwikYUbywLjq60osQSJpRs">
            <a:extLst>
              <a:ext uri="{FF2B5EF4-FFF2-40B4-BE49-F238E27FC236}">
                <a16:creationId xmlns:a16="http://schemas.microsoft.com/office/drawing/2014/main" id="{32EE7936-2567-1245-972D-37FAE6194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553" y="6660686"/>
            <a:ext cx="3063055" cy="139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https://lh3.googleusercontent.com/Wx8BAvY9OJPlVDfoQInnR6aV4OjI2uwbdTqY-EuutJGAiEJiS14Eu01_lUT5Zo7ThjeS2Qih0LW7WgiDSRhUWAbI5mWrLMnicVziaCbnZgPgJT0A6Gpk6qaCK1o-fAVrp_6oLSPEgr4">
            <a:extLst>
              <a:ext uri="{FF2B5EF4-FFF2-40B4-BE49-F238E27FC236}">
                <a16:creationId xmlns:a16="http://schemas.microsoft.com/office/drawing/2014/main" id="{34C1EA49-AB08-DA41-BC13-8982ED79F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7400" y="6906187"/>
            <a:ext cx="3063055" cy="80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43494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1200108"/>
            <a:ext cx="20078267" cy="3334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endParaRPr lang="fr-FR" sz="7000" b="0" dirty="0">
              <a:solidFill>
                <a:srgbClr val="0606F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	––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outils de communication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36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pic>
        <p:nvPicPr>
          <p:cNvPr id="19458" name="Picture 2" descr="https://lh5.googleusercontent.com/7-5znjHQ4Cy5eDum_v-egovAeYkVqPxdlxe2nmDGvyPwBrqKSyBfdVP6cRjNn26K6HWCgqfSMHEEeDMpHl1GKjzriCXArmvamPpc_6VrAnAvz56yGidkYe9P5CavsEyqpFpafm2KZGo">
            <a:extLst>
              <a:ext uri="{FF2B5EF4-FFF2-40B4-BE49-F238E27FC236}">
                <a16:creationId xmlns:a16="http://schemas.microsoft.com/office/drawing/2014/main" id="{4ABC99B9-E9F5-CE4F-B1EE-BE154892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005" y="5262823"/>
            <a:ext cx="3965937" cy="406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https://lh3.googleusercontent.com/feFymJqb7z8jaq6QLSiYsY5EqDT16OwFgo-7E9GvP6YJCcTLqvC8hjBrYz-poTe31KmOOPkIJ4LGTQcaxGT3gBXiKoeYF4Jb-skppXIqSphs3Pb4ITER6ndmI4Nn5NC3MxcSKU4ukag">
            <a:extLst>
              <a:ext uri="{FF2B5EF4-FFF2-40B4-BE49-F238E27FC236}">
                <a16:creationId xmlns:a16="http://schemas.microsoft.com/office/drawing/2014/main" id="{A5B377AE-D6F0-E142-BA45-D3D128B6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6609581"/>
            <a:ext cx="4226832" cy="136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lh4.googleusercontent.com/ArNVpCoLnX3VhqB8Rk3oFYb6OJv3FpAFhC4aImI-2rrKMj6RA71cE_GYfsIFxnjVs7VxRLhcDoOrbtNRBNgPofaPZNprU36CqDO_3MpOUzsae1ZClrHCj1xd45oB5QdTaY9bedcCLYY">
            <a:extLst>
              <a:ext uri="{FF2B5EF4-FFF2-40B4-BE49-F238E27FC236}">
                <a16:creationId xmlns:a16="http://schemas.microsoft.com/office/drawing/2014/main" id="{BA1A73A7-ED09-4246-A7EB-64382310B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883" y="6872536"/>
            <a:ext cx="3965937" cy="113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11786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E3C8F28-DA4E-8245-8CD7-2F82403772C9}"/>
              </a:ext>
            </a:extLst>
          </p:cNvPr>
          <p:cNvSpPr txBox="1"/>
          <p:nvPr/>
        </p:nvSpPr>
        <p:spPr>
          <a:xfrm>
            <a:off x="20563352" y="-1248071"/>
            <a:ext cx="7245573" cy="154914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00000" dirty="0">
                <a:solidFill>
                  <a:srgbClr val="0606F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8</a:t>
            </a:r>
            <a:endParaRPr kumimoji="0" lang="fr-FR" sz="100000" u="none" strike="noStrike" cap="none" spc="0" normalizeH="0" baseline="0" dirty="0">
              <a:ln>
                <a:noFill/>
              </a:ln>
              <a:solidFill>
                <a:srgbClr val="0606F4"/>
              </a:solidFill>
              <a:effectLst/>
              <a:uFillTx/>
              <a:latin typeface="Helvetica Neue Light" panose="02000403000000020004" pitchFamily="2" charset="0"/>
              <a:ea typeface="Helvetica Neue Light" panose="02000403000000020004" pitchFamily="2" charset="0"/>
              <a:sym typeface="Helvetica Neue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5907733"/>
            <a:ext cx="20078267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projets d’un UX designer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37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9632390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2168724"/>
            <a:ext cx="20078267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––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différents types de projets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38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28A2134-0FD2-6743-A59A-D6570049651E}"/>
              </a:ext>
            </a:extLst>
          </p:cNvPr>
          <p:cNvGrpSpPr/>
          <p:nvPr/>
        </p:nvGrpSpPr>
        <p:grpSpPr>
          <a:xfrm>
            <a:off x="4107872" y="6192371"/>
            <a:ext cx="3886200" cy="1872307"/>
            <a:chOff x="4107872" y="5806430"/>
            <a:chExt cx="3886200" cy="187230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9211059-A296-6648-97AD-26C32D93BBA7}"/>
                </a:ext>
              </a:extLst>
            </p:cNvPr>
            <p:cNvSpPr txBox="1"/>
            <p:nvPr/>
          </p:nvSpPr>
          <p:spPr>
            <a:xfrm>
              <a:off x="4107872" y="5806430"/>
              <a:ext cx="3886200" cy="1487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-</a:t>
              </a:r>
            </a:p>
            <a:p>
              <a:pPr algn="l"/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Applications mobiles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74989CE-4422-1347-83AD-CC843C734A97}"/>
                </a:ext>
              </a:extLst>
            </p:cNvPr>
            <p:cNvSpPr txBox="1"/>
            <p:nvPr/>
          </p:nvSpPr>
          <p:spPr>
            <a:xfrm>
              <a:off x="4162425" y="6037262"/>
              <a:ext cx="1721425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endParaRPr lang="fr-FR" sz="10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7BCAE78E-6CCC-1048-B647-DB1A56F651C5}"/>
              </a:ext>
            </a:extLst>
          </p:cNvPr>
          <p:cNvSpPr txBox="1"/>
          <p:nvPr/>
        </p:nvSpPr>
        <p:spPr>
          <a:xfrm>
            <a:off x="9565909" y="6192371"/>
            <a:ext cx="4581096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</a:t>
            </a:r>
          </a:p>
          <a:p>
            <a:pPr algn="l"/>
            <a:r>
              <a:rPr lang="fr-FR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Site vitrine, interface web client ou métiers</a:t>
            </a:r>
          </a:p>
        </p:txBody>
      </p:sp>
    </p:spTree>
    <p:extLst>
      <p:ext uri="{BB962C8B-B14F-4D97-AF65-F5344CB8AC3E}">
        <p14:creationId xmlns:p14="http://schemas.microsoft.com/office/powerpoint/2010/main" val="119315261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2168724"/>
            <a:ext cx="20078267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––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différents types de projets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39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28A2134-0FD2-6743-A59A-D6570049651E}"/>
              </a:ext>
            </a:extLst>
          </p:cNvPr>
          <p:cNvGrpSpPr/>
          <p:nvPr/>
        </p:nvGrpSpPr>
        <p:grpSpPr>
          <a:xfrm>
            <a:off x="4107872" y="6192371"/>
            <a:ext cx="3886200" cy="1872307"/>
            <a:chOff x="4107872" y="5806430"/>
            <a:chExt cx="3886200" cy="187230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9211059-A296-6648-97AD-26C32D93BBA7}"/>
                </a:ext>
              </a:extLst>
            </p:cNvPr>
            <p:cNvSpPr txBox="1"/>
            <p:nvPr/>
          </p:nvSpPr>
          <p:spPr>
            <a:xfrm>
              <a:off x="4107872" y="5806430"/>
              <a:ext cx="3886200" cy="1487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-</a:t>
              </a:r>
            </a:p>
            <a:p>
              <a:pPr algn="l"/>
              <a:r>
                <a:rPr lang="fr-FR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Applications mobiles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74989CE-4422-1347-83AD-CC843C734A97}"/>
                </a:ext>
              </a:extLst>
            </p:cNvPr>
            <p:cNvSpPr txBox="1"/>
            <p:nvPr/>
          </p:nvSpPr>
          <p:spPr>
            <a:xfrm>
              <a:off x="4162425" y="6037262"/>
              <a:ext cx="1721425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endParaRPr lang="fr-FR" sz="10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7BCAE78E-6CCC-1048-B647-DB1A56F651C5}"/>
              </a:ext>
            </a:extLst>
          </p:cNvPr>
          <p:cNvSpPr txBox="1"/>
          <p:nvPr/>
        </p:nvSpPr>
        <p:spPr>
          <a:xfrm>
            <a:off x="9565909" y="6192371"/>
            <a:ext cx="4581096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</a:t>
            </a:r>
          </a:p>
          <a:p>
            <a:pPr algn="l"/>
            <a:r>
              <a:rPr lang="fr-FR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Site vitrine, interface web client ou métiers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7FCC21-57AD-4B44-B67E-93880081C4F4}"/>
              </a:ext>
            </a:extLst>
          </p:cNvPr>
          <p:cNvSpPr txBox="1"/>
          <p:nvPr/>
        </p:nvSpPr>
        <p:spPr>
          <a:xfrm>
            <a:off x="16384438" y="6192371"/>
            <a:ext cx="4581096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</a:t>
            </a:r>
          </a:p>
          <a:p>
            <a:pPr algn="l"/>
            <a:r>
              <a:rPr lang="fr-FR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Création d’une solution</a:t>
            </a:r>
          </a:p>
          <a:p>
            <a:pPr algn="l"/>
            <a:r>
              <a:rPr lang="fr-FR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 produit optimisé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40CEF-03E1-8E48-80E0-DA508DF3A644}"/>
              </a:ext>
            </a:extLst>
          </p:cNvPr>
          <p:cNvSpPr/>
          <p:nvPr/>
        </p:nvSpPr>
        <p:spPr>
          <a:xfrm>
            <a:off x="14147005" y="6192371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600" b="0" dirty="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38292346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3020713"/>
            <a:ext cx="20078267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Qui suis-je ?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23164801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imes"/>
              </a:rPr>
              <a:t>04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A78BA07-3A08-BD4B-81A0-37E1E36D4005}"/>
              </a:ext>
            </a:extLst>
          </p:cNvPr>
          <p:cNvSpPr txBox="1"/>
          <p:nvPr/>
        </p:nvSpPr>
        <p:spPr>
          <a:xfrm>
            <a:off x="8028708" y="5505937"/>
            <a:ext cx="2007826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5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Sana </a:t>
            </a:r>
            <a:r>
              <a:rPr lang="fr-FR" sz="5000" b="0" dirty="0" err="1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Masmoudi</a:t>
            </a:r>
            <a:endParaRPr lang="fr-FR" sz="5000" b="0" dirty="0">
              <a:solidFill>
                <a:srgbClr val="0606F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1CC03E8-9F81-0F48-9199-C4E7276BCBDB}"/>
              </a:ext>
            </a:extLst>
          </p:cNvPr>
          <p:cNvSpPr txBox="1"/>
          <p:nvPr/>
        </p:nvSpPr>
        <p:spPr>
          <a:xfrm>
            <a:off x="7571508" y="6272033"/>
            <a:ext cx="10916517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UX designer / agence </a:t>
            </a:r>
            <a:r>
              <a:rPr lang="fr-FR" b="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guiz</a:t>
            </a:r>
            <a:endParaRPr lang="fr-FR" b="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/>
              <a:t>Diplômée de l’INSEEC Business </a:t>
            </a:r>
            <a:r>
              <a:rPr lang="fr-FR" b="0" dirty="0" err="1"/>
              <a:t>School</a:t>
            </a:r>
            <a:r>
              <a:rPr lang="fr-FR" b="0" dirty="0"/>
              <a:t> / </a:t>
            </a:r>
            <a:r>
              <a:rPr lang="fr-FR" dirty="0"/>
              <a:t>Master marketing et stratégie digital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/>
              <a:t>Fan d’ </a:t>
            </a:r>
          </a:p>
        </p:txBody>
      </p:sp>
      <p:pic>
        <p:nvPicPr>
          <p:cNvPr id="1030" name="Picture 6" descr="https://lh3.googleusercontent.com/hzWIPXPjE5lmcHHQ3GYm_6s_slK7aaxd-csZD7CicAA5SiaYxN5oRjIYeWEx1bJIdHbuc5CMnWIbu2T5IK0fEsCfjK5sGdcaBI7MhFEUvX3f3TWzGSWA4CAA9D4x0YeL4V3fEe5MnT8">
            <a:extLst>
              <a:ext uri="{FF2B5EF4-FFF2-40B4-BE49-F238E27FC236}">
                <a16:creationId xmlns:a16="http://schemas.microsoft.com/office/drawing/2014/main" id="{6DF8AE26-CF64-274D-A1A5-615DA6779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252" y="8575318"/>
            <a:ext cx="1517370" cy="51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 38" descr="Une image contenant personne, femme, mur, posant&#10;&#10;&#10;&#10;Description générée automatiquement">
            <a:extLst>
              <a:ext uri="{FF2B5EF4-FFF2-40B4-BE49-F238E27FC236}">
                <a16:creationId xmlns:a16="http://schemas.microsoft.com/office/drawing/2014/main" id="{3937BACF-8580-2D4A-9C69-4C27FDD91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72" y="5676323"/>
            <a:ext cx="2996190" cy="29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7372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E3C8F28-DA4E-8245-8CD7-2F82403772C9}"/>
              </a:ext>
            </a:extLst>
          </p:cNvPr>
          <p:cNvSpPr txBox="1"/>
          <p:nvPr/>
        </p:nvSpPr>
        <p:spPr>
          <a:xfrm>
            <a:off x="20563352" y="-1248071"/>
            <a:ext cx="7245573" cy="154914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00000" dirty="0">
                <a:solidFill>
                  <a:srgbClr val="0606F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9</a:t>
            </a:r>
            <a:endParaRPr kumimoji="0" lang="fr-FR" sz="100000" u="none" strike="noStrike" cap="none" spc="0" normalizeH="0" baseline="0" dirty="0">
              <a:ln>
                <a:noFill/>
              </a:ln>
              <a:solidFill>
                <a:srgbClr val="0606F4"/>
              </a:solidFill>
              <a:effectLst/>
              <a:uFillTx/>
              <a:latin typeface="Helvetica Neue Light" panose="02000403000000020004" pitchFamily="2" charset="0"/>
              <a:ea typeface="Helvetica Neue Light" panose="02000403000000020004" pitchFamily="2" charset="0"/>
              <a:sym typeface="Helvetica Neue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5369124"/>
            <a:ext cx="20078267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 quoi ressemble l’UX 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demain ?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40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94771701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41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16F1B7-0D7C-044E-B39F-7F7056EE30D0}"/>
              </a:ext>
            </a:extLst>
          </p:cNvPr>
          <p:cNvSpPr txBox="1"/>
          <p:nvPr/>
        </p:nvSpPr>
        <p:spPr>
          <a:xfrm>
            <a:off x="4107872" y="2277326"/>
            <a:ext cx="20078267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L’UX conversationnel</a:t>
            </a:r>
          </a:p>
        </p:txBody>
      </p:sp>
      <p:pic>
        <p:nvPicPr>
          <p:cNvPr id="10" name="Image 9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5D2FEBDC-5E5E-F84A-BBAC-C98A28BFA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5" y="4072930"/>
            <a:ext cx="4445000" cy="7581900"/>
          </a:xfrm>
          <a:prstGeom prst="rect">
            <a:avLst/>
          </a:prstGeom>
          <a:effectLst>
            <a:outerShdw blurRad="469900" dist="38100" dir="1800000" sx="98000" sy="98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FE6E89-03B7-884B-B5D1-114F83E4B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2732" y="4553681"/>
            <a:ext cx="9527773" cy="63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3488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2277326"/>
            <a:ext cx="20078267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design émotionnel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42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pic>
        <p:nvPicPr>
          <p:cNvPr id="3" name="Image 2" descr="Une image contenant silhouette&#10;&#10;&#10;&#10;Description générée automatiquement">
            <a:extLst>
              <a:ext uri="{FF2B5EF4-FFF2-40B4-BE49-F238E27FC236}">
                <a16:creationId xmlns:a16="http://schemas.microsoft.com/office/drawing/2014/main" id="{1EAE2707-F03F-E84F-BDEB-1A335AD8D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504" y="4453128"/>
            <a:ext cx="6412992" cy="48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6189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2277326"/>
            <a:ext cx="20078267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design émotionnel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43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13DA9AC-0AD9-114A-8871-B3AF1C270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80" y="4416281"/>
            <a:ext cx="7999761" cy="5999821"/>
          </a:xfrm>
          <a:prstGeom prst="rect">
            <a:avLst/>
          </a:prstGeom>
        </p:spPr>
      </p:pic>
      <p:pic>
        <p:nvPicPr>
          <p:cNvPr id="14" name="Image 13" descr="Une image contenant photo, ipod, ciel&#10;&#10;&#10;&#10;Description générée automatiquement">
            <a:extLst>
              <a:ext uri="{FF2B5EF4-FFF2-40B4-BE49-F238E27FC236}">
                <a16:creationId xmlns:a16="http://schemas.microsoft.com/office/drawing/2014/main" id="{5DBCBC83-6212-D14E-93F2-1BD07F618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545" y="4199525"/>
            <a:ext cx="9275023" cy="69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562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D1D5588-0371-C843-88BD-7634983DE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5" y="4925651"/>
            <a:ext cx="12735377" cy="7118596"/>
          </a:xfrm>
          <a:prstGeom prst="rect">
            <a:avLst/>
          </a:prstGeom>
        </p:spPr>
      </p:pic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44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67211BF-DED3-D941-A215-F988C93FFBD2}"/>
              </a:ext>
            </a:extLst>
          </p:cNvPr>
          <p:cNvSpPr txBox="1"/>
          <p:nvPr/>
        </p:nvSpPr>
        <p:spPr>
          <a:xfrm>
            <a:off x="4107872" y="2277326"/>
            <a:ext cx="20078267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réalité augmentée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C85CAD-D065-3D4D-B391-0255A148C279}"/>
              </a:ext>
            </a:extLst>
          </p:cNvPr>
          <p:cNvSpPr txBox="1"/>
          <p:nvPr/>
        </p:nvSpPr>
        <p:spPr>
          <a:xfrm>
            <a:off x="4107871" y="3627906"/>
            <a:ext cx="20078267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 service des utilisateurs</a:t>
            </a:r>
          </a:p>
        </p:txBody>
      </p:sp>
    </p:spTree>
    <p:extLst>
      <p:ext uri="{BB962C8B-B14F-4D97-AF65-F5344CB8AC3E}">
        <p14:creationId xmlns:p14="http://schemas.microsoft.com/office/powerpoint/2010/main" val="397754491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E3C8F28-DA4E-8245-8CD7-2F82403772C9}"/>
              </a:ext>
            </a:extLst>
          </p:cNvPr>
          <p:cNvSpPr txBox="1"/>
          <p:nvPr/>
        </p:nvSpPr>
        <p:spPr>
          <a:xfrm>
            <a:off x="14466376" y="-1211560"/>
            <a:ext cx="14388554" cy="154914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00000" dirty="0">
                <a:solidFill>
                  <a:srgbClr val="0606F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10</a:t>
            </a:r>
            <a:endParaRPr kumimoji="0" lang="fr-FR" sz="100000" u="none" strike="noStrike" cap="none" spc="0" normalizeH="0" baseline="0" dirty="0">
              <a:ln>
                <a:noFill/>
              </a:ln>
              <a:solidFill>
                <a:srgbClr val="0606F4"/>
              </a:solidFill>
              <a:effectLst/>
              <a:uFillTx/>
              <a:latin typeface="Helvetica Neue Light" panose="02000403000000020004" pitchFamily="2" charset="0"/>
              <a:ea typeface="Helvetica Neue Light" panose="02000403000000020004" pitchFamily="2" charset="0"/>
              <a:sym typeface="Helvetica Neue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4291906"/>
            <a:ext cx="20078267" cy="44114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 aller plus loin 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 la découverte de l’UX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design</a:t>
            </a:r>
          </a:p>
          <a:p>
            <a:pPr algn="l"/>
            <a:endParaRPr lang="fr-FR" sz="7000" b="0" dirty="0">
              <a:solidFill>
                <a:srgbClr val="0606F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45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2981341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homme, personne, intérieur, complet&#10;&#10;&#10;&#10;Description générée automatiquement">
            <a:extLst>
              <a:ext uri="{FF2B5EF4-FFF2-40B4-BE49-F238E27FC236}">
                <a16:creationId xmlns:a16="http://schemas.microsoft.com/office/drawing/2014/main" id="{72F77DD9-B0AC-C046-B814-C685A3940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67" y="-185528"/>
            <a:ext cx="24917534" cy="1659507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2277326"/>
            <a:ext cx="20078267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origines de l’</a:t>
            </a:r>
            <a:r>
              <a:rPr lang="fr-FR" sz="7000" b="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ux</a:t>
            </a:r>
            <a:endParaRPr lang="fr-FR" sz="7000" b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42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1460B9C-7C8B-C649-8C7D-C1E08D446B60}"/>
              </a:ext>
            </a:extLst>
          </p:cNvPr>
          <p:cNvSpPr txBox="1"/>
          <p:nvPr/>
        </p:nvSpPr>
        <p:spPr>
          <a:xfrm>
            <a:off x="2066161" y="5726137"/>
            <a:ext cx="659346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b="0" dirty="0">
                <a:solidFill>
                  <a:schemeClr val="bg1">
                    <a:alpha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@Don Norman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D15D53-3ADE-264D-ADA7-E0317737EF16}"/>
              </a:ext>
            </a:extLst>
          </p:cNvPr>
          <p:cNvSpPr txBox="1"/>
          <p:nvPr/>
        </p:nvSpPr>
        <p:spPr>
          <a:xfrm>
            <a:off x="4162425" y="6393592"/>
            <a:ext cx="15180254" cy="17184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3500" b="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Fondateur de l’institut des Sciences Cognitives</a:t>
            </a:r>
          </a:p>
          <a:p>
            <a:pPr algn="l"/>
            <a:r>
              <a:rPr lang="fr-FR" sz="35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Rejoint Apple Computer en qualité </a:t>
            </a:r>
          </a:p>
          <a:p>
            <a:pPr algn="l"/>
            <a:r>
              <a:rPr lang="fr-FR" sz="35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d’Architecte de l’Expérience Utilisateur</a:t>
            </a:r>
          </a:p>
        </p:txBody>
      </p:sp>
    </p:spTree>
    <p:extLst>
      <p:ext uri="{BB962C8B-B14F-4D97-AF65-F5344CB8AC3E}">
        <p14:creationId xmlns:p14="http://schemas.microsoft.com/office/powerpoint/2010/main" val="414636798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47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pic>
        <p:nvPicPr>
          <p:cNvPr id="20482" name="Picture 2" descr="https://lh5.googleusercontent.com/U6_eAi42zEVCpPFxXlKLaGkF9P12MRl-UXqceuYNEeiTR5a2Pl4seudz_DnbYELCPuLHlqQYta2a1MOB7aONrUBWWyh9NHMIf-KOlPSlRDEfzdc2228zrTQB3DqgJkP1Me4l-gAuikY">
            <a:extLst>
              <a:ext uri="{FF2B5EF4-FFF2-40B4-BE49-F238E27FC236}">
                <a16:creationId xmlns:a16="http://schemas.microsoft.com/office/drawing/2014/main" id="{4E40CA4B-2CB2-D047-B949-DA45FBD06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911" y="3802743"/>
            <a:ext cx="5278182" cy="6784296"/>
          </a:xfrm>
          <a:prstGeom prst="rect">
            <a:avLst/>
          </a:prstGeom>
          <a:noFill/>
          <a:effectLst>
            <a:outerShdw blurRad="1270000" dist="914400" dir="2940000" sx="106000" sy="106000" algn="t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lh6.googleusercontent.com/Mf5ltAmgADf9wDw_ZcSGTwayTCsKd9vFTxC6BNY3HmPbbUlO1QY0i3iNOBWoxDCjsifIZSp2xmYAi85-fSdW6WATLYHBf_aZRoioRe3GoGVHz8QM9KDCMJ_vl0DtfR2D5cOwY-3Sl14">
            <a:extLst>
              <a:ext uri="{FF2B5EF4-FFF2-40B4-BE49-F238E27FC236}">
                <a16:creationId xmlns:a16="http://schemas.microsoft.com/office/drawing/2014/main" id="{04F987E8-6D23-9040-A129-65D3AFF7C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99" y="3813598"/>
            <a:ext cx="4393207" cy="6766080"/>
          </a:xfrm>
          <a:prstGeom prst="rect">
            <a:avLst/>
          </a:prstGeom>
          <a:noFill/>
          <a:effectLst>
            <a:outerShdw blurRad="927100" dist="1612900" dir="2700000" algn="tl" rotWithShape="0">
              <a:prstClr val="black">
                <a:alpha val="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s://lh4.googleusercontent.com/GtWGr_spd9QF0TlcS4-xIjRGDMffcEIDjFsUXkVtd70DW9SUou1bm16AdkztHIKVmSTVtrNiRgBMnUIEYy7H2i2HNEdFMPRGO9VCW38MTk4vtxaBpGO1ftf9QrHtVy23tspgfR6NOBI">
            <a:extLst>
              <a:ext uri="{FF2B5EF4-FFF2-40B4-BE49-F238E27FC236}">
                <a16:creationId xmlns:a16="http://schemas.microsoft.com/office/drawing/2014/main" id="{C84AFD8A-192B-954D-9D95-7147AEC5F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3813597"/>
            <a:ext cx="4447444" cy="6766080"/>
          </a:xfrm>
          <a:prstGeom prst="rect">
            <a:avLst/>
          </a:prstGeom>
          <a:noFill/>
          <a:effectLst>
            <a:outerShdw blurRad="927100" dist="1612900" dir="2700000" algn="tl" rotWithShape="0">
              <a:prstClr val="black">
                <a:alpha val="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101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Découverte…"/>
          <p:cNvSpPr txBox="1">
            <a:spLocks noGrp="1"/>
          </p:cNvSpPr>
          <p:nvPr>
            <p:ph type="ctrTitle" idx="4294967295"/>
          </p:nvPr>
        </p:nvSpPr>
        <p:spPr>
          <a:xfrm>
            <a:off x="4162425" y="5477328"/>
            <a:ext cx="208280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defTabSz="182880">
              <a:defRPr sz="1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85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Des questions ?</a:t>
            </a:r>
            <a:br>
              <a:rPr lang="fr-FR" sz="1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fr-FR" sz="1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Merci 🙏</a:t>
            </a:r>
            <a:endParaRPr sz="12000" dirty="0">
              <a:solidFill>
                <a:srgbClr val="000000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Times"/>
              <a:sym typeface="Times"/>
            </a:endParaRPr>
          </a:p>
        </p:txBody>
      </p:sp>
      <p:sp>
        <p:nvSpPr>
          <p:cNvPr id="11" name="guizdigital.com">
            <a:extLst>
              <a:ext uri="{FF2B5EF4-FFF2-40B4-BE49-F238E27FC236}">
                <a16:creationId xmlns:a16="http://schemas.microsoft.com/office/drawing/2014/main" id="{A2F097A6-B34E-594D-9BD8-E03835A1C2B8}"/>
              </a:ext>
            </a:extLst>
          </p:cNvPr>
          <p:cNvSpPr txBox="1"/>
          <p:nvPr/>
        </p:nvSpPr>
        <p:spPr>
          <a:xfrm>
            <a:off x="768927" y="-221621"/>
            <a:ext cx="2300657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sz="1800" b="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guizdigital.com</a:t>
            </a:r>
            <a:endParaRPr sz="1800" b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1085D48-0170-7A48-917A-12951B4EA861}"/>
              </a:ext>
            </a:extLst>
          </p:cNvPr>
          <p:cNvCxnSpPr>
            <a:cxnSpLocks/>
          </p:cNvCxnSpPr>
          <p:nvPr/>
        </p:nvCxnSpPr>
        <p:spPr>
          <a:xfrm>
            <a:off x="4162425" y="706584"/>
            <a:ext cx="1932103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E6B0FF2-AE7A-8042-8D25-730E838B2630}"/>
              </a:ext>
            </a:extLst>
          </p:cNvPr>
          <p:cNvCxnSpPr>
            <a:cxnSpLocks/>
          </p:cNvCxnSpPr>
          <p:nvPr/>
        </p:nvCxnSpPr>
        <p:spPr>
          <a:xfrm>
            <a:off x="768927" y="706584"/>
            <a:ext cx="2941061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guizdigital.com">
            <a:extLst>
              <a:ext uri="{FF2B5EF4-FFF2-40B4-BE49-F238E27FC236}">
                <a16:creationId xmlns:a16="http://schemas.microsoft.com/office/drawing/2014/main" id="{54BD25EA-ABE7-2746-83BF-5B255D0A8202}"/>
              </a:ext>
            </a:extLst>
          </p:cNvPr>
          <p:cNvSpPr txBox="1"/>
          <p:nvPr/>
        </p:nvSpPr>
        <p:spPr>
          <a:xfrm>
            <a:off x="4107872" y="-221621"/>
            <a:ext cx="4717473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Autofit/>
          </a:bodyPr>
          <a:lstStyle>
            <a:lvl1pPr algn="l" defTabSz="457200">
              <a:lnSpc>
                <a:spcPts val="109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lang="fr-FR" sz="1800" b="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maltem.com</a:t>
            </a:r>
            <a:endParaRPr lang="fr-FR" sz="1800" b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sp>
        <p:nvSpPr>
          <p:cNvPr id="15" name="Sana Masmoudi">
            <a:extLst>
              <a:ext uri="{FF2B5EF4-FFF2-40B4-BE49-F238E27FC236}">
                <a16:creationId xmlns:a16="http://schemas.microsoft.com/office/drawing/2014/main" id="{D6D1AF6A-B995-5542-8ECD-CF4F7536419C}"/>
              </a:ext>
            </a:extLst>
          </p:cNvPr>
          <p:cNvSpPr txBox="1"/>
          <p:nvPr/>
        </p:nvSpPr>
        <p:spPr>
          <a:xfrm>
            <a:off x="1870269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48</a:t>
            </a:r>
            <a:endParaRPr sz="1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2578DC6-ED45-6147-8C9F-CD789BF3AF18}"/>
              </a:ext>
            </a:extLst>
          </p:cNvPr>
          <p:cNvCxnSpPr>
            <a:cxnSpLocks/>
          </p:cNvCxnSpPr>
          <p:nvPr/>
        </p:nvCxnSpPr>
        <p:spPr>
          <a:xfrm>
            <a:off x="22391975" y="12232523"/>
            <a:ext cx="109148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uizdigital.com">
            <a:extLst>
              <a:ext uri="{FF2B5EF4-FFF2-40B4-BE49-F238E27FC236}">
                <a16:creationId xmlns:a16="http://schemas.microsoft.com/office/drawing/2014/main" id="{24A38028-BE60-AB45-A3B7-1BA8B48A0E4B}"/>
              </a:ext>
            </a:extLst>
          </p:cNvPr>
          <p:cNvSpPr txBox="1"/>
          <p:nvPr/>
        </p:nvSpPr>
        <p:spPr>
          <a:xfrm>
            <a:off x="4107872" y="11375248"/>
            <a:ext cx="4717473" cy="15759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Autofit/>
          </a:bodyPr>
          <a:lstStyle>
            <a:lvl1pPr algn="l" defTabSz="457200">
              <a:lnSpc>
                <a:spcPts val="109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lang="fr-FR" sz="1800" b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@2018 Sana </a:t>
            </a:r>
            <a:r>
              <a:rPr lang="fr-FR" sz="1800" b="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Masmoudi</a:t>
            </a:r>
            <a:endParaRPr lang="fr-FR" sz="1800" b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146446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uizdigital.com">
            <a:extLst>
              <a:ext uri="{FF2B5EF4-FFF2-40B4-BE49-F238E27FC236}">
                <a16:creationId xmlns:a16="http://schemas.microsoft.com/office/drawing/2014/main" id="{89A104C1-DB82-9848-A0A4-C17E4ACDB059}"/>
              </a:ext>
            </a:extLst>
          </p:cNvPr>
          <p:cNvSpPr txBox="1"/>
          <p:nvPr/>
        </p:nvSpPr>
        <p:spPr>
          <a:xfrm>
            <a:off x="768927" y="-221621"/>
            <a:ext cx="2300657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sz="1800" b="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guizdigital.com</a:t>
            </a:r>
            <a:endParaRPr sz="1800" b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6742340" y="10701720"/>
            <a:ext cx="4836179" cy="1575905"/>
          </a:xfrm>
          <a:prstGeom prst="rect">
            <a:avLst/>
          </a:prstGeom>
          <a:ln w="1270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fr-FR" sz="18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imes"/>
              </a:rPr>
              <a:t>04</a:t>
            </a:r>
            <a:endParaRPr sz="1800" dirty="0">
              <a:solidFill>
                <a:schemeClr val="bg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90B792B-D227-0145-AAAE-C28BE3DC0977}"/>
              </a:ext>
            </a:extLst>
          </p:cNvPr>
          <p:cNvCxnSpPr>
            <a:cxnSpLocks/>
          </p:cNvCxnSpPr>
          <p:nvPr/>
        </p:nvCxnSpPr>
        <p:spPr>
          <a:xfrm>
            <a:off x="4162425" y="706584"/>
            <a:ext cx="1932103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339903A-E9F9-284B-A3E6-C142E5A645B1}"/>
              </a:ext>
            </a:extLst>
          </p:cNvPr>
          <p:cNvCxnSpPr>
            <a:cxnSpLocks/>
          </p:cNvCxnSpPr>
          <p:nvPr/>
        </p:nvCxnSpPr>
        <p:spPr>
          <a:xfrm>
            <a:off x="900545" y="706584"/>
            <a:ext cx="2809443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guizdigital.com">
            <a:extLst>
              <a:ext uri="{FF2B5EF4-FFF2-40B4-BE49-F238E27FC236}">
                <a16:creationId xmlns:a16="http://schemas.microsoft.com/office/drawing/2014/main" id="{760B967F-4517-BD46-B16B-E02B66E2D5C5}"/>
              </a:ext>
            </a:extLst>
          </p:cNvPr>
          <p:cNvSpPr txBox="1"/>
          <p:nvPr/>
        </p:nvSpPr>
        <p:spPr>
          <a:xfrm>
            <a:off x="4107872" y="-221621"/>
            <a:ext cx="4717473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Autofit/>
          </a:bodyPr>
          <a:lstStyle>
            <a:lvl1pPr algn="l" defTabSz="457200">
              <a:lnSpc>
                <a:spcPts val="109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lang="fr-FR" sz="1800" b="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maltem.com</a:t>
            </a:r>
            <a:endParaRPr lang="fr-FR" sz="1800" b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2138EB59-AFF2-5340-A72E-B16FB6F55AD5}"/>
              </a:ext>
            </a:extLst>
          </p:cNvPr>
          <p:cNvCxnSpPr>
            <a:cxnSpLocks/>
          </p:cNvCxnSpPr>
          <p:nvPr/>
        </p:nvCxnSpPr>
        <p:spPr>
          <a:xfrm>
            <a:off x="22391975" y="12232523"/>
            <a:ext cx="109148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guizdigital.com">
            <a:extLst>
              <a:ext uri="{FF2B5EF4-FFF2-40B4-BE49-F238E27FC236}">
                <a16:creationId xmlns:a16="http://schemas.microsoft.com/office/drawing/2014/main" id="{9E71D024-C613-D44E-A019-6902310215FC}"/>
              </a:ext>
            </a:extLst>
          </p:cNvPr>
          <p:cNvSpPr txBox="1"/>
          <p:nvPr/>
        </p:nvSpPr>
        <p:spPr>
          <a:xfrm>
            <a:off x="4107872" y="11375248"/>
            <a:ext cx="4717473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Autofit/>
          </a:bodyPr>
          <a:lstStyle>
            <a:lvl1pPr algn="l" defTabSz="457200">
              <a:lnSpc>
                <a:spcPts val="109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lang="fr-FR" sz="1800" b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@2018 Sana </a:t>
            </a:r>
            <a:r>
              <a:rPr lang="fr-FR" sz="1800" b="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Masmoudi</a:t>
            </a:r>
            <a:endParaRPr lang="fr-FR" sz="1800" b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3E7645-B9DC-064A-A1F7-271D37A602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1"/>
            <a:ext cx="24509763" cy="138160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C31511F-DE4A-B74A-AB55-B0C06C83A767}"/>
              </a:ext>
            </a:extLst>
          </p:cNvPr>
          <p:cNvSpPr txBox="1"/>
          <p:nvPr/>
        </p:nvSpPr>
        <p:spPr>
          <a:xfrm>
            <a:off x="13373100" y="3267273"/>
            <a:ext cx="10110355" cy="71814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" sz="7000" b="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“(Design) It’s not just what it looks like and feel like. Design is how it works.” </a:t>
            </a:r>
          </a:p>
          <a:p>
            <a:pPr algn="l"/>
            <a:endParaRPr lang="en" sz="7000" b="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algn="l"/>
            <a:r>
              <a:rPr lang="en" sz="3200" b="0" spc="6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—STEVE JOBS</a:t>
            </a:r>
          </a:p>
          <a:p>
            <a:pPr algn="l"/>
            <a:br>
              <a:rPr lang="en" sz="7000" b="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endParaRPr kumimoji="0" lang="fr-FR" sz="70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Thin" panose="020B0403020202020204" pitchFamily="34" charset="0"/>
              <a:ea typeface="Helvetica Neue Thin" panose="020B0403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4088395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E3C8F28-DA4E-8245-8CD7-2F82403772C9}"/>
              </a:ext>
            </a:extLst>
          </p:cNvPr>
          <p:cNvSpPr txBox="1"/>
          <p:nvPr/>
        </p:nvSpPr>
        <p:spPr>
          <a:xfrm>
            <a:off x="20168225" y="-1248071"/>
            <a:ext cx="7245573" cy="154914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00" u="none" strike="noStrike" cap="none" spc="0" normalizeH="0" baseline="0" dirty="0">
                <a:ln>
                  <a:noFill/>
                </a:ln>
                <a:solidFill>
                  <a:srgbClr val="0606F4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 Neue"/>
              </a:rPr>
              <a:t>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5369124"/>
            <a:ext cx="20078267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Quelles sont les différences entre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l’UX et l’UI Design ?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06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47803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4528478"/>
            <a:ext cx="3307341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UX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07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F5EAF67-85D1-D146-95E2-1443A0C164AD}"/>
              </a:ext>
            </a:extLst>
          </p:cNvPr>
          <p:cNvSpPr txBox="1"/>
          <p:nvPr/>
        </p:nvSpPr>
        <p:spPr>
          <a:xfrm>
            <a:off x="18166773" y="4528478"/>
            <a:ext cx="3307341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09E3122-56A4-EE45-9DC4-85FFF3538082}"/>
              </a:ext>
            </a:extLst>
          </p:cNvPr>
          <p:cNvSpPr txBox="1"/>
          <p:nvPr/>
        </p:nvSpPr>
        <p:spPr>
          <a:xfrm>
            <a:off x="4107872" y="6299638"/>
            <a:ext cx="5362575" cy="4950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Mind</a:t>
            </a:r>
            <a:r>
              <a:rPr lang="fr-FR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b="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Map</a:t>
            </a:r>
            <a:endParaRPr lang="fr-FR" b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Analyse de données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Recherche utilisateurs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Architecture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Conception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b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b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838961D-0352-424B-943A-253D0FBDEFE1}"/>
              </a:ext>
            </a:extLst>
          </p:cNvPr>
          <p:cNvSpPr txBox="1"/>
          <p:nvPr/>
        </p:nvSpPr>
        <p:spPr>
          <a:xfrm>
            <a:off x="17734598" y="6299639"/>
            <a:ext cx="9565266" cy="4257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Call to Action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Interaction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Visuels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Contenu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Collaborer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Couleurs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E5580FC-AAC3-074B-90C8-D398B4FEE155}"/>
              </a:ext>
            </a:extLst>
          </p:cNvPr>
          <p:cNvSpPr txBox="1"/>
          <p:nvPr/>
        </p:nvSpPr>
        <p:spPr>
          <a:xfrm>
            <a:off x="9227681" y="6299639"/>
            <a:ext cx="5362575" cy="4950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Wireframes</a:t>
            </a:r>
            <a:endParaRPr lang="fr-FR" b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Prototypage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Collaborer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Tests utilisateurs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Satisfaction utilisateurs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b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b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70343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08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  <p:pic>
        <p:nvPicPr>
          <p:cNvPr id="3074" name="Picture 2" descr="https://lh3.googleusercontent.com/eBsl7Qwb96U3wSjTscZujdVPGoXj8MqxjSJmBu5W8TZHcLH8wmL4534ZJ1q4TqyWCYwtEFitoSnHHkIZzzJTbc553mW9Odw_IaibEO0J6icofIZ97ohDlFKWPESKjAb7nsEWOIPW9Zc">
            <a:extLst>
              <a:ext uri="{FF2B5EF4-FFF2-40B4-BE49-F238E27FC236}">
                <a16:creationId xmlns:a16="http://schemas.microsoft.com/office/drawing/2014/main" id="{2715CB0B-3CAE-764D-9FE7-4BB188035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2585504"/>
            <a:ext cx="6753225" cy="8789744"/>
          </a:xfrm>
          <a:prstGeom prst="rect">
            <a:avLst/>
          </a:prstGeom>
          <a:noFill/>
          <a:effectLst>
            <a:outerShdw blurRad="1270000" dist="1384300" dir="2700000" algn="tl" rotWithShape="0">
              <a:prstClr val="black">
                <a:alpha val="2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68930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E3C8F28-DA4E-8245-8CD7-2F82403772C9}"/>
              </a:ext>
            </a:extLst>
          </p:cNvPr>
          <p:cNvSpPr txBox="1"/>
          <p:nvPr/>
        </p:nvSpPr>
        <p:spPr>
          <a:xfrm>
            <a:off x="20168225" y="-1248071"/>
            <a:ext cx="7245573" cy="154914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00" u="none" strike="noStrike" cap="none" spc="0" normalizeH="0" baseline="0" dirty="0">
                <a:ln>
                  <a:noFill/>
                </a:ln>
                <a:solidFill>
                  <a:srgbClr val="0606F4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 Neue"/>
              </a:rPr>
              <a:t>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C609F4-E24C-F145-A7F0-7B36BB851833}"/>
              </a:ext>
            </a:extLst>
          </p:cNvPr>
          <p:cNvSpPr txBox="1"/>
          <p:nvPr/>
        </p:nvSpPr>
        <p:spPr>
          <a:xfrm>
            <a:off x="4107872" y="5369124"/>
            <a:ext cx="20078267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L’User </a:t>
            </a:r>
            <a:r>
              <a:rPr lang="fr-FR" sz="7000" b="0" dirty="0" err="1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Experience</a:t>
            </a:r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</a:p>
          <a:p>
            <a:pPr algn="l"/>
            <a:r>
              <a:rPr lang="fr-FR" sz="7000" b="0" dirty="0">
                <a:solidFill>
                  <a:srgbClr val="0606F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c’est quoi ?</a:t>
            </a:r>
          </a:p>
        </p:txBody>
      </p:sp>
      <p:sp>
        <p:nvSpPr>
          <p:cNvPr id="8" name="Sana Masmoudi">
            <a:extLst>
              <a:ext uri="{FF2B5EF4-FFF2-40B4-BE49-F238E27FC236}">
                <a16:creationId xmlns:a16="http://schemas.microsoft.com/office/drawing/2014/main" id="{2CCA725A-46CD-BE4A-B34C-7D9082393BEB}"/>
              </a:ext>
            </a:extLst>
          </p:cNvPr>
          <p:cNvSpPr txBox="1"/>
          <p:nvPr/>
        </p:nvSpPr>
        <p:spPr>
          <a:xfrm>
            <a:off x="18674986" y="11375248"/>
            <a:ext cx="4836179" cy="15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457200">
              <a:lnSpc>
                <a:spcPts val="10900"/>
              </a:lnSpc>
              <a:defRPr sz="22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fr-FR" sz="1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09</a:t>
            </a:r>
            <a:endParaRPr sz="18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758992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489</Words>
  <Application>Microsoft Macintosh PowerPoint</Application>
  <PresentationFormat>Personnalisé</PresentationFormat>
  <Paragraphs>215</Paragraphs>
  <Slides>48</Slides>
  <Notes>45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48</vt:i4>
      </vt:variant>
    </vt:vector>
  </HeadingPairs>
  <TitlesOfParts>
    <vt:vector size="57" baseType="lpstr">
      <vt:lpstr>Arial</vt:lpstr>
      <vt:lpstr>Calibri</vt:lpstr>
      <vt:lpstr>Calibri Light</vt:lpstr>
      <vt:lpstr>Helvetica Neue</vt:lpstr>
      <vt:lpstr>Helvetica Neue Light</vt:lpstr>
      <vt:lpstr>Helvetica Neue Medium</vt:lpstr>
      <vt:lpstr>Helvetica Neue Thin</vt:lpstr>
      <vt:lpstr>White</vt:lpstr>
      <vt:lpstr>Conception personnalisée</vt:lpstr>
      <vt:lpstr>Découverte de l’UX Design</vt:lpstr>
      <vt:lpstr>Présentation PowerPoint</vt:lpstr>
      <vt:lpstr>Contactez nous - j.barbanchon@guizdigital.com  k.cadivel@guizdigital.com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 questions ? Merci 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Découverte de l’UX Design</dc:title>
  <cp:lastModifiedBy>Sana Masmoudi</cp:lastModifiedBy>
  <cp:revision>52</cp:revision>
  <dcterms:modified xsi:type="dcterms:W3CDTF">2019-01-07T16:47:01Z</dcterms:modified>
</cp:coreProperties>
</file>