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5" r:id="rId2"/>
    <p:sldId id="346" r:id="rId3"/>
    <p:sldId id="327" r:id="rId4"/>
    <p:sldId id="300" r:id="rId5"/>
    <p:sldId id="343" r:id="rId6"/>
    <p:sldId id="344" r:id="rId7"/>
    <p:sldId id="263" r:id="rId8"/>
    <p:sldId id="308" r:id="rId9"/>
    <p:sldId id="273" r:id="rId10"/>
    <p:sldId id="274" r:id="rId11"/>
    <p:sldId id="265" r:id="rId12"/>
    <p:sldId id="270" r:id="rId13"/>
    <p:sldId id="272" r:id="rId14"/>
    <p:sldId id="271" r:id="rId15"/>
    <p:sldId id="314" r:id="rId16"/>
    <p:sldId id="275" r:id="rId17"/>
    <p:sldId id="278" r:id="rId18"/>
    <p:sldId id="279" r:id="rId19"/>
    <p:sldId id="311" r:id="rId20"/>
    <p:sldId id="281" r:id="rId21"/>
    <p:sldId id="282" r:id="rId22"/>
    <p:sldId id="283" r:id="rId23"/>
    <p:sldId id="284" r:id="rId24"/>
    <p:sldId id="285" r:id="rId25"/>
    <p:sldId id="287" r:id="rId26"/>
    <p:sldId id="313" r:id="rId27"/>
    <p:sldId id="288" r:id="rId28"/>
    <p:sldId id="296" r:id="rId29"/>
    <p:sldId id="354" r:id="rId30"/>
    <p:sldId id="322" r:id="rId31"/>
    <p:sldId id="321" r:id="rId32"/>
    <p:sldId id="342" r:id="rId33"/>
    <p:sldId id="259" r:id="rId34"/>
    <p:sldId id="352" r:id="rId35"/>
    <p:sldId id="320" r:id="rId36"/>
    <p:sldId id="326" r:id="rId37"/>
    <p:sldId id="328" r:id="rId38"/>
    <p:sldId id="329" r:id="rId39"/>
    <p:sldId id="330" r:id="rId40"/>
    <p:sldId id="332" r:id="rId41"/>
    <p:sldId id="334" r:id="rId42"/>
    <p:sldId id="335" r:id="rId43"/>
    <p:sldId id="341" r:id="rId44"/>
    <p:sldId id="336" r:id="rId45"/>
    <p:sldId id="337" r:id="rId46"/>
    <p:sldId id="339" r:id="rId47"/>
    <p:sldId id="348" r:id="rId48"/>
    <p:sldId id="349" r:id="rId49"/>
    <p:sldId id="350" r:id="rId50"/>
  </p:sldIdLst>
  <p:sldSz cx="10287000" cy="6858000" type="35mm"/>
  <p:notesSz cx="6858000" cy="9144000"/>
  <p:photoAlbum/>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lSgdo5XHKRUVbEyk9064hg==" hashData="Eisrdbq4YBkRidmhlvtMryJGLY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642" y="-84"/>
      </p:cViewPr>
      <p:guideLst>
        <p:guide orient="horz" pos="2160"/>
        <p:guide pos="324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1525" y="2130426"/>
            <a:ext cx="874395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43050" y="3886200"/>
            <a:ext cx="72009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34688415-77DC-4EDF-B164-BF479620A437}" type="datetimeFigureOut">
              <a:rPr lang="fr-FR"/>
              <a:pPr>
                <a:defRPr/>
              </a:pPr>
              <a:t>29/07/2018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8DBC688-4B17-4ED9-8C0A-FB9D9B95DE6B}" type="slidenum">
              <a:rPr lang="fr-FR"/>
              <a:pPr>
                <a:defRPr/>
              </a:pPr>
              <a:t>‹N°›</a:t>
            </a:fld>
            <a:endParaRPr lang="fr-FR"/>
          </a:p>
        </p:txBody>
      </p:sp>
    </p:spTree>
  </p:cSld>
  <p:clrMapOvr>
    <a:masterClrMapping/>
  </p:clrMapOvr>
  <p:transition spd="med">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BAF5BEB3-BC28-4AED-8969-9667313164C1}" type="datetimeFigureOut">
              <a:rPr lang="fr-FR"/>
              <a:pPr>
                <a:defRPr/>
              </a:pPr>
              <a:t>29/07/2018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80A44CE-2529-428E-9214-245B1EE4A366}" type="slidenum">
              <a:rPr lang="fr-FR"/>
              <a:pPr>
                <a:defRPr/>
              </a:pPr>
              <a:t>‹N°›</a:t>
            </a:fld>
            <a:endParaRPr lang="fr-FR"/>
          </a:p>
        </p:txBody>
      </p:sp>
    </p:spTree>
  </p:cSld>
  <p:clrMapOvr>
    <a:masterClrMapping/>
  </p:clrMapOvr>
  <p:transition spd="med">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2602" y="4406901"/>
            <a:ext cx="874395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2602" y="2906713"/>
            <a:ext cx="874395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876A67A7-2E2C-4745-B1A4-9087C671ED01}" type="datetimeFigureOut">
              <a:rPr lang="fr-FR"/>
              <a:pPr>
                <a:defRPr/>
              </a:pPr>
              <a:t>29/07/2018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8192953-FB9D-46D6-A661-21C47A501A7D}" type="slidenum">
              <a:rPr lang="fr-FR"/>
              <a:pPr>
                <a:defRPr/>
              </a:pPr>
              <a:t>‹N°›</a:t>
            </a:fld>
            <a:endParaRPr lang="fr-FR"/>
          </a:p>
        </p:txBody>
      </p:sp>
    </p:spTree>
  </p:cSld>
  <p:clrMapOvr>
    <a:masterClrMapping/>
  </p:clrMapOvr>
  <p:transition spd="med">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4350" y="1600201"/>
            <a:ext cx="45434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29225" y="1600201"/>
            <a:ext cx="45434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552E01BD-B316-4A6E-B7A3-C52E4523F1C7}" type="datetimeFigureOut">
              <a:rPr lang="fr-FR"/>
              <a:pPr>
                <a:defRPr/>
              </a:pPr>
              <a:t>29/07/2018</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5B665DE-2DA3-4598-AF1A-8A0378ADFFAC}" type="slidenum">
              <a:rPr lang="fr-FR"/>
              <a:pPr>
                <a:defRPr/>
              </a:pPr>
              <a:t>‹N°›</a:t>
            </a:fld>
            <a:endParaRPr lang="fr-FR"/>
          </a:p>
        </p:txBody>
      </p:sp>
    </p:spTree>
  </p:cSld>
  <p:clrMapOvr>
    <a:masterClrMapping/>
  </p:clrMapOvr>
  <p:transition spd="med">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4350" y="1535113"/>
            <a:ext cx="4545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4350" y="2174875"/>
            <a:ext cx="4545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25654" y="1535113"/>
            <a:ext cx="454699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25654" y="2174875"/>
            <a:ext cx="454699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253CF392-CDC3-4AFA-87B3-8E1C04B3357E}" type="datetimeFigureOut">
              <a:rPr lang="fr-FR"/>
              <a:pPr>
                <a:defRPr/>
              </a:pPr>
              <a:t>29/07/2018</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83F5DCB7-80E6-41CF-8525-D22C85588875}" type="slidenum">
              <a:rPr lang="fr-FR"/>
              <a:pPr>
                <a:defRPr/>
              </a:pPr>
              <a:t>‹N°›</a:t>
            </a:fld>
            <a:endParaRPr lang="fr-FR"/>
          </a:p>
        </p:txBody>
      </p:sp>
    </p:spTree>
  </p:cSld>
  <p:clrMapOvr>
    <a:masterClrMapping/>
  </p:clrMapOvr>
  <p:transition spd="med">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60781C88-F136-4E37-8521-99CCBD54CE63}" type="datetimeFigureOut">
              <a:rPr lang="fr-FR"/>
              <a:pPr>
                <a:defRPr/>
              </a:pPr>
              <a:t>29/07/2018</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7DCB416A-D121-43E7-BAF8-FCD98605AD93}" type="slidenum">
              <a:rPr lang="fr-FR"/>
              <a:pPr>
                <a:defRPr/>
              </a:pPr>
              <a:t>‹N°›</a:t>
            </a:fld>
            <a:endParaRPr lang="fr-FR"/>
          </a:p>
        </p:txBody>
      </p:sp>
    </p:spTree>
  </p:cSld>
  <p:clrMapOvr>
    <a:masterClrMapping/>
  </p:clrMapOvr>
  <p:transition spd="med">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CC4602F4-08DE-471D-9DC0-8DEAAFAE586F}" type="datetimeFigureOut">
              <a:rPr lang="fr-FR"/>
              <a:pPr>
                <a:defRPr/>
              </a:pPr>
              <a:t>29/07/2018</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59E28B53-0611-4544-ABD6-BA08E1427852}" type="slidenum">
              <a:rPr lang="fr-FR"/>
              <a:pPr>
                <a:defRPr/>
              </a:pPr>
              <a:t>‹N°›</a:t>
            </a:fld>
            <a:endParaRPr lang="fr-FR"/>
          </a:p>
        </p:txBody>
      </p:sp>
    </p:spTree>
  </p:cSld>
  <p:clrMapOvr>
    <a:masterClrMapping/>
  </p:clrMapOvr>
  <p:transition spd="med">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4351" y="273050"/>
            <a:ext cx="3384352"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4021931" y="273051"/>
            <a:ext cx="575071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4351" y="1435101"/>
            <a:ext cx="338435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B10A45C7-0870-4F69-A1AA-75E28863C76E}" type="datetimeFigureOut">
              <a:rPr lang="fr-FR"/>
              <a:pPr>
                <a:defRPr/>
              </a:pPr>
              <a:t>29/07/2018</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75C044B-F21F-4A98-8279-7222A54E984E}" type="slidenum">
              <a:rPr lang="fr-FR"/>
              <a:pPr>
                <a:defRPr/>
              </a:pPr>
              <a:t>‹N°›</a:t>
            </a:fld>
            <a:endParaRPr lang="fr-FR"/>
          </a:p>
        </p:txBody>
      </p:sp>
    </p:spTree>
  </p:cSld>
  <p:clrMapOvr>
    <a:masterClrMapping/>
  </p:clrMapOvr>
  <p:transition spd="med">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6324" y="4800600"/>
            <a:ext cx="61722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6324" y="612775"/>
            <a:ext cx="6172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2016324" y="5367338"/>
            <a:ext cx="6172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C62A586-9882-4000-ACF0-8A787DAD291F}" type="datetimeFigureOut">
              <a:rPr lang="fr-FR"/>
              <a:pPr>
                <a:defRPr/>
              </a:pPr>
              <a:t>29/07/2018</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B2F434D-9F49-4C38-A56B-8CE7B4639C73}" type="slidenum">
              <a:rPr lang="fr-FR"/>
              <a:pPr>
                <a:defRPr/>
              </a:pPr>
              <a:t>‹N°›</a:t>
            </a:fld>
            <a:endParaRPr lang="fr-FR"/>
          </a:p>
        </p:txBody>
      </p:sp>
    </p:spTree>
  </p:cSld>
  <p:clrMapOvr>
    <a:masterClrMapping/>
  </p:clrMapOvr>
  <p:transition spd="med">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BD576EEA-915B-48AD-87CA-2642DBA6E0FF}" type="datetimeFigureOut">
              <a:rPr lang="fr-FR"/>
              <a:pPr>
                <a:defRPr/>
              </a:pPr>
              <a:t>29/07/2018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23F280F-5393-4285-A157-839762BD3DC8}" type="slidenum">
              <a:rPr lang="fr-FR"/>
              <a:pPr>
                <a:defRPr/>
              </a:pPr>
              <a:t>‹N°›</a:t>
            </a:fld>
            <a:endParaRPr lang="fr-FR"/>
          </a:p>
        </p:txBody>
      </p:sp>
    </p:spTree>
  </p:cSld>
  <p:clrMapOvr>
    <a:masterClrMapping/>
  </p:clrMapOvr>
  <p:transition spd="med">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390335" y="274639"/>
            <a:ext cx="2603897"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78644" y="274639"/>
            <a:ext cx="7640241"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E51E5ED5-3ABF-4106-8079-2BF0A160EB2A}" type="datetimeFigureOut">
              <a:rPr lang="fr-FR"/>
              <a:pPr>
                <a:defRPr/>
              </a:pPr>
              <a:t>29/07/2018</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A144292-9BC9-4877-A3BE-9B1EBC9912C7}" type="slidenum">
              <a:rPr lang="fr-FR"/>
              <a:pPr>
                <a:defRPr/>
              </a:pPr>
              <a:t>‹N°›</a:t>
            </a:fld>
            <a:endParaRPr lang="fr-FR"/>
          </a:p>
        </p:txBody>
      </p:sp>
    </p:spTree>
  </p:cSld>
  <p:clrMapOvr>
    <a:masterClrMapping/>
  </p:clrMapOvr>
  <p:transition spd="med">
    <p:pull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514350" y="274638"/>
            <a:ext cx="92583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514350" y="1600200"/>
            <a:ext cx="92583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514350" y="6356350"/>
            <a:ext cx="24003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E1806FB-B41A-4701-8CB1-DBC9C6B173B0}" type="datetimeFigureOut">
              <a:rPr lang="fr-FR"/>
              <a:pPr>
                <a:defRPr/>
              </a:pPr>
              <a:t>29/07/2018</a:t>
            </a:fld>
            <a:endParaRPr lang="fr-FR"/>
          </a:p>
        </p:txBody>
      </p:sp>
      <p:sp>
        <p:nvSpPr>
          <p:cNvPr id="5" name="Espace réservé du pied de page 4"/>
          <p:cNvSpPr>
            <a:spLocks noGrp="1"/>
          </p:cNvSpPr>
          <p:nvPr>
            <p:ph type="ftr" sz="quarter" idx="3"/>
          </p:nvPr>
        </p:nvSpPr>
        <p:spPr>
          <a:xfrm>
            <a:off x="3514725" y="6356350"/>
            <a:ext cx="325755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7372350" y="6356350"/>
            <a:ext cx="24003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4D484F9-CCC3-41F9-A2D9-233E5F09E6FF}"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pull dir="r"/>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mailto:parcourir.la.france@gmail.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mailto:parcourir.la.france@gmail.com" TargetMode="External"/><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51.gif"/><Relationship Id="rId4" Type="http://schemas.openxmlformats.org/officeDocument/2006/relationships/hyperlink" Target="http://parcourir-la-france.blogspot.fr/"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54.jpeg"/><Relationship Id="rId13" Type="http://schemas.openxmlformats.org/officeDocument/2006/relationships/hyperlink" Target="http://parcourir-la-france.blogspot.com/2017/06/mosset-pyrenees-orientales-66.html" TargetMode="External"/><Relationship Id="rId18" Type="http://schemas.openxmlformats.org/officeDocument/2006/relationships/image" Target="../media/image59.jpeg"/><Relationship Id="rId3" Type="http://schemas.openxmlformats.org/officeDocument/2006/relationships/hyperlink" Target="https://www.facebook.com/pages/Parcourir-la-France/672499669501582?sk=timeline" TargetMode="External"/><Relationship Id="rId21" Type="http://schemas.openxmlformats.org/officeDocument/2006/relationships/hyperlink" Target="https://parcourir-la-france.blogspot.com/2017/09/249-aigueze-gard-30.html" TargetMode="External"/><Relationship Id="rId7" Type="http://schemas.openxmlformats.org/officeDocument/2006/relationships/hyperlink" Target="http://decouvrir-la-france-en-photos.blogspot.fr/" TargetMode="External"/><Relationship Id="rId12" Type="http://schemas.openxmlformats.org/officeDocument/2006/relationships/image" Target="../media/image56.jpeg"/><Relationship Id="rId17" Type="http://schemas.openxmlformats.org/officeDocument/2006/relationships/hyperlink" Target="https://parcourir-la-france.blogspot.com/2017/08/247-la-grave-hautes-alpes-05.html" TargetMode="External"/><Relationship Id="rId2" Type="http://schemas.openxmlformats.org/officeDocument/2006/relationships/hyperlink" Target="http://parcourir-la-france.blogspot.fr/" TargetMode="External"/><Relationship Id="rId16" Type="http://schemas.openxmlformats.org/officeDocument/2006/relationships/image" Target="../media/image58.jpeg"/><Relationship Id="rId20" Type="http://schemas.openxmlformats.org/officeDocument/2006/relationships/image" Target="../media/image60.jpeg"/><Relationship Id="rId1" Type="http://schemas.openxmlformats.org/officeDocument/2006/relationships/slideLayout" Target="../slideLayouts/slideLayout7.xml"/><Relationship Id="rId6" Type="http://schemas.openxmlformats.org/officeDocument/2006/relationships/image" Target="../media/image53.jpeg"/><Relationship Id="rId11" Type="http://schemas.openxmlformats.org/officeDocument/2006/relationships/hyperlink" Target="https://parcourir-la-france.blogspot.com/2017/07/niedermorschwihr-haut-rhin-68.html" TargetMode="External"/><Relationship Id="rId24" Type="http://schemas.openxmlformats.org/officeDocument/2006/relationships/image" Target="../media/image62.jpeg"/><Relationship Id="rId5" Type="http://schemas.openxmlformats.org/officeDocument/2006/relationships/hyperlink" Target="https://www.youtube.com/channel/UCw1ZuHotlemug3qlCNd8fSA" TargetMode="External"/><Relationship Id="rId15" Type="http://schemas.openxmlformats.org/officeDocument/2006/relationships/hyperlink" Target="https://parcourir-la-france.blogspot.com/2017/07/saint-martin-doydes-ariege-09.html" TargetMode="External"/><Relationship Id="rId23" Type="http://schemas.openxmlformats.org/officeDocument/2006/relationships/hyperlink" Target="https://parcourir-la-france.blogspot.com/2017/09/250-halles-sous-les-cotes-meuse-55.html" TargetMode="External"/><Relationship Id="rId10" Type="http://schemas.openxmlformats.org/officeDocument/2006/relationships/image" Target="../media/image55.jpeg"/><Relationship Id="rId19" Type="http://schemas.openxmlformats.org/officeDocument/2006/relationships/hyperlink" Target="https://parcourir-la-france.blogspot.com/2017/08/248-sarlat-la-caneda-dordogne-24.html" TargetMode="External"/><Relationship Id="rId4" Type="http://schemas.openxmlformats.org/officeDocument/2006/relationships/image" Target="../media/image52.jpeg"/><Relationship Id="rId9" Type="http://schemas.openxmlformats.org/officeDocument/2006/relationships/hyperlink" Target="http://parcourir-la-france.blogspot.com/2017/06/vouvant-vendee-85.html" TargetMode="External"/><Relationship Id="rId14" Type="http://schemas.openxmlformats.org/officeDocument/2006/relationships/image" Target="../media/image57.jpeg"/><Relationship Id="rId22" Type="http://schemas.openxmlformats.org/officeDocument/2006/relationships/image" Target="../media/image61.jpeg"/></Relationships>
</file>

<file path=ppt/slides/_rels/slide49.xml.rels><?xml version="1.0" encoding="UTF-8" standalone="yes"?>
<Relationships xmlns="http://schemas.openxmlformats.org/package/2006/relationships"><Relationship Id="rId8" Type="http://schemas.openxmlformats.org/officeDocument/2006/relationships/hyperlink" Target="https://parcourir-la-france.blogspot.fr/" TargetMode="External"/><Relationship Id="rId3" Type="http://schemas.openxmlformats.org/officeDocument/2006/relationships/image" Target="../media/image52.jpeg"/><Relationship Id="rId7" Type="http://schemas.openxmlformats.org/officeDocument/2006/relationships/image" Target="../media/image63.jpeg"/><Relationship Id="rId2" Type="http://schemas.openxmlformats.org/officeDocument/2006/relationships/hyperlink" Target="https://www.facebook.com/pages/Parcourir-la-France/672499669501582?sk=timeline" TargetMode="External"/><Relationship Id="rId1" Type="http://schemas.openxmlformats.org/officeDocument/2006/relationships/slideLayout" Target="../slideLayouts/slideLayout7.xml"/><Relationship Id="rId6" Type="http://schemas.openxmlformats.org/officeDocument/2006/relationships/hyperlink" Target="https://carnet-de-voyages-france.jimdo.com/" TargetMode="External"/><Relationship Id="rId5" Type="http://schemas.openxmlformats.org/officeDocument/2006/relationships/image" Target="../media/image53.jpeg"/><Relationship Id="rId4" Type="http://schemas.openxmlformats.org/officeDocument/2006/relationships/hyperlink" Target="https://www.youtube.com/channel/UCw1ZuHotlemug3qlCNd8fSA" TargetMode="External"/><Relationship Id="rId9"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IMG_8031.jpg"/>
          <p:cNvPicPr>
            <a:picLocks noGrp="1" noChangeAspect="1"/>
          </p:cNvPicPr>
          <p:nvPr isPhoto="1"/>
        </p:nvPicPr>
        <p:blipFill>
          <a:blip r:embed="rId3"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0" y="0"/>
            <a:ext cx="10287000" cy="830997"/>
          </a:xfrm>
          <a:prstGeom prst="rect">
            <a:avLst/>
          </a:prstGeom>
          <a:solidFill>
            <a:srgbClr val="7F7F7F">
              <a:alpha val="69804"/>
            </a:srgbClr>
          </a:solidFill>
          <a:ln>
            <a:solidFill>
              <a:srgbClr val="FFC000"/>
            </a:solidFill>
          </a:ln>
        </p:spPr>
        <p:txBody>
          <a:bodyPr>
            <a:spAutoFit/>
          </a:bodyPr>
          <a:lstStyle/>
          <a:p>
            <a:pPr algn="ctr" fontAlgn="auto">
              <a:spcBef>
                <a:spcPts val="0"/>
              </a:spcBef>
              <a:spcAft>
                <a:spcPts val="0"/>
              </a:spcAft>
              <a:defRPr/>
            </a:pPr>
            <a:r>
              <a:rPr lang="fr-FR" sz="48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OUTINES </a:t>
            </a:r>
            <a:r>
              <a:rPr lang="fr-FR" sz="16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 </a:t>
            </a:r>
            <a:r>
              <a:rPr lang="fr-FR" sz="24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(Marne)</a:t>
            </a:r>
            <a:endParaRPr lang="fr-FR" sz="11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endParaRPr>
          </a:p>
        </p:txBody>
      </p:sp>
      <p:sp>
        <p:nvSpPr>
          <p:cNvPr id="4" name="Rectangle 3"/>
          <p:cNvSpPr/>
          <p:nvPr/>
        </p:nvSpPr>
        <p:spPr>
          <a:xfrm>
            <a:off x="1" y="0"/>
            <a:ext cx="967035" cy="400110"/>
          </a:xfrm>
          <a:prstGeom prst="rect">
            <a:avLst/>
          </a:prstGeom>
        </p:spPr>
        <p:txBody>
          <a:bodyPr>
            <a:spAutoFit/>
          </a:bodyPr>
          <a:lstStyle/>
          <a:p>
            <a:pPr algn="ctr" fontAlgn="auto">
              <a:spcBef>
                <a:spcPts val="0"/>
              </a:spcBef>
              <a:spcAft>
                <a:spcPts val="0"/>
              </a:spcAft>
              <a:defRPr/>
            </a:pPr>
            <a:r>
              <a:rPr lang="fr-FR" sz="2000" b="1" dirty="0">
                <a:ln>
                  <a:solidFill>
                    <a:schemeClr val="accent1">
                      <a:lumMod val="75000"/>
                    </a:schemeClr>
                  </a:solidFill>
                </a:ln>
                <a:gradFill>
                  <a:gsLst>
                    <a:gs pos="24000">
                      <a:srgbClr val="FFCC65"/>
                    </a:gs>
                    <a:gs pos="65000">
                      <a:schemeClr val="accent1">
                        <a:tint val="44500"/>
                        <a:satMod val="160000"/>
                      </a:schemeClr>
                    </a:gs>
                    <a:gs pos="100000">
                      <a:schemeClr val="accent1">
                        <a:tint val="23500"/>
                        <a:satMod val="160000"/>
                      </a:schemeClr>
                    </a:gs>
                  </a:gsLst>
                  <a:lin ang="5400000" scaled="0"/>
                </a:gradFill>
                <a:effectLst>
                  <a:outerShdw blurRad="50800" dist="38100" dir="2700000" algn="tl" rotWithShape="0">
                    <a:prstClr val="black">
                      <a:alpha val="40000"/>
                    </a:prstClr>
                  </a:outerShdw>
                </a:effectLst>
                <a:latin typeface="Century Gothic" pitchFamily="34" charset="0"/>
                <a:ea typeface="Tahoma" pitchFamily="34" charset="0"/>
                <a:cs typeface="Tahoma" pitchFamily="34" charset="0"/>
              </a:rPr>
              <a:t>N°272</a:t>
            </a:r>
            <a:endParaRPr lang="fr-FR" sz="3200" dirty="0">
              <a:latin typeface="+mn-lt"/>
              <a:cs typeface="+mn-cs"/>
            </a:endParaRPr>
          </a:p>
        </p:txBody>
      </p:sp>
      <p:sp>
        <p:nvSpPr>
          <p:cNvPr id="5" name="Rectangle 4"/>
          <p:cNvSpPr/>
          <p:nvPr/>
        </p:nvSpPr>
        <p:spPr>
          <a:xfrm>
            <a:off x="7519764" y="6309320"/>
            <a:ext cx="2088232" cy="400110"/>
          </a:xfrm>
          <a:prstGeom prst="rect">
            <a:avLst/>
          </a:prstGeom>
        </p:spPr>
        <p:txBody>
          <a:bodyPr>
            <a:spAutoFit/>
            <a:scene3d>
              <a:camera prst="orthographicFront"/>
              <a:lightRig rig="threePt" dir="t"/>
            </a:scene3d>
            <a:sp3d extrusionH="57150">
              <a:bevelT w="69850" h="38100" prst="cross"/>
            </a:sp3d>
          </a:bodyPr>
          <a:lstStyle/>
          <a:p>
            <a:pPr fontAlgn="auto">
              <a:spcBef>
                <a:spcPts val="0"/>
              </a:spcBef>
              <a:spcAft>
                <a:spcPts val="0"/>
              </a:spcAft>
              <a:defRPr/>
            </a:pPr>
            <a:r>
              <a:rPr lang="fr-FR" sz="1000"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mn-cs"/>
              </a:rPr>
              <a:t>jean-marie clausse  (2018)            </a:t>
            </a:r>
          </a:p>
          <a:p>
            <a:pPr fontAlgn="auto">
              <a:spcBef>
                <a:spcPts val="0"/>
              </a:spcBef>
              <a:spcAft>
                <a:spcPts val="0"/>
              </a:spcAft>
              <a:defRPr/>
            </a:pPr>
            <a:r>
              <a:rPr lang="fr-FR" sz="10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cs typeface="+mn-cs"/>
                <a:hlinkClick r:id="rId4"/>
              </a:rPr>
              <a:t>parcourir.la.france@gmail.com</a:t>
            </a:r>
            <a:endParaRPr lang="fr-FR" sz="10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cs typeface="+mn-cs"/>
            </a:endParaRPr>
          </a:p>
        </p:txBody>
      </p:sp>
      <p:pic>
        <p:nvPicPr>
          <p:cNvPr id="6" name="Picture 7" descr="C:\Users\jean-marie\Downloads\enveloppe-1.jpg">
            <a:hlinkClick r:id="rId4"/>
          </p:cNvPr>
          <p:cNvPicPr>
            <a:picLocks noChangeAspect="1" noChangeArrowheads="1"/>
          </p:cNvPicPr>
          <p:nvPr/>
        </p:nvPicPr>
        <p:blipFill>
          <a:blip r:embed="rId5" cstate="print"/>
          <a:srcRect/>
          <a:stretch>
            <a:fillRect/>
          </a:stretch>
        </p:blipFill>
        <p:spPr bwMode="auto">
          <a:xfrm>
            <a:off x="9680004" y="6381328"/>
            <a:ext cx="422471" cy="294258"/>
          </a:xfrm>
          <a:prstGeom prst="rect">
            <a:avLst/>
          </a:prstGeom>
          <a:noFill/>
          <a:ln w="9525">
            <a:noFill/>
            <a:miter lim="800000"/>
            <a:headEnd/>
            <a:tailEnd/>
          </a:ln>
          <a:effectLst>
            <a:glow rad="63500">
              <a:schemeClr val="accent1">
                <a:satMod val="175000"/>
                <a:alpha val="40000"/>
              </a:schemeClr>
            </a:glow>
          </a:effectLst>
        </p:spPr>
      </p:pic>
      <p:sp>
        <p:nvSpPr>
          <p:cNvPr id="9" name="Rectangle 13"/>
          <p:cNvSpPr>
            <a:spLocks noChangeArrowheads="1"/>
          </p:cNvSpPr>
          <p:nvPr/>
        </p:nvSpPr>
        <p:spPr bwMode="auto">
          <a:xfrm>
            <a:off x="0" y="5287963"/>
            <a:ext cx="4927600" cy="1570037"/>
          </a:xfrm>
          <a:prstGeom prst="rect">
            <a:avLst/>
          </a:prstGeom>
          <a:solidFill>
            <a:srgbClr val="404040">
              <a:alpha val="80000"/>
            </a:srgbClr>
          </a:solidFill>
          <a:ln w="9525">
            <a:solidFill>
              <a:srgbClr val="FFC000"/>
            </a:solidFill>
            <a:miter lim="800000"/>
            <a:headEnd/>
            <a:tailEnd/>
          </a:ln>
        </p:spPr>
        <p:txBody>
          <a:bodyPr>
            <a:spAutoFit/>
          </a:bodyPr>
          <a:lstStyle/>
          <a:p>
            <a:pPr fontAlgn="auto">
              <a:spcBef>
                <a:spcPts val="0"/>
              </a:spcBef>
              <a:spcAft>
                <a:spcPts val="0"/>
              </a:spcAft>
              <a:defRPr/>
            </a:pPr>
            <a:r>
              <a:rPr lang="fr-FR" sz="1200" b="1" dirty="0">
                <a:solidFill>
                  <a:schemeClr val="bg1"/>
                </a:solidFill>
                <a:latin typeface="Candara" pitchFamily="34" charset="0"/>
                <a:cs typeface="+mn-cs"/>
              </a:rPr>
              <a:t>Situé au sud du département de la Marne et sur les rives ouest du Lac du Der Chantecoq, </a:t>
            </a:r>
            <a:r>
              <a:rPr lang="fr-FR" sz="1200" b="1" dirty="0">
                <a:solidFill>
                  <a:srgbClr val="FFC000"/>
                </a:solidFill>
                <a:latin typeface="Candara" pitchFamily="34" charset="0"/>
                <a:cs typeface="+mn-cs"/>
              </a:rPr>
              <a:t>Outines</a:t>
            </a:r>
            <a:r>
              <a:rPr lang="fr-FR" sz="1200" b="1" dirty="0">
                <a:solidFill>
                  <a:schemeClr val="bg1"/>
                </a:solidFill>
                <a:latin typeface="Candara" pitchFamily="34" charset="0"/>
                <a:cs typeface="+mn-cs"/>
              </a:rPr>
              <a:t>, petit village agricole paisible, est mis en valeur par son habitat traditionnel particulièrement remarquable et bien conservé. Son architecture rurale en pans de bois et torchis typique de la Champagne humide, où la pierre manquait pour la construction, se retrouve aussi bien dans les maisons peu élevées du village que dans l'Église </a:t>
            </a:r>
            <a:r>
              <a:rPr lang="fr-FR" sz="1200" b="1" dirty="0">
                <a:solidFill>
                  <a:schemeClr val="bg1"/>
                </a:solidFill>
                <a:latin typeface="Candara" pitchFamily="34" charset="0"/>
                <a:cs typeface="+mn-cs"/>
              </a:rPr>
              <a:t>Saint-Nicolas, datant </a:t>
            </a:r>
            <a:r>
              <a:rPr lang="fr-FR" sz="1200" b="1" dirty="0">
                <a:solidFill>
                  <a:schemeClr val="bg1"/>
                </a:solidFill>
                <a:latin typeface="Candara" pitchFamily="34" charset="0"/>
                <a:cs typeface="+mn-cs"/>
              </a:rPr>
              <a:t>du </a:t>
            </a:r>
            <a:r>
              <a:rPr lang="fr-FR" sz="1200" b="1" cap="small" dirty="0">
                <a:solidFill>
                  <a:schemeClr val="bg1"/>
                </a:solidFill>
                <a:latin typeface="Candara" pitchFamily="34" charset="0"/>
                <a:cs typeface="+mn-cs"/>
              </a:rPr>
              <a:t>16</a:t>
            </a:r>
            <a:r>
              <a:rPr lang="fr-FR" sz="1200" b="1" baseline="30000" dirty="0">
                <a:solidFill>
                  <a:schemeClr val="bg1"/>
                </a:solidFill>
                <a:latin typeface="Candara" pitchFamily="34" charset="0"/>
                <a:cs typeface="+mn-cs"/>
              </a:rPr>
              <a:t>e</a:t>
            </a:r>
            <a:r>
              <a:rPr lang="fr-FR" sz="1200" b="1" dirty="0">
                <a:solidFill>
                  <a:schemeClr val="bg1"/>
                </a:solidFill>
                <a:latin typeface="Candara" pitchFamily="34" charset="0"/>
                <a:cs typeface="+mn-cs"/>
              </a:rPr>
              <a:t> siècle et classée monument </a:t>
            </a:r>
            <a:r>
              <a:rPr lang="fr-FR" sz="1200" b="1" dirty="0">
                <a:solidFill>
                  <a:schemeClr val="bg1"/>
                </a:solidFill>
                <a:latin typeface="Candara" pitchFamily="34" charset="0"/>
                <a:cs typeface="+mn-cs"/>
              </a:rPr>
              <a:t>historique</a:t>
            </a:r>
            <a:r>
              <a:rPr lang="fr-FR" sz="1200" b="1" dirty="0">
                <a:solidFill>
                  <a:schemeClr val="bg1"/>
                </a:solidFill>
                <a:latin typeface="Candara" pitchFamily="34" charset="0"/>
                <a:cs typeface="+mn-cs"/>
              </a:rPr>
              <a:t>.</a:t>
            </a:r>
          </a:p>
        </p:txBody>
      </p:sp>
      <p:sp>
        <p:nvSpPr>
          <p:cNvPr id="2056" name="Rectangle 9"/>
          <p:cNvSpPr>
            <a:spLocks noChangeArrowheads="1"/>
          </p:cNvSpPr>
          <p:nvPr/>
        </p:nvSpPr>
        <p:spPr bwMode="auto">
          <a:xfrm>
            <a:off x="0" y="908050"/>
            <a:ext cx="1881188" cy="277813"/>
          </a:xfrm>
          <a:prstGeom prst="rect">
            <a:avLst/>
          </a:prstGeom>
          <a:solidFill>
            <a:srgbClr val="404040">
              <a:alpha val="79999"/>
            </a:srgbClr>
          </a:solidFill>
          <a:ln w="9525">
            <a:solidFill>
              <a:srgbClr val="FFC000"/>
            </a:solidFill>
            <a:miter lim="800000"/>
            <a:headEnd/>
            <a:tailEnd/>
          </a:ln>
        </p:spPr>
        <p:txBody>
          <a:bodyPr wrap="none">
            <a:spAutoFit/>
          </a:bodyPr>
          <a:lstStyle/>
          <a:p>
            <a:r>
              <a:rPr lang="fr-FR" sz="1200" b="1">
                <a:solidFill>
                  <a:schemeClr val="bg1"/>
                </a:solidFill>
                <a:latin typeface="Candara" pitchFamily="34" charset="0"/>
              </a:rPr>
              <a:t>GPS : </a:t>
            </a:r>
            <a:r>
              <a:rPr lang="fr-FR" sz="1200" b="1">
                <a:solidFill>
                  <a:srgbClr val="FFC000"/>
                </a:solidFill>
                <a:latin typeface="Candara" pitchFamily="34" charset="0"/>
              </a:rPr>
              <a:t>48.554647, 4.650177</a:t>
            </a:r>
          </a:p>
        </p:txBody>
      </p:sp>
      <p:pic>
        <p:nvPicPr>
          <p:cNvPr id="2057" name="Picture 2"/>
          <p:cNvPicPr>
            <a:picLocks noChangeAspect="1" noChangeArrowheads="1"/>
          </p:cNvPicPr>
          <p:nvPr/>
        </p:nvPicPr>
        <p:blipFill>
          <a:blip r:embed="rId6" cstate="print"/>
          <a:srcRect/>
          <a:stretch>
            <a:fillRect/>
          </a:stretch>
        </p:blipFill>
        <p:spPr bwMode="auto">
          <a:xfrm>
            <a:off x="0" y="1341438"/>
            <a:ext cx="1858963" cy="1800225"/>
          </a:xfrm>
          <a:prstGeom prst="rect">
            <a:avLst/>
          </a:prstGeom>
          <a:noFill/>
          <a:ln w="28575">
            <a:solidFill>
              <a:schemeClr val="accent1"/>
            </a:solidFill>
            <a:miter lim="800000"/>
            <a:headEnd/>
            <a:tailEnd/>
          </a:ln>
        </p:spPr>
      </p:pic>
      <p:pic>
        <p:nvPicPr>
          <p:cNvPr id="2058" name="Picture 3"/>
          <p:cNvPicPr>
            <a:picLocks noChangeAspect="1" noChangeArrowheads="1"/>
          </p:cNvPicPr>
          <p:nvPr/>
        </p:nvPicPr>
        <p:blipFill>
          <a:blip r:embed="rId7" cstate="print"/>
          <a:srcRect/>
          <a:stretch>
            <a:fillRect/>
          </a:stretch>
        </p:blipFill>
        <p:spPr bwMode="auto">
          <a:xfrm>
            <a:off x="0" y="3284538"/>
            <a:ext cx="1871663" cy="1873250"/>
          </a:xfrm>
          <a:prstGeom prst="rect">
            <a:avLst/>
          </a:prstGeom>
          <a:noFill/>
          <a:ln w="28575">
            <a:solidFill>
              <a:schemeClr val="accent1"/>
            </a:solidFill>
            <a:miter lim="800000"/>
            <a:headEnd/>
            <a:tailEnd/>
          </a:ln>
        </p:spPr>
      </p:pic>
    </p:spTree>
  </p:cSld>
  <p:clrMapOvr>
    <a:masterClrMapping/>
  </p:clrMapOvr>
  <p:transition spd="med">
    <p:sndAc>
      <p:stSnd loop="1">
        <p:snd r:embed="rId2" name="outin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fade">
                                      <p:cBhvr>
                                        <p:cTn id="7" dur="2000"/>
                                        <p:tgtEl>
                                          <p:spTgt spid="205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057"/>
                                        </p:tgtEl>
                                        <p:attrNameLst>
                                          <p:attrName>style.visibility</p:attrName>
                                        </p:attrNameLst>
                                      </p:cBhvr>
                                      <p:to>
                                        <p:strVal val="visible"/>
                                      </p:to>
                                    </p:set>
                                    <p:animEffect transition="in" filter="fade">
                                      <p:cBhvr>
                                        <p:cTn id="11" dur="2000"/>
                                        <p:tgtEl>
                                          <p:spTgt spid="2057"/>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2058"/>
                                        </p:tgtEl>
                                        <p:attrNameLst>
                                          <p:attrName>style.visibility</p:attrName>
                                        </p:attrNameLst>
                                      </p:cBhvr>
                                      <p:to>
                                        <p:strVal val="visible"/>
                                      </p:to>
                                    </p:set>
                                    <p:animEffect transition="in" filter="fade">
                                      <p:cBhvr>
                                        <p:cTn id="15" dur="2000"/>
                                        <p:tgtEl>
                                          <p:spTgt spid="2058"/>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childTnLst>
                          </p:cTn>
                        </p:par>
                        <p:par>
                          <p:cTn id="20" fill="hold">
                            <p:stCondLst>
                              <p:cond delay="8000"/>
                            </p:stCondLst>
                            <p:childTnLst>
                              <p:par>
                                <p:cTn id="21" presetID="42"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5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Image 1" descr="IMG_803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IMG_801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0" y="6581001"/>
            <a:ext cx="10287000" cy="276999"/>
          </a:xfrm>
          <a:prstGeom prst="rect">
            <a:avLst/>
          </a:prstGeom>
          <a:solidFill>
            <a:srgbClr val="404040">
              <a:alpha val="85098"/>
            </a:srgbClr>
          </a:solidFill>
          <a:ln>
            <a:solidFill>
              <a:srgbClr val="FFC000"/>
            </a:solidFill>
          </a:ln>
        </p:spPr>
        <p:txBody>
          <a:bodyPr wrap="square">
            <a:spAutoFit/>
          </a:bodyPr>
          <a:lstStyle/>
          <a:p>
            <a:r>
              <a:rPr lang="fr-FR" sz="1200" b="1" dirty="0" smtClean="0">
                <a:solidFill>
                  <a:schemeClr val="bg1"/>
                </a:solidFill>
                <a:latin typeface="Candara" pitchFamily="34" charset="0"/>
              </a:rPr>
              <a:t>L’église Saint-Nicolas. </a:t>
            </a:r>
            <a:endParaRPr lang="fr-FR" sz="1200" dirty="0"/>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IMG_798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0" y="6211669"/>
            <a:ext cx="10287000" cy="646331"/>
          </a:xfrm>
          <a:prstGeom prst="rect">
            <a:avLst/>
          </a:prstGeom>
          <a:solidFill>
            <a:srgbClr val="404040">
              <a:alpha val="80000"/>
            </a:srgbClr>
          </a:solidFill>
          <a:ln>
            <a:solidFill>
              <a:srgbClr val="FFC000"/>
            </a:solidFill>
          </a:ln>
        </p:spPr>
        <p:txBody>
          <a:bodyPr>
            <a:spAutoFit/>
          </a:bodyPr>
          <a:lstStyle/>
          <a:p>
            <a:r>
              <a:rPr lang="fr-FR" sz="1200" b="1" dirty="0" smtClean="0">
                <a:solidFill>
                  <a:schemeClr val="bg1"/>
                </a:solidFill>
                <a:latin typeface="Candara" pitchFamily="34" charset="0"/>
              </a:rPr>
              <a:t>Par ses dimensions, l’église d’Outines est le plus monumental et le plus vaste de tous les sanctuaires champenois à pans de bois. Son plan est celui d'une église traditionnelle. Sa construction très soignée remonte au début du 16</a:t>
            </a:r>
            <a:r>
              <a:rPr lang="fr-FR" sz="1200" b="1" baseline="30000" dirty="0" smtClean="0">
                <a:solidFill>
                  <a:schemeClr val="bg1"/>
                </a:solidFill>
                <a:latin typeface="Candara" pitchFamily="34" charset="0"/>
              </a:rPr>
              <a:t>e</a:t>
            </a:r>
            <a:r>
              <a:rPr lang="fr-FR" sz="1200" b="1" dirty="0" smtClean="0">
                <a:solidFill>
                  <a:schemeClr val="bg1"/>
                </a:solidFill>
                <a:latin typeface="Candara" pitchFamily="34" charset="0"/>
              </a:rPr>
              <a:t> siècle : ses bois les plus anciens ont été datés de 1512. L’église prend modèle sur les grandes halles de la région. </a:t>
            </a:r>
            <a:endParaRPr lang="fr-FR" sz="1200" dirty="0"/>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IMG_8029.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IMG_803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581775"/>
            <a:ext cx="10287000" cy="276225"/>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dirty="0">
                <a:solidFill>
                  <a:schemeClr val="bg1"/>
                </a:solidFill>
                <a:latin typeface="Candara" pitchFamily="34" charset="0"/>
              </a:rPr>
              <a:t>A l’extérieur la façade est recouverte d’écailles </a:t>
            </a:r>
            <a:r>
              <a:rPr lang="fr-FR" sz="1200" b="1" i="1" dirty="0" smtClean="0">
                <a:solidFill>
                  <a:schemeClr val="bg1"/>
                </a:solidFill>
                <a:latin typeface="Candara" pitchFamily="34" charset="0"/>
              </a:rPr>
              <a:t>(essentes) </a:t>
            </a:r>
            <a:r>
              <a:rPr lang="fr-FR" sz="1200" b="1" dirty="0" smtClean="0">
                <a:solidFill>
                  <a:schemeClr val="bg1"/>
                </a:solidFill>
                <a:latin typeface="Candara" pitchFamily="34" charset="0"/>
              </a:rPr>
              <a:t>de </a:t>
            </a:r>
            <a:r>
              <a:rPr lang="fr-FR" sz="1200" b="1" dirty="0">
                <a:solidFill>
                  <a:schemeClr val="bg1"/>
                </a:solidFill>
                <a:latin typeface="Candara" pitchFamily="34" charset="0"/>
              </a:rPr>
              <a:t>bois destinées à la protéger des intempéries.  </a:t>
            </a:r>
            <a:endParaRPr lang="fr-FR" sz="1200" dirty="0"/>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IMG_794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4" name="Rectangle 3"/>
          <p:cNvSpPr>
            <a:spLocks noChangeArrowheads="1"/>
          </p:cNvSpPr>
          <p:nvPr/>
        </p:nvSpPr>
        <p:spPr bwMode="auto">
          <a:xfrm>
            <a:off x="0" y="6396038"/>
            <a:ext cx="10287000" cy="461962"/>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a:solidFill>
                  <a:schemeClr val="bg1"/>
                </a:solidFill>
                <a:latin typeface="Candara" pitchFamily="34" charset="0"/>
              </a:rPr>
              <a:t>Les volumes intérieurs transposent ceux d'une église en pierre : nef, bas-côtés, transept et chœur polygonal ; mais les piliers sont remplacés par des poteaux et les arcs par des poutres horizontales.</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IMG_799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5842000"/>
            <a:ext cx="10287000" cy="1016000"/>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dirty="0">
                <a:solidFill>
                  <a:schemeClr val="bg1"/>
                </a:solidFill>
                <a:latin typeface="Candara" pitchFamily="34" charset="0"/>
              </a:rPr>
              <a:t>L’église Saint-Nicolas a été construite en deux temps. D’abord le chœur et le transept en 1580 puis la nef en 1640. Un plafond en plancher a été installé pour le confort des paroissiens notamment l’hiver. </a:t>
            </a:r>
          </a:p>
          <a:p>
            <a:r>
              <a:rPr lang="fr-FR" sz="1200" b="1" dirty="0">
                <a:solidFill>
                  <a:schemeClr val="bg1"/>
                </a:solidFill>
                <a:latin typeface="Candara" pitchFamily="34" charset="0"/>
              </a:rPr>
              <a:t>L’abbé </a:t>
            </a:r>
            <a:r>
              <a:rPr lang="fr-FR" sz="1200" b="1" dirty="0" err="1">
                <a:solidFill>
                  <a:schemeClr val="bg1"/>
                </a:solidFill>
                <a:latin typeface="Candara" pitchFamily="34" charset="0"/>
              </a:rPr>
              <a:t>Wuillaume</a:t>
            </a:r>
            <a:r>
              <a:rPr lang="fr-FR" sz="1200" b="1" dirty="0">
                <a:solidFill>
                  <a:schemeClr val="bg1"/>
                </a:solidFill>
                <a:latin typeface="Candara" pitchFamily="34" charset="0"/>
              </a:rPr>
              <a:t> a aussi contribué à son état actuel. «  Entre 1852 et 1860, il a fait réaliser à grands frais divers habillages destinés à dissimuler la structure du bâtiment. Il fait poser des lambris sur toutes les poutres et les colonnes pour les cacher. À l’époque les églises en pans de bois faisaient pauvre et donnaient une image dévalorisante du village. </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IMG_795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IMG_795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4" name="Rectangle 3"/>
          <p:cNvSpPr>
            <a:spLocks noChangeArrowheads="1"/>
          </p:cNvSpPr>
          <p:nvPr/>
        </p:nvSpPr>
        <p:spPr bwMode="auto">
          <a:xfrm>
            <a:off x="0" y="6396038"/>
            <a:ext cx="10287000" cy="461962"/>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dirty="0">
                <a:solidFill>
                  <a:schemeClr val="bg1"/>
                </a:solidFill>
                <a:latin typeface="Candara" pitchFamily="34" charset="0"/>
              </a:rPr>
              <a:t>L’autel principal qui date de </a:t>
            </a:r>
            <a:r>
              <a:rPr lang="fr-FR" sz="1200" b="1" dirty="0" smtClean="0">
                <a:solidFill>
                  <a:schemeClr val="bg1"/>
                </a:solidFill>
                <a:latin typeface="Candara" pitchFamily="34" charset="0"/>
              </a:rPr>
              <a:t>1764, </a:t>
            </a:r>
            <a:r>
              <a:rPr lang="fr-FR" sz="1200" b="1" dirty="0">
                <a:solidFill>
                  <a:schemeClr val="bg1"/>
                </a:solidFill>
                <a:latin typeface="Candara" pitchFamily="34" charset="0"/>
              </a:rPr>
              <a:t>restauré au </a:t>
            </a:r>
            <a:r>
              <a:rPr lang="fr-FR" sz="1200" b="1" dirty="0" smtClean="0">
                <a:solidFill>
                  <a:schemeClr val="bg1"/>
                </a:solidFill>
                <a:latin typeface="Candara" pitchFamily="34" charset="0"/>
              </a:rPr>
              <a:t>19</a:t>
            </a:r>
            <a:r>
              <a:rPr lang="fr-FR" sz="1200" b="1" baseline="30000" dirty="0" smtClean="0">
                <a:solidFill>
                  <a:schemeClr val="bg1"/>
                </a:solidFill>
                <a:latin typeface="Candara" pitchFamily="34" charset="0"/>
              </a:rPr>
              <a:t>e,</a:t>
            </a:r>
            <a:r>
              <a:rPr lang="fr-FR" sz="1200" b="1" dirty="0" smtClean="0">
                <a:solidFill>
                  <a:schemeClr val="bg1"/>
                </a:solidFill>
                <a:latin typeface="Candara" pitchFamily="34" charset="0"/>
              </a:rPr>
              <a:t> </a:t>
            </a:r>
            <a:r>
              <a:rPr lang="fr-FR" sz="1200" b="1" dirty="0">
                <a:solidFill>
                  <a:schemeClr val="bg1"/>
                </a:solidFill>
                <a:latin typeface="Candara" pitchFamily="34" charset="0"/>
              </a:rPr>
              <a:t>a été conservé avec son décor de faux marbre et de </a:t>
            </a:r>
            <a:r>
              <a:rPr lang="fr-FR" sz="1200" b="1" dirty="0" smtClean="0">
                <a:solidFill>
                  <a:schemeClr val="bg1"/>
                </a:solidFill>
                <a:latin typeface="Candara" pitchFamily="34" charset="0"/>
              </a:rPr>
              <a:t>dorures.</a:t>
            </a:r>
            <a:r>
              <a:rPr lang="fr-FR" sz="1200" dirty="0" smtClean="0"/>
              <a:t>  </a:t>
            </a:r>
            <a:r>
              <a:rPr lang="fr-FR" sz="1200" b="1" dirty="0" smtClean="0">
                <a:solidFill>
                  <a:schemeClr val="bg1"/>
                </a:solidFill>
                <a:latin typeface="Candara" pitchFamily="34" charset="0"/>
              </a:rPr>
              <a:t>Il </a:t>
            </a:r>
            <a:r>
              <a:rPr lang="fr-FR" sz="1200" b="1" dirty="0">
                <a:solidFill>
                  <a:schemeClr val="bg1"/>
                </a:solidFill>
                <a:latin typeface="Candara" pitchFamily="34" charset="0"/>
              </a:rPr>
              <a:t>est surmonté d'un retable  où figure une peinture (1816) représentant saint Nicolas à qui est dédié l'église. </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IMG_794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5" name="Rectangle 4"/>
          <p:cNvSpPr>
            <a:spLocks noChangeArrowheads="1"/>
          </p:cNvSpPr>
          <p:nvPr/>
        </p:nvSpPr>
        <p:spPr bwMode="auto">
          <a:xfrm>
            <a:off x="0" y="6396038"/>
            <a:ext cx="10287000" cy="461962"/>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dirty="0">
                <a:solidFill>
                  <a:schemeClr val="bg1"/>
                </a:solidFill>
                <a:latin typeface="Candara" pitchFamily="34" charset="0"/>
              </a:rPr>
              <a:t>La cuve des fonts baptismaux est en pierre polychrome du 16</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siècle.</a:t>
            </a:r>
          </a:p>
          <a:p>
            <a:r>
              <a:rPr lang="fr-FR" sz="1200" b="1" dirty="0" smtClean="0">
                <a:solidFill>
                  <a:schemeClr val="bg1"/>
                </a:solidFill>
                <a:latin typeface="Candara" pitchFamily="34" charset="0"/>
              </a:rPr>
              <a:t>Le </a:t>
            </a:r>
            <a:r>
              <a:rPr lang="fr-FR" sz="1200" b="1" dirty="0">
                <a:solidFill>
                  <a:schemeClr val="bg1"/>
                </a:solidFill>
                <a:latin typeface="Candara" pitchFamily="34" charset="0"/>
              </a:rPr>
              <a:t>r</a:t>
            </a:r>
            <a:r>
              <a:rPr lang="fr-FR" sz="1200" b="1" dirty="0" smtClean="0">
                <a:solidFill>
                  <a:schemeClr val="bg1"/>
                </a:solidFill>
                <a:latin typeface="Candara" pitchFamily="34" charset="0"/>
              </a:rPr>
              <a:t>etable de l’autel en bois polychrome, style Louis </a:t>
            </a:r>
            <a:r>
              <a:rPr lang="fr-FR" sz="1200" b="1" dirty="0" smtClean="0">
                <a:solidFill>
                  <a:schemeClr val="bg1"/>
                </a:solidFill>
                <a:latin typeface="Candara" pitchFamily="34" charset="0"/>
              </a:rPr>
              <a:t>X</a:t>
            </a:r>
            <a:r>
              <a:rPr lang="fr-FR" sz="1200" b="1" dirty="0" smtClean="0">
                <a:solidFill>
                  <a:schemeClr val="bg1"/>
                </a:solidFill>
                <a:latin typeface="Candara" pitchFamily="34" charset="0"/>
              </a:rPr>
              <a:t>IV baroque,  a été restauré dans ses couleurs primitives.</a:t>
            </a:r>
            <a:endParaRPr lang="fr-FR" sz="1200" b="1" dirty="0">
              <a:solidFill>
                <a:schemeClr val="bg1"/>
              </a:solidFill>
              <a:latin typeface="Candara" pitchFamily="34" charset="0"/>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IMG_795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IMG_795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IMG_795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362" name="Image 1" descr="IMG_7995.jpg"/>
          <p:cNvPicPr>
            <a:picLocks noGrp="1" noChangeAspect="1"/>
          </p:cNvPicPr>
          <p:nvPr isPhoto="1"/>
        </p:nvPicPr>
        <p:blipFill>
          <a:blip r:embed="rId2" cstate="print"/>
          <a:srcRect/>
          <a:stretch>
            <a:fillRect/>
          </a:stretch>
        </p:blipFill>
        <p:spPr bwMode="auto">
          <a:xfrm>
            <a:off x="5143500" y="0"/>
            <a:ext cx="5143500" cy="6858000"/>
          </a:xfrm>
          <a:prstGeom prst="rect">
            <a:avLst/>
          </a:prstGeom>
          <a:noFill/>
          <a:ln w="9525">
            <a:noFill/>
            <a:miter lim="800000"/>
            <a:headEnd/>
            <a:tailEnd/>
          </a:ln>
        </p:spPr>
      </p:pic>
      <p:sp>
        <p:nvSpPr>
          <p:cNvPr id="4" name="Rectangle 3"/>
          <p:cNvSpPr>
            <a:spLocks noChangeArrowheads="1"/>
          </p:cNvSpPr>
          <p:nvPr/>
        </p:nvSpPr>
        <p:spPr bwMode="auto">
          <a:xfrm>
            <a:off x="534988" y="6165304"/>
            <a:ext cx="4032448" cy="276999"/>
          </a:xfrm>
          <a:prstGeom prst="rect">
            <a:avLst/>
          </a:prstGeom>
          <a:solidFill>
            <a:srgbClr val="404040">
              <a:alpha val="60000"/>
            </a:srgbClr>
          </a:solidFill>
          <a:ln w="9525">
            <a:solidFill>
              <a:srgbClr val="FFC000"/>
            </a:solidFill>
            <a:miter lim="800000"/>
            <a:headEnd/>
            <a:tailEnd/>
          </a:ln>
        </p:spPr>
        <p:txBody>
          <a:bodyPr wrap="square">
            <a:spAutoFit/>
          </a:bodyPr>
          <a:lstStyle/>
          <a:p>
            <a:r>
              <a:rPr lang="fr-FR" sz="1200" b="1" dirty="0">
                <a:solidFill>
                  <a:schemeClr val="bg1"/>
                </a:solidFill>
                <a:latin typeface="Candara" pitchFamily="34" charset="0"/>
              </a:rPr>
              <a:t>Le Christ en Croix en bois polychrome date du </a:t>
            </a:r>
            <a:r>
              <a:rPr lang="fr-FR" sz="1200" b="1" dirty="0" smtClean="0">
                <a:solidFill>
                  <a:schemeClr val="bg1"/>
                </a:solidFill>
                <a:latin typeface="Candara" pitchFamily="34" charset="0"/>
              </a:rPr>
              <a:t>14</a:t>
            </a:r>
            <a:r>
              <a:rPr lang="fr-FR" sz="1200" b="1" baseline="30000" dirty="0" smtClean="0">
                <a:solidFill>
                  <a:schemeClr val="bg1"/>
                </a:solidFill>
                <a:latin typeface="Candara" pitchFamily="34" charset="0"/>
              </a:rPr>
              <a:t>e</a:t>
            </a:r>
            <a:r>
              <a:rPr lang="fr-FR" sz="1200" b="1" dirty="0" smtClean="0">
                <a:solidFill>
                  <a:schemeClr val="bg1"/>
                </a:solidFill>
                <a:latin typeface="Candara" pitchFamily="34" charset="0"/>
              </a:rPr>
              <a:t>  </a:t>
            </a:r>
            <a:r>
              <a:rPr lang="fr-FR" sz="1200" b="1" dirty="0">
                <a:solidFill>
                  <a:schemeClr val="bg1"/>
                </a:solidFill>
                <a:latin typeface="Candara" pitchFamily="34" charset="0"/>
              </a:rPr>
              <a:t>siècle.</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IMG_795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IMG_796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IMG_7961.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IMG_799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5" name="Rectangle 4"/>
          <p:cNvSpPr>
            <a:spLocks noChangeArrowheads="1"/>
          </p:cNvSpPr>
          <p:nvPr/>
        </p:nvSpPr>
        <p:spPr bwMode="auto">
          <a:xfrm>
            <a:off x="0" y="6211888"/>
            <a:ext cx="10287000" cy="646112"/>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a:solidFill>
                  <a:schemeClr val="bg1"/>
                </a:solidFill>
                <a:latin typeface="Candara" pitchFamily="34" charset="0"/>
              </a:rPr>
              <a:t>Sur la façade ouest, la rosace, aux cercles concentriques en bois, a été vitrée en 1936 dans un style « art déco » et a fait l’objet d’une restauration complète fin 2010 début 2011. Sa structure en bois est unique,  et date de 1850. Elle est composée de trois cent pièces en verre multicolore de tailles et formes différentes. </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IMG_796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IMG_796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IMG_796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IMG_796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IMG_796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602" name="Image 1" descr="IMG_7969.jpg"/>
          <p:cNvPicPr>
            <a:picLocks noGrp="1" noChangeAspect="1"/>
          </p:cNvPicPr>
          <p:nvPr isPhoto="1"/>
        </p:nvPicPr>
        <p:blipFill>
          <a:blip r:embed="rId2" cstate="print"/>
          <a:srcRect/>
          <a:stretch>
            <a:fillRect/>
          </a:stretch>
        </p:blipFill>
        <p:spPr bwMode="auto">
          <a:xfrm>
            <a:off x="5143500" y="0"/>
            <a:ext cx="51435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6626" name="Image 1" descr="IMG_7994.jpg"/>
          <p:cNvPicPr>
            <a:picLocks noGrp="1" noChangeAspect="1"/>
          </p:cNvPicPr>
          <p:nvPr isPhoto="1"/>
        </p:nvPicPr>
        <p:blipFill>
          <a:blip r:embed="rId2" cstate="print"/>
          <a:srcRect/>
          <a:stretch>
            <a:fillRect/>
          </a:stretch>
        </p:blipFill>
        <p:spPr bwMode="auto">
          <a:xfrm>
            <a:off x="5143500" y="0"/>
            <a:ext cx="5143500" cy="6858000"/>
          </a:xfrm>
          <a:prstGeom prst="rect">
            <a:avLst/>
          </a:prstGeom>
          <a:noFill/>
          <a:ln w="9525">
            <a:noFill/>
            <a:miter lim="800000"/>
            <a:headEnd/>
            <a:tailEnd/>
          </a:ln>
        </p:spPr>
      </p:pic>
      <p:sp>
        <p:nvSpPr>
          <p:cNvPr id="3" name="Rectangle 2"/>
          <p:cNvSpPr>
            <a:spLocks noChangeArrowheads="1"/>
          </p:cNvSpPr>
          <p:nvPr/>
        </p:nvSpPr>
        <p:spPr bwMode="auto">
          <a:xfrm>
            <a:off x="895350" y="5013325"/>
            <a:ext cx="3290888" cy="830263"/>
          </a:xfrm>
          <a:prstGeom prst="rect">
            <a:avLst/>
          </a:prstGeom>
          <a:solidFill>
            <a:srgbClr val="404040">
              <a:alpha val="69803"/>
            </a:srgbClr>
          </a:solidFill>
          <a:ln w="9525">
            <a:solidFill>
              <a:srgbClr val="FFC000"/>
            </a:solidFill>
            <a:miter lim="800000"/>
            <a:headEnd/>
            <a:tailEnd/>
          </a:ln>
        </p:spPr>
        <p:txBody>
          <a:bodyPr>
            <a:spAutoFit/>
          </a:bodyPr>
          <a:lstStyle/>
          <a:p>
            <a:r>
              <a:rPr lang="fr-FR" sz="1200" b="1" dirty="0">
                <a:solidFill>
                  <a:srgbClr val="FFC000"/>
                </a:solidFill>
                <a:latin typeface="Candara" pitchFamily="34" charset="0"/>
              </a:rPr>
              <a:t>Saint Gond. </a:t>
            </a:r>
          </a:p>
          <a:p>
            <a:r>
              <a:rPr lang="fr-FR" sz="1200" b="1" dirty="0">
                <a:solidFill>
                  <a:schemeClr val="bg1"/>
                </a:solidFill>
                <a:latin typeface="Candara" pitchFamily="34" charset="0"/>
              </a:rPr>
              <a:t>Vers </a:t>
            </a:r>
            <a:r>
              <a:rPr lang="fr-FR" sz="1200" b="1" dirty="0" smtClean="0">
                <a:solidFill>
                  <a:schemeClr val="bg1"/>
                </a:solidFill>
                <a:latin typeface="Candara" pitchFamily="34" charset="0"/>
              </a:rPr>
              <a:t>1510-1520. Statue en </a:t>
            </a:r>
            <a:r>
              <a:rPr lang="fr-FR" sz="1200" b="1" dirty="0">
                <a:solidFill>
                  <a:schemeClr val="bg1"/>
                </a:solidFill>
                <a:latin typeface="Candara" pitchFamily="34" charset="0"/>
              </a:rPr>
              <a:t>bois polychrome .</a:t>
            </a:r>
          </a:p>
          <a:p>
            <a:r>
              <a:rPr lang="fr-FR" sz="1200" b="1" dirty="0">
                <a:solidFill>
                  <a:schemeClr val="bg1"/>
                </a:solidFill>
                <a:latin typeface="Candara" pitchFamily="34" charset="0"/>
              </a:rPr>
              <a:t>Saint Gond serait venu à Oyes (Marne) au 7</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siècle créer un monastère dédié à Saint-Pierre.</a:t>
            </a:r>
            <a:endParaRPr lang="fr-FR" sz="1200" dirty="0">
              <a:solidFill>
                <a:schemeClr val="bg1"/>
              </a:solidFill>
              <a:latin typeface="Candara" pitchFamily="34" charset="0"/>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IMG_797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4" name="Image 1" descr="IMG_7978.jpg"/>
          <p:cNvPicPr>
            <a:picLocks noGrp="1" noChangeAspect="1"/>
          </p:cNvPicPr>
          <p:nvPr isPhoto="1"/>
        </p:nvPicPr>
        <p:blipFill>
          <a:blip r:embed="rId2" cstate="print"/>
          <a:srcRect/>
          <a:stretch>
            <a:fillRect/>
          </a:stretch>
        </p:blipFill>
        <p:spPr bwMode="auto">
          <a:xfrm>
            <a:off x="5143500" y="0"/>
            <a:ext cx="5143500" cy="6858000"/>
          </a:xfrm>
          <a:prstGeom prst="rect">
            <a:avLst/>
          </a:prstGeom>
          <a:noFill/>
          <a:ln w="9525">
            <a:noFill/>
            <a:miter lim="800000"/>
            <a:headEnd/>
            <a:tailEnd/>
          </a:ln>
        </p:spPr>
      </p:pic>
      <p:sp>
        <p:nvSpPr>
          <p:cNvPr id="4" name="Rectangle 3"/>
          <p:cNvSpPr>
            <a:spLocks noChangeArrowheads="1"/>
          </p:cNvSpPr>
          <p:nvPr/>
        </p:nvSpPr>
        <p:spPr bwMode="auto">
          <a:xfrm>
            <a:off x="534988" y="5732463"/>
            <a:ext cx="4176712" cy="461962"/>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dirty="0">
                <a:solidFill>
                  <a:schemeClr val="bg1"/>
                </a:solidFill>
                <a:latin typeface="Candara" pitchFamily="34" charset="0"/>
              </a:rPr>
              <a:t>Panneau en « serviette » fin du 15</a:t>
            </a:r>
            <a:r>
              <a:rPr lang="fr-FR" sz="1200" b="1" baseline="30000" dirty="0">
                <a:solidFill>
                  <a:schemeClr val="bg1"/>
                </a:solidFill>
                <a:latin typeface="Candara" pitchFamily="34" charset="0"/>
              </a:rPr>
              <a:t>e</a:t>
            </a:r>
            <a:r>
              <a:rPr lang="fr-FR" sz="1200" b="1" dirty="0">
                <a:solidFill>
                  <a:schemeClr val="bg1"/>
                </a:solidFill>
                <a:latin typeface="Candara" pitchFamily="34" charset="0"/>
              </a:rPr>
              <a:t>  </a:t>
            </a:r>
            <a:r>
              <a:rPr lang="fr-FR" sz="1200" b="1" dirty="0" smtClean="0">
                <a:solidFill>
                  <a:schemeClr val="bg1"/>
                </a:solidFill>
                <a:latin typeface="Candara" pitchFamily="34" charset="0"/>
              </a:rPr>
              <a:t>siècle, </a:t>
            </a:r>
            <a:r>
              <a:rPr lang="fr-FR" sz="1200" b="1" dirty="0">
                <a:solidFill>
                  <a:schemeClr val="bg1"/>
                </a:solidFill>
                <a:latin typeface="Candara" pitchFamily="34" charset="0"/>
              </a:rPr>
              <a:t>peut-être les anciennes portes de l’église avant 1860</a:t>
            </a: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D:\LR\Outines-h\IMG_5397.jpg"/>
          <p:cNvPicPr>
            <a:picLocks noChangeAspect="1" noChangeArrowheads="1"/>
          </p:cNvPicPr>
          <p:nvPr/>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396038"/>
            <a:ext cx="10287000" cy="461962"/>
          </a:xfrm>
          <a:prstGeom prst="rect">
            <a:avLst/>
          </a:prstGeom>
          <a:solidFill>
            <a:srgbClr val="404040">
              <a:alpha val="79999"/>
            </a:srgbClr>
          </a:solidFill>
          <a:ln w="9525">
            <a:solidFill>
              <a:srgbClr val="FFC000"/>
            </a:solidFill>
            <a:miter lim="800000"/>
            <a:headEnd/>
            <a:tailEnd/>
          </a:ln>
        </p:spPr>
        <p:txBody>
          <a:bodyPr>
            <a:spAutoFit/>
          </a:bodyPr>
          <a:lstStyle/>
          <a:p>
            <a:r>
              <a:rPr lang="fr-FR" sz="1200" b="1">
                <a:solidFill>
                  <a:schemeClr val="bg1"/>
                </a:solidFill>
                <a:latin typeface="Candara" pitchFamily="34" charset="0"/>
              </a:rPr>
              <a:t>L’ampleur des dimensions et la qualité du travail de charpenterie caractérisent les parties orientales et notamment le chœur dont le colombage régulier et l’élégante toiture retiennent l’attention. Très original, le chevet confère à cet édifice sa propre individualité.</a:t>
            </a:r>
            <a:endParaRPr lang="fr-FR" sz="1200"/>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IMG_800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0723" name="Rectangle 3"/>
          <p:cNvSpPr>
            <a:spLocks noChangeArrowheads="1"/>
          </p:cNvSpPr>
          <p:nvPr/>
        </p:nvSpPr>
        <p:spPr bwMode="auto">
          <a:xfrm>
            <a:off x="0" y="6396038"/>
            <a:ext cx="10287000" cy="277812"/>
          </a:xfrm>
          <a:prstGeom prst="rect">
            <a:avLst/>
          </a:prstGeom>
          <a:noFill/>
          <a:ln w="9525">
            <a:noFill/>
            <a:miter lim="800000"/>
            <a:headEnd/>
            <a:tailEnd/>
          </a:ln>
        </p:spPr>
        <p:txBody>
          <a:bodyPr>
            <a:spAutoFit/>
          </a:bodyPr>
          <a:lstStyle/>
          <a:p>
            <a:endParaRPr lang="fr-FR" sz="1200"/>
          </a:p>
        </p:txBody>
      </p:sp>
    </p:spTree>
  </p:cSld>
  <p:clrMapOvr>
    <a:masterClrMapping/>
  </p:clrMapOvr>
  <p:transition spd="med">
    <p:pull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IMG_800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a:spLocks noChangeArrowheads="1"/>
          </p:cNvSpPr>
          <p:nvPr/>
        </p:nvSpPr>
        <p:spPr bwMode="auto">
          <a:xfrm>
            <a:off x="0" y="6581775"/>
            <a:ext cx="10287000" cy="276225"/>
          </a:xfrm>
          <a:prstGeom prst="rect">
            <a:avLst/>
          </a:prstGeom>
          <a:solidFill>
            <a:srgbClr val="404040">
              <a:alpha val="89803"/>
            </a:srgbClr>
          </a:solidFill>
          <a:ln w="9525">
            <a:solidFill>
              <a:srgbClr val="FFC000"/>
            </a:solidFill>
            <a:miter lim="800000"/>
            <a:headEnd/>
            <a:tailEnd/>
          </a:ln>
        </p:spPr>
        <p:txBody>
          <a:bodyPr>
            <a:spAutoFit/>
          </a:bodyPr>
          <a:lstStyle/>
          <a:p>
            <a:r>
              <a:rPr lang="fr-FR" sz="1200" b="1">
                <a:solidFill>
                  <a:schemeClr val="bg1"/>
                </a:solidFill>
                <a:latin typeface="Candara" pitchFamily="34" charset="0"/>
              </a:rPr>
              <a:t>Les rues du village offrent un bel ensemble de maisons elles aussi à pans de bois.</a:t>
            </a:r>
            <a:endParaRPr lang="fr-FR" sz="1200"/>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IMG_802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IMG_7941.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D:\LR\Outines-h\IMG_5422.jpg"/>
          <p:cNvPicPr>
            <a:picLocks noChangeAspect="1" noChangeArrowheads="1"/>
          </p:cNvPicPr>
          <p:nvPr/>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1" descr="IMG_800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IMG_801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IMG_801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IMG_801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IMG_8016.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IMG_8018.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IMG_8020.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descr="IMG_8021.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Image 1" descr="IMG_8027.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Image 1" descr="IMG_8022.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Image 1" descr="IMG_8023.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Image 1" descr="IMG_8025.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Image 1" descr="IMG_8034.jpg"/>
          <p:cNvPicPr>
            <a:picLocks noGrp="1" noChangeAspect="1"/>
          </p:cNvPicPr>
          <p:nvPr isPhoto="1"/>
        </p:nvPicPr>
        <p:blipFill>
          <a:blip r:embed="rId2" cstate="print"/>
          <a:srcRect/>
          <a:stretch>
            <a:fillRect/>
          </a:stretch>
        </p:blipFill>
        <p:spPr bwMode="auto">
          <a:xfrm>
            <a:off x="0" y="0"/>
            <a:ext cx="10287000" cy="6858000"/>
          </a:xfrm>
          <a:prstGeom prst="rect">
            <a:avLst/>
          </a:prstGeom>
          <a:noFill/>
          <a:ln w="9525">
            <a:noFill/>
            <a:miter lim="800000"/>
            <a:headEnd/>
            <a:tailEnd/>
          </a:ln>
        </p:spPr>
      </p:pic>
      <p:sp>
        <p:nvSpPr>
          <p:cNvPr id="3" name="Rectangle 2"/>
          <p:cNvSpPr/>
          <p:nvPr/>
        </p:nvSpPr>
        <p:spPr>
          <a:xfrm>
            <a:off x="174948" y="188640"/>
            <a:ext cx="3600400" cy="1384995"/>
          </a:xfrm>
          <a:prstGeom prst="rect">
            <a:avLst/>
          </a:prstGeom>
        </p:spPr>
        <p:txBody>
          <a:bodyPr>
            <a:spAutoFit/>
            <a:scene3d>
              <a:camera prst="orthographicFront"/>
              <a:lightRig rig="threePt" dir="t"/>
            </a:scene3d>
            <a:sp3d extrusionH="57150">
              <a:bevelT w="69850" h="38100" prst="cross"/>
            </a:sp3d>
          </a:bodyPr>
          <a:lstStyle/>
          <a:p>
            <a:pPr fontAlgn="auto">
              <a:spcBef>
                <a:spcPts val="0"/>
              </a:spcBef>
              <a:spcAft>
                <a:spcPts val="0"/>
              </a:spcAft>
              <a:defRPr/>
            </a:pPr>
            <a:r>
              <a:rPr lang="fr-FR" sz="2400"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cs typeface="+mn-cs"/>
              </a:rPr>
              <a:t>Photos et présentation: </a:t>
            </a:r>
            <a:r>
              <a:rPr lang="fr-FR" sz="1600" dirty="0" err="1">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rPr>
              <a:t>jean-marie</a:t>
            </a:r>
            <a:r>
              <a:rPr lang="fr-FR" sz="1600"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rPr>
              <a:t> clausse</a:t>
            </a:r>
          </a:p>
          <a:p>
            <a:pPr fontAlgn="auto">
              <a:spcBef>
                <a:spcPts val="0"/>
              </a:spcBef>
              <a:spcAft>
                <a:spcPts val="0"/>
              </a:spcAft>
              <a:defRPr/>
            </a:pPr>
            <a:endParaRPr lang="fr-FR" sz="1600"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endParaRPr>
          </a:p>
          <a:p>
            <a:pPr fontAlgn="auto">
              <a:spcBef>
                <a:spcPts val="0"/>
              </a:spcBef>
              <a:spcAft>
                <a:spcPts val="0"/>
              </a:spcAft>
              <a:defRPr/>
            </a:pPr>
            <a:r>
              <a:rPr lang="fr-FR" sz="1600" b="1" i="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mn-cs"/>
              </a:rPr>
              <a:t>        </a:t>
            </a:r>
            <a:r>
              <a:rPr lang="fr-FR" sz="14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cs typeface="+mn-cs"/>
                <a:hlinkClick r:id="rId3"/>
              </a:rPr>
              <a:t>parcourir.la.france@gmail.com</a:t>
            </a:r>
            <a:endParaRPr lang="fr-FR" sz="14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cs typeface="+mn-cs"/>
            </a:endParaRPr>
          </a:p>
          <a:p>
            <a:pPr fontAlgn="auto">
              <a:spcBef>
                <a:spcPts val="0"/>
              </a:spcBef>
              <a:spcAft>
                <a:spcPts val="0"/>
              </a:spcAft>
              <a:defRPr/>
            </a:pPr>
            <a:endParaRPr lang="fr-FR" sz="1200" b="1" i="1" dirty="0">
              <a:ln w="18415" cmpd="sng">
                <a:solidFill>
                  <a:srgbClr val="FFC000"/>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endParaRPr>
          </a:p>
        </p:txBody>
      </p:sp>
      <p:sp>
        <p:nvSpPr>
          <p:cNvPr id="4" name="Rectangle 3"/>
          <p:cNvSpPr/>
          <p:nvPr/>
        </p:nvSpPr>
        <p:spPr>
          <a:xfrm>
            <a:off x="6799684" y="6381328"/>
            <a:ext cx="3127276" cy="253916"/>
          </a:xfrm>
          <a:prstGeom prst="rect">
            <a:avLst/>
          </a:prstGeom>
        </p:spPr>
        <p:txBody>
          <a:bodyPr>
            <a:spAutoFit/>
            <a:scene3d>
              <a:camera prst="orthographicFront"/>
              <a:lightRig rig="threePt" dir="t"/>
            </a:scene3d>
            <a:sp3d extrusionH="57150">
              <a:bevelT w="69850" h="38100" prst="cross"/>
            </a:sp3d>
          </a:bodyPr>
          <a:lstStyle/>
          <a:p>
            <a:pPr fontAlgn="auto">
              <a:spcBef>
                <a:spcPts val="0"/>
              </a:spcBef>
              <a:spcAft>
                <a:spcPts val="0"/>
              </a:spcAft>
              <a:buFont typeface="Arial" charset="0"/>
              <a:buNone/>
              <a:defRPr/>
            </a:pPr>
            <a:r>
              <a:rPr lang="fr-FR" sz="1050"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rPr>
              <a:t>Commentaires &amp; musique – source: Internet  </a:t>
            </a:r>
            <a:endParaRPr lang="fr-FR" sz="1200" b="1" i="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endParaRPr>
          </a:p>
        </p:txBody>
      </p:sp>
      <p:sp>
        <p:nvSpPr>
          <p:cNvPr id="5" name="Rectangle 4"/>
          <p:cNvSpPr/>
          <p:nvPr/>
        </p:nvSpPr>
        <p:spPr>
          <a:xfrm>
            <a:off x="246956" y="6237312"/>
            <a:ext cx="6250429" cy="492443"/>
          </a:xfrm>
          <a:prstGeom prst="rect">
            <a:avLst/>
          </a:prstGeom>
        </p:spPr>
        <p:txBody>
          <a:bodyPr wrap="none">
            <a:spAutoFit/>
          </a:bodyPr>
          <a:lstStyle/>
          <a:p>
            <a:pPr fontAlgn="auto">
              <a:spcBef>
                <a:spcPts val="0"/>
              </a:spcBef>
              <a:spcAft>
                <a:spcPts val="0"/>
              </a:spcAft>
              <a:defRPr/>
            </a:pPr>
            <a:r>
              <a:rPr lang="fr-FR" sz="2600" b="1" dirty="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latin typeface="Century Gothic" pitchFamily="34" charset="0"/>
                <a:cs typeface="+mn-cs"/>
                <a:hlinkClick r:id="rId4"/>
              </a:rPr>
              <a:t>http://parcourir-la-france.blogspot.fr/</a:t>
            </a:r>
            <a:endParaRPr lang="fr-FR" sz="2600" b="1" dirty="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latin typeface="Century Gothic" pitchFamily="34" charset="0"/>
              <a:cs typeface="+mn-cs"/>
            </a:endParaRPr>
          </a:p>
        </p:txBody>
      </p:sp>
      <p:sp>
        <p:nvSpPr>
          <p:cNvPr id="6" name="Rectangle 5"/>
          <p:cNvSpPr/>
          <p:nvPr/>
        </p:nvSpPr>
        <p:spPr>
          <a:xfrm>
            <a:off x="7735788" y="260648"/>
            <a:ext cx="1598515" cy="369332"/>
          </a:xfrm>
          <a:prstGeom prst="rect">
            <a:avLst/>
          </a:prstGeom>
        </p:spPr>
        <p:txBody>
          <a:bodyPr wrap="none">
            <a:spAutoFit/>
            <a:scene3d>
              <a:camera prst="orthographicFront"/>
              <a:lightRig rig="threePt" dir="t"/>
            </a:scene3d>
            <a:sp3d extrusionH="57150">
              <a:bevelT w="69850" h="38100" prst="cross"/>
            </a:sp3d>
          </a:bodyPr>
          <a:lstStyle/>
          <a:p>
            <a:pPr fontAlgn="auto">
              <a:spcBef>
                <a:spcPts val="0"/>
              </a:spcBef>
              <a:spcAft>
                <a:spcPts val="0"/>
              </a:spcAft>
              <a:defRPr/>
            </a:pPr>
            <a:r>
              <a:rPr lang="fr-FR" b="1"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rPr>
              <a:t>(Août  2018)</a:t>
            </a:r>
            <a:r>
              <a:rPr lang="fr-FR" dirty="0">
                <a:ln w="18415" cmpd="sng">
                  <a:solidFill>
                    <a:srgbClr val="FFFFFF"/>
                  </a:solidFill>
                  <a:prstDash val="solid"/>
                </a:ln>
                <a:solidFill>
                  <a:srgbClr val="FFFFFF"/>
                </a:solidFill>
                <a:effectLst>
                  <a:glow rad="63500">
                    <a:schemeClr val="accent1">
                      <a:satMod val="175000"/>
                      <a:alpha val="40000"/>
                    </a:schemeClr>
                  </a:glow>
                  <a:outerShdw blurRad="63500" dir="3600000" algn="tl" rotWithShape="0">
                    <a:srgbClr val="000000">
                      <a:alpha val="70000"/>
                    </a:srgbClr>
                  </a:outerShdw>
                </a:effectLst>
                <a:latin typeface="Century Gothic" pitchFamily="34" charset="0"/>
                <a:ea typeface="Batang" pitchFamily="18" charset="-127"/>
                <a:cs typeface="Arial" pitchFamily="34" charset="0"/>
              </a:rPr>
              <a:t> </a:t>
            </a:r>
            <a:endParaRPr lang="fr-FR" dirty="0">
              <a:latin typeface="+mn-lt"/>
              <a:cs typeface="+mn-cs"/>
            </a:endParaRPr>
          </a:p>
        </p:txBody>
      </p:sp>
      <p:pic>
        <p:nvPicPr>
          <p:cNvPr id="7" name="Picture 5" descr="miraesto"/>
          <p:cNvPicPr>
            <a:picLocks noChangeAspect="1" noChangeArrowheads="1" noCrop="1"/>
          </p:cNvPicPr>
          <p:nvPr/>
        </p:nvPicPr>
        <p:blipFill>
          <a:blip r:embed="rId5" cstate="print">
            <a:lum contrast="18000"/>
          </a:blip>
          <a:srcRect/>
          <a:stretch>
            <a:fillRect/>
          </a:stretch>
        </p:blipFill>
        <p:spPr bwMode="auto">
          <a:xfrm>
            <a:off x="750888" y="5516563"/>
            <a:ext cx="1190625" cy="666750"/>
          </a:xfrm>
          <a:prstGeom prst="rect">
            <a:avLst/>
          </a:prstGeom>
          <a:noFill/>
          <a:ln w="9525">
            <a:noFill/>
            <a:miter lim="800000"/>
            <a:headEnd/>
            <a:tailEnd/>
          </a:ln>
        </p:spPr>
      </p:pic>
      <p:pic>
        <p:nvPicPr>
          <p:cNvPr id="8" name="Picture 7" descr="C:\Users\jean-marie\Downloads\enveloppe-1.jpg">
            <a:hlinkClick r:id="rId3"/>
          </p:cNvPr>
          <p:cNvPicPr>
            <a:picLocks noChangeAspect="1" noChangeArrowheads="1"/>
          </p:cNvPicPr>
          <p:nvPr/>
        </p:nvPicPr>
        <p:blipFill>
          <a:blip r:embed="rId6" cstate="print"/>
          <a:srcRect/>
          <a:stretch>
            <a:fillRect/>
          </a:stretch>
        </p:blipFill>
        <p:spPr bwMode="auto">
          <a:xfrm>
            <a:off x="246956" y="1124744"/>
            <a:ext cx="360040" cy="250228"/>
          </a:xfrm>
          <a:prstGeom prst="rect">
            <a:avLst/>
          </a:prstGeom>
          <a:noFill/>
          <a:effectLst>
            <a:glow rad="63500">
              <a:schemeClr val="accent1">
                <a:satMod val="175000"/>
                <a:alpha val="40000"/>
              </a:schemeClr>
            </a:glow>
          </a:effectLst>
        </p:spPr>
      </p:pic>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2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par>
                          <p:cTn id="19" fill="hold">
                            <p:stCondLst>
                              <p:cond delay="4000"/>
                            </p:stCondLst>
                            <p:childTnLst>
                              <p:par>
                                <p:cTn id="20" presetID="42"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500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Rectangle 8"/>
          <p:cNvSpPr/>
          <p:nvPr/>
        </p:nvSpPr>
        <p:spPr>
          <a:xfrm>
            <a:off x="3559324" y="2276874"/>
            <a:ext cx="3096344" cy="430887"/>
          </a:xfrm>
          <a:prstGeom prst="rect">
            <a:avLst/>
          </a:prstGeom>
        </p:spPr>
        <p:txBody>
          <a:bodyPr>
            <a:spAutoFit/>
          </a:bodyPr>
          <a:lstStyle/>
          <a:p>
            <a:pPr algn="ctr" fontAlgn="auto">
              <a:spcBef>
                <a:spcPts val="0"/>
              </a:spcBef>
              <a:spcAft>
                <a:spcPts val="0"/>
              </a:spcAft>
              <a:defRPr/>
            </a:pPr>
            <a:r>
              <a:rPr lang="fr-FR" sz="1100" b="1" dirty="0">
                <a:ln w="10541" cmpd="sng">
                  <a:solidFill>
                    <a:schemeClr val="accent6">
                      <a:lumMod val="75000"/>
                    </a:schemeClr>
                  </a:solidFill>
                  <a:prstDash val="solid"/>
                </a:ln>
                <a:solidFill>
                  <a:srgbClr val="FFC000"/>
                </a:solidFill>
                <a:latin typeface="Candara" pitchFamily="34" charset="0"/>
                <a:cs typeface="+mn-cs"/>
              </a:rPr>
              <a:t>Cliquer sur une vignette pour accéder à la page correspondante.</a:t>
            </a:r>
            <a:endParaRPr lang="fr-FR" sz="1100" dirty="0">
              <a:latin typeface="+mn-lt"/>
              <a:cs typeface="+mn-cs"/>
            </a:endParaRPr>
          </a:p>
        </p:txBody>
      </p:sp>
      <p:sp>
        <p:nvSpPr>
          <p:cNvPr id="10" name="Rectangle 9"/>
          <p:cNvSpPr/>
          <p:nvPr/>
        </p:nvSpPr>
        <p:spPr>
          <a:xfrm>
            <a:off x="3487316" y="2564904"/>
            <a:ext cx="3457998" cy="307777"/>
          </a:xfrm>
          <a:prstGeom prst="rect">
            <a:avLst/>
          </a:prstGeom>
        </p:spPr>
        <p:txBody>
          <a:bodyPr wrap="none">
            <a:spAutoFit/>
            <a:scene3d>
              <a:camera prst="orthographicFront"/>
              <a:lightRig rig="threePt" dir="t"/>
            </a:scene3d>
            <a:sp3d extrusionH="57150">
              <a:bevelT w="69850" h="38100" prst="cross"/>
            </a:sp3d>
          </a:bodyPr>
          <a:lstStyle/>
          <a:p>
            <a:pPr algn="ctr" fontAlgn="auto">
              <a:spcBef>
                <a:spcPts val="0"/>
              </a:spcBef>
              <a:spcAft>
                <a:spcPts val="0"/>
              </a:spcAft>
              <a:defRPr/>
            </a:pPr>
            <a:r>
              <a:rPr lang="fr-FR" sz="1400" b="1" dirty="0">
                <a:ln w="18415" cmpd="sng">
                  <a:solidFill>
                    <a:srgbClr val="C00000"/>
                  </a:solidFill>
                  <a:prstDash val="solid"/>
                </a:ln>
                <a:solidFill>
                  <a:srgbClr val="FF0000"/>
                </a:solidFill>
                <a:effectLst>
                  <a:outerShdw blurRad="63500" dir="3600000" algn="tl" rotWithShape="0">
                    <a:srgbClr val="000000">
                      <a:alpha val="70000"/>
                    </a:srgbClr>
                  </a:outerShdw>
                </a:effectLst>
                <a:latin typeface="Century Gothic" pitchFamily="34" charset="0"/>
                <a:cs typeface="+mn-cs"/>
                <a:hlinkClick r:id="rId2"/>
              </a:rPr>
              <a:t>http://parcourir-la-france.blogspot.fr/</a:t>
            </a:r>
            <a:endParaRPr lang="fr-FR" sz="1400" b="1" dirty="0">
              <a:ln w="18415" cmpd="sng">
                <a:solidFill>
                  <a:srgbClr val="C00000"/>
                </a:solidFill>
                <a:prstDash val="solid"/>
              </a:ln>
              <a:solidFill>
                <a:srgbClr val="FF0000"/>
              </a:solidFill>
              <a:effectLst>
                <a:outerShdw blurRad="63500" dir="3600000" algn="tl" rotWithShape="0">
                  <a:srgbClr val="000000">
                    <a:alpha val="70000"/>
                  </a:srgbClr>
                </a:outerShdw>
              </a:effectLst>
              <a:latin typeface="Century Gothic" pitchFamily="34" charset="0"/>
              <a:cs typeface="+mn-cs"/>
            </a:endParaRPr>
          </a:p>
        </p:txBody>
      </p:sp>
      <p:pic>
        <p:nvPicPr>
          <p:cNvPr id="2" name="Picture 10" descr="C:\Users\jean-marie\Documents\ARCHIVES\FAMILLE\BLOG\Parcourir la France\Jacquettes\facebook-ios-icon-psd_356-292935520.jpg">
            <a:hlinkClick r:id="rId3"/>
          </p:cNvPr>
          <p:cNvPicPr>
            <a:picLocks noChangeAspect="1" noChangeArrowheads="1"/>
          </p:cNvPicPr>
          <p:nvPr/>
        </p:nvPicPr>
        <p:blipFill>
          <a:blip r:embed="rId4" cstate="print"/>
          <a:srcRect/>
          <a:stretch>
            <a:fillRect/>
          </a:stretch>
        </p:blipFill>
        <p:spPr bwMode="auto">
          <a:xfrm>
            <a:off x="5719763" y="2997200"/>
            <a:ext cx="647700" cy="288925"/>
          </a:xfrm>
          <a:prstGeom prst="rect">
            <a:avLst/>
          </a:prstGeom>
          <a:noFill/>
          <a:ln w="9525">
            <a:noFill/>
            <a:miter lim="800000"/>
            <a:headEnd/>
            <a:tailEnd/>
          </a:ln>
        </p:spPr>
      </p:pic>
      <p:pic>
        <p:nvPicPr>
          <p:cNvPr id="4" name="Picture 12" descr="C:\Users\jean-marie\Documents\ARCHIVES\FAMILLE\BLOG\Parcourir la France\Jacquettes\Images originales\YouTube-logo-full_color.jpg">
            <a:hlinkClick r:id="rId5"/>
          </p:cNvPr>
          <p:cNvPicPr>
            <a:picLocks noChangeAspect="1" noChangeArrowheads="1"/>
          </p:cNvPicPr>
          <p:nvPr/>
        </p:nvPicPr>
        <p:blipFill>
          <a:blip r:embed="rId6" cstate="print"/>
          <a:srcRect/>
          <a:stretch>
            <a:fillRect/>
          </a:stretch>
        </p:blipFill>
        <p:spPr bwMode="auto">
          <a:xfrm>
            <a:off x="3848100" y="2997200"/>
            <a:ext cx="461963" cy="287338"/>
          </a:xfrm>
          <a:prstGeom prst="rect">
            <a:avLst/>
          </a:prstGeom>
          <a:noFill/>
          <a:ln w="9525">
            <a:noFill/>
            <a:miter lim="800000"/>
            <a:headEnd/>
            <a:tailEnd/>
          </a:ln>
        </p:spPr>
      </p:pic>
      <p:sp>
        <p:nvSpPr>
          <p:cNvPr id="23" name="Cadre 22"/>
          <p:cNvSpPr/>
          <p:nvPr/>
        </p:nvSpPr>
        <p:spPr>
          <a:xfrm>
            <a:off x="3559175" y="3357563"/>
            <a:ext cx="3168650" cy="1223962"/>
          </a:xfrm>
          <a:prstGeom prst="frame">
            <a:avLst>
              <a:gd name="adj1" fmla="val 0"/>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sp>
        <p:nvSpPr>
          <p:cNvPr id="17" name="ZoneTexte 16"/>
          <p:cNvSpPr txBox="1">
            <a:spLocks noChangeArrowheads="1"/>
          </p:cNvSpPr>
          <p:nvPr/>
        </p:nvSpPr>
        <p:spPr bwMode="auto">
          <a:xfrm>
            <a:off x="3487738" y="3357563"/>
            <a:ext cx="3311525" cy="446087"/>
          </a:xfrm>
          <a:prstGeom prst="rect">
            <a:avLst/>
          </a:prstGeom>
          <a:noFill/>
          <a:ln w="9525">
            <a:noFill/>
            <a:miter lim="800000"/>
            <a:headEnd/>
            <a:tailEnd/>
          </a:ln>
        </p:spPr>
        <p:txBody>
          <a:bodyPr>
            <a:spAutoFit/>
          </a:bodyPr>
          <a:lstStyle/>
          <a:p>
            <a:pPr algn="ctr"/>
            <a:r>
              <a:rPr lang="fr-FR" sz="1100" b="1">
                <a:solidFill>
                  <a:srgbClr val="FFC000"/>
                </a:solidFill>
                <a:latin typeface="Candara" pitchFamily="34" charset="0"/>
              </a:rPr>
              <a:t> NOUVEAU SITE</a:t>
            </a:r>
            <a:endParaRPr lang="fr-FR" sz="1200" b="1">
              <a:solidFill>
                <a:srgbClr val="FFC000"/>
              </a:solidFill>
              <a:latin typeface="Candara" pitchFamily="34" charset="0"/>
            </a:endParaRPr>
          </a:p>
          <a:p>
            <a:pPr algn="ctr"/>
            <a:r>
              <a:rPr lang="fr-FR" sz="1100" b="1">
                <a:solidFill>
                  <a:srgbClr val="FFC000"/>
                </a:solidFill>
                <a:latin typeface="Candara" pitchFamily="34" charset="0"/>
              </a:rPr>
              <a:t>Cliquer sur le bandeau ci-dessous</a:t>
            </a:r>
            <a:endParaRPr lang="fr-FR" sz="1200" b="1">
              <a:solidFill>
                <a:srgbClr val="FFC000"/>
              </a:solidFill>
              <a:latin typeface="Candara" pitchFamily="34" charset="0"/>
            </a:endParaRPr>
          </a:p>
        </p:txBody>
      </p:sp>
      <p:pic>
        <p:nvPicPr>
          <p:cNvPr id="3" name="Picture 17" descr="C:\Users\jean-marie\Documents\CLASSEUR ACTUALISER\FAMILLE\BLOG-PHOTOS\12651368_951109971640549_1042452562205323543_n.jpg">
            <a:hlinkClick r:id="rId7"/>
          </p:cNvPr>
          <p:cNvPicPr>
            <a:picLocks noChangeAspect="1" noChangeArrowheads="1"/>
          </p:cNvPicPr>
          <p:nvPr/>
        </p:nvPicPr>
        <p:blipFill>
          <a:blip r:embed="rId8" cstate="print"/>
          <a:srcRect/>
          <a:stretch>
            <a:fillRect/>
          </a:stretch>
        </p:blipFill>
        <p:spPr bwMode="auto">
          <a:xfrm>
            <a:off x="3703638" y="3860800"/>
            <a:ext cx="2870200" cy="611188"/>
          </a:xfrm>
          <a:prstGeom prst="rect">
            <a:avLst/>
          </a:prstGeom>
          <a:noFill/>
          <a:ln w="9525">
            <a:noFill/>
            <a:miter lim="800000"/>
            <a:headEnd/>
            <a:tailEnd/>
          </a:ln>
        </p:spPr>
      </p:pic>
      <p:pic>
        <p:nvPicPr>
          <p:cNvPr id="24585" name="Picture 2" descr="C:\Users\jean-marie\Documents\CLASSEUR ACTUALISER\Nouveau dossier\Vouvant.JPG">
            <a:hlinkClick r:id="rId9"/>
          </p:cNvPr>
          <p:cNvPicPr>
            <a:picLocks noChangeAspect="1" noChangeArrowheads="1"/>
          </p:cNvPicPr>
          <p:nvPr/>
        </p:nvPicPr>
        <p:blipFill>
          <a:blip r:embed="rId10" cstate="print"/>
          <a:srcRect/>
          <a:stretch>
            <a:fillRect/>
          </a:stretch>
        </p:blipFill>
        <p:spPr bwMode="auto">
          <a:xfrm>
            <a:off x="0" y="0"/>
            <a:ext cx="3195638" cy="2133600"/>
          </a:xfrm>
          <a:prstGeom prst="rect">
            <a:avLst/>
          </a:prstGeom>
          <a:noFill/>
          <a:ln w="9525">
            <a:noFill/>
            <a:miter lim="800000"/>
            <a:headEnd/>
            <a:tailEnd/>
          </a:ln>
        </p:spPr>
      </p:pic>
      <p:pic>
        <p:nvPicPr>
          <p:cNvPr id="24586" name="Picture 3" descr="C:\Users\jean-marie\Documents\CLASSEUR ACTUALISER\Nouveau dossier\niedermorschwihr.JPG">
            <a:hlinkClick r:id="rId11"/>
          </p:cNvPr>
          <p:cNvPicPr>
            <a:picLocks noChangeAspect="1" noChangeArrowheads="1"/>
          </p:cNvPicPr>
          <p:nvPr/>
        </p:nvPicPr>
        <p:blipFill>
          <a:blip r:embed="rId12" cstate="print"/>
          <a:srcRect/>
          <a:stretch>
            <a:fillRect/>
          </a:stretch>
        </p:blipFill>
        <p:spPr bwMode="auto">
          <a:xfrm>
            <a:off x="7088188" y="0"/>
            <a:ext cx="3198812" cy="2135188"/>
          </a:xfrm>
          <a:prstGeom prst="rect">
            <a:avLst/>
          </a:prstGeom>
          <a:noFill/>
          <a:ln w="9525">
            <a:noFill/>
            <a:miter lim="800000"/>
            <a:headEnd/>
            <a:tailEnd/>
          </a:ln>
        </p:spPr>
      </p:pic>
      <p:pic>
        <p:nvPicPr>
          <p:cNvPr id="24587" name="Picture 4" descr="C:\Users\jean-marie\Documents\CLASSEUR ACTUALISER\Nouveau dossier\mosset.JPG">
            <a:hlinkClick r:id="rId13"/>
          </p:cNvPr>
          <p:cNvPicPr>
            <a:picLocks noChangeAspect="1" noChangeArrowheads="1"/>
          </p:cNvPicPr>
          <p:nvPr/>
        </p:nvPicPr>
        <p:blipFill>
          <a:blip r:embed="rId14" cstate="print"/>
          <a:srcRect/>
          <a:stretch>
            <a:fillRect/>
          </a:stretch>
        </p:blipFill>
        <p:spPr bwMode="auto">
          <a:xfrm>
            <a:off x="3559175" y="0"/>
            <a:ext cx="3128963" cy="2087563"/>
          </a:xfrm>
          <a:prstGeom prst="rect">
            <a:avLst/>
          </a:prstGeom>
          <a:noFill/>
          <a:ln w="9525">
            <a:noFill/>
            <a:miter lim="800000"/>
            <a:headEnd/>
            <a:tailEnd/>
          </a:ln>
        </p:spPr>
      </p:pic>
      <p:pic>
        <p:nvPicPr>
          <p:cNvPr id="24588" name="Picture 12" descr="C:\Users\jean-marie\Documents\CLASSEUR ACTUALISER\saint martin d'oydes.JPG">
            <a:hlinkClick r:id="rId15"/>
          </p:cNvPr>
          <p:cNvPicPr>
            <a:picLocks noChangeAspect="1" noChangeArrowheads="1"/>
          </p:cNvPicPr>
          <p:nvPr/>
        </p:nvPicPr>
        <p:blipFill>
          <a:blip r:embed="rId16" cstate="print"/>
          <a:srcRect/>
          <a:stretch>
            <a:fillRect/>
          </a:stretch>
        </p:blipFill>
        <p:spPr bwMode="auto">
          <a:xfrm>
            <a:off x="7091363" y="2349500"/>
            <a:ext cx="3195637" cy="2132013"/>
          </a:xfrm>
          <a:prstGeom prst="rect">
            <a:avLst/>
          </a:prstGeom>
          <a:noFill/>
          <a:ln w="9525">
            <a:noFill/>
            <a:miter lim="800000"/>
            <a:headEnd/>
            <a:tailEnd/>
          </a:ln>
        </p:spPr>
      </p:pic>
      <p:pic>
        <p:nvPicPr>
          <p:cNvPr id="24589" name="Picture 13" descr="C:\Users\jean-marie\Documents\CLASSEUR ACTUALISER\la grave.JPG">
            <a:hlinkClick r:id="rId17"/>
          </p:cNvPr>
          <p:cNvPicPr>
            <a:picLocks noChangeAspect="1" noChangeArrowheads="1"/>
          </p:cNvPicPr>
          <p:nvPr/>
        </p:nvPicPr>
        <p:blipFill>
          <a:blip r:embed="rId18" cstate="print"/>
          <a:srcRect/>
          <a:stretch>
            <a:fillRect/>
          </a:stretch>
        </p:blipFill>
        <p:spPr bwMode="auto">
          <a:xfrm>
            <a:off x="7088188" y="4722813"/>
            <a:ext cx="3198812" cy="2135187"/>
          </a:xfrm>
          <a:prstGeom prst="rect">
            <a:avLst/>
          </a:prstGeom>
          <a:noFill/>
          <a:ln w="9525">
            <a:noFill/>
            <a:miter lim="800000"/>
            <a:headEnd/>
            <a:tailEnd/>
          </a:ln>
        </p:spPr>
      </p:pic>
      <p:pic>
        <p:nvPicPr>
          <p:cNvPr id="24590" name="Picture 14" descr="C:\Users\jean-marie\Documents\CLASSEUR ACTUALISER\sarlat la caneda.JPG">
            <a:hlinkClick r:id="rId19"/>
          </p:cNvPr>
          <p:cNvPicPr>
            <a:picLocks noChangeAspect="1" noChangeArrowheads="1"/>
          </p:cNvPicPr>
          <p:nvPr/>
        </p:nvPicPr>
        <p:blipFill>
          <a:blip r:embed="rId20" cstate="print"/>
          <a:srcRect/>
          <a:stretch>
            <a:fillRect/>
          </a:stretch>
        </p:blipFill>
        <p:spPr bwMode="auto">
          <a:xfrm>
            <a:off x="3559175" y="4724400"/>
            <a:ext cx="3195638" cy="2133600"/>
          </a:xfrm>
          <a:prstGeom prst="rect">
            <a:avLst/>
          </a:prstGeom>
          <a:noFill/>
          <a:ln w="9525">
            <a:noFill/>
            <a:miter lim="800000"/>
            <a:headEnd/>
            <a:tailEnd/>
          </a:ln>
        </p:spPr>
      </p:pic>
      <p:pic>
        <p:nvPicPr>
          <p:cNvPr id="24591" name="Picture 15" descr="C:\Users\jean-marie\Documents\CLASSEUR ACTUALISER\aiguèze.JPG">
            <a:hlinkClick r:id="rId21"/>
          </p:cNvPr>
          <p:cNvPicPr>
            <a:picLocks noChangeAspect="1" noChangeArrowheads="1"/>
          </p:cNvPicPr>
          <p:nvPr/>
        </p:nvPicPr>
        <p:blipFill>
          <a:blip r:embed="rId22" cstate="print"/>
          <a:srcRect/>
          <a:stretch>
            <a:fillRect/>
          </a:stretch>
        </p:blipFill>
        <p:spPr bwMode="auto">
          <a:xfrm>
            <a:off x="0" y="4722813"/>
            <a:ext cx="3198813" cy="2135187"/>
          </a:xfrm>
          <a:prstGeom prst="rect">
            <a:avLst/>
          </a:prstGeom>
          <a:noFill/>
          <a:ln w="9525">
            <a:noFill/>
            <a:miter lim="800000"/>
            <a:headEnd/>
            <a:tailEnd/>
          </a:ln>
        </p:spPr>
      </p:pic>
      <p:pic>
        <p:nvPicPr>
          <p:cNvPr id="24592" name="Picture 16" descr="C:\Users\jean-marie\Documents\CLASSEUR ACTUALISER\Halles sous la Côte.JPG">
            <a:hlinkClick r:id="rId23"/>
          </p:cNvPr>
          <p:cNvPicPr>
            <a:picLocks noChangeAspect="1" noChangeArrowheads="1"/>
          </p:cNvPicPr>
          <p:nvPr/>
        </p:nvPicPr>
        <p:blipFill>
          <a:blip r:embed="rId24" cstate="print"/>
          <a:srcRect/>
          <a:stretch>
            <a:fillRect/>
          </a:stretch>
        </p:blipFill>
        <p:spPr bwMode="auto">
          <a:xfrm>
            <a:off x="0" y="2349500"/>
            <a:ext cx="3198813" cy="2146300"/>
          </a:xfrm>
          <a:prstGeom prst="rect">
            <a:avLst/>
          </a:prstGeom>
          <a:noFill/>
          <a:ln w="9525">
            <a:noFill/>
            <a:miter lim="800000"/>
            <a:headEnd/>
            <a:tailEnd/>
          </a:ln>
        </p:spPr>
      </p:pic>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withEffect">
                                  <p:stCondLst>
                                    <p:cond delay="0"/>
                                  </p:stCondLst>
                                  <p:childTnLst>
                                    <p:set>
                                      <p:cBhvr>
                                        <p:cTn id="6" dur="1" fill="hold">
                                          <p:stCondLst>
                                            <p:cond delay="0"/>
                                          </p:stCondLst>
                                        </p:cTn>
                                        <p:tgtEl>
                                          <p:spTgt spid="24585"/>
                                        </p:tgtEl>
                                        <p:attrNameLst>
                                          <p:attrName>style.visibility</p:attrName>
                                        </p:attrNameLst>
                                      </p:cBhvr>
                                      <p:to>
                                        <p:strVal val="visible"/>
                                      </p:to>
                                    </p:set>
                                    <p:anim to="" calcmode="lin" valueType="num">
                                      <p:cBhvr>
                                        <p:cTn id="7" dur="1" fill="hold"/>
                                        <p:tgtEl>
                                          <p:spTgt spid="24585"/>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4587"/>
                                        </p:tgtEl>
                                        <p:attrNameLst>
                                          <p:attrName>style.visibility</p:attrName>
                                        </p:attrNameLst>
                                      </p:cBhvr>
                                      <p:to>
                                        <p:strVal val="visible"/>
                                      </p:to>
                                    </p:set>
                                    <p:anim to="" calcmode="lin" valueType="num">
                                      <p:cBhvr>
                                        <p:cTn id="10" dur="1" fill="hold"/>
                                        <p:tgtEl>
                                          <p:spTgt spid="24587"/>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4586"/>
                                        </p:tgtEl>
                                        <p:attrNameLst>
                                          <p:attrName>style.visibility</p:attrName>
                                        </p:attrNameLst>
                                      </p:cBhvr>
                                      <p:to>
                                        <p:strVal val="visible"/>
                                      </p:to>
                                    </p:set>
                                    <p:anim to="" calcmode="lin" valueType="num">
                                      <p:cBhvr>
                                        <p:cTn id="13" dur="1" fill="hold"/>
                                        <p:tgtEl>
                                          <p:spTgt spid="24586"/>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4588"/>
                                        </p:tgtEl>
                                        <p:attrNameLst>
                                          <p:attrName>style.visibility</p:attrName>
                                        </p:attrNameLst>
                                      </p:cBhvr>
                                      <p:to>
                                        <p:strVal val="visible"/>
                                      </p:to>
                                    </p:set>
                                    <p:anim to="" calcmode="lin" valueType="num">
                                      <p:cBhvr>
                                        <p:cTn id="16" dur="1" fill="hold"/>
                                        <p:tgtEl>
                                          <p:spTgt spid="24588"/>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24589"/>
                                        </p:tgtEl>
                                        <p:attrNameLst>
                                          <p:attrName>style.visibility</p:attrName>
                                        </p:attrNameLst>
                                      </p:cBhvr>
                                      <p:to>
                                        <p:strVal val="visible"/>
                                      </p:to>
                                    </p:set>
                                    <p:anim to="" calcmode="lin" valueType="num">
                                      <p:cBhvr>
                                        <p:cTn id="19" dur="1" fill="hold"/>
                                        <p:tgtEl>
                                          <p:spTgt spid="24589"/>
                                        </p:tgtEl>
                                        <p:attrNameLst>
                                          <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24590"/>
                                        </p:tgtEl>
                                        <p:attrNameLst>
                                          <p:attrName>style.visibility</p:attrName>
                                        </p:attrNameLst>
                                      </p:cBhvr>
                                      <p:to>
                                        <p:strVal val="visible"/>
                                      </p:to>
                                    </p:set>
                                    <p:anim to="" calcmode="lin" valueType="num">
                                      <p:cBhvr>
                                        <p:cTn id="22" dur="1" fill="hold"/>
                                        <p:tgtEl>
                                          <p:spTgt spid="24590"/>
                                        </p:tgtEl>
                                        <p:attrNameLst>
                                          <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24591"/>
                                        </p:tgtEl>
                                        <p:attrNameLst>
                                          <p:attrName>style.visibility</p:attrName>
                                        </p:attrNameLst>
                                      </p:cBhvr>
                                      <p:to>
                                        <p:strVal val="visible"/>
                                      </p:to>
                                    </p:set>
                                    <p:anim to="" calcmode="lin" valueType="num">
                                      <p:cBhvr>
                                        <p:cTn id="25" dur="1" fill="hold"/>
                                        <p:tgtEl>
                                          <p:spTgt spid="24591"/>
                                        </p:tgtEl>
                                        <p:attrNameLst>
                                          <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24592"/>
                                        </p:tgtEl>
                                        <p:attrNameLst>
                                          <p:attrName>style.visibility</p:attrName>
                                        </p:attrNameLst>
                                      </p:cBhvr>
                                      <p:to>
                                        <p:strVal val="visible"/>
                                      </p:to>
                                    </p:set>
                                    <p:anim to="" calcmode="lin" valueType="num">
                                      <p:cBhvr>
                                        <p:cTn id="28" dur="1" fill="hold"/>
                                        <p:tgtEl>
                                          <p:spTgt spid="24592"/>
                                        </p:tgtEl>
                                        <p:attrNameLst>
                                          <p:attrName/>
                                        </p:attrNameLst>
                                      </p:cBhvr>
                                    </p:anim>
                                  </p:childTnLst>
                                </p:cTn>
                              </p:par>
                            </p:childTnLst>
                          </p:cTn>
                        </p:par>
                        <p:par>
                          <p:cTn id="29" fill="hold">
                            <p:stCondLst>
                              <p:cond delay="0"/>
                            </p:stCondLst>
                            <p:childTnLst>
                              <p:par>
                                <p:cTn id="30" presetID="27" presetClass="entr" presetSubtype="0" fill="hold" nodeType="afterEffect">
                                  <p:stCondLst>
                                    <p:cond delay="0"/>
                                  </p:stCondLst>
                                  <p:iterate type="lt">
                                    <p:tmPct val="50000"/>
                                  </p:iterate>
                                  <p:childTnLst>
                                    <p:set>
                                      <p:cBhvr>
                                        <p:cTn id="31" dur="1" fill="hold">
                                          <p:stCondLst>
                                            <p:cond delay="0"/>
                                          </p:stCondLst>
                                        </p:cTn>
                                        <p:tgtEl>
                                          <p:spTgt spid="9"/>
                                        </p:tgtEl>
                                        <p:attrNameLst>
                                          <p:attrName>style.visibility</p:attrName>
                                        </p:attrNameLst>
                                      </p:cBhvr>
                                      <p:to>
                                        <p:strVal val="visible"/>
                                      </p:to>
                                    </p:set>
                                    <p:anim calcmode="discrete" valueType="clr">
                                      <p:cBhvr override="childStyle">
                                        <p:cTn id="32"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9"/>
                                        </p:tgtEl>
                                        <p:attrNameLst>
                                          <p:attrName>fillcolor</p:attrName>
                                        </p:attrNameLst>
                                      </p:cBhvr>
                                      <p:tavLst>
                                        <p:tav tm="0">
                                          <p:val>
                                            <p:clrVal>
                                              <a:schemeClr val="accent2"/>
                                            </p:clrVal>
                                          </p:val>
                                        </p:tav>
                                        <p:tav tm="50000">
                                          <p:val>
                                            <p:clrVal>
                                              <a:schemeClr val="hlink"/>
                                            </p:clrVal>
                                          </p:val>
                                        </p:tav>
                                      </p:tavLst>
                                    </p:anim>
                                    <p:set>
                                      <p:cBhvr>
                                        <p:cTn id="34" dur="80"/>
                                        <p:tgtEl>
                                          <p:spTgt spid="9"/>
                                        </p:tgtEl>
                                        <p:attrNameLst>
                                          <p:attrName>fill.type</p:attrName>
                                        </p:attrNameLst>
                                      </p:cBhvr>
                                      <p:to>
                                        <p:strVal val="solid"/>
                                      </p:to>
                                    </p:set>
                                  </p:childTnLst>
                                </p:cTn>
                              </p:par>
                            </p:childTnLst>
                          </p:cTn>
                        </p:par>
                        <p:par>
                          <p:cTn id="35" fill="hold">
                            <p:stCondLst>
                              <p:cond delay="2200"/>
                            </p:stCondLst>
                            <p:childTnLst>
                              <p:par>
                                <p:cTn id="36" presetID="2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2000" fill="hold"/>
                                        <p:tgtEl>
                                          <p:spTgt spid="10"/>
                                        </p:tgtEl>
                                        <p:attrNameLst>
                                          <p:attrName>ppt_w</p:attrName>
                                        </p:attrNameLst>
                                      </p:cBhvr>
                                      <p:tavLst>
                                        <p:tav tm="0">
                                          <p:val>
                                            <p:fltVal val="0"/>
                                          </p:val>
                                        </p:tav>
                                        <p:tav tm="100000">
                                          <p:val>
                                            <p:strVal val="#ppt_w"/>
                                          </p:val>
                                        </p:tav>
                                      </p:tavLst>
                                    </p:anim>
                                    <p:anim calcmode="lin" valueType="num">
                                      <p:cBhvr>
                                        <p:cTn id="39" dur="2000" fill="hold"/>
                                        <p:tgtEl>
                                          <p:spTgt spid="10"/>
                                        </p:tgtEl>
                                        <p:attrNameLst>
                                          <p:attrName>ppt_h</p:attrName>
                                        </p:attrNameLst>
                                      </p:cBhvr>
                                      <p:tavLst>
                                        <p:tav tm="0">
                                          <p:val>
                                            <p:fltVal val="0"/>
                                          </p:val>
                                        </p:tav>
                                        <p:tav tm="100000">
                                          <p:val>
                                            <p:strVal val="#ppt_h"/>
                                          </p:val>
                                        </p:tav>
                                      </p:tavLst>
                                    </p:anim>
                                  </p:childTnLst>
                                </p:cTn>
                              </p:par>
                            </p:childTnLst>
                          </p:cTn>
                        </p:par>
                        <p:par>
                          <p:cTn id="40" fill="hold">
                            <p:stCondLst>
                              <p:cond delay="4200"/>
                            </p:stCondLst>
                            <p:childTnLst>
                              <p:par>
                                <p:cTn id="41" presetID="10" presetClass="entr" presetSubtype="0"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2000"/>
                                        <p:tgtEl>
                                          <p:spTgt spid="2"/>
                                        </p:tgtEl>
                                      </p:cBhvr>
                                    </p:animEffect>
                                  </p:childTnLst>
                                </p:cTn>
                              </p:par>
                            </p:childTnLst>
                          </p:cTn>
                        </p:par>
                        <p:par>
                          <p:cTn id="44" fill="hold">
                            <p:stCondLst>
                              <p:cond delay="6200"/>
                            </p:stCondLst>
                            <p:childTnLst>
                              <p:par>
                                <p:cTn id="45" presetID="10"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2000"/>
                                        <p:tgtEl>
                                          <p:spTgt spid="4"/>
                                        </p:tgtEl>
                                      </p:cBhvr>
                                    </p:animEffect>
                                  </p:childTnLst>
                                </p:cTn>
                              </p:par>
                            </p:childTnLst>
                          </p:cTn>
                        </p:par>
                        <p:par>
                          <p:cTn id="48" fill="hold">
                            <p:stCondLst>
                              <p:cond delay="8200"/>
                            </p:stCondLst>
                            <p:childTnLst>
                              <p:par>
                                <p:cTn id="49" presetID="35" presetClass="entr" presetSubtype="0"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2000"/>
                                        <p:tgtEl>
                                          <p:spTgt spid="23"/>
                                        </p:tgtEl>
                                      </p:cBhvr>
                                    </p:animEffect>
                                    <p:anim calcmode="lin" valueType="num">
                                      <p:cBhvr>
                                        <p:cTn id="52" dur="2000" fill="hold"/>
                                        <p:tgtEl>
                                          <p:spTgt spid="23"/>
                                        </p:tgtEl>
                                        <p:attrNameLst>
                                          <p:attrName>style.rotation</p:attrName>
                                        </p:attrNameLst>
                                      </p:cBhvr>
                                      <p:tavLst>
                                        <p:tav tm="0">
                                          <p:val>
                                            <p:fltVal val="720"/>
                                          </p:val>
                                        </p:tav>
                                        <p:tav tm="100000">
                                          <p:val>
                                            <p:fltVal val="0"/>
                                          </p:val>
                                        </p:tav>
                                      </p:tavLst>
                                    </p:anim>
                                    <p:anim calcmode="lin" valueType="num">
                                      <p:cBhvr>
                                        <p:cTn id="53" dur="2000" fill="hold"/>
                                        <p:tgtEl>
                                          <p:spTgt spid="23"/>
                                        </p:tgtEl>
                                        <p:attrNameLst>
                                          <p:attrName>ppt_h</p:attrName>
                                        </p:attrNameLst>
                                      </p:cBhvr>
                                      <p:tavLst>
                                        <p:tav tm="0">
                                          <p:val>
                                            <p:fltVal val="0"/>
                                          </p:val>
                                        </p:tav>
                                        <p:tav tm="100000">
                                          <p:val>
                                            <p:strVal val="#ppt_h"/>
                                          </p:val>
                                        </p:tav>
                                      </p:tavLst>
                                    </p:anim>
                                    <p:anim calcmode="lin" valueType="num">
                                      <p:cBhvr>
                                        <p:cTn id="54" dur="2000" fill="hold"/>
                                        <p:tgtEl>
                                          <p:spTgt spid="23"/>
                                        </p:tgtEl>
                                        <p:attrNameLst>
                                          <p:attrName>ppt_w</p:attrName>
                                        </p:attrNameLst>
                                      </p:cBhvr>
                                      <p:tavLst>
                                        <p:tav tm="0">
                                          <p:val>
                                            <p:fltVal val="0"/>
                                          </p:val>
                                        </p:tav>
                                        <p:tav tm="100000">
                                          <p:val>
                                            <p:strVal val="#ppt_w"/>
                                          </p:val>
                                        </p:tav>
                                      </p:tavLst>
                                    </p:anim>
                                  </p:childTnLst>
                                </p:cTn>
                              </p:par>
                              <p:par>
                                <p:cTn id="55" presetID="24" presetClass="entr" presetSubtype="0" fill="hold" nodeType="withEffect">
                                  <p:stCondLst>
                                    <p:cond delay="0"/>
                                  </p:stCondLst>
                                  <p:childTnLst>
                                    <p:set>
                                      <p:cBhvr>
                                        <p:cTn id="56" dur="1" fill="hold">
                                          <p:stCondLst>
                                            <p:cond delay="0"/>
                                          </p:stCondLst>
                                        </p:cTn>
                                        <p:tgtEl>
                                          <p:spTgt spid="17">
                                            <p:txEl>
                                              <p:pRg st="0" end="0"/>
                                            </p:txEl>
                                          </p:spTgt>
                                        </p:tgtEl>
                                        <p:attrNameLst>
                                          <p:attrName>style.visibility</p:attrName>
                                        </p:attrNameLst>
                                      </p:cBhvr>
                                      <p:to>
                                        <p:strVal val="visible"/>
                                      </p:to>
                                    </p:set>
                                    <p:anim to="" calcmode="lin" valueType="num">
                                      <p:cBhvr>
                                        <p:cTn id="57" dur="1" fill="hold"/>
                                        <p:tgtEl>
                                          <p:spTgt spid="17">
                                            <p:txEl>
                                              <p:pRg st="0" end="0"/>
                                            </p:txEl>
                                          </p:spTgt>
                                        </p:tgtEl>
                                        <p:attrNameLst>
                                          <p:attrName/>
                                        </p:attrNameLst>
                                      </p:cBhvr>
                                    </p:anim>
                                  </p:childTnLst>
                                </p:cTn>
                              </p:par>
                              <p:par>
                                <p:cTn id="58" presetID="24" presetClass="entr" presetSubtype="0" fill="hold" nodeType="withEffect">
                                  <p:stCondLst>
                                    <p:cond delay="0"/>
                                  </p:stCondLst>
                                  <p:childTnLst>
                                    <p:set>
                                      <p:cBhvr>
                                        <p:cTn id="59" dur="1" fill="hold">
                                          <p:stCondLst>
                                            <p:cond delay="0"/>
                                          </p:stCondLst>
                                        </p:cTn>
                                        <p:tgtEl>
                                          <p:spTgt spid="17">
                                            <p:txEl>
                                              <p:pRg st="1" end="1"/>
                                            </p:txEl>
                                          </p:spTgt>
                                        </p:tgtEl>
                                        <p:attrNameLst>
                                          <p:attrName>style.visibility</p:attrName>
                                        </p:attrNameLst>
                                      </p:cBhvr>
                                      <p:to>
                                        <p:strVal val="visible"/>
                                      </p:to>
                                    </p:set>
                                    <p:anim to="" calcmode="lin" valueType="num">
                                      <p:cBhvr>
                                        <p:cTn id="60" dur="1" fill="hold"/>
                                        <p:tgtEl>
                                          <p:spTgt spid="17">
                                            <p:txEl>
                                              <p:pRg st="1" end="1"/>
                                            </p:txEl>
                                          </p:spTgt>
                                        </p:tgtEl>
                                        <p:attrNameLst>
                                          <p:attrName/>
                                        </p:attrNameLst>
                                      </p:cBhvr>
                                    </p:anim>
                                  </p:childTnLst>
                                </p:cTn>
                              </p:par>
                            </p:childTnLst>
                          </p:cTn>
                        </p:par>
                        <p:par>
                          <p:cTn id="61" fill="hold">
                            <p:stCondLst>
                              <p:cond delay="10200"/>
                            </p:stCondLst>
                            <p:childTnLst>
                              <p:par>
                                <p:cTn id="62" presetID="23" presetClass="entr" presetSubtype="16" fill="hold" nodeType="after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fltVal val="0"/>
                                          </p:val>
                                        </p:tav>
                                        <p:tav tm="100000">
                                          <p:val>
                                            <p:strVal val="#ppt_w"/>
                                          </p:val>
                                        </p:tav>
                                      </p:tavLst>
                                    </p:anim>
                                    <p:anim calcmode="lin" valueType="num">
                                      <p:cBhvr>
                                        <p:cTn id="65"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02" name="Picture 10" descr="C:\Users\jean-marie\Documents\ARCHIVES\FAMILLE\BLOG\Parcourir la France\Jacquettes\facebook-ios-icon-psd_356-292935520.jpg">
            <a:hlinkClick r:id="rId2"/>
          </p:cNvPr>
          <p:cNvPicPr>
            <a:picLocks noChangeAspect="1" noChangeArrowheads="1"/>
          </p:cNvPicPr>
          <p:nvPr/>
        </p:nvPicPr>
        <p:blipFill>
          <a:blip r:embed="rId3" cstate="print"/>
          <a:srcRect/>
          <a:stretch>
            <a:fillRect/>
          </a:stretch>
        </p:blipFill>
        <p:spPr bwMode="auto">
          <a:xfrm>
            <a:off x="4117975" y="260350"/>
            <a:ext cx="968375" cy="431800"/>
          </a:xfrm>
          <a:prstGeom prst="rect">
            <a:avLst/>
          </a:prstGeom>
          <a:noFill/>
          <a:ln w="9525">
            <a:noFill/>
            <a:miter lim="800000"/>
            <a:headEnd/>
            <a:tailEnd/>
          </a:ln>
        </p:spPr>
      </p:pic>
      <p:pic>
        <p:nvPicPr>
          <p:cNvPr id="51203" name="Picture 12" descr="C:\Users\jean-marie\Documents\ARCHIVES\FAMILLE\BLOG\Parcourir la France\Jacquettes\Images originales\YouTube-logo-full_color.jpg">
            <a:hlinkClick r:id="rId4"/>
          </p:cNvPr>
          <p:cNvPicPr>
            <a:picLocks noChangeAspect="1" noChangeArrowheads="1"/>
          </p:cNvPicPr>
          <p:nvPr/>
        </p:nvPicPr>
        <p:blipFill>
          <a:blip r:embed="rId5" cstate="print"/>
          <a:srcRect/>
          <a:stretch>
            <a:fillRect/>
          </a:stretch>
        </p:blipFill>
        <p:spPr bwMode="auto">
          <a:xfrm>
            <a:off x="5287963" y="1052513"/>
            <a:ext cx="925512" cy="576262"/>
          </a:xfrm>
          <a:prstGeom prst="rect">
            <a:avLst/>
          </a:prstGeom>
          <a:noFill/>
          <a:ln w="9525">
            <a:noFill/>
            <a:miter lim="800000"/>
            <a:headEnd/>
            <a:tailEnd/>
          </a:ln>
        </p:spPr>
      </p:pic>
      <p:sp>
        <p:nvSpPr>
          <p:cNvPr id="23" name="Cadre 22"/>
          <p:cNvSpPr/>
          <p:nvPr/>
        </p:nvSpPr>
        <p:spPr>
          <a:xfrm>
            <a:off x="462980" y="116632"/>
            <a:ext cx="5832648" cy="720080"/>
          </a:xfrm>
          <a:prstGeom prst="frame">
            <a:avLst>
              <a:gd name="adj1" fmla="val 0"/>
            </a:avLst>
          </a:prstGeom>
          <a:solidFill>
            <a:srgbClr val="FFC000"/>
          </a:solidFill>
          <a:ln>
            <a:solidFill>
              <a:schemeClr val="tx2">
                <a:lumMod val="40000"/>
                <a:lumOff val="60000"/>
              </a:schemeClr>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sp>
        <p:nvSpPr>
          <p:cNvPr id="17" name="ZoneTexte 16"/>
          <p:cNvSpPr txBox="1">
            <a:spLocks noChangeArrowheads="1"/>
          </p:cNvSpPr>
          <p:nvPr/>
        </p:nvSpPr>
        <p:spPr bwMode="auto">
          <a:xfrm>
            <a:off x="534988" y="2030413"/>
            <a:ext cx="5040312" cy="584200"/>
          </a:xfrm>
          <a:prstGeom prst="rect">
            <a:avLst/>
          </a:prstGeom>
          <a:noFill/>
          <a:ln w="9525">
            <a:noFill/>
            <a:miter lim="800000"/>
            <a:headEnd/>
            <a:tailEnd/>
          </a:ln>
        </p:spPr>
        <p:txBody>
          <a:bodyPr anchor="ctr">
            <a:spAutoFit/>
          </a:bodyPr>
          <a:lstStyle/>
          <a:p>
            <a:pPr algn="ctr" fontAlgn="auto">
              <a:spcBef>
                <a:spcPts val="0"/>
              </a:spcBef>
              <a:spcAft>
                <a:spcPts val="0"/>
              </a:spcAft>
              <a:defRPr/>
            </a:pPr>
            <a:r>
              <a:rPr lang="fr-FR" sz="1600" b="1" dirty="0">
                <a:solidFill>
                  <a:schemeClr val="accent2">
                    <a:lumMod val="40000"/>
                    <a:lumOff val="60000"/>
                  </a:schemeClr>
                </a:solidFill>
                <a:latin typeface="Candara" pitchFamily="34" charset="0"/>
                <a:cs typeface="+mn-cs"/>
              </a:rPr>
              <a:t>Pour télécharger les diaporamas ou visionner les vidéos</a:t>
            </a:r>
          </a:p>
          <a:p>
            <a:pPr algn="ctr" fontAlgn="auto">
              <a:spcBef>
                <a:spcPts val="0"/>
              </a:spcBef>
              <a:spcAft>
                <a:spcPts val="0"/>
              </a:spcAft>
              <a:defRPr/>
            </a:pPr>
            <a:r>
              <a:rPr lang="fr-FR" sz="1600" b="1" dirty="0">
                <a:solidFill>
                  <a:schemeClr val="accent2">
                    <a:lumMod val="40000"/>
                    <a:lumOff val="60000"/>
                  </a:schemeClr>
                </a:solidFill>
                <a:latin typeface="Candara" pitchFamily="34" charset="0"/>
                <a:cs typeface="+mn-cs"/>
              </a:rPr>
              <a:t>Cliquez sur un des deux bandeaux ci-dessous.</a:t>
            </a:r>
          </a:p>
        </p:txBody>
      </p:sp>
      <p:pic>
        <p:nvPicPr>
          <p:cNvPr id="51208" name="Picture 2" descr="C:\Users\jean-marie\Documents\CLASSEUR ACTUALISER\Carnet de voyages-bandeau.JPG">
            <a:hlinkClick r:id="rId6"/>
          </p:cNvPr>
          <p:cNvPicPr>
            <a:picLocks noChangeAspect="1" noChangeArrowheads="1"/>
          </p:cNvPicPr>
          <p:nvPr/>
        </p:nvPicPr>
        <p:blipFill>
          <a:blip r:embed="rId7" cstate="print"/>
          <a:srcRect/>
          <a:stretch>
            <a:fillRect/>
          </a:stretch>
        </p:blipFill>
        <p:spPr bwMode="auto">
          <a:xfrm>
            <a:off x="592138" y="4437063"/>
            <a:ext cx="9102725" cy="1928812"/>
          </a:xfrm>
          <a:prstGeom prst="rect">
            <a:avLst/>
          </a:prstGeom>
          <a:noFill/>
          <a:ln w="9525">
            <a:noFill/>
            <a:miter lim="800000"/>
            <a:headEnd/>
            <a:tailEnd/>
          </a:ln>
        </p:spPr>
      </p:pic>
      <p:sp>
        <p:nvSpPr>
          <p:cNvPr id="51209" name="Rectangle 18"/>
          <p:cNvSpPr>
            <a:spLocks noChangeArrowheads="1"/>
          </p:cNvSpPr>
          <p:nvPr/>
        </p:nvSpPr>
        <p:spPr bwMode="auto">
          <a:xfrm>
            <a:off x="463550" y="260350"/>
            <a:ext cx="3527425" cy="400050"/>
          </a:xfrm>
          <a:prstGeom prst="rect">
            <a:avLst/>
          </a:prstGeom>
          <a:noFill/>
          <a:ln w="9525">
            <a:noFill/>
            <a:miter lim="800000"/>
            <a:headEnd/>
            <a:tailEnd/>
          </a:ln>
        </p:spPr>
        <p:txBody>
          <a:bodyPr>
            <a:spAutoFit/>
          </a:bodyPr>
          <a:lstStyle/>
          <a:p>
            <a:pPr algn="ctr"/>
            <a:r>
              <a:rPr lang="fr-FR">
                <a:solidFill>
                  <a:srgbClr val="00B0F0"/>
                </a:solidFill>
                <a:latin typeface="Candara" pitchFamily="34" charset="0"/>
              </a:rPr>
              <a:t>Pour suivre mon actualité c’est ici</a:t>
            </a:r>
            <a:endParaRPr lang="fr-FR" sz="2000">
              <a:solidFill>
                <a:srgbClr val="00B0F0"/>
              </a:solidFill>
              <a:latin typeface="Candara" pitchFamily="34" charset="0"/>
            </a:endParaRPr>
          </a:p>
        </p:txBody>
      </p:sp>
      <p:pic>
        <p:nvPicPr>
          <p:cNvPr id="51210" name="Picture 3">
            <a:hlinkClick r:id="rId8"/>
          </p:cNvPr>
          <p:cNvPicPr>
            <a:picLocks noChangeAspect="1" noChangeArrowheads="1"/>
          </p:cNvPicPr>
          <p:nvPr/>
        </p:nvPicPr>
        <p:blipFill>
          <a:blip r:embed="rId9" cstate="print"/>
          <a:srcRect/>
          <a:stretch>
            <a:fillRect/>
          </a:stretch>
        </p:blipFill>
        <p:spPr bwMode="auto">
          <a:xfrm>
            <a:off x="606425" y="3284538"/>
            <a:ext cx="3724275" cy="552450"/>
          </a:xfrm>
          <a:prstGeom prst="rect">
            <a:avLst/>
          </a:prstGeom>
          <a:noFill/>
          <a:ln w="9525">
            <a:noFill/>
            <a:miter lim="800000"/>
            <a:headEnd/>
            <a:tailEnd/>
          </a:ln>
        </p:spPr>
      </p:pic>
      <p:sp>
        <p:nvSpPr>
          <p:cNvPr id="21" name="Rectangle 20"/>
          <p:cNvSpPr/>
          <p:nvPr/>
        </p:nvSpPr>
        <p:spPr>
          <a:xfrm>
            <a:off x="606425" y="2924175"/>
            <a:ext cx="1130300" cy="369888"/>
          </a:xfrm>
          <a:prstGeom prst="rect">
            <a:avLst/>
          </a:prstGeom>
        </p:spPr>
        <p:txBody>
          <a:bodyPr wrap="none">
            <a:spAutoFit/>
          </a:bodyPr>
          <a:lstStyle/>
          <a:p>
            <a:pPr fontAlgn="auto">
              <a:spcBef>
                <a:spcPts val="0"/>
              </a:spcBef>
              <a:spcAft>
                <a:spcPts val="0"/>
              </a:spcAft>
              <a:defRPr/>
            </a:pPr>
            <a:r>
              <a:rPr lang="fr-FR" dirty="0">
                <a:solidFill>
                  <a:schemeClr val="tx2">
                    <a:lumMod val="20000"/>
                    <a:lumOff val="80000"/>
                  </a:schemeClr>
                </a:solidFill>
                <a:latin typeface="Candara" pitchFamily="34" charset="0"/>
                <a:cs typeface="+mn-cs"/>
              </a:rPr>
              <a:t>Mon blog</a:t>
            </a:r>
            <a:endParaRPr lang="fr-FR" dirty="0">
              <a:solidFill>
                <a:schemeClr val="tx2">
                  <a:lumMod val="20000"/>
                  <a:lumOff val="80000"/>
                </a:schemeClr>
              </a:solidFill>
              <a:latin typeface="+mn-lt"/>
              <a:cs typeface="+mn-cs"/>
            </a:endParaRPr>
          </a:p>
        </p:txBody>
      </p:sp>
      <p:sp>
        <p:nvSpPr>
          <p:cNvPr id="22" name="Rectangle 21"/>
          <p:cNvSpPr/>
          <p:nvPr/>
        </p:nvSpPr>
        <p:spPr>
          <a:xfrm>
            <a:off x="606425" y="4076700"/>
            <a:ext cx="1897063" cy="369888"/>
          </a:xfrm>
          <a:prstGeom prst="rect">
            <a:avLst/>
          </a:prstGeom>
        </p:spPr>
        <p:txBody>
          <a:bodyPr wrap="none">
            <a:spAutoFit/>
          </a:bodyPr>
          <a:lstStyle/>
          <a:p>
            <a:pPr fontAlgn="auto">
              <a:spcBef>
                <a:spcPts val="0"/>
              </a:spcBef>
              <a:spcAft>
                <a:spcPts val="0"/>
              </a:spcAft>
              <a:defRPr/>
            </a:pPr>
            <a:r>
              <a:rPr lang="fr-FR" dirty="0">
                <a:solidFill>
                  <a:schemeClr val="tx2">
                    <a:lumMod val="20000"/>
                    <a:lumOff val="80000"/>
                  </a:schemeClr>
                </a:solidFill>
                <a:latin typeface="Candara" pitchFamily="34" charset="0"/>
                <a:cs typeface="+mn-cs"/>
              </a:rPr>
              <a:t>Mon site internet</a:t>
            </a:r>
            <a:endParaRPr lang="fr-FR" dirty="0">
              <a:solidFill>
                <a:schemeClr val="tx2">
                  <a:lumMod val="20000"/>
                  <a:lumOff val="80000"/>
                </a:schemeClr>
              </a:solidFill>
              <a:latin typeface="+mn-lt"/>
              <a:cs typeface="+mn-cs"/>
            </a:endParaRPr>
          </a:p>
        </p:txBody>
      </p:sp>
      <p:sp>
        <p:nvSpPr>
          <p:cNvPr id="24" name="Cadre 23"/>
          <p:cNvSpPr/>
          <p:nvPr/>
        </p:nvSpPr>
        <p:spPr>
          <a:xfrm>
            <a:off x="462980" y="1844824"/>
            <a:ext cx="9361040" cy="4680520"/>
          </a:xfrm>
          <a:prstGeom prst="frame">
            <a:avLst>
              <a:gd name="adj1" fmla="val 0"/>
            </a:avLst>
          </a:prstGeom>
          <a:solidFill>
            <a:srgbClr val="FFC000"/>
          </a:solidFill>
          <a:ln>
            <a:solidFill>
              <a:srgbClr val="FFC000"/>
            </a:solidFill>
          </a:ln>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sp>
        <p:nvSpPr>
          <p:cNvPr id="25" name="Rectangle 24"/>
          <p:cNvSpPr/>
          <p:nvPr/>
        </p:nvSpPr>
        <p:spPr>
          <a:xfrm>
            <a:off x="463550" y="1125538"/>
            <a:ext cx="4751388" cy="368300"/>
          </a:xfrm>
          <a:prstGeom prst="rect">
            <a:avLst/>
          </a:prstGeom>
        </p:spPr>
        <p:txBody>
          <a:bodyPr>
            <a:spAutoFit/>
          </a:bodyPr>
          <a:lstStyle/>
          <a:p>
            <a:pPr fontAlgn="auto">
              <a:spcBef>
                <a:spcPts val="0"/>
              </a:spcBef>
              <a:spcAft>
                <a:spcPts val="0"/>
              </a:spcAft>
              <a:defRPr/>
            </a:pPr>
            <a:r>
              <a:rPr lang="fr-FR" dirty="0">
                <a:solidFill>
                  <a:srgbClr val="FFC000"/>
                </a:solidFill>
                <a:latin typeface="Candara" pitchFamily="34" charset="0"/>
                <a:cs typeface="+mn-cs"/>
              </a:rPr>
              <a:t> </a:t>
            </a:r>
            <a:r>
              <a:rPr lang="fr-FR" dirty="0">
                <a:solidFill>
                  <a:schemeClr val="accent2">
                    <a:lumMod val="40000"/>
                    <a:lumOff val="60000"/>
                  </a:schemeClr>
                </a:solidFill>
                <a:latin typeface="Candara" pitchFamily="34" charset="0"/>
                <a:cs typeface="+mn-cs"/>
              </a:rPr>
              <a:t>Pour accéder à mes vidéos cliquez sur l’icône </a:t>
            </a:r>
            <a:endParaRPr lang="fr-FR" dirty="0">
              <a:solidFill>
                <a:schemeClr val="accent2">
                  <a:lumMod val="40000"/>
                  <a:lumOff val="60000"/>
                </a:schemeClr>
              </a:solidFill>
              <a:latin typeface="+mn-lt"/>
              <a:cs typeface="+mn-cs"/>
            </a:endParaRPr>
          </a:p>
        </p:txBody>
      </p:sp>
      <p:sp>
        <p:nvSpPr>
          <p:cNvPr id="26" name="Cadre 25"/>
          <p:cNvSpPr/>
          <p:nvPr/>
        </p:nvSpPr>
        <p:spPr>
          <a:xfrm>
            <a:off x="463550" y="981075"/>
            <a:ext cx="5832475" cy="719138"/>
          </a:xfrm>
          <a:prstGeom prst="frame">
            <a:avLst>
              <a:gd name="adj1" fmla="val 0"/>
            </a:avLst>
          </a:prstGeom>
          <a:solidFill>
            <a:srgbClr val="FFC000"/>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solidFill>
                <a:schemeClr val="tx1"/>
              </a:solidFill>
            </a:endParaRPr>
          </a:p>
        </p:txBody>
      </p:sp>
    </p:spTree>
  </p:cSld>
  <p:clrMapOvr>
    <a:masterClrMapping/>
  </p:clrMapOvr>
  <p:transition spd="med">
    <p:pull dir="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668</TotalTime>
  <Words>534</Words>
  <Application>Microsoft Office PowerPoint</Application>
  <PresentationFormat>Diapositives 35 mm</PresentationFormat>
  <Paragraphs>39</Paragraphs>
  <Slides>49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49</vt:i4>
      </vt:variant>
    </vt:vector>
  </HeadingPairs>
  <TitlesOfParts>
    <vt:vector size="53" baseType="lpstr">
      <vt:lpstr>Arial</vt:lpstr>
      <vt:lpstr>Calibri</vt:lpstr>
      <vt:lpstr>Candara</vt: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Outines</dc:title>
  <dc:creator>jean-marie</dc:creator>
  <cp:lastModifiedBy>jean-marie</cp:lastModifiedBy>
  <cp:revision>57</cp:revision>
  <dcterms:created xsi:type="dcterms:W3CDTF">2018-07-16T08:56:41Z</dcterms:created>
  <dcterms:modified xsi:type="dcterms:W3CDTF">2018-07-29T15:50:37Z</dcterms:modified>
</cp:coreProperties>
</file>